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74" r:id="rId3"/>
    <p:sldId id="275" r:id="rId4"/>
    <p:sldId id="277" r:id="rId5"/>
    <p:sldId id="283" r:id="rId6"/>
    <p:sldId id="292" r:id="rId7"/>
    <p:sldId id="293" r:id="rId8"/>
    <p:sldId id="288" r:id="rId9"/>
    <p:sldId id="289" r:id="rId10"/>
    <p:sldId id="294" r:id="rId11"/>
    <p:sldId id="290" r:id="rId12"/>
    <p:sldId id="28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53213-81DF-4987-B9DA-8A6A2BF563A9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56718-3390-4807-BB62-6DC54382668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2DEE1-9F1E-420D-86DF-845E60D6AFAA}" type="datetimeFigureOut">
              <a:rPr lang="pt-BR" smtClean="0"/>
              <a:pPr/>
              <a:t>27/02/2014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A3A6-3E86-4518-9EBE-2B08B76719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portal.saude.gov.br/portal/saude/Gestor/visualizar_texto.cfm?idtxt=37472&amp;janela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fatecaracatuba.edu.br/site/logos_oficiais/governo_estado.pn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atecaracatuba.edu.br/site/logos_oficiais/governo_estado.png" TargetMode="External"/><Relationship Id="rId2" Type="http://schemas.openxmlformats.org/officeDocument/2006/relationships/hyperlink" Target="mailto:saudedamulher@saude.sp.gov.b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Logomarca da Rede Cegonh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653136"/>
            <a:ext cx="1152128" cy="1152128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1000100" y="1785926"/>
            <a:ext cx="7604918" cy="19389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PANORAMA DA REDE MATERNA</a:t>
            </a:r>
          </a:p>
          <a:p>
            <a:pPr algn="ctr"/>
            <a:r>
              <a:rPr lang="pt-BR" sz="4000" b="1" dirty="0" smtClean="0"/>
              <a:t>NO ESTADO DE</a:t>
            </a:r>
          </a:p>
          <a:p>
            <a:pPr algn="ctr"/>
            <a:r>
              <a:rPr lang="pt-BR" sz="4000" b="1" dirty="0" smtClean="0"/>
              <a:t>SÃO PAULO</a:t>
            </a:r>
          </a:p>
        </p:txBody>
      </p:sp>
      <p:pic>
        <p:nvPicPr>
          <p:cNvPr id="16386" name="Picture 2" descr="http://fatecaracatuba.edu.br/site/logos_oficiais/governo_estado_sm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5085184"/>
            <a:ext cx="2181225" cy="5334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857224" y="5643578"/>
            <a:ext cx="370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Coordenadoria das Regiões de Saúde</a:t>
            </a:r>
          </a:p>
          <a:p>
            <a:pPr algn="ctr"/>
            <a:r>
              <a:rPr lang="pt-BR" b="1" dirty="0" smtClean="0"/>
              <a:t>Área Técnica da Saúde da Mulher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00100" y="1000108"/>
            <a:ext cx="3019609" cy="523220"/>
          </a:xfrm>
          <a:prstGeom prst="rect">
            <a:avLst/>
          </a:prstGeom>
          <a:solidFill>
            <a:srgbClr val="CCCCFF"/>
          </a:solidFill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AÇÕES PROPOSTAS</a:t>
            </a:r>
            <a:endParaRPr lang="pt-BR" sz="28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2910" y="2786058"/>
            <a:ext cx="764386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- OFICINA COM AS RRAS 8 E 3 PARA FINALIZAR A ELABORAÇÃO DOS PLANOS DE AÇÃO DA REDE MATERNA</a:t>
            </a:r>
          </a:p>
          <a:p>
            <a:r>
              <a:rPr lang="pt-BR" sz="2400" dirty="0" smtClean="0"/>
              <a:t>-ACOMPANHAMENTO DOS PLANOS DAS RRAS 8 E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27585" y="620688"/>
            <a:ext cx="7272808" cy="5632311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AÇÕES PROPOSTAS PARA A REDE MATERNA</a:t>
            </a:r>
          </a:p>
          <a:p>
            <a:endParaRPr lang="pt-BR" dirty="0" smtClean="0"/>
          </a:p>
          <a:p>
            <a:r>
              <a:rPr lang="pt-BR" b="1" dirty="0" smtClean="0"/>
              <a:t>PRÉ-NATAL</a:t>
            </a:r>
          </a:p>
          <a:p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PROTOCOLO PARA IDENTIFICAÇÃO DE GESTAÇÃO DE ALTO RISCO</a:t>
            </a:r>
          </a:p>
          <a:p>
            <a:r>
              <a:rPr lang="pt-BR" dirty="0" smtClean="0"/>
              <a:t>-REVISÃO DA LINHA DE CUIDADO</a:t>
            </a:r>
          </a:p>
          <a:p>
            <a:r>
              <a:rPr lang="pt-BR" dirty="0" smtClean="0"/>
              <a:t>-EDIÇÃO DE CURSO PARA A LINHA DE CUIDADO DA GESTANTE E PUÉRPERA</a:t>
            </a:r>
          </a:p>
          <a:p>
            <a:endParaRPr lang="pt-BR" dirty="0" smtClean="0"/>
          </a:p>
          <a:p>
            <a:r>
              <a:rPr lang="pt-BR" b="1" dirty="0" smtClean="0"/>
              <a:t>COMPONENTE PARTO E PUERPÉRIO</a:t>
            </a:r>
          </a:p>
          <a:p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MONITORAMENTO DO ÓBITOS MATERNO E NEONATAL</a:t>
            </a:r>
          </a:p>
          <a:p>
            <a:pPr>
              <a:buFontTx/>
              <a:buChar char="-"/>
            </a:pPr>
            <a:r>
              <a:rPr lang="pt-BR" dirty="0" smtClean="0"/>
              <a:t>FORTALECER OS COMITÊS DE MORTALIDADE MATERNA E INFANTIL</a:t>
            </a:r>
          </a:p>
          <a:p>
            <a:pPr>
              <a:buFontTx/>
              <a:buChar char="-"/>
            </a:pPr>
            <a:r>
              <a:rPr lang="pt-BR" dirty="0" smtClean="0"/>
              <a:t>MUDANÇA NOS PROCESSOS </a:t>
            </a:r>
            <a:r>
              <a:rPr lang="pt-BR" smtClean="0"/>
              <a:t>DE TRABALHO DAS MATERNIDADES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ADEQUAÇÃO DO QUANTITATIVO DE RECURSOS HUMANOS</a:t>
            </a:r>
          </a:p>
          <a:p>
            <a:pPr>
              <a:buFontTx/>
              <a:buChar char="-"/>
            </a:pPr>
            <a:r>
              <a:rPr lang="pt-BR" dirty="0" smtClean="0"/>
              <a:t>HUMANIZAÇÃO ( DIREITO A ACOMPANHANTE, CONTATO PELE A PELE, ACOLHIMENTO COM CLASSIFICAÇÃO DE RISCO PARA A GESTANTE.</a:t>
            </a:r>
          </a:p>
          <a:p>
            <a:pPr>
              <a:buFontTx/>
              <a:buChar char="-"/>
            </a:pPr>
            <a:r>
              <a:rPr lang="pt-BR" dirty="0" smtClean="0"/>
              <a:t>INCENTIVO AO PARTO NORMAL</a:t>
            </a:r>
          </a:p>
          <a:p>
            <a:pPr>
              <a:buFontTx/>
              <a:buChar char="-"/>
            </a:pPr>
            <a:r>
              <a:rPr lang="pt-BR" dirty="0" smtClean="0"/>
              <a:t>IDENTIFICAÇÃO DAS CAUSAS RELACIONADAS AO OBITO NEONATAL/ QUALIFICAÇÃO DA EQUIPE</a:t>
            </a:r>
          </a:p>
          <a:p>
            <a:pPr>
              <a:buFontTx/>
              <a:buChar char="-"/>
            </a:pPr>
            <a:r>
              <a:rPr lang="pt-BR" dirty="0" smtClean="0"/>
              <a:t>INCORPORAR NOVAS TECNOLOGIAS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691680" y="4941168"/>
            <a:ext cx="5689202" cy="138499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Área Técnica da Saúde da Mulher</a:t>
            </a:r>
          </a:p>
          <a:p>
            <a:pPr algn="ctr"/>
            <a:r>
              <a:rPr lang="pt-BR" sz="2800" b="1" dirty="0" smtClean="0">
                <a:hlinkClick r:id="rId2"/>
              </a:rPr>
              <a:t>saudedamulher@saude.sp.gov.br</a:t>
            </a:r>
            <a:endParaRPr lang="pt-BR" sz="2800" b="1" dirty="0" smtClean="0"/>
          </a:p>
          <a:p>
            <a:pPr algn="ctr"/>
            <a:r>
              <a:rPr lang="pt-BR" sz="2800" b="1" dirty="0" smtClean="0"/>
              <a:t>Tel.: 3066.8257</a:t>
            </a:r>
          </a:p>
        </p:txBody>
      </p:sp>
      <p:pic>
        <p:nvPicPr>
          <p:cNvPr id="16386" name="Picture 2" descr="http://fatecaracatuba.edu.br/site/logos_oficiais/governo_estado_sm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980728"/>
            <a:ext cx="2181225" cy="5334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179512" y="1556792"/>
            <a:ext cx="370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Coordenadoria das Regiões de Saúde</a:t>
            </a:r>
          </a:p>
          <a:p>
            <a:pPr algn="ctr"/>
            <a:r>
              <a:rPr lang="pt-BR" b="1" dirty="0" smtClean="0"/>
              <a:t>Área Técnica da Saúde da Mulher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1071546"/>
            <a:ext cx="309924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2800" b="1" dirty="0" smtClean="0"/>
              <a:t>SAÚDE DA MULHER</a:t>
            </a:r>
            <a:endParaRPr lang="pt-BR" sz="28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928662" y="4643446"/>
            <a:ext cx="765889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2400" b="1" dirty="0" smtClean="0"/>
              <a:t>2010 -2011 – LINHA DE CUIDADO À GESTANTE E PUÉRPERA</a:t>
            </a:r>
            <a:endParaRPr lang="pt-BR" sz="2400" b="1" dirty="0"/>
          </a:p>
        </p:txBody>
      </p:sp>
      <p:sp>
        <p:nvSpPr>
          <p:cNvPr id="4" name="Retângulo 3"/>
          <p:cNvSpPr/>
          <p:nvPr/>
        </p:nvSpPr>
        <p:spPr>
          <a:xfrm>
            <a:off x="1714480" y="2214554"/>
            <a:ext cx="6072230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b="1" dirty="0" smtClean="0"/>
              <a:t>Promover ações para aperfeiçoar a atenção integral à saúde da mulher que considerem as diferentes vulnerabilidades e especificidades regionais para a diminuição das desigualdades, numa perspectiva de gênero.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285728"/>
            <a:ext cx="3857652" cy="30777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pt-BR" sz="1400" b="1" dirty="0" smtClean="0"/>
              <a:t>REDE CEGONHA NO ESTADO DE SÃO PAULO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64088" y="764704"/>
            <a:ext cx="2990306" cy="107721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 smtClean="0"/>
              <a:t>ESTRATÉGIA</a:t>
            </a:r>
          </a:p>
          <a:p>
            <a:pPr algn="ctr"/>
            <a:r>
              <a:rPr lang="pt-BR" sz="3200" b="1" dirty="0" smtClean="0"/>
              <a:t>REDE CEGONHA </a:t>
            </a:r>
            <a:endParaRPr lang="pt-BR" sz="3200" b="1" dirty="0"/>
          </a:p>
        </p:txBody>
      </p:sp>
      <p:sp>
        <p:nvSpPr>
          <p:cNvPr id="3" name="Retângulo 2"/>
          <p:cNvSpPr/>
          <p:nvPr/>
        </p:nvSpPr>
        <p:spPr>
          <a:xfrm>
            <a:off x="5724128" y="1916832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PORTARIA Nº 1.459, DE 24 DE JUNHO DE 2011 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692696"/>
            <a:ext cx="302433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LINHA DE CUIDADO À GESTANTE E PUÉRPERA</a:t>
            </a:r>
            <a:endParaRPr lang="pt-BR" sz="2400" b="1" dirty="0"/>
          </a:p>
        </p:txBody>
      </p:sp>
      <p:sp>
        <p:nvSpPr>
          <p:cNvPr id="7" name="Mais 6"/>
          <p:cNvSpPr/>
          <p:nvPr/>
        </p:nvSpPr>
        <p:spPr>
          <a:xfrm>
            <a:off x="3995936" y="90872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67544" y="2852936"/>
            <a:ext cx="2302040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pt-BR" b="1" dirty="0" smtClean="0"/>
              <a:t>ASSEGURA À MULHER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2627784" y="3212976"/>
            <a:ext cx="5864554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pt-BR" b="1" dirty="0" smtClean="0"/>
              <a:t>ATENÇÃO HUMANIZADA À GRAVIDEZ , PARTO E PUERPÉRIO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645024"/>
            <a:ext cx="4381199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pt-BR" b="1" dirty="0" smtClean="0"/>
              <a:t>DIREITO AO PLANEJAMENTO REPRODUTIVO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67544" y="4797152"/>
            <a:ext cx="2382191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pt-BR" b="1" dirty="0" smtClean="0"/>
              <a:t>ASSEGURA À CRIANÇA 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699792" y="5157192"/>
            <a:ext cx="3520131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pt-BR" b="1" dirty="0" smtClean="0"/>
              <a:t>DIREITO AO NASCIMENTO SEGURO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139952" y="5589240"/>
            <a:ext cx="4768293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pt-BR" b="1" dirty="0" smtClean="0"/>
              <a:t>CRESCIMENTO E DESENVOLVIMENTO SAUDÁVEL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0" y="6215082"/>
            <a:ext cx="88582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CUSTEIO + INVESTIMENTO = QUALIFICAÇÃO DO SERVIÇO PARA A MUDANÇA DE PROCESSOS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39552" y="2132856"/>
            <a:ext cx="1714512" cy="13573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2011</a:t>
            </a:r>
          </a:p>
          <a:p>
            <a:pPr algn="ctr"/>
            <a:r>
              <a:rPr lang="pt-BR" b="1" u="sng" dirty="0" smtClean="0"/>
              <a:t>02 PLANOS </a:t>
            </a:r>
            <a:r>
              <a:rPr lang="pt-BR" b="1" dirty="0" smtClean="0"/>
              <a:t>APROVADOS</a:t>
            </a:r>
          </a:p>
          <a:p>
            <a:pPr algn="ctr"/>
            <a:r>
              <a:rPr lang="pt-BR" b="1" dirty="0" smtClean="0"/>
              <a:t>RRAS 1</a:t>
            </a:r>
          </a:p>
          <a:p>
            <a:pPr algn="ctr"/>
            <a:r>
              <a:rPr lang="pt-BR" b="1" dirty="0" smtClean="0"/>
              <a:t>RRAS 15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2500298" y="1142984"/>
            <a:ext cx="1714512" cy="19288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2012</a:t>
            </a:r>
          </a:p>
          <a:p>
            <a:pPr algn="ctr"/>
            <a:r>
              <a:rPr lang="pt-BR" b="1" u="sng" dirty="0" smtClean="0"/>
              <a:t>04 PLANOS </a:t>
            </a:r>
            <a:r>
              <a:rPr lang="pt-BR" b="1" dirty="0" smtClean="0"/>
              <a:t>APROVADOS</a:t>
            </a:r>
          </a:p>
          <a:p>
            <a:pPr algn="ctr"/>
            <a:r>
              <a:rPr lang="pt-BR" b="1" dirty="0" smtClean="0"/>
              <a:t>RRAS2</a:t>
            </a:r>
          </a:p>
          <a:p>
            <a:pPr algn="ctr"/>
            <a:r>
              <a:rPr lang="pt-BR" b="1" dirty="0" smtClean="0"/>
              <a:t>RRAS 4</a:t>
            </a:r>
          </a:p>
          <a:p>
            <a:pPr algn="ctr"/>
            <a:r>
              <a:rPr lang="pt-BR" b="1" dirty="0" smtClean="0"/>
              <a:t>RRAS 16</a:t>
            </a:r>
          </a:p>
          <a:p>
            <a:pPr algn="ctr"/>
            <a:r>
              <a:rPr lang="pt-BR" b="1" dirty="0" smtClean="0"/>
              <a:t>RRAS 7</a:t>
            </a:r>
            <a:endParaRPr lang="pt-BR" b="1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6072198" y="642918"/>
            <a:ext cx="2643206" cy="3286148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2013 </a:t>
            </a:r>
            <a:endParaRPr lang="pt-BR" b="1" u="sng" dirty="0" smtClean="0">
              <a:solidFill>
                <a:schemeClr val="tx1"/>
              </a:solidFill>
            </a:endParaRPr>
          </a:p>
          <a:p>
            <a:pPr algn="ctr"/>
            <a:endParaRPr lang="pt-BR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APROVADOS EM CIB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E ENCAMINHADOS AO MINISTÉRIO DA SAÚDE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RRAS 6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RRAS 11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RRAS 12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RRAS 14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467544" y="4869160"/>
            <a:ext cx="3331939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88 % DAS RRAS</a:t>
            </a:r>
          </a:p>
          <a:p>
            <a:pPr algn="ctr"/>
            <a:r>
              <a:rPr lang="pt-BR" dirty="0" smtClean="0"/>
              <a:t>DO ESTADO DE SÃO PAULO</a:t>
            </a:r>
          </a:p>
          <a:p>
            <a:pPr algn="ctr"/>
            <a:r>
              <a:rPr lang="pt-BR" dirty="0" smtClean="0"/>
              <a:t>COM PLANOS DA REDE MATERNA</a:t>
            </a:r>
          </a:p>
          <a:p>
            <a:pPr algn="ctr"/>
            <a:r>
              <a:rPr lang="pt-BR" dirty="0" smtClean="0"/>
              <a:t>ELABORADOS 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642910" y="357166"/>
            <a:ext cx="45720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t-BR" sz="2000" b="1" dirty="0" smtClean="0"/>
              <a:t>Panorama da Implantação da Rede Materna no Estado de São Paulo</a:t>
            </a:r>
            <a:endParaRPr lang="pt-BR" sz="20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500298" y="3214686"/>
            <a:ext cx="1785950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RECEBEM CUSTEIO</a:t>
            </a:r>
            <a:endParaRPr lang="pt-BR" sz="1600" dirty="0"/>
          </a:p>
        </p:txBody>
      </p:sp>
      <p:sp>
        <p:nvSpPr>
          <p:cNvPr id="10" name="Retângulo 9"/>
          <p:cNvSpPr/>
          <p:nvPr/>
        </p:nvSpPr>
        <p:spPr>
          <a:xfrm>
            <a:off x="4429124" y="1571612"/>
            <a:ext cx="1714512" cy="20734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/>
              <a:t>2013</a:t>
            </a:r>
          </a:p>
          <a:p>
            <a:pPr algn="ctr"/>
            <a:r>
              <a:rPr lang="pt-BR" sz="1600" b="1" u="sng" dirty="0" smtClean="0"/>
              <a:t>05 PLANOS </a:t>
            </a:r>
            <a:r>
              <a:rPr lang="pt-BR" sz="1600" b="1" dirty="0" smtClean="0"/>
              <a:t>APROVADOS</a:t>
            </a:r>
          </a:p>
          <a:p>
            <a:pPr algn="ctr"/>
            <a:r>
              <a:rPr lang="pt-BR" sz="1600" b="1" dirty="0" smtClean="0"/>
              <a:t>RRAS 5</a:t>
            </a:r>
          </a:p>
          <a:p>
            <a:pPr algn="ctr"/>
            <a:r>
              <a:rPr lang="pt-BR" sz="1600" b="1" dirty="0" smtClean="0"/>
              <a:t>RRAS 9</a:t>
            </a:r>
          </a:p>
          <a:p>
            <a:pPr algn="ctr"/>
            <a:r>
              <a:rPr lang="pt-BR" sz="1600" b="1" dirty="0" smtClean="0"/>
              <a:t>RRAS 10</a:t>
            </a:r>
          </a:p>
          <a:p>
            <a:pPr algn="ctr"/>
            <a:r>
              <a:rPr lang="pt-BR" sz="1600" b="1" dirty="0" smtClean="0"/>
              <a:t>RRAS 13</a:t>
            </a:r>
          </a:p>
          <a:p>
            <a:pPr algn="ctr"/>
            <a:r>
              <a:rPr lang="pt-BR" sz="1600" b="1" dirty="0" smtClean="0"/>
              <a:t>RRAS 17</a:t>
            </a:r>
            <a:endParaRPr lang="pt-BR" sz="1600" b="1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5508104" y="3861048"/>
            <a:ext cx="2286016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PLANOS AGUARDADOS PARA ANÁLISE </a:t>
            </a:r>
          </a:p>
          <a:p>
            <a:pPr algn="ctr"/>
            <a:r>
              <a:rPr lang="pt-BR" sz="1600" dirty="0" smtClean="0"/>
              <a:t>RRAS 3</a:t>
            </a:r>
          </a:p>
          <a:p>
            <a:pPr algn="ctr"/>
            <a:r>
              <a:rPr lang="pt-BR" sz="1600" dirty="0" smtClean="0"/>
              <a:t>RRAS 8</a:t>
            </a:r>
          </a:p>
          <a:p>
            <a:pPr algn="ctr"/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7" grpId="0" animBg="1"/>
      <p:bldP spid="18" grpId="0" animBg="1"/>
      <p:bldP spid="19" grpId="0" animBg="1"/>
      <p:bldP spid="10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/>
          <p:nvPr/>
        </p:nvSpPr>
        <p:spPr>
          <a:xfrm>
            <a:off x="5508104" y="188640"/>
            <a:ext cx="3635896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/>
              <a:t>Panorama da Implantação da Rede Materna no Estado de São Paulo</a:t>
            </a:r>
            <a:endParaRPr lang="pt-BR" sz="2000" b="1" dirty="0"/>
          </a:p>
        </p:txBody>
      </p:sp>
      <p:sp>
        <p:nvSpPr>
          <p:cNvPr id="2" name="Estrela de 8 pontas 1"/>
          <p:cNvSpPr/>
          <p:nvPr/>
        </p:nvSpPr>
        <p:spPr>
          <a:xfrm>
            <a:off x="5076056" y="4869160"/>
            <a:ext cx="504056" cy="36004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8</a:t>
            </a:r>
            <a:endParaRPr lang="pt-BR" dirty="0"/>
          </a:p>
        </p:txBody>
      </p:sp>
      <p:sp>
        <p:nvSpPr>
          <p:cNvPr id="3" name="Estrela de 8 pontas 2"/>
          <p:cNvSpPr/>
          <p:nvPr/>
        </p:nvSpPr>
        <p:spPr>
          <a:xfrm>
            <a:off x="6084168" y="5373216"/>
            <a:ext cx="504056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4" name="Estrela de 8 pontas 3"/>
          <p:cNvSpPr/>
          <p:nvPr/>
        </p:nvSpPr>
        <p:spPr>
          <a:xfrm>
            <a:off x="8100392" y="4077072"/>
            <a:ext cx="504056" cy="360040"/>
          </a:xfrm>
          <a:prstGeom prst="star8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17</a:t>
            </a:r>
            <a:endParaRPr lang="pt-BR" dirty="0"/>
          </a:p>
        </p:txBody>
      </p:sp>
      <p:sp>
        <p:nvSpPr>
          <p:cNvPr id="5" name="Estrela de 8 pontas 4"/>
          <p:cNvSpPr/>
          <p:nvPr/>
        </p:nvSpPr>
        <p:spPr>
          <a:xfrm>
            <a:off x="4283968" y="3501008"/>
            <a:ext cx="504056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6" name="Estrela de 8 pontas 5"/>
          <p:cNvSpPr/>
          <p:nvPr/>
        </p:nvSpPr>
        <p:spPr>
          <a:xfrm>
            <a:off x="2699792" y="3140968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10</a:t>
            </a:r>
            <a:endParaRPr lang="pt-BR" dirty="0"/>
          </a:p>
        </p:txBody>
      </p:sp>
      <p:sp>
        <p:nvSpPr>
          <p:cNvPr id="7" name="Estrela de 8 pontas 6"/>
          <p:cNvSpPr/>
          <p:nvPr/>
        </p:nvSpPr>
        <p:spPr>
          <a:xfrm>
            <a:off x="1187624" y="2852936"/>
            <a:ext cx="720080" cy="360040"/>
          </a:xfrm>
          <a:prstGeom prst="star8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11</a:t>
            </a:r>
            <a:endParaRPr lang="pt-BR" dirty="0"/>
          </a:p>
        </p:txBody>
      </p:sp>
      <p:sp>
        <p:nvSpPr>
          <p:cNvPr id="8" name="Estrela de 8 pontas 7"/>
          <p:cNvSpPr/>
          <p:nvPr/>
        </p:nvSpPr>
        <p:spPr>
          <a:xfrm>
            <a:off x="2699792" y="1340768"/>
            <a:ext cx="720080" cy="360040"/>
          </a:xfrm>
          <a:prstGeom prst="star8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12</a:t>
            </a:r>
            <a:endParaRPr lang="pt-BR" dirty="0"/>
          </a:p>
        </p:txBody>
      </p:sp>
      <p:sp>
        <p:nvSpPr>
          <p:cNvPr id="9" name="Estrela de 8 pontas 8"/>
          <p:cNvSpPr/>
          <p:nvPr/>
        </p:nvSpPr>
        <p:spPr>
          <a:xfrm>
            <a:off x="5076056" y="1700808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13</a:t>
            </a:r>
            <a:endParaRPr lang="pt-BR" dirty="0"/>
          </a:p>
        </p:txBody>
      </p:sp>
      <p:sp>
        <p:nvSpPr>
          <p:cNvPr id="10" name="Estrela de 8 pontas 9"/>
          <p:cNvSpPr/>
          <p:nvPr/>
        </p:nvSpPr>
        <p:spPr>
          <a:xfrm>
            <a:off x="6228184" y="2852936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15</a:t>
            </a:r>
            <a:endParaRPr lang="pt-BR" dirty="0"/>
          </a:p>
        </p:txBody>
      </p:sp>
      <p:sp>
        <p:nvSpPr>
          <p:cNvPr id="11" name="Estrela de 8 pontas 10"/>
          <p:cNvSpPr/>
          <p:nvPr/>
        </p:nvSpPr>
        <p:spPr>
          <a:xfrm>
            <a:off x="5436096" y="3284984"/>
            <a:ext cx="720080" cy="432048"/>
          </a:xfrm>
          <a:prstGeom prst="star8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14</a:t>
            </a:r>
            <a:endParaRPr lang="pt-BR" dirty="0"/>
          </a:p>
        </p:txBody>
      </p:sp>
      <p:sp>
        <p:nvSpPr>
          <p:cNvPr id="12" name="Estrela de 8 pontas 11"/>
          <p:cNvSpPr/>
          <p:nvPr/>
        </p:nvSpPr>
        <p:spPr>
          <a:xfrm>
            <a:off x="6516216" y="4005064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16</a:t>
            </a:r>
            <a:endParaRPr lang="pt-BR" dirty="0"/>
          </a:p>
        </p:txBody>
      </p:sp>
      <p:sp>
        <p:nvSpPr>
          <p:cNvPr id="13" name="Estrela de 8 pontas 12"/>
          <p:cNvSpPr/>
          <p:nvPr/>
        </p:nvSpPr>
        <p:spPr>
          <a:xfrm>
            <a:off x="6084168" y="4869160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4" name="Estrela de 8 pontas 13"/>
          <p:cNvSpPr/>
          <p:nvPr/>
        </p:nvSpPr>
        <p:spPr>
          <a:xfrm>
            <a:off x="6300192" y="4293096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5" name="Estrela de 8 pontas 14"/>
          <p:cNvSpPr/>
          <p:nvPr/>
        </p:nvSpPr>
        <p:spPr>
          <a:xfrm>
            <a:off x="6660232" y="4509120"/>
            <a:ext cx="720080" cy="36004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6" name="Estrela de 8 pontas 15"/>
          <p:cNvSpPr/>
          <p:nvPr/>
        </p:nvSpPr>
        <p:spPr>
          <a:xfrm>
            <a:off x="7020272" y="4653136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7" name="Estrela de 8 pontas 16"/>
          <p:cNvSpPr/>
          <p:nvPr/>
        </p:nvSpPr>
        <p:spPr>
          <a:xfrm>
            <a:off x="6516216" y="5013176"/>
            <a:ext cx="720080" cy="36004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18" name="Estrela de 8 pontas 17"/>
          <p:cNvSpPr/>
          <p:nvPr/>
        </p:nvSpPr>
        <p:spPr>
          <a:xfrm>
            <a:off x="6516216" y="4725144"/>
            <a:ext cx="720080" cy="360040"/>
          </a:xfrm>
          <a:prstGeom prst="star8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20" name="Estrela de 8 pontas 19"/>
          <p:cNvSpPr/>
          <p:nvPr/>
        </p:nvSpPr>
        <p:spPr>
          <a:xfrm>
            <a:off x="1403648" y="4941168"/>
            <a:ext cx="432048" cy="432048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Estrela de 8 pontas 20"/>
          <p:cNvSpPr/>
          <p:nvPr/>
        </p:nvSpPr>
        <p:spPr>
          <a:xfrm>
            <a:off x="1403648" y="5445224"/>
            <a:ext cx="432048" cy="432048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Estrela de 8 pontas 22"/>
          <p:cNvSpPr/>
          <p:nvPr/>
        </p:nvSpPr>
        <p:spPr>
          <a:xfrm>
            <a:off x="1403648" y="6021288"/>
            <a:ext cx="504056" cy="432048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907704" y="4941168"/>
            <a:ext cx="1450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>
                    <a:lumMod val="10000"/>
                  </a:schemeClr>
                </a:solidFill>
              </a:rPr>
              <a:t>IMPLANTADOS</a:t>
            </a:r>
            <a:endParaRPr lang="pt-BR" sz="16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835696" y="5445224"/>
            <a:ext cx="2596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>
                    <a:lumMod val="10000"/>
                  </a:schemeClr>
                </a:solidFill>
              </a:rPr>
              <a:t>AGUARDANDO APROVAÇÃO</a:t>
            </a:r>
            <a:endParaRPr lang="pt-BR" sz="16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907704" y="6021288"/>
            <a:ext cx="16846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>
                    <a:lumMod val="10000"/>
                  </a:schemeClr>
                </a:solidFill>
              </a:rPr>
              <a:t>EM ELABORAÇÃO</a:t>
            </a:r>
            <a:endParaRPr lang="pt-BR" sz="16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" name="Seta para baixo 26"/>
          <p:cNvSpPr/>
          <p:nvPr/>
        </p:nvSpPr>
        <p:spPr>
          <a:xfrm>
            <a:off x="8172400" y="3140968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eta para baixo 27"/>
          <p:cNvSpPr/>
          <p:nvPr/>
        </p:nvSpPr>
        <p:spPr>
          <a:xfrm>
            <a:off x="5076056" y="3933056"/>
            <a:ext cx="43204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 para baixo 28"/>
          <p:cNvSpPr/>
          <p:nvPr/>
        </p:nvSpPr>
        <p:spPr>
          <a:xfrm flipV="1">
            <a:off x="6228184" y="5733256"/>
            <a:ext cx="504056" cy="7647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baixo 29"/>
          <p:cNvSpPr/>
          <p:nvPr/>
        </p:nvSpPr>
        <p:spPr>
          <a:xfrm rot="5048009">
            <a:off x="7321713" y="4693290"/>
            <a:ext cx="465023" cy="757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95536" y="1700808"/>
          <a:ext cx="8568953" cy="3366135"/>
        </p:xfrm>
        <a:graphic>
          <a:graphicData uri="http://schemas.openxmlformats.org/drawingml/2006/table">
            <a:tbl>
              <a:tblPr/>
              <a:tblGrid>
                <a:gridCol w="886444"/>
                <a:gridCol w="2511589"/>
                <a:gridCol w="657797"/>
                <a:gridCol w="657797"/>
                <a:gridCol w="657797"/>
                <a:gridCol w="657797"/>
                <a:gridCol w="657797"/>
                <a:gridCol w="657797"/>
                <a:gridCol w="1224138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RRAS 1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 MUNICÍPIOS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RRAS / HOSPITAIS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LEITOS </a:t>
                      </a:r>
                    </a:p>
                    <a:p>
                      <a:pPr algn="ct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OBSTETRICOS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UCINco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UCInca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Referencia alto risco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Diadema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Estadual Diadema - Serraria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18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  <a:endParaRPr lang="pt-BR" sz="11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Diadema,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Santo Andre, SBC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Municipal de Diadema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(4)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(6)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Diadema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Hospítal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Municipal Dr.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Radames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Nardini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</a:t>
                      </a:r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(38)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Mauá, </a:t>
                      </a:r>
                      <a:r>
                        <a:rPr lang="pt-BR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Rib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Pires, RGS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Santa Casa de Misericórdia de Mauá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  <a:r>
                        <a:rPr lang="pt-BR" sz="11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(5)</a:t>
                      </a:r>
                      <a:endParaRPr lang="pt-BR" sz="11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(8)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Mauá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Ribeirão Pires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São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Lucas**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Nardini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Mauá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Nardini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Mauá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Rio Grande da Serra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Nardini-Mauá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André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da Mulher Maria Jose Stein- Santo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Andre **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24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Santo André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São Bernardo do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Universitário de São Bernardo do Campo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– HMU **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São Bernardo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São Caetano do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Complexo Hospitalar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Marcia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 Maria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Braido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9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São Caetano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RRAS 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(38)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55576" y="1268760"/>
            <a:ext cx="650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RRAS 1 – GRANDE ABC – LEITOS  E REFERENCIAS PARA ALTO RISCO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5229200"/>
            <a:ext cx="87849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Monitoramento da Rede em Dez. 2013 – dados preliminares</a:t>
            </a:r>
          </a:p>
          <a:p>
            <a:r>
              <a:rPr lang="pt-BR" sz="1600" dirty="0" smtClean="0"/>
              <a:t>Hospital Radamés </a:t>
            </a:r>
            <a:r>
              <a:rPr lang="pt-BR" sz="1600" dirty="0" err="1" smtClean="0"/>
              <a:t>Nardini</a:t>
            </a:r>
            <a:r>
              <a:rPr lang="pt-BR" sz="1600" dirty="0" smtClean="0"/>
              <a:t> (Mauá) – referência para os municípios de Ribeirão Pires e RGS, está em reforma, não atende nenhuma diretriz da estratégia (direito a acompanhante, contato pele a pele, acolhimento com classificação de risco)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** contemplados com investimentos em 2013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8299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 smtClean="0">
                <a:solidFill>
                  <a:schemeClr val="bg1">
                    <a:lumMod val="50000"/>
                  </a:schemeClr>
                </a:solidFill>
              </a:rPr>
              <a:t>Deliberação CIB/SP nº 59 </a:t>
            </a:r>
            <a:r>
              <a:rPr lang="pt-BR" sz="1400" dirty="0" smtClean="0"/>
              <a:t>de 23/11/2011</a:t>
            </a:r>
          </a:p>
          <a:p>
            <a:r>
              <a:rPr lang="pt-BR" sz="1400" b="1" dirty="0" smtClean="0"/>
              <a:t>Portaria MS/GM nº 3017 </a:t>
            </a:r>
            <a:r>
              <a:rPr lang="pt-BR" sz="1400" dirty="0" smtClean="0"/>
              <a:t>de 21 de dezembro de 2011</a:t>
            </a:r>
          </a:p>
          <a:p>
            <a:r>
              <a:rPr lang="pt-BR" sz="1400" dirty="0" smtClean="0"/>
              <a:t>Revisão aprovada </a:t>
            </a:r>
            <a:r>
              <a:rPr lang="pt-BR" sz="1400" b="1" dirty="0" smtClean="0"/>
              <a:t>Deliberação CIB nº 57, de 19-11-2013</a:t>
            </a:r>
            <a:r>
              <a:rPr lang="pt-BR" sz="1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116632"/>
            <a:ext cx="651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RRAS 7 – BAIXADA SANTISTA – LEITOS E REFERENCIA DE ALTO RISCO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512" y="1196752"/>
          <a:ext cx="8712967" cy="5213980"/>
        </p:xfrm>
        <a:graphic>
          <a:graphicData uri="http://schemas.openxmlformats.org/drawingml/2006/table">
            <a:tbl>
              <a:tblPr/>
              <a:tblGrid>
                <a:gridCol w="1317928"/>
                <a:gridCol w="2137215"/>
                <a:gridCol w="668852"/>
                <a:gridCol w="668852"/>
                <a:gridCol w="668852"/>
                <a:gridCol w="668852"/>
                <a:gridCol w="668852"/>
                <a:gridCol w="668852"/>
                <a:gridCol w="1244712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RRAS 7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 MUNICÍPIOS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RRAS / HOSPITAIS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LEITOS </a:t>
                      </a:r>
                    </a:p>
                    <a:p>
                      <a:pPr algn="ctr" fontAlgn="ctr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OBSTETRICOS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UCINco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UCInca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Referencia alto risco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BERTIOGA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BERTIOGA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02</a:t>
                      </a:r>
                      <a:endParaRPr lang="pt-BR" sz="11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CUBATÃO (investimento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2013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DR LUIZ CAMARGO DA FONSECA E SILVA - **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06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São Vicente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GUARUJÁ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SANTO AMARO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06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SANTOS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HOSPITAL GUILHERME ÁLVARO</a:t>
                      </a:r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**</a:t>
                      </a:r>
                      <a:endParaRPr lang="pt-BR" sz="1100" b="0" i="0" u="none" strike="noStrike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11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(10)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Bertioga,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São Vicente, Guarujá, Santos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SANTA CASA DE SANTOS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SÃO VICENTE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MATERNIDADE MUNICIPAL DR SILVERIO FONTES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MATERNIDADE MUNICIPAL DE SÃO VICENTE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SÃO JOSÉ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PRAIA GRANDE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MUNICIPAL IRMÃ DULCE**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MONGAGUÁ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E MATERNIDADE DR ADONIRAN CORREIA CAMPOS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ITANHAÉM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HOSPITAL REGIONAL DE ITANHAÉM**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Pedro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Toledo, </a:t>
                      </a:r>
                      <a:r>
                        <a:rPr lang="pt-BR" sz="9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Itariri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Peruíbe,Mongaguá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PERUÍBE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UNIDADE HOSPITALAR DE PERUÍBE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HOSPITAL SÃO JOÃO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PARIQUERA AÇÚ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HOSPITAL REGIONAL VALE DO RIBEIRA 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Barra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do Turvo, </a:t>
                      </a:r>
                      <a:r>
                        <a:rPr lang="pt-BR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Cajati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Cananéia, Eldorado, Iguape, Ilha Comprida, </a:t>
                      </a:r>
                      <a:r>
                        <a:rPr lang="pt-BR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Iporanga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pt-BR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Jacupiranga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Juquiá, </a:t>
                      </a:r>
                      <a:r>
                        <a:rPr lang="pt-BR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Miracatú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Registro, Sete Barra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RRAS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07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259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5436096" y="476672"/>
            <a:ext cx="2952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1" dirty="0" smtClean="0"/>
              <a:t>Deliberação CIB -29, de 19 de abril de 2012 </a:t>
            </a:r>
            <a:endParaRPr lang="pt-BR" sz="1200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204588" y="764704"/>
            <a:ext cx="3939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PORTARIA Nº 3.160, DE 28 DE DEZEMBRO DE 2012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b="1" dirty="0" smtClean="0">
                <a:latin typeface="Arial" pitchFamily="34" charset="0"/>
                <a:cs typeface="Arial" pitchFamily="34" charset="0"/>
              </a:rPr>
              <a:t>REVISÃO Deliberação CIB nº 51, 21-10-2013</a:t>
            </a: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51520" y="6453336"/>
            <a:ext cx="4491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** contemplados com investimentos em 2013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539552" y="404664"/>
            <a:ext cx="5747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RRAS 17 – TAUBATÉ - LEITOS E REFERENCIA DE ALTO RISCO</a:t>
            </a:r>
            <a:endParaRPr lang="pt-BR" b="1" dirty="0"/>
          </a:p>
        </p:txBody>
      </p:sp>
      <p:sp>
        <p:nvSpPr>
          <p:cNvPr id="10" name="Retângulo 9"/>
          <p:cNvSpPr/>
          <p:nvPr/>
        </p:nvSpPr>
        <p:spPr>
          <a:xfrm>
            <a:off x="4067944" y="836712"/>
            <a:ext cx="4590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PORTARIA Nº 1.593, DE 2 DE AGOSTO DE 2013</a:t>
            </a:r>
            <a:endParaRPr lang="pt-BR" b="1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51520" y="1700808"/>
          <a:ext cx="8712969" cy="3761159"/>
        </p:xfrm>
        <a:graphic>
          <a:graphicData uri="http://schemas.openxmlformats.org/drawingml/2006/table">
            <a:tbl>
              <a:tblPr/>
              <a:tblGrid>
                <a:gridCol w="1317930"/>
                <a:gridCol w="2137215"/>
                <a:gridCol w="668852"/>
                <a:gridCol w="668852"/>
                <a:gridCol w="668852"/>
                <a:gridCol w="668852"/>
                <a:gridCol w="668852"/>
                <a:gridCol w="668852"/>
                <a:gridCol w="1244712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RRAS 17 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/ MUNICÍPIOS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RRAS / HOSPITAIS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LEITOS </a:t>
                      </a:r>
                    </a:p>
                    <a:p>
                      <a:pPr algn="ctr" fontAlgn="ctr"/>
                      <a:r>
                        <a:rPr lang="pt-BR" sz="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OBSTETRICOS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GAR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UTI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UTIN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UCINco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UCInca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Referencia alto risco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Jacareí 	</a:t>
                      </a: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Hospital São Francisco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pt-BR" sz="10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747">
                <a:tc row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São José dos Campos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Hospital Municipal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SANTA</a:t>
                      </a:r>
                      <a:r>
                        <a:rPr lang="pt-BR" sz="1000" b="0" i="0" u="none" strike="noStrike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CASA DE </a:t>
                      </a:r>
                      <a:r>
                        <a:rPr lang="pt-BR" sz="1000" b="0" i="0" u="none" strike="noStrike" baseline="0" dirty="0" err="1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S.J.</a:t>
                      </a:r>
                      <a:r>
                        <a:rPr lang="pt-BR" sz="1000" b="0" i="0" u="none" strike="noStrike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CAMPOS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err="1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Hosp</a:t>
                      </a: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pt-BR" sz="1000" kern="1200" baseline="0" dirty="0" err="1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Antoninho</a:t>
                      </a: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da Rocha </a:t>
                      </a:r>
                      <a:r>
                        <a:rPr lang="pt-BR" sz="1000" kern="1200" baseline="0" dirty="0" err="1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Marmo</a:t>
                      </a: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Guaratinguetá 	</a:t>
                      </a: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Santa Casa de Guaratinguetá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Hospital Frei Galvão 	</a:t>
                      </a:r>
                    </a:p>
                    <a:p>
                      <a:pPr algn="l"/>
                      <a:endParaRPr lang="pt-BR" sz="1000" kern="1200" baseline="0" dirty="0" smtClean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Lorena 	</a:t>
                      </a: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Santa Casa de Lorena 	</a:t>
                      </a: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Caraguatatuba 	</a:t>
                      </a:r>
                    </a:p>
                    <a:p>
                      <a:pPr algn="l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Casa de Saúde Stela </a:t>
                      </a:r>
                      <a:r>
                        <a:rPr lang="pt-BR" sz="1000" kern="1200" baseline="0" dirty="0" err="1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Maris</a:t>
                      </a: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Pindamonhangaba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Santa Casa de Pindamonhangaba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227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Taubaté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Hospital Universitário 	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chemeClr val="bg1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MAPA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bg1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RRAS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197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683568" y="5949280"/>
            <a:ext cx="7650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Maiores </a:t>
            </a:r>
            <a:r>
              <a:rPr lang="pt-BR" dirty="0" err="1" smtClean="0"/>
              <a:t>indices</a:t>
            </a:r>
            <a:r>
              <a:rPr lang="pt-BR" dirty="0" smtClean="0"/>
              <a:t> de MM em 2011 – Cachoeira Paulista, Aparecida, São Sebastião)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33363"/>
            <a:ext cx="871537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rgbClr val="8064A2"/>
      </a:dk1>
      <a:lt1>
        <a:srgbClr val="E5E0E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1161</Words>
  <Application>Microsoft Office PowerPoint</Application>
  <PresentationFormat>Apresentação na tela (4:3)</PresentationFormat>
  <Paragraphs>458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mflima</dc:creator>
  <cp:lastModifiedBy>mflima</cp:lastModifiedBy>
  <cp:revision>115</cp:revision>
  <dcterms:created xsi:type="dcterms:W3CDTF">2013-02-18T17:53:27Z</dcterms:created>
  <dcterms:modified xsi:type="dcterms:W3CDTF">2014-02-27T11:28:01Z</dcterms:modified>
</cp:coreProperties>
</file>