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Lst>
  <p:handoutMasterIdLst>
    <p:handoutMasterId r:id="rId53"/>
  </p:handoutMasterIdLst>
  <p:sldIdLst>
    <p:sldId id="256" r:id="rId12"/>
    <p:sldId id="257" r:id="rId13"/>
    <p:sldId id="314" r:id="rId14"/>
    <p:sldId id="316" r:id="rId15"/>
    <p:sldId id="318" r:id="rId16"/>
    <p:sldId id="320" r:id="rId17"/>
    <p:sldId id="322" r:id="rId18"/>
    <p:sldId id="324" r:id="rId19"/>
    <p:sldId id="326" r:id="rId20"/>
    <p:sldId id="328" r:id="rId21"/>
    <p:sldId id="330" r:id="rId22"/>
    <p:sldId id="332" r:id="rId23"/>
    <p:sldId id="310" r:id="rId24"/>
    <p:sldId id="296" r:id="rId25"/>
    <p:sldId id="306" r:id="rId26"/>
    <p:sldId id="311" r:id="rId27"/>
    <p:sldId id="312" r:id="rId28"/>
    <p:sldId id="307" r:id="rId29"/>
    <p:sldId id="305" r:id="rId30"/>
    <p:sldId id="287" r:id="rId31"/>
    <p:sldId id="288" r:id="rId32"/>
    <p:sldId id="289" r:id="rId33"/>
    <p:sldId id="290" r:id="rId34"/>
    <p:sldId id="291" r:id="rId35"/>
    <p:sldId id="292" r:id="rId36"/>
    <p:sldId id="293" r:id="rId37"/>
    <p:sldId id="294" r:id="rId38"/>
    <p:sldId id="295" r:id="rId39"/>
    <p:sldId id="297" r:id="rId40"/>
    <p:sldId id="302" r:id="rId41"/>
    <p:sldId id="298" r:id="rId42"/>
    <p:sldId id="299" r:id="rId43"/>
    <p:sldId id="300" r:id="rId44"/>
    <p:sldId id="301" r:id="rId45"/>
    <p:sldId id="276" r:id="rId46"/>
    <p:sldId id="277" r:id="rId47"/>
    <p:sldId id="303" r:id="rId48"/>
    <p:sldId id="304" r:id="rId49"/>
    <p:sldId id="334" r:id="rId50"/>
    <p:sldId id="335" r:id="rId51"/>
    <p:sldId id="308" r:id="rId52"/>
  </p:sldIdLst>
  <p:sldSz cx="9144000" cy="6858000" type="screen4x3"/>
  <p:notesSz cx="6858000"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1A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15" autoAdjust="0"/>
    <p:restoredTop sz="94660"/>
  </p:normalViewPr>
  <p:slideViewPr>
    <p:cSldViewPr>
      <p:cViewPr>
        <p:scale>
          <a:sx n="90" d="100"/>
          <a:sy n="90" d="100"/>
        </p:scale>
        <p:origin x="-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Planilha_do_Microsoft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Planilha_do_Microsoft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Planilha_do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31623931623969"/>
          <c:y val="6.9679849340866296E-2"/>
          <c:w val="0.83974358974359065"/>
          <c:h val="0.61581920903954934"/>
        </c:manualLayout>
      </c:layout>
      <c:lineChart>
        <c:grouping val="standard"/>
        <c:varyColors val="0"/>
        <c:ser>
          <c:idx val="0"/>
          <c:order val="0"/>
          <c:tx>
            <c:strRef>
              <c:f>Plan1!$B$6</c:f>
              <c:strCache>
                <c:ptCount val="1"/>
                <c:pt idx="0">
                  <c:v>&lt; 7d</c:v>
                </c:pt>
              </c:strCache>
            </c:strRef>
          </c:tx>
          <c:spPr>
            <a:ln w="32803">
              <a:solidFill>
                <a:srgbClr val="000080"/>
              </a:solidFill>
              <a:prstDash val="solid"/>
            </a:ln>
          </c:spPr>
          <c:marker>
            <c:symbol val="diamond"/>
            <c:size val="7"/>
            <c:spPr>
              <a:solidFill>
                <a:srgbClr val="000080"/>
              </a:solidFill>
              <a:ln>
                <a:solidFill>
                  <a:srgbClr val="000080"/>
                </a:solidFill>
                <a:prstDash val="solid"/>
              </a:ln>
            </c:spPr>
          </c:marker>
          <c:dLbls>
            <c:dLbl>
              <c:idx val="0"/>
              <c:layout>
                <c:manualLayout>
                  <c:x val="-9.0792658166103813E-3"/>
                  <c:y val="-4.074358195983388E-2"/>
                </c:manualLayout>
              </c:layout>
              <c:dLblPos val="r"/>
              <c:showLegendKey val="0"/>
              <c:showVal val="1"/>
              <c:showCatName val="0"/>
              <c:showSerName val="0"/>
              <c:showPercent val="0"/>
              <c:showBubbleSize val="0"/>
            </c:dLbl>
            <c:dLbl>
              <c:idx val="1"/>
              <c:layout>
                <c:manualLayout>
                  <c:x val="-2.4716626887486739E-2"/>
                  <c:y val="-2.763175154320999E-2"/>
                </c:manualLayout>
              </c:layout>
              <c:dLblPos val="r"/>
              <c:showLegendKey val="0"/>
              <c:showVal val="1"/>
              <c:showCatName val="0"/>
              <c:showSerName val="0"/>
              <c:showPercent val="0"/>
              <c:showBubbleSize val="0"/>
            </c:dLbl>
            <c:dLbl>
              <c:idx val="2"/>
              <c:layout>
                <c:manualLayout>
                  <c:x val="-1.3774106843329723E-2"/>
                  <c:y val="-6.4394350197907485E-2"/>
                </c:manualLayout>
              </c:layout>
              <c:dLblPos val="r"/>
              <c:showLegendKey val="0"/>
              <c:showVal val="1"/>
              <c:showCatName val="0"/>
              <c:showSerName val="0"/>
              <c:showPercent val="0"/>
              <c:showBubbleSize val="0"/>
            </c:dLbl>
            <c:dLbl>
              <c:idx val="3"/>
              <c:layout>
                <c:manualLayout>
                  <c:x val="-2.6770562098301993E-2"/>
                  <c:y val="-3.6965663580247006E-2"/>
                </c:manualLayout>
              </c:layout>
              <c:dLblPos val="r"/>
              <c:showLegendKey val="0"/>
              <c:showVal val="1"/>
              <c:showCatName val="0"/>
              <c:showSerName val="0"/>
              <c:showPercent val="0"/>
              <c:showBubbleSize val="0"/>
            </c:dLbl>
            <c:dLbl>
              <c:idx val="4"/>
              <c:layout>
                <c:manualLayout>
                  <c:x val="-8.6331406723213751E-4"/>
                  <c:y val="-4.5426205966398486E-2"/>
                </c:manualLayout>
              </c:layout>
              <c:dLblPos val="r"/>
              <c:showLegendKey val="0"/>
              <c:showVal val="1"/>
              <c:showCatName val="0"/>
              <c:showSerName val="0"/>
              <c:showPercent val="0"/>
              <c:showBubbleSize val="0"/>
            </c:dLbl>
            <c:dLbl>
              <c:idx val="5"/>
              <c:layout>
                <c:manualLayout>
                  <c:x val="3.3913780954643968E-3"/>
                  <c:y val="-1.4910260755298332E-2"/>
                </c:manualLayout>
              </c:layout>
              <c:dLblPos val="r"/>
              <c:showLegendKey val="0"/>
              <c:showVal val="1"/>
              <c:showCatName val="0"/>
              <c:showSerName val="0"/>
              <c:showPercent val="0"/>
              <c:showBubbleSize val="0"/>
            </c:dLbl>
            <c:spPr>
              <a:noFill/>
              <a:ln w="25757">
                <a:noFill/>
              </a:ln>
            </c:spPr>
            <c:txPr>
              <a:bodyPr/>
              <a:lstStyle/>
              <a:p>
                <a:pPr>
                  <a:defRPr sz="913" baseline="0"/>
                </a:pPr>
                <a:endParaRPr lang="pt-BR"/>
              </a:p>
            </c:txPr>
            <c:showLegendKey val="0"/>
            <c:showVal val="1"/>
            <c:showCatName val="0"/>
            <c:showSerName val="0"/>
            <c:showPercent val="0"/>
            <c:showBubbleSize val="0"/>
            <c:showLeaderLines val="0"/>
          </c:dLbls>
          <c:cat>
            <c:numRef>
              <c:f>Plan1!$A$7:$A$12</c:f>
              <c:numCache>
                <c:formatCode>General</c:formatCode>
                <c:ptCount val="6"/>
                <c:pt idx="0">
                  <c:v>2008</c:v>
                </c:pt>
                <c:pt idx="1">
                  <c:v>2009</c:v>
                </c:pt>
                <c:pt idx="2">
                  <c:v>2010</c:v>
                </c:pt>
                <c:pt idx="3">
                  <c:v>2011</c:v>
                </c:pt>
                <c:pt idx="4">
                  <c:v>2012</c:v>
                </c:pt>
                <c:pt idx="5">
                  <c:v>2013</c:v>
                </c:pt>
              </c:numCache>
            </c:numRef>
          </c:cat>
          <c:val>
            <c:numRef>
              <c:f>Plan1!$B$7:$B$12</c:f>
              <c:numCache>
                <c:formatCode>General</c:formatCode>
                <c:ptCount val="6"/>
                <c:pt idx="0">
                  <c:v>7.2</c:v>
                </c:pt>
                <c:pt idx="1">
                  <c:v>8.2000000000000011</c:v>
                </c:pt>
                <c:pt idx="2">
                  <c:v>6.8</c:v>
                </c:pt>
                <c:pt idx="3">
                  <c:v>7.2</c:v>
                </c:pt>
                <c:pt idx="4">
                  <c:v>7</c:v>
                </c:pt>
                <c:pt idx="5">
                  <c:v>6</c:v>
                </c:pt>
              </c:numCache>
            </c:numRef>
          </c:val>
          <c:smooth val="0"/>
        </c:ser>
        <c:ser>
          <c:idx val="1"/>
          <c:order val="1"/>
          <c:tx>
            <c:strRef>
              <c:f>Plan1!$C$6</c:f>
              <c:strCache>
                <c:ptCount val="1"/>
                <c:pt idx="0">
                  <c:v>7 a 27</c:v>
                </c:pt>
              </c:strCache>
            </c:strRef>
          </c:tx>
          <c:spPr>
            <a:ln w="32803">
              <a:solidFill>
                <a:srgbClr val="FF00FF"/>
              </a:solidFill>
              <a:prstDash val="solid"/>
            </a:ln>
          </c:spPr>
          <c:marker>
            <c:symbol val="square"/>
            <c:size val="7"/>
            <c:spPr>
              <a:solidFill>
                <a:srgbClr val="FF00FF"/>
              </a:solidFill>
              <a:ln>
                <a:solidFill>
                  <a:srgbClr val="FF00FF"/>
                </a:solidFill>
                <a:prstDash val="solid"/>
              </a:ln>
            </c:spPr>
          </c:marker>
          <c:dLbls>
            <c:dLbl>
              <c:idx val="1"/>
              <c:layout>
                <c:manualLayout>
                  <c:x val="-1.7063712007485306E-2"/>
                  <c:y val="3.4195601851851803E-2"/>
                </c:manualLayout>
              </c:layout>
              <c:dLblPos val="r"/>
              <c:showLegendKey val="0"/>
              <c:showVal val="1"/>
              <c:showCatName val="0"/>
              <c:showSerName val="0"/>
              <c:showPercent val="0"/>
              <c:showBubbleSize val="0"/>
            </c:dLbl>
            <c:dLbl>
              <c:idx val="2"/>
              <c:layout>
                <c:manualLayout>
                  <c:x val="-3.2107265616395926E-3"/>
                  <c:y val="1.9058094863835223E-2"/>
                </c:manualLayout>
              </c:layout>
              <c:dLblPos val="r"/>
              <c:showLegendKey val="0"/>
              <c:showVal val="1"/>
              <c:showCatName val="0"/>
              <c:showSerName val="0"/>
              <c:showPercent val="0"/>
              <c:showBubbleSize val="0"/>
            </c:dLbl>
            <c:dLbl>
              <c:idx val="3"/>
              <c:layout>
                <c:manualLayout>
                  <c:x val="-7.1659777922467071E-4"/>
                  <c:y val="-3.2172118734696116E-2"/>
                </c:manualLayout>
              </c:layout>
              <c:dLblPos val="r"/>
              <c:showLegendKey val="0"/>
              <c:showVal val="1"/>
              <c:showCatName val="0"/>
              <c:showSerName val="0"/>
              <c:showPercent val="0"/>
              <c:showBubbleSize val="0"/>
            </c:dLbl>
            <c:dLbl>
              <c:idx val="4"/>
              <c:layout>
                <c:manualLayout>
                  <c:x val="-3.5677743855193129E-2"/>
                  <c:y val="3.4051504629629747E-2"/>
                </c:manualLayout>
              </c:layout>
              <c:dLblPos val="r"/>
              <c:showLegendKey val="0"/>
              <c:showVal val="1"/>
              <c:showCatName val="0"/>
              <c:showSerName val="0"/>
              <c:showPercent val="0"/>
              <c:showBubbleSize val="0"/>
            </c:dLbl>
            <c:dLbl>
              <c:idx val="5"/>
              <c:layout>
                <c:manualLayout>
                  <c:x val="-1.4214255707352503E-2"/>
                  <c:y val="2.584370345573727E-2"/>
                </c:manualLayout>
              </c:layout>
              <c:dLblPos val="r"/>
              <c:showLegendKey val="0"/>
              <c:showVal val="1"/>
              <c:showCatName val="0"/>
              <c:showSerName val="0"/>
              <c:showPercent val="0"/>
              <c:showBubbleSize val="0"/>
            </c:dLbl>
            <c:spPr>
              <a:noFill/>
              <a:ln w="25757">
                <a:noFill/>
              </a:ln>
            </c:spPr>
            <c:txPr>
              <a:bodyPr/>
              <a:lstStyle/>
              <a:p>
                <a:pPr>
                  <a:defRPr sz="913" baseline="0"/>
                </a:pPr>
                <a:endParaRPr lang="pt-BR"/>
              </a:p>
            </c:txPr>
            <c:showLegendKey val="0"/>
            <c:showVal val="1"/>
            <c:showCatName val="0"/>
            <c:showSerName val="0"/>
            <c:showPercent val="0"/>
            <c:showBubbleSize val="0"/>
            <c:showLeaderLines val="0"/>
          </c:dLbls>
          <c:cat>
            <c:numRef>
              <c:f>Plan1!$A$7:$A$12</c:f>
              <c:numCache>
                <c:formatCode>General</c:formatCode>
                <c:ptCount val="6"/>
                <c:pt idx="0">
                  <c:v>2008</c:v>
                </c:pt>
                <c:pt idx="1">
                  <c:v>2009</c:v>
                </c:pt>
                <c:pt idx="2">
                  <c:v>2010</c:v>
                </c:pt>
                <c:pt idx="3">
                  <c:v>2011</c:v>
                </c:pt>
                <c:pt idx="4">
                  <c:v>2012</c:v>
                </c:pt>
                <c:pt idx="5">
                  <c:v>2013</c:v>
                </c:pt>
              </c:numCache>
            </c:numRef>
          </c:cat>
          <c:val>
            <c:numRef>
              <c:f>Plan1!$C$7:$C$12</c:f>
              <c:numCache>
                <c:formatCode>General</c:formatCode>
                <c:ptCount val="6"/>
                <c:pt idx="0">
                  <c:v>3.6</c:v>
                </c:pt>
                <c:pt idx="1">
                  <c:v>4.7</c:v>
                </c:pt>
                <c:pt idx="2">
                  <c:v>3.5</c:v>
                </c:pt>
                <c:pt idx="3">
                  <c:v>3.6</c:v>
                </c:pt>
                <c:pt idx="4">
                  <c:v>3.8</c:v>
                </c:pt>
                <c:pt idx="5">
                  <c:v>4.4000000000000004</c:v>
                </c:pt>
              </c:numCache>
            </c:numRef>
          </c:val>
          <c:smooth val="0"/>
        </c:ser>
        <c:ser>
          <c:idx val="2"/>
          <c:order val="2"/>
          <c:tx>
            <c:strRef>
              <c:f>Plan1!$D$6</c:f>
              <c:strCache>
                <c:ptCount val="1"/>
                <c:pt idx="0">
                  <c:v>28d-&lt;1</c:v>
                </c:pt>
              </c:strCache>
            </c:strRef>
          </c:tx>
          <c:spPr>
            <a:ln w="32803">
              <a:solidFill>
                <a:srgbClr val="FFFF00"/>
              </a:solidFill>
              <a:prstDash val="solid"/>
            </a:ln>
          </c:spPr>
          <c:marker>
            <c:symbol val="triangle"/>
            <c:size val="7"/>
            <c:spPr>
              <a:solidFill>
                <a:srgbClr val="FFFF00"/>
              </a:solidFill>
              <a:ln>
                <a:solidFill>
                  <a:srgbClr val="FFFF00"/>
                </a:solidFill>
                <a:prstDash val="solid"/>
              </a:ln>
            </c:spPr>
          </c:marker>
          <c:dLbls>
            <c:dLbl>
              <c:idx val="1"/>
              <c:layout>
                <c:manualLayout>
                  <c:x val="-2.4716626887486739E-2"/>
                  <c:y val="-3.4039351851851855E-2"/>
                </c:manualLayout>
              </c:layout>
              <c:dLblPos val="r"/>
              <c:showLegendKey val="0"/>
              <c:showVal val="1"/>
              <c:showCatName val="0"/>
              <c:showSerName val="0"/>
              <c:showPercent val="0"/>
              <c:showBubbleSize val="0"/>
            </c:dLbl>
            <c:dLbl>
              <c:idx val="3"/>
              <c:layout>
                <c:manualLayout>
                  <c:x val="-1.8620755394860456E-2"/>
                  <c:y val="-2.5873070987654474E-2"/>
                </c:manualLayout>
              </c:layout>
              <c:dLblPos val="r"/>
              <c:showLegendKey val="0"/>
              <c:showVal val="1"/>
              <c:showCatName val="0"/>
              <c:showSerName val="0"/>
              <c:showPercent val="0"/>
              <c:showBubbleSize val="0"/>
            </c:dLbl>
            <c:dLbl>
              <c:idx val="4"/>
              <c:layout>
                <c:manualLayout>
                  <c:x val="-9.6661309686407321E-3"/>
                  <c:y val="-3.7449833558236001E-2"/>
                </c:manualLayout>
              </c:layout>
              <c:dLblPos val="r"/>
              <c:showLegendKey val="0"/>
              <c:showVal val="1"/>
              <c:showCatName val="0"/>
              <c:showSerName val="0"/>
              <c:showPercent val="0"/>
              <c:showBubbleSize val="0"/>
            </c:dLbl>
            <c:dLbl>
              <c:idx val="5"/>
              <c:layout>
                <c:manualLayout>
                  <c:x val="-1.0100303552398561E-3"/>
                  <c:y val="-4.6180152850579387E-2"/>
                </c:manualLayout>
              </c:layout>
              <c:dLblPos val="r"/>
              <c:showLegendKey val="0"/>
              <c:showVal val="1"/>
              <c:showCatName val="0"/>
              <c:showSerName val="0"/>
              <c:showPercent val="0"/>
              <c:showBubbleSize val="0"/>
            </c:dLbl>
            <c:spPr>
              <a:noFill/>
              <a:ln w="25757">
                <a:noFill/>
              </a:ln>
            </c:spPr>
            <c:txPr>
              <a:bodyPr/>
              <a:lstStyle/>
              <a:p>
                <a:pPr>
                  <a:defRPr sz="913" baseline="0"/>
                </a:pPr>
                <a:endParaRPr lang="pt-BR"/>
              </a:p>
            </c:txPr>
            <c:showLegendKey val="0"/>
            <c:showVal val="1"/>
            <c:showCatName val="0"/>
            <c:showSerName val="0"/>
            <c:showPercent val="0"/>
            <c:showBubbleSize val="0"/>
            <c:showLeaderLines val="0"/>
          </c:dLbls>
          <c:cat>
            <c:numRef>
              <c:f>Plan1!$A$7:$A$12</c:f>
              <c:numCache>
                <c:formatCode>General</c:formatCode>
                <c:ptCount val="6"/>
                <c:pt idx="0">
                  <c:v>2008</c:v>
                </c:pt>
                <c:pt idx="1">
                  <c:v>2009</c:v>
                </c:pt>
                <c:pt idx="2">
                  <c:v>2010</c:v>
                </c:pt>
                <c:pt idx="3">
                  <c:v>2011</c:v>
                </c:pt>
                <c:pt idx="4">
                  <c:v>2012</c:v>
                </c:pt>
                <c:pt idx="5">
                  <c:v>2013</c:v>
                </c:pt>
              </c:numCache>
            </c:numRef>
          </c:cat>
          <c:val>
            <c:numRef>
              <c:f>Plan1!$D$7:$D$12</c:f>
              <c:numCache>
                <c:formatCode>General</c:formatCode>
                <c:ptCount val="6"/>
                <c:pt idx="0">
                  <c:v>5.6</c:v>
                </c:pt>
                <c:pt idx="1">
                  <c:v>6</c:v>
                </c:pt>
                <c:pt idx="2">
                  <c:v>4.9000000000000004</c:v>
                </c:pt>
                <c:pt idx="3">
                  <c:v>5.9</c:v>
                </c:pt>
                <c:pt idx="4" formatCode="0.0">
                  <c:v>4.9000000000000004</c:v>
                </c:pt>
                <c:pt idx="5">
                  <c:v>5.7</c:v>
                </c:pt>
              </c:numCache>
            </c:numRef>
          </c:val>
          <c:smooth val="0"/>
        </c:ser>
        <c:dLbls>
          <c:showLegendKey val="0"/>
          <c:showVal val="0"/>
          <c:showCatName val="0"/>
          <c:showSerName val="0"/>
          <c:showPercent val="0"/>
          <c:showBubbleSize val="0"/>
        </c:dLbls>
        <c:marker val="1"/>
        <c:smooth val="0"/>
        <c:axId val="130805248"/>
        <c:axId val="32287552"/>
      </c:lineChart>
      <c:catAx>
        <c:axId val="130805248"/>
        <c:scaling>
          <c:orientation val="minMax"/>
        </c:scaling>
        <c:delete val="0"/>
        <c:axPos val="b"/>
        <c:numFmt formatCode="General" sourceLinked="1"/>
        <c:majorTickMark val="out"/>
        <c:minorTickMark val="none"/>
        <c:tickLblPos val="nextTo"/>
        <c:spPr>
          <a:ln w="2734">
            <a:solidFill>
              <a:srgbClr val="000000"/>
            </a:solidFill>
            <a:prstDash val="solid"/>
          </a:ln>
        </c:spPr>
        <c:txPr>
          <a:bodyPr rot="-5400000" vert="horz"/>
          <a:lstStyle/>
          <a:p>
            <a:pPr>
              <a:defRPr/>
            </a:pPr>
            <a:endParaRPr lang="pt-BR"/>
          </a:p>
        </c:txPr>
        <c:crossAx val="32287552"/>
        <c:crosses val="autoZero"/>
        <c:auto val="1"/>
        <c:lblAlgn val="ctr"/>
        <c:lblOffset val="100"/>
        <c:tickMarkSkip val="1"/>
        <c:noMultiLvlLbl val="0"/>
      </c:catAx>
      <c:valAx>
        <c:axId val="32287552"/>
        <c:scaling>
          <c:orientation val="minMax"/>
        </c:scaling>
        <c:delete val="0"/>
        <c:axPos val="l"/>
        <c:majorGridlines>
          <c:spPr>
            <a:ln w="2734">
              <a:solidFill>
                <a:srgbClr val="000000"/>
              </a:solidFill>
              <a:prstDash val="solid"/>
            </a:ln>
          </c:spPr>
        </c:majorGridlines>
        <c:title>
          <c:tx>
            <c:rich>
              <a:bodyPr rot="0" vert="horz"/>
              <a:lstStyle/>
              <a:p>
                <a:pPr algn="ctr">
                  <a:defRPr sz="1014" b="0" i="0" u="none" strike="noStrike" baseline="0">
                    <a:solidFill>
                      <a:srgbClr val="000000"/>
                    </a:solidFill>
                    <a:latin typeface="Arial"/>
                    <a:ea typeface="Arial"/>
                    <a:cs typeface="Arial"/>
                  </a:defRPr>
                </a:pPr>
                <a:r>
                  <a:rPr lang="pt-BR"/>
                  <a:t>COEF</a:t>
                </a:r>
              </a:p>
            </c:rich>
          </c:tx>
          <c:layout>
            <c:manualLayout>
              <c:xMode val="edge"/>
              <c:yMode val="edge"/>
              <c:x val="1.672530734575127E-2"/>
              <c:y val="0.11071432677558868"/>
            </c:manualLayout>
          </c:layout>
          <c:overlay val="0"/>
          <c:spPr>
            <a:noFill/>
            <a:ln w="25757">
              <a:noFill/>
            </a:ln>
          </c:spPr>
        </c:title>
        <c:numFmt formatCode="General" sourceLinked="1"/>
        <c:majorTickMark val="out"/>
        <c:minorTickMark val="none"/>
        <c:tickLblPos val="nextTo"/>
        <c:spPr>
          <a:ln w="2734">
            <a:solidFill>
              <a:srgbClr val="000000"/>
            </a:solidFill>
            <a:prstDash val="solid"/>
          </a:ln>
        </c:spPr>
        <c:txPr>
          <a:bodyPr rot="0" vert="horz"/>
          <a:lstStyle/>
          <a:p>
            <a:pPr>
              <a:defRPr/>
            </a:pPr>
            <a:endParaRPr lang="pt-BR"/>
          </a:p>
        </c:txPr>
        <c:crossAx val="130805248"/>
        <c:crosses val="autoZero"/>
        <c:crossBetween val="between"/>
      </c:valAx>
      <c:dTable>
        <c:showHorzBorder val="1"/>
        <c:showVertBorder val="1"/>
        <c:showOutline val="1"/>
        <c:showKeys val="1"/>
        <c:spPr>
          <a:ln w="2734">
            <a:solidFill>
              <a:srgbClr val="000000"/>
            </a:solidFill>
            <a:prstDash val="solid"/>
          </a:ln>
        </c:spPr>
        <c:txPr>
          <a:bodyPr/>
          <a:lstStyle/>
          <a:p>
            <a:pPr rtl="0">
              <a:defRPr sz="1217" baseline="0"/>
            </a:pPr>
            <a:endParaRPr lang="pt-BR"/>
          </a:p>
        </c:txPr>
      </c:dTable>
      <c:spPr>
        <a:gradFill rotWithShape="0">
          <a:gsLst>
            <a:gs pos="0">
              <a:srgbClr val="C0C0C0"/>
            </a:gs>
            <a:gs pos="100000">
              <a:srgbClr val="FFFFFF"/>
            </a:gs>
          </a:gsLst>
          <a:lin ang="5400000" scaled="1"/>
        </a:gradFill>
        <a:ln w="10935">
          <a:solidFill>
            <a:srgbClr val="C0C0C0"/>
          </a:solidFill>
          <a:prstDash val="solid"/>
        </a:ln>
      </c:spPr>
    </c:plotArea>
    <c:plotVisOnly val="1"/>
    <c:dispBlanksAs val="gap"/>
    <c:showDLblsOverMax val="0"/>
  </c:chart>
  <c:spPr>
    <a:noFill/>
    <a:ln>
      <a:noFill/>
    </a:ln>
  </c:spPr>
  <c:txPr>
    <a:bodyPr/>
    <a:lstStyle/>
    <a:p>
      <a:pPr>
        <a:defRPr sz="720" b="0" i="0" u="none" strike="noStrike" baseline="0">
          <a:solidFill>
            <a:srgbClr val="000000"/>
          </a:solidFill>
          <a:latin typeface="Arial"/>
          <a:ea typeface="Arial"/>
          <a:cs typeface="Arial"/>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dirty="0" smtClean="0"/>
              <a:t>FATORES QUE INFLUÊNCIARAM </a:t>
            </a:r>
            <a:r>
              <a:rPr lang="pt-BR" baseline="0" dirty="0" smtClean="0"/>
              <a:t>NO </a:t>
            </a:r>
            <a:r>
              <a:rPr lang="pt-BR" baseline="0" dirty="0"/>
              <a:t>ÓBITO </a:t>
            </a:r>
            <a:r>
              <a:rPr lang="pt-BR" baseline="0" dirty="0" smtClean="0"/>
              <a:t>MATERNO NA RMBS EM 2013 </a:t>
            </a:r>
            <a:endParaRPr lang="pt-BR" dirty="0"/>
          </a:p>
        </c:rich>
      </c:tx>
      <c:layout/>
      <c:overlay val="0"/>
    </c:title>
    <c:autoTitleDeleted val="0"/>
    <c:plotArea>
      <c:layout>
        <c:manualLayout>
          <c:layoutTarget val="inner"/>
          <c:xMode val="edge"/>
          <c:yMode val="edge"/>
          <c:x val="6.2138800421352364E-2"/>
          <c:y val="0.16437930219948924"/>
          <c:w val="0.78358243117019921"/>
          <c:h val="0.69634160982342064"/>
        </c:manualLayout>
      </c:layout>
      <c:barChart>
        <c:barDir val="col"/>
        <c:grouping val="clustered"/>
        <c:varyColors val="0"/>
        <c:ser>
          <c:idx val="0"/>
          <c:order val="0"/>
          <c:tx>
            <c:v>SIM</c:v>
          </c:tx>
          <c:invertIfNegative val="0"/>
          <c:cat>
            <c:strRef>
              <c:f>'consolidado das conformidades'!$A$4:$A$8</c:f>
              <c:strCache>
                <c:ptCount val="5"/>
                <c:pt idx="0">
                  <c:v>COMUNIDADE  E FAMILIA</c:v>
                </c:pt>
                <c:pt idx="1">
                  <c:v>PROFISSIONAL</c:v>
                </c:pt>
                <c:pt idx="2">
                  <c:v>INSTITUCIONAL</c:v>
                </c:pt>
                <c:pt idx="3">
                  <c:v>SOCIAL</c:v>
                </c:pt>
                <c:pt idx="4">
                  <c:v>INTERSETORIAL </c:v>
                </c:pt>
              </c:strCache>
            </c:strRef>
          </c:cat>
          <c:val>
            <c:numRef>
              <c:f>'consolidado das conformidades'!$B$4:$B$8</c:f>
              <c:numCache>
                <c:formatCode>0.00</c:formatCode>
                <c:ptCount val="5"/>
                <c:pt idx="0">
                  <c:v>26.51857142857143</c:v>
                </c:pt>
                <c:pt idx="1">
                  <c:v>60.614285714285707</c:v>
                </c:pt>
                <c:pt idx="2">
                  <c:v>53.54142857142844</c:v>
                </c:pt>
                <c:pt idx="3">
                  <c:v>34.217142857142854</c:v>
                </c:pt>
                <c:pt idx="4">
                  <c:v>15.918571428571392</c:v>
                </c:pt>
              </c:numCache>
            </c:numRef>
          </c:val>
        </c:ser>
        <c:ser>
          <c:idx val="1"/>
          <c:order val="1"/>
          <c:tx>
            <c:v>NÃO</c:v>
          </c:tx>
          <c:invertIfNegative val="0"/>
          <c:cat>
            <c:strRef>
              <c:f>'consolidado das conformidades'!$A$4:$A$8</c:f>
              <c:strCache>
                <c:ptCount val="5"/>
                <c:pt idx="0">
                  <c:v>COMUNIDADE  E FAMILIA</c:v>
                </c:pt>
                <c:pt idx="1">
                  <c:v>PROFISSIONAL</c:v>
                </c:pt>
                <c:pt idx="2">
                  <c:v>INSTITUCIONAL</c:v>
                </c:pt>
                <c:pt idx="3">
                  <c:v>SOCIAL</c:v>
                </c:pt>
                <c:pt idx="4">
                  <c:v>INTERSETORIAL </c:v>
                </c:pt>
              </c:strCache>
            </c:strRef>
          </c:cat>
          <c:val>
            <c:numRef>
              <c:f>'consolidado das conformidades'!$C$4:$C$8</c:f>
              <c:numCache>
                <c:formatCode>0.00</c:formatCode>
                <c:ptCount val="5"/>
                <c:pt idx="0">
                  <c:v>59.421428571428478</c:v>
                </c:pt>
                <c:pt idx="1">
                  <c:v>23.08285714285714</c:v>
                </c:pt>
                <c:pt idx="2">
                  <c:v>34.931428571428441</c:v>
                </c:pt>
                <c:pt idx="3">
                  <c:v>45.96</c:v>
                </c:pt>
                <c:pt idx="4">
                  <c:v>71.05714285714285</c:v>
                </c:pt>
              </c:numCache>
            </c:numRef>
          </c:val>
        </c:ser>
        <c:ser>
          <c:idx val="2"/>
          <c:order val="2"/>
          <c:tx>
            <c:v>INCONCLUSIVO</c:v>
          </c:tx>
          <c:invertIfNegative val="0"/>
          <c:cat>
            <c:strRef>
              <c:f>'consolidado das conformidades'!$A$4:$A$8</c:f>
              <c:strCache>
                <c:ptCount val="5"/>
                <c:pt idx="0">
                  <c:v>COMUNIDADE  E FAMILIA</c:v>
                </c:pt>
                <c:pt idx="1">
                  <c:v>PROFISSIONAL</c:v>
                </c:pt>
                <c:pt idx="2">
                  <c:v>INSTITUCIONAL</c:v>
                </c:pt>
                <c:pt idx="3">
                  <c:v>SOCIAL</c:v>
                </c:pt>
                <c:pt idx="4">
                  <c:v>INTERSETORIAL </c:v>
                </c:pt>
              </c:strCache>
            </c:strRef>
          </c:cat>
          <c:val>
            <c:numRef>
              <c:f>'consolidado das conformidades'!$D$4:$D$8</c:f>
              <c:numCache>
                <c:formatCode>0.00</c:formatCode>
                <c:ptCount val="5"/>
                <c:pt idx="0">
                  <c:v>8.66</c:v>
                </c:pt>
                <c:pt idx="1">
                  <c:v>10.108571428571391</c:v>
                </c:pt>
                <c:pt idx="2">
                  <c:v>7.0514285714285716</c:v>
                </c:pt>
                <c:pt idx="3">
                  <c:v>15.275714285714304</c:v>
                </c:pt>
                <c:pt idx="4">
                  <c:v>7.5457142857142854</c:v>
                </c:pt>
              </c:numCache>
            </c:numRef>
          </c:val>
        </c:ser>
        <c:ser>
          <c:idx val="3"/>
          <c:order val="3"/>
          <c:tx>
            <c:v>NÃO RESPONDERAM</c:v>
          </c:tx>
          <c:invertIfNegative val="0"/>
          <c:cat>
            <c:strRef>
              <c:f>'consolidado das conformidades'!$A$4:$A$8</c:f>
              <c:strCache>
                <c:ptCount val="5"/>
                <c:pt idx="0">
                  <c:v>COMUNIDADE  E FAMILIA</c:v>
                </c:pt>
                <c:pt idx="1">
                  <c:v>PROFISSIONAL</c:v>
                </c:pt>
                <c:pt idx="2">
                  <c:v>INSTITUCIONAL</c:v>
                </c:pt>
                <c:pt idx="3">
                  <c:v>SOCIAL</c:v>
                </c:pt>
                <c:pt idx="4">
                  <c:v>INTERSETORIAL </c:v>
                </c:pt>
              </c:strCache>
            </c:strRef>
          </c:cat>
          <c:val>
            <c:numRef>
              <c:f>'consolidado das conformidades'!$E$4:$E$8</c:f>
              <c:numCache>
                <c:formatCode>0.00</c:formatCode>
                <c:ptCount val="5"/>
                <c:pt idx="0">
                  <c:v>5.3485714285714279</c:v>
                </c:pt>
                <c:pt idx="1">
                  <c:v>6.1342857142857055</c:v>
                </c:pt>
                <c:pt idx="2">
                  <c:v>4.4057142857142884</c:v>
                </c:pt>
                <c:pt idx="3">
                  <c:v>4.4057142857142884</c:v>
                </c:pt>
                <c:pt idx="4">
                  <c:v>5.3485714285714279</c:v>
                </c:pt>
              </c:numCache>
            </c:numRef>
          </c:val>
        </c:ser>
        <c:dLbls>
          <c:showLegendKey val="0"/>
          <c:showVal val="0"/>
          <c:showCatName val="0"/>
          <c:showSerName val="0"/>
          <c:showPercent val="0"/>
          <c:showBubbleSize val="0"/>
        </c:dLbls>
        <c:gapWidth val="150"/>
        <c:axId val="147097088"/>
        <c:axId val="131212992"/>
      </c:barChart>
      <c:catAx>
        <c:axId val="147097088"/>
        <c:scaling>
          <c:orientation val="minMax"/>
        </c:scaling>
        <c:delete val="0"/>
        <c:axPos val="b"/>
        <c:majorTickMark val="none"/>
        <c:minorTickMark val="none"/>
        <c:tickLblPos val="nextTo"/>
        <c:txPr>
          <a:bodyPr/>
          <a:lstStyle/>
          <a:p>
            <a:pPr>
              <a:defRPr b="1"/>
            </a:pPr>
            <a:endParaRPr lang="pt-BR"/>
          </a:p>
        </c:txPr>
        <c:crossAx val="131212992"/>
        <c:crosses val="autoZero"/>
        <c:auto val="1"/>
        <c:lblAlgn val="ctr"/>
        <c:lblOffset val="100"/>
        <c:noMultiLvlLbl val="0"/>
      </c:catAx>
      <c:valAx>
        <c:axId val="131212992"/>
        <c:scaling>
          <c:orientation val="minMax"/>
        </c:scaling>
        <c:delete val="0"/>
        <c:axPos val="l"/>
        <c:majorGridlines/>
        <c:numFmt formatCode="0.00" sourceLinked="1"/>
        <c:majorTickMark val="none"/>
        <c:minorTickMark val="none"/>
        <c:tickLblPos val="nextTo"/>
        <c:crossAx val="147097088"/>
        <c:crosses val="autoZero"/>
        <c:crossBetween val="between"/>
      </c:valAx>
    </c:plotArea>
    <c:legend>
      <c:legendPos val="r"/>
      <c:layout>
        <c:manualLayout>
          <c:xMode val="edge"/>
          <c:yMode val="edge"/>
          <c:x val="0.85130304451768735"/>
          <c:y val="0.47219929669540317"/>
          <c:w val="0.14869695548231318"/>
          <c:h val="0.27943422396442658"/>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pt-BR" dirty="0" smtClean="0"/>
              <a:t>FATORES</a:t>
            </a:r>
            <a:r>
              <a:rPr lang="pt-BR" baseline="0" dirty="0" smtClean="0"/>
              <a:t> QUE </a:t>
            </a:r>
            <a:r>
              <a:rPr lang="pt-BR" dirty="0" smtClean="0"/>
              <a:t>INFLUÊNCIARAM </a:t>
            </a:r>
            <a:r>
              <a:rPr lang="pt-BR" dirty="0"/>
              <a:t>NO ÓBITO </a:t>
            </a:r>
            <a:r>
              <a:rPr lang="pt-BR" dirty="0" smtClean="0"/>
              <a:t>INFANTIL </a:t>
            </a:r>
          </a:p>
          <a:p>
            <a:pPr>
              <a:defRPr/>
            </a:pPr>
            <a:r>
              <a:rPr lang="pt-BR" dirty="0" smtClean="0"/>
              <a:t>NA RMBS EM 2013</a:t>
            </a:r>
            <a:endParaRPr lang="pt-BR" dirty="0"/>
          </a:p>
        </c:rich>
      </c:tx>
      <c:layout/>
      <c:overlay val="0"/>
    </c:title>
    <c:autoTitleDeleted val="0"/>
    <c:plotArea>
      <c:layout>
        <c:manualLayout>
          <c:layoutTarget val="inner"/>
          <c:xMode val="edge"/>
          <c:yMode val="edge"/>
          <c:x val="6.7979731700204146E-2"/>
          <c:y val="0.14126872189206577"/>
          <c:w val="0.74983741615631461"/>
          <c:h val="0.75244635830159312"/>
        </c:manualLayout>
      </c:layout>
      <c:barChart>
        <c:barDir val="col"/>
        <c:grouping val="clustered"/>
        <c:varyColors val="0"/>
        <c:ser>
          <c:idx val="0"/>
          <c:order val="0"/>
          <c:tx>
            <c:v>SIM</c:v>
          </c:tx>
          <c:invertIfNegative val="0"/>
          <c:cat>
            <c:strRef>
              <c:f>'consolidado das conformidades'!$A$15:$A$19</c:f>
              <c:strCache>
                <c:ptCount val="5"/>
                <c:pt idx="0">
                  <c:v>COMUNIDADE  E FAMILIA</c:v>
                </c:pt>
                <c:pt idx="1">
                  <c:v>PROFISSIONAL</c:v>
                </c:pt>
                <c:pt idx="2">
                  <c:v>INSTITUCIONAL</c:v>
                </c:pt>
                <c:pt idx="3">
                  <c:v>SOCIAL</c:v>
                </c:pt>
                <c:pt idx="4">
                  <c:v>INTERSETORIAL </c:v>
                </c:pt>
              </c:strCache>
            </c:strRef>
          </c:cat>
          <c:val>
            <c:numRef>
              <c:f>'consolidado das conformidades'!$B$15:$B$19</c:f>
              <c:numCache>
                <c:formatCode>0.00</c:formatCode>
                <c:ptCount val="5"/>
                <c:pt idx="0">
                  <c:v>33.154444444444273</c:v>
                </c:pt>
                <c:pt idx="1">
                  <c:v>81.835555555555558</c:v>
                </c:pt>
                <c:pt idx="2">
                  <c:v>66.567777777777778</c:v>
                </c:pt>
                <c:pt idx="3">
                  <c:v>36.443333333333335</c:v>
                </c:pt>
                <c:pt idx="4">
                  <c:v>24.603333333333243</c:v>
                </c:pt>
              </c:numCache>
            </c:numRef>
          </c:val>
        </c:ser>
        <c:ser>
          <c:idx val="1"/>
          <c:order val="1"/>
          <c:tx>
            <c:v>NAO</c:v>
          </c:tx>
          <c:invertIfNegative val="0"/>
          <c:cat>
            <c:strRef>
              <c:f>'consolidado das conformidades'!$A$15:$A$19</c:f>
              <c:strCache>
                <c:ptCount val="5"/>
                <c:pt idx="0">
                  <c:v>COMUNIDADE  E FAMILIA</c:v>
                </c:pt>
                <c:pt idx="1">
                  <c:v>PROFISSIONAL</c:v>
                </c:pt>
                <c:pt idx="2">
                  <c:v>INSTITUCIONAL</c:v>
                </c:pt>
                <c:pt idx="3">
                  <c:v>SOCIAL</c:v>
                </c:pt>
                <c:pt idx="4">
                  <c:v>INTERSETORIAL </c:v>
                </c:pt>
              </c:strCache>
            </c:strRef>
          </c:cat>
          <c:val>
            <c:numRef>
              <c:f>'consolidado das conformidades'!$C$15:$C$19</c:f>
              <c:numCache>
                <c:formatCode>0.00</c:formatCode>
                <c:ptCount val="5"/>
                <c:pt idx="0">
                  <c:v>56.537777777777777</c:v>
                </c:pt>
                <c:pt idx="1">
                  <c:v>11.643333333333333</c:v>
                </c:pt>
                <c:pt idx="2">
                  <c:v>24.861111111111111</c:v>
                </c:pt>
                <c:pt idx="3">
                  <c:v>47.525555555555563</c:v>
                </c:pt>
                <c:pt idx="4">
                  <c:v>61.228888888889038</c:v>
                </c:pt>
              </c:numCache>
            </c:numRef>
          </c:val>
        </c:ser>
        <c:ser>
          <c:idx val="2"/>
          <c:order val="2"/>
          <c:tx>
            <c:v>INCONCLUSIVO</c:v>
          </c:tx>
          <c:invertIfNegative val="0"/>
          <c:cat>
            <c:strRef>
              <c:f>'consolidado das conformidades'!$A$15:$A$19</c:f>
              <c:strCache>
                <c:ptCount val="5"/>
                <c:pt idx="0">
                  <c:v>COMUNIDADE  E FAMILIA</c:v>
                </c:pt>
                <c:pt idx="1">
                  <c:v>PROFISSIONAL</c:v>
                </c:pt>
                <c:pt idx="2">
                  <c:v>INSTITUCIONAL</c:v>
                </c:pt>
                <c:pt idx="3">
                  <c:v>SOCIAL</c:v>
                </c:pt>
                <c:pt idx="4">
                  <c:v>INTERSETORIAL </c:v>
                </c:pt>
              </c:strCache>
            </c:strRef>
          </c:cat>
          <c:val>
            <c:numRef>
              <c:f>'consolidado das conformidades'!$D$15:$D$19</c:f>
              <c:numCache>
                <c:formatCode>0.00</c:formatCode>
                <c:ptCount val="5"/>
                <c:pt idx="0">
                  <c:v>4.5388888888888888</c:v>
                </c:pt>
                <c:pt idx="1">
                  <c:v>2.8944444444444382</c:v>
                </c:pt>
                <c:pt idx="2">
                  <c:v>4.9755555555555455</c:v>
                </c:pt>
                <c:pt idx="3">
                  <c:v>11.55777777777778</c:v>
                </c:pt>
                <c:pt idx="4">
                  <c:v>7.8177777777777644</c:v>
                </c:pt>
              </c:numCache>
            </c:numRef>
          </c:val>
        </c:ser>
        <c:ser>
          <c:idx val="3"/>
          <c:order val="3"/>
          <c:tx>
            <c:v>NÃO RESPONDERAM</c:v>
          </c:tx>
          <c:invertIfNegative val="0"/>
          <c:cat>
            <c:strRef>
              <c:f>'consolidado das conformidades'!$A$15:$A$19</c:f>
              <c:strCache>
                <c:ptCount val="5"/>
                <c:pt idx="0">
                  <c:v>COMUNIDADE  E FAMILIA</c:v>
                </c:pt>
                <c:pt idx="1">
                  <c:v>PROFISSIONAL</c:v>
                </c:pt>
                <c:pt idx="2">
                  <c:v>INSTITUCIONAL</c:v>
                </c:pt>
                <c:pt idx="3">
                  <c:v>SOCIAL</c:v>
                </c:pt>
                <c:pt idx="4">
                  <c:v>INTERSETORIAL </c:v>
                </c:pt>
              </c:strCache>
            </c:strRef>
          </c:cat>
          <c:val>
            <c:numRef>
              <c:f>'consolidado das conformidades'!$E$15:$E$19</c:f>
              <c:numCache>
                <c:formatCode>0.00</c:formatCode>
                <c:ptCount val="5"/>
                <c:pt idx="0">
                  <c:v>3.5755555555555554</c:v>
                </c:pt>
                <c:pt idx="1">
                  <c:v>3.5755555555555554</c:v>
                </c:pt>
                <c:pt idx="2">
                  <c:v>4.1599999999999975</c:v>
                </c:pt>
                <c:pt idx="3">
                  <c:v>4.0977777777777655</c:v>
                </c:pt>
                <c:pt idx="4">
                  <c:v>4.1044444444444448</c:v>
                </c:pt>
              </c:numCache>
            </c:numRef>
          </c:val>
        </c:ser>
        <c:dLbls>
          <c:showLegendKey val="0"/>
          <c:showVal val="0"/>
          <c:showCatName val="0"/>
          <c:showSerName val="0"/>
          <c:showPercent val="0"/>
          <c:showBubbleSize val="0"/>
        </c:dLbls>
        <c:gapWidth val="150"/>
        <c:axId val="147095040"/>
        <c:axId val="131215872"/>
      </c:barChart>
      <c:catAx>
        <c:axId val="147095040"/>
        <c:scaling>
          <c:orientation val="minMax"/>
        </c:scaling>
        <c:delete val="0"/>
        <c:axPos val="b"/>
        <c:majorTickMark val="none"/>
        <c:minorTickMark val="none"/>
        <c:tickLblPos val="nextTo"/>
        <c:txPr>
          <a:bodyPr/>
          <a:lstStyle/>
          <a:p>
            <a:pPr>
              <a:defRPr b="1"/>
            </a:pPr>
            <a:endParaRPr lang="pt-BR"/>
          </a:p>
        </c:txPr>
        <c:crossAx val="131215872"/>
        <c:crosses val="autoZero"/>
        <c:auto val="1"/>
        <c:lblAlgn val="ctr"/>
        <c:lblOffset val="100"/>
        <c:noMultiLvlLbl val="0"/>
      </c:catAx>
      <c:valAx>
        <c:axId val="131215872"/>
        <c:scaling>
          <c:orientation val="minMax"/>
        </c:scaling>
        <c:delete val="0"/>
        <c:axPos val="l"/>
        <c:majorGridlines/>
        <c:numFmt formatCode="0.00" sourceLinked="1"/>
        <c:majorTickMark val="none"/>
        <c:minorTickMark val="none"/>
        <c:tickLblPos val="nextTo"/>
        <c:crossAx val="147095040"/>
        <c:crosses val="autoZero"/>
        <c:crossBetween val="between"/>
      </c:valAx>
    </c:plotArea>
    <c:legend>
      <c:legendPos val="r"/>
      <c:layout>
        <c:manualLayout>
          <c:xMode val="edge"/>
          <c:yMode val="edge"/>
          <c:x val="0.83324876057159725"/>
          <c:y val="0.44197599494295586"/>
          <c:w val="0.15749198016914637"/>
          <c:h val="0.29556406006854324"/>
        </c:manualLayout>
      </c:layout>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44358525252786E-2"/>
          <c:y val="2.7304506380256142E-2"/>
          <c:w val="0.74591963374202053"/>
          <c:h val="0.71344753039084063"/>
        </c:manualLayout>
      </c:layout>
      <c:barChart>
        <c:barDir val="col"/>
        <c:grouping val="clustered"/>
        <c:varyColors val="0"/>
        <c:ser>
          <c:idx val="0"/>
          <c:order val="0"/>
          <c:tx>
            <c:v>SIM</c:v>
          </c:tx>
          <c:invertIfNegative val="0"/>
          <c:cat>
            <c:strRef>
              <c:f>Plan4!$A$22:$A$30</c:f>
              <c:strCache>
                <c:ptCount val="9"/>
                <c:pt idx="0">
                  <c:v>ORGANIZAÇÃO SIST</c:v>
                </c:pt>
                <c:pt idx="1">
                  <c:v>ORGANIZAÇÃO SERVIÇO</c:v>
                </c:pt>
                <c:pt idx="2">
                  <c:v>ACESSO PRENATAL</c:v>
                </c:pt>
                <c:pt idx="3">
                  <c:v>ASSISTÊNCIA PN</c:v>
                </c:pt>
                <c:pt idx="4">
                  <c:v>ACESSO E ASSIST,PARTO</c:v>
                </c:pt>
                <c:pt idx="5">
                  <c:v>ASSIST,PARTO</c:v>
                </c:pt>
                <c:pt idx="6">
                  <c:v>atenção hosp. RN/MÃE</c:v>
                </c:pt>
                <c:pt idx="7">
                  <c:v>PLANEJ .FAMILIAR</c:v>
                </c:pt>
                <c:pt idx="8">
                  <c:v>DIFICULDADE SOCIO ECON</c:v>
                </c:pt>
              </c:strCache>
            </c:strRef>
          </c:cat>
          <c:val>
            <c:numRef>
              <c:f>Plan4!$B$22:$B$30</c:f>
              <c:numCache>
                <c:formatCode>General</c:formatCode>
                <c:ptCount val="9"/>
                <c:pt idx="0" formatCode="0.00">
                  <c:v>14.285714285714286</c:v>
                </c:pt>
                <c:pt idx="1">
                  <c:v>55.2</c:v>
                </c:pt>
                <c:pt idx="2">
                  <c:v>16.89</c:v>
                </c:pt>
                <c:pt idx="3">
                  <c:v>38.520000000000003</c:v>
                </c:pt>
                <c:pt idx="4">
                  <c:v>16.5</c:v>
                </c:pt>
                <c:pt idx="5">
                  <c:v>21.89</c:v>
                </c:pt>
                <c:pt idx="6">
                  <c:v>48.9</c:v>
                </c:pt>
                <c:pt idx="7">
                  <c:v>44.220000000000013</c:v>
                </c:pt>
                <c:pt idx="8">
                  <c:v>34.75</c:v>
                </c:pt>
              </c:numCache>
            </c:numRef>
          </c:val>
        </c:ser>
        <c:ser>
          <c:idx val="1"/>
          <c:order val="1"/>
          <c:tx>
            <c:v>NÃO</c:v>
          </c:tx>
          <c:invertIfNegative val="0"/>
          <c:cat>
            <c:strRef>
              <c:f>Plan4!$A$22:$A$30</c:f>
              <c:strCache>
                <c:ptCount val="9"/>
                <c:pt idx="0">
                  <c:v>ORGANIZAÇÃO SIST</c:v>
                </c:pt>
                <c:pt idx="1">
                  <c:v>ORGANIZAÇÃO SERVIÇO</c:v>
                </c:pt>
                <c:pt idx="2">
                  <c:v>ACESSO PRENATAL</c:v>
                </c:pt>
                <c:pt idx="3">
                  <c:v>ASSISTÊNCIA PN</c:v>
                </c:pt>
                <c:pt idx="4">
                  <c:v>ACESSO E ASSIST,PARTO</c:v>
                </c:pt>
                <c:pt idx="5">
                  <c:v>ASSIST,PARTO</c:v>
                </c:pt>
                <c:pt idx="6">
                  <c:v>atenção hosp. RN/MÃE</c:v>
                </c:pt>
                <c:pt idx="7">
                  <c:v>PLANEJ .FAMILIAR</c:v>
                </c:pt>
                <c:pt idx="8">
                  <c:v>DIFICULDADE SOCIO ECON</c:v>
                </c:pt>
              </c:strCache>
            </c:strRef>
          </c:cat>
          <c:val>
            <c:numRef>
              <c:f>Plan4!$C$22:$C$30</c:f>
              <c:numCache>
                <c:formatCode>General</c:formatCode>
                <c:ptCount val="9"/>
                <c:pt idx="0" formatCode="0.00">
                  <c:v>69.428571428571388</c:v>
                </c:pt>
                <c:pt idx="1">
                  <c:v>46.11</c:v>
                </c:pt>
                <c:pt idx="2">
                  <c:v>75.63</c:v>
                </c:pt>
                <c:pt idx="3">
                  <c:v>52.1</c:v>
                </c:pt>
                <c:pt idx="4">
                  <c:v>68.36999999999999</c:v>
                </c:pt>
                <c:pt idx="5">
                  <c:v>57.120000000000012</c:v>
                </c:pt>
                <c:pt idx="6">
                  <c:v>37.93</c:v>
                </c:pt>
                <c:pt idx="7">
                  <c:v>40.97</c:v>
                </c:pt>
                <c:pt idx="8">
                  <c:v>42.11</c:v>
                </c:pt>
              </c:numCache>
            </c:numRef>
          </c:val>
        </c:ser>
        <c:ser>
          <c:idx val="2"/>
          <c:order val="2"/>
          <c:tx>
            <c:v>INCONCLUSIVO</c:v>
          </c:tx>
          <c:invertIfNegative val="0"/>
          <c:cat>
            <c:strRef>
              <c:f>Plan4!$A$22:$A$30</c:f>
              <c:strCache>
                <c:ptCount val="9"/>
                <c:pt idx="0">
                  <c:v>ORGANIZAÇÃO SIST</c:v>
                </c:pt>
                <c:pt idx="1">
                  <c:v>ORGANIZAÇÃO SERVIÇO</c:v>
                </c:pt>
                <c:pt idx="2">
                  <c:v>ACESSO PRENATAL</c:v>
                </c:pt>
                <c:pt idx="3">
                  <c:v>ASSISTÊNCIA PN</c:v>
                </c:pt>
                <c:pt idx="4">
                  <c:v>ACESSO E ASSIST,PARTO</c:v>
                </c:pt>
                <c:pt idx="5">
                  <c:v>ASSIST,PARTO</c:v>
                </c:pt>
                <c:pt idx="6">
                  <c:v>atenção hosp. RN/MÃE</c:v>
                </c:pt>
                <c:pt idx="7">
                  <c:v>PLANEJ .FAMILIAR</c:v>
                </c:pt>
                <c:pt idx="8">
                  <c:v>DIFICULDADE SOCIO ECON</c:v>
                </c:pt>
              </c:strCache>
            </c:strRef>
          </c:cat>
          <c:val>
            <c:numRef>
              <c:f>Plan4!$D$22:$D$30</c:f>
              <c:numCache>
                <c:formatCode>General</c:formatCode>
                <c:ptCount val="9"/>
                <c:pt idx="0" formatCode="0.00">
                  <c:v>12.857142857142895</c:v>
                </c:pt>
                <c:pt idx="1">
                  <c:v>2.5499999999999998</c:v>
                </c:pt>
                <c:pt idx="2">
                  <c:v>6.06</c:v>
                </c:pt>
                <c:pt idx="3">
                  <c:v>7.76</c:v>
                </c:pt>
                <c:pt idx="4">
                  <c:v>8.9</c:v>
                </c:pt>
                <c:pt idx="5">
                  <c:v>17.7</c:v>
                </c:pt>
                <c:pt idx="6">
                  <c:v>7.31</c:v>
                </c:pt>
                <c:pt idx="7">
                  <c:v>12.450000000000006</c:v>
                </c:pt>
                <c:pt idx="8">
                  <c:v>18.670000000000005</c:v>
                </c:pt>
              </c:numCache>
            </c:numRef>
          </c:val>
        </c:ser>
        <c:ser>
          <c:idx val="3"/>
          <c:order val="3"/>
          <c:tx>
            <c:v>NÃO RESPONDERAM</c:v>
          </c:tx>
          <c:invertIfNegative val="0"/>
          <c:cat>
            <c:strRef>
              <c:f>Plan4!$A$22:$A$30</c:f>
              <c:strCache>
                <c:ptCount val="9"/>
                <c:pt idx="0">
                  <c:v>ORGANIZAÇÃO SIST</c:v>
                </c:pt>
                <c:pt idx="1">
                  <c:v>ORGANIZAÇÃO SERVIÇO</c:v>
                </c:pt>
                <c:pt idx="2">
                  <c:v>ACESSO PRENATAL</c:v>
                </c:pt>
                <c:pt idx="3">
                  <c:v>ASSISTÊNCIA PN</c:v>
                </c:pt>
                <c:pt idx="4">
                  <c:v>ACESSO E ASSIST,PARTO</c:v>
                </c:pt>
                <c:pt idx="5">
                  <c:v>ASSIST,PARTO</c:v>
                </c:pt>
                <c:pt idx="6">
                  <c:v>atenção hosp. RN/MÃE</c:v>
                </c:pt>
                <c:pt idx="7">
                  <c:v>PLANEJ .FAMILIAR</c:v>
                </c:pt>
                <c:pt idx="8">
                  <c:v>DIFICULDADE SOCIO ECON</c:v>
                </c:pt>
              </c:strCache>
            </c:strRef>
          </c:cat>
          <c:val>
            <c:numRef>
              <c:f>Plan4!$E$22:$E$30</c:f>
              <c:numCache>
                <c:formatCode>General</c:formatCode>
                <c:ptCount val="9"/>
                <c:pt idx="0" formatCode="0.00">
                  <c:v>10.285714285714286</c:v>
                </c:pt>
                <c:pt idx="1">
                  <c:v>4.46</c:v>
                </c:pt>
                <c:pt idx="2">
                  <c:v>1.3800000000000001</c:v>
                </c:pt>
                <c:pt idx="3">
                  <c:v>1.3800000000000001</c:v>
                </c:pt>
                <c:pt idx="4">
                  <c:v>2.59</c:v>
                </c:pt>
                <c:pt idx="5">
                  <c:v>3.2</c:v>
                </c:pt>
                <c:pt idx="6">
                  <c:v>5.81</c:v>
                </c:pt>
                <c:pt idx="7">
                  <c:v>2.8699999999999997</c:v>
                </c:pt>
                <c:pt idx="8">
                  <c:v>3.4699999999999998</c:v>
                </c:pt>
              </c:numCache>
            </c:numRef>
          </c:val>
        </c:ser>
        <c:dLbls>
          <c:showLegendKey val="0"/>
          <c:showVal val="0"/>
          <c:showCatName val="0"/>
          <c:showSerName val="0"/>
          <c:showPercent val="0"/>
          <c:showBubbleSize val="0"/>
        </c:dLbls>
        <c:gapWidth val="150"/>
        <c:axId val="147768320"/>
        <c:axId val="131218176"/>
      </c:barChart>
      <c:catAx>
        <c:axId val="147768320"/>
        <c:scaling>
          <c:orientation val="minMax"/>
        </c:scaling>
        <c:delete val="0"/>
        <c:axPos val="b"/>
        <c:majorTickMark val="out"/>
        <c:minorTickMark val="none"/>
        <c:tickLblPos val="nextTo"/>
        <c:txPr>
          <a:bodyPr/>
          <a:lstStyle/>
          <a:p>
            <a:pPr>
              <a:defRPr b="1"/>
            </a:pPr>
            <a:endParaRPr lang="pt-BR"/>
          </a:p>
        </c:txPr>
        <c:crossAx val="131218176"/>
        <c:crosses val="autoZero"/>
        <c:auto val="1"/>
        <c:lblAlgn val="ctr"/>
        <c:lblOffset val="100"/>
        <c:noMultiLvlLbl val="0"/>
      </c:catAx>
      <c:valAx>
        <c:axId val="131218176"/>
        <c:scaling>
          <c:orientation val="minMax"/>
        </c:scaling>
        <c:delete val="0"/>
        <c:axPos val="l"/>
        <c:majorGridlines/>
        <c:numFmt formatCode="0.00" sourceLinked="1"/>
        <c:majorTickMark val="out"/>
        <c:minorTickMark val="none"/>
        <c:tickLblPos val="nextTo"/>
        <c:crossAx val="147768320"/>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123382426107304E-2"/>
          <c:y val="8.0195163500352148E-2"/>
          <c:w val="0.74908681644068809"/>
          <c:h val="0.68938192052734859"/>
        </c:manualLayout>
      </c:layout>
      <c:barChart>
        <c:barDir val="col"/>
        <c:grouping val="clustered"/>
        <c:varyColors val="0"/>
        <c:ser>
          <c:idx val="0"/>
          <c:order val="0"/>
          <c:tx>
            <c:v>SIM</c:v>
          </c:tx>
          <c:invertIfNegative val="0"/>
          <c:cat>
            <c:strRef>
              <c:f>Plan4!$A$41:$A$49</c:f>
              <c:strCache>
                <c:ptCount val="9"/>
                <c:pt idx="0">
                  <c:v>ORGANIZAÇÃO SIST</c:v>
                </c:pt>
                <c:pt idx="1">
                  <c:v>ORGANIZAÇÃO SERVIÇO</c:v>
                </c:pt>
                <c:pt idx="2">
                  <c:v>ACESSO PRENATAL</c:v>
                </c:pt>
                <c:pt idx="3">
                  <c:v>ASSISTÊNCIA PN</c:v>
                </c:pt>
                <c:pt idx="4">
                  <c:v>ACESSO E ASSIST,PARTO</c:v>
                </c:pt>
                <c:pt idx="5">
                  <c:v>ASSIST,PARTO</c:v>
                </c:pt>
                <c:pt idx="6">
                  <c:v>atenção hosp. RN/MÃE</c:v>
                </c:pt>
                <c:pt idx="7">
                  <c:v>PLANEJ .FAMILIAR</c:v>
                </c:pt>
                <c:pt idx="8">
                  <c:v>DIFICULDADE SOCIO ECON</c:v>
                </c:pt>
              </c:strCache>
            </c:strRef>
          </c:cat>
          <c:val>
            <c:numRef>
              <c:f>Plan4!$B$41:$B$49</c:f>
              <c:numCache>
                <c:formatCode>General</c:formatCode>
                <c:ptCount val="9"/>
                <c:pt idx="0" formatCode="0.00">
                  <c:v>69.88</c:v>
                </c:pt>
                <c:pt idx="1">
                  <c:v>79.55</c:v>
                </c:pt>
                <c:pt idx="2">
                  <c:v>28.58</c:v>
                </c:pt>
                <c:pt idx="3">
                  <c:v>72.790000000000006</c:v>
                </c:pt>
                <c:pt idx="4">
                  <c:v>30.87</c:v>
                </c:pt>
                <c:pt idx="5">
                  <c:v>42.99</c:v>
                </c:pt>
                <c:pt idx="6">
                  <c:v>45.790000000000013</c:v>
                </c:pt>
                <c:pt idx="7">
                  <c:v>45.620000000000012</c:v>
                </c:pt>
                <c:pt idx="8">
                  <c:v>47.64</c:v>
                </c:pt>
              </c:numCache>
            </c:numRef>
          </c:val>
        </c:ser>
        <c:ser>
          <c:idx val="1"/>
          <c:order val="1"/>
          <c:tx>
            <c:v>NÃO</c:v>
          </c:tx>
          <c:invertIfNegative val="0"/>
          <c:cat>
            <c:strRef>
              <c:f>Plan4!$A$41:$A$49</c:f>
              <c:strCache>
                <c:ptCount val="9"/>
                <c:pt idx="0">
                  <c:v>ORGANIZAÇÃO SIST</c:v>
                </c:pt>
                <c:pt idx="1">
                  <c:v>ORGANIZAÇÃO SERVIÇO</c:v>
                </c:pt>
                <c:pt idx="2">
                  <c:v>ACESSO PRENATAL</c:v>
                </c:pt>
                <c:pt idx="3">
                  <c:v>ASSISTÊNCIA PN</c:v>
                </c:pt>
                <c:pt idx="4">
                  <c:v>ACESSO E ASSIST,PARTO</c:v>
                </c:pt>
                <c:pt idx="5">
                  <c:v>ASSIST,PARTO</c:v>
                </c:pt>
                <c:pt idx="6">
                  <c:v>atenção hosp. RN/MÃE</c:v>
                </c:pt>
                <c:pt idx="7">
                  <c:v>PLANEJ .FAMILIAR</c:v>
                </c:pt>
                <c:pt idx="8">
                  <c:v>DIFICULDADE SOCIO ECON</c:v>
                </c:pt>
              </c:strCache>
            </c:strRef>
          </c:cat>
          <c:val>
            <c:numRef>
              <c:f>Plan4!$C$41:$C$49</c:f>
              <c:numCache>
                <c:formatCode>General</c:formatCode>
                <c:ptCount val="9"/>
                <c:pt idx="0" formatCode="0.00">
                  <c:v>25.1</c:v>
                </c:pt>
                <c:pt idx="1">
                  <c:v>15.39</c:v>
                </c:pt>
                <c:pt idx="2">
                  <c:v>66.58</c:v>
                </c:pt>
                <c:pt idx="3">
                  <c:v>22.650000000000031</c:v>
                </c:pt>
                <c:pt idx="4">
                  <c:v>57.35</c:v>
                </c:pt>
                <c:pt idx="5">
                  <c:v>52.53</c:v>
                </c:pt>
                <c:pt idx="6">
                  <c:v>43.06</c:v>
                </c:pt>
                <c:pt idx="7">
                  <c:v>46.3</c:v>
                </c:pt>
                <c:pt idx="8">
                  <c:v>34.33</c:v>
                </c:pt>
              </c:numCache>
            </c:numRef>
          </c:val>
        </c:ser>
        <c:ser>
          <c:idx val="2"/>
          <c:order val="2"/>
          <c:tx>
            <c:v>INCONCLUSIVO</c:v>
          </c:tx>
          <c:invertIfNegative val="0"/>
          <c:cat>
            <c:strRef>
              <c:f>Plan4!$A$41:$A$49</c:f>
              <c:strCache>
                <c:ptCount val="9"/>
                <c:pt idx="0">
                  <c:v>ORGANIZAÇÃO SIST</c:v>
                </c:pt>
                <c:pt idx="1">
                  <c:v>ORGANIZAÇÃO SERVIÇO</c:v>
                </c:pt>
                <c:pt idx="2">
                  <c:v>ACESSO PRENATAL</c:v>
                </c:pt>
                <c:pt idx="3">
                  <c:v>ASSISTÊNCIA PN</c:v>
                </c:pt>
                <c:pt idx="4">
                  <c:v>ACESSO E ASSIST,PARTO</c:v>
                </c:pt>
                <c:pt idx="5">
                  <c:v>ASSIST,PARTO</c:v>
                </c:pt>
                <c:pt idx="6">
                  <c:v>atenção hosp. RN/MÃE</c:v>
                </c:pt>
                <c:pt idx="7">
                  <c:v>PLANEJ .FAMILIAR</c:v>
                </c:pt>
                <c:pt idx="8">
                  <c:v>DIFICULDADE SOCIO ECON</c:v>
                </c:pt>
              </c:strCache>
            </c:strRef>
          </c:cat>
          <c:val>
            <c:numRef>
              <c:f>Plan4!$D$41:$D$49</c:f>
              <c:numCache>
                <c:formatCode>General</c:formatCode>
                <c:ptCount val="9"/>
                <c:pt idx="0" formatCode="0.00">
                  <c:v>3.3699999999999997</c:v>
                </c:pt>
                <c:pt idx="1">
                  <c:v>3.42</c:v>
                </c:pt>
                <c:pt idx="2">
                  <c:v>2.38</c:v>
                </c:pt>
                <c:pt idx="3">
                  <c:v>2.82</c:v>
                </c:pt>
                <c:pt idx="4">
                  <c:v>3.54</c:v>
                </c:pt>
                <c:pt idx="5">
                  <c:v>4</c:v>
                </c:pt>
                <c:pt idx="6">
                  <c:v>7.09</c:v>
                </c:pt>
                <c:pt idx="7">
                  <c:v>8.2100000000000009</c:v>
                </c:pt>
                <c:pt idx="8">
                  <c:v>15.98</c:v>
                </c:pt>
              </c:numCache>
            </c:numRef>
          </c:val>
        </c:ser>
        <c:ser>
          <c:idx val="3"/>
          <c:order val="3"/>
          <c:tx>
            <c:v>NÃO RESPONDERAM</c:v>
          </c:tx>
          <c:invertIfNegative val="0"/>
          <c:cat>
            <c:strRef>
              <c:f>Plan4!$A$41:$A$49</c:f>
              <c:strCache>
                <c:ptCount val="9"/>
                <c:pt idx="0">
                  <c:v>ORGANIZAÇÃO SIST</c:v>
                </c:pt>
                <c:pt idx="1">
                  <c:v>ORGANIZAÇÃO SERVIÇO</c:v>
                </c:pt>
                <c:pt idx="2">
                  <c:v>ACESSO PRENATAL</c:v>
                </c:pt>
                <c:pt idx="3">
                  <c:v>ASSISTÊNCIA PN</c:v>
                </c:pt>
                <c:pt idx="4">
                  <c:v>ACESSO E ASSIST,PARTO</c:v>
                </c:pt>
                <c:pt idx="5">
                  <c:v>ASSIST,PARTO</c:v>
                </c:pt>
                <c:pt idx="6">
                  <c:v>atenção hosp. RN/MÃE</c:v>
                </c:pt>
                <c:pt idx="7">
                  <c:v>PLANEJ .FAMILIAR</c:v>
                </c:pt>
                <c:pt idx="8">
                  <c:v>DIFICULDADE SOCIO ECON</c:v>
                </c:pt>
              </c:strCache>
            </c:strRef>
          </c:cat>
          <c:val>
            <c:numRef>
              <c:f>Plan4!$E$41:$E$49</c:f>
              <c:numCache>
                <c:formatCode>General</c:formatCode>
                <c:ptCount val="9"/>
                <c:pt idx="0" formatCode="0.00">
                  <c:v>0.5</c:v>
                </c:pt>
                <c:pt idx="1">
                  <c:v>1.56</c:v>
                </c:pt>
                <c:pt idx="2">
                  <c:v>2.42</c:v>
                </c:pt>
                <c:pt idx="3">
                  <c:v>1.7</c:v>
                </c:pt>
                <c:pt idx="4">
                  <c:v>1.43</c:v>
                </c:pt>
                <c:pt idx="5">
                  <c:v>0.46</c:v>
                </c:pt>
                <c:pt idx="6">
                  <c:v>4.59</c:v>
                </c:pt>
                <c:pt idx="7">
                  <c:v>2.02</c:v>
                </c:pt>
                <c:pt idx="8">
                  <c:v>3.71</c:v>
                </c:pt>
              </c:numCache>
            </c:numRef>
          </c:val>
        </c:ser>
        <c:dLbls>
          <c:showLegendKey val="0"/>
          <c:showVal val="0"/>
          <c:showCatName val="0"/>
          <c:showSerName val="0"/>
          <c:showPercent val="0"/>
          <c:showBubbleSize val="0"/>
        </c:dLbls>
        <c:gapWidth val="150"/>
        <c:axId val="147768832"/>
        <c:axId val="147163392"/>
      </c:barChart>
      <c:catAx>
        <c:axId val="147768832"/>
        <c:scaling>
          <c:orientation val="minMax"/>
        </c:scaling>
        <c:delete val="0"/>
        <c:axPos val="b"/>
        <c:majorTickMark val="out"/>
        <c:minorTickMark val="none"/>
        <c:tickLblPos val="nextTo"/>
        <c:txPr>
          <a:bodyPr/>
          <a:lstStyle/>
          <a:p>
            <a:pPr>
              <a:defRPr b="1"/>
            </a:pPr>
            <a:endParaRPr lang="pt-BR"/>
          </a:p>
        </c:txPr>
        <c:crossAx val="147163392"/>
        <c:crosses val="autoZero"/>
        <c:auto val="1"/>
        <c:lblAlgn val="ctr"/>
        <c:lblOffset val="100"/>
        <c:noMultiLvlLbl val="0"/>
      </c:catAx>
      <c:valAx>
        <c:axId val="147163392"/>
        <c:scaling>
          <c:orientation val="minMax"/>
        </c:scaling>
        <c:delete val="0"/>
        <c:axPos val="l"/>
        <c:majorGridlines/>
        <c:numFmt formatCode="0.00" sourceLinked="1"/>
        <c:majorTickMark val="out"/>
        <c:minorTickMark val="none"/>
        <c:tickLblPos val="nextTo"/>
        <c:crossAx val="147768832"/>
        <c:crosses val="autoZero"/>
        <c:crossBetween val="between"/>
      </c:valAx>
    </c:plotArea>
    <c:legend>
      <c:legendPos val="r"/>
      <c:layout>
        <c:manualLayout>
          <c:xMode val="edge"/>
          <c:yMode val="edge"/>
          <c:x val="0.83386252537596639"/>
          <c:y val="0.39315027008502745"/>
          <c:w val="0.15651733140762236"/>
          <c:h val="0.27666654569015231"/>
        </c:manualLayout>
      </c:layout>
      <c:overlay val="0"/>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8.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8.png"/></Relationships>
</file>

<file path=ppt/drawings/_rels/drawing3.x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0.15625</cdr:x>
      <cdr:y>0.19209</cdr:y>
    </cdr:from>
    <cdr:to>
      <cdr:x>0.26042</cdr:x>
      <cdr:y>0.25875</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285884" y="1071570"/>
          <a:ext cx="857256" cy="37188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0.08817</cdr:x>
      <cdr:y>0.22134</cdr:y>
    </cdr:from>
    <cdr:to>
      <cdr:x>0.20278</cdr:x>
      <cdr:y>0.29051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714380" y="1143008"/>
          <a:ext cx="928694" cy="357190"/>
        </a:xfrm>
        <a:prstGeom xmlns:a="http://schemas.openxmlformats.org/drawingml/2006/main" prst="rect">
          <a:avLst/>
        </a:prstGeom>
      </cdr:spPr>
    </cdr:pic>
  </cdr:relSizeAnchor>
  <cdr:relSizeAnchor xmlns:cdr="http://schemas.openxmlformats.org/drawingml/2006/chartDrawing">
    <cdr:from>
      <cdr:x>0.50254</cdr:x>
      <cdr:y>0.27667</cdr:y>
    </cdr:from>
    <cdr:to>
      <cdr:x>0.60834</cdr:x>
      <cdr:y>0.34869</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071966" y="1428760"/>
          <a:ext cx="857256" cy="371888"/>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0.06241</cdr:x>
      <cdr:y>0.13864</cdr:y>
    </cdr:from>
    <cdr:to>
      <cdr:x>0.178</cdr:x>
      <cdr:y>0.20166</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32556" y="785818"/>
          <a:ext cx="986400" cy="357190"/>
        </a:xfrm>
        <a:prstGeom xmlns:a="http://schemas.openxmlformats.org/drawingml/2006/main" prst="rect">
          <a:avLst/>
        </a:prstGeom>
      </cdr:spPr>
    </cdr:pic>
  </cdr:relSizeAnchor>
  <cdr:relSizeAnchor xmlns:cdr="http://schemas.openxmlformats.org/drawingml/2006/chartDrawing">
    <cdr:from>
      <cdr:x>0.24658</cdr:x>
      <cdr:y>0.18905</cdr:y>
    </cdr:from>
    <cdr:to>
      <cdr:x>0.33905</cdr:x>
      <cdr:y>0.23947</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104192" y="1071570"/>
          <a:ext cx="789120" cy="285752"/>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937FB288-3708-4E1C-9BCB-95B83FF004BC}" type="datetimeFigureOut">
              <a:rPr lang="pt-BR" smtClean="0"/>
              <a:pPr/>
              <a:t>27/02/2014</a:t>
            </a:fld>
            <a:endParaRPr lang="pt-BR"/>
          </a:p>
        </p:txBody>
      </p:sp>
      <p:sp>
        <p:nvSpPr>
          <p:cNvPr id="4" name="Espaço Reservado para Rodapé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326E49E7-E5F7-4548-91D6-E1D43C3B59A9}" type="slidenum">
              <a:rPr lang="pt-BR" smtClean="0"/>
              <a:pPr/>
              <a:t>‹nº›</a:t>
            </a:fld>
            <a:endParaRPr lang="pt-BR"/>
          </a:p>
        </p:txBody>
      </p:sp>
    </p:spTree>
    <p:extLst>
      <p:ext uri="{BB962C8B-B14F-4D97-AF65-F5344CB8AC3E}">
        <p14:creationId xmlns:p14="http://schemas.microsoft.com/office/powerpoint/2010/main" val="26854489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227BCD6-186B-4193-AAD5-7E18A99B23F0}" type="datetimeFigureOut">
              <a:rPr lang="pt-BR" smtClean="0"/>
              <a:pPr/>
              <a:t>27/02/2014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5BF80F-B036-4DDC-AAE7-CD6ECC91F5B7}"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227BCD6-186B-4193-AAD5-7E18A99B23F0}" type="datetimeFigureOut">
              <a:rPr lang="pt-BR" smtClean="0"/>
              <a:pPr/>
              <a:t>27/02/2014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5BF80F-B036-4DDC-AAE7-CD6ECC91F5B7}" type="slidenum">
              <a:rPr lang="pt-BR" smtClean="0"/>
              <a:pPr/>
              <a:t>‹nº›</a:t>
            </a:fld>
            <a:endParaRPr lang="pt-B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28DD19F5-6CEB-47C4-B54C-640F6E223B5E}" type="datetimeFigureOut">
              <a:rPr lang="pt-BR" smtClean="0"/>
              <a:pPr/>
              <a:t>27/02/2014</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solidFill>
                <a:srgbClr val="2DA2BF">
                  <a:tint val="20000"/>
                </a:srgbClr>
              </a:solidFill>
            </a:endParaRP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6CDB8593-D6F3-4F3F-85BC-5A55F583AC08}" type="slidenum">
              <a:rPr lang="pt-BR" smtClean="0"/>
              <a:pPr/>
              <a:t>‹nº›</a:t>
            </a:fld>
            <a:endParaRPr lang="pt-BR"/>
          </a:p>
        </p:txBody>
      </p:sp>
    </p:spTree>
    <p:extLst>
      <p:ext uri="{BB962C8B-B14F-4D97-AF65-F5344CB8AC3E}">
        <p14:creationId xmlns:p14="http://schemas.microsoft.com/office/powerpoint/2010/main" val="357823921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21894855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5" name="Espaço Reservado para Rodapé 4"/>
          <p:cNvSpPr>
            <a:spLocks noGrp="1"/>
          </p:cNvSpPr>
          <p:nvPr>
            <p:ph type="ftr" sz="quarter" idx="11"/>
          </p:nvPr>
        </p:nvSpPr>
        <p:spPr/>
        <p:txBody>
          <a:bodyPr/>
          <a:lstStyle>
            <a:extLst/>
          </a:lstStyle>
          <a:p>
            <a:endParaRPr lang="pt-BR">
              <a:solidFill>
                <a:prstClr val="white"/>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566908004"/>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p:txBody>
          <a:bodyPr/>
          <a:lstStyle>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3559921617"/>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8" name="Espaço Reservado para Rodapé 7"/>
          <p:cNvSpPr>
            <a:spLocks noGrp="1"/>
          </p:cNvSpPr>
          <p:nvPr>
            <p:ph type="ftr" sz="quarter" idx="11"/>
          </p:nvPr>
        </p:nvSpPr>
        <p:spPr/>
        <p:txBody>
          <a:bodyPr/>
          <a:lstStyle>
            <a:extLst/>
          </a:lstStyle>
          <a:p>
            <a:endParaRPr lang="pt-BR">
              <a:solidFill>
                <a:prstClr val="black"/>
              </a:solidFill>
            </a:endParaRPr>
          </a:p>
        </p:txBody>
      </p:sp>
      <p:sp>
        <p:nvSpPr>
          <p:cNvPr id="9" name="Espaço Reservado para Número de Slide 8"/>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831689490"/>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4" name="Espaço Reservado para Rodapé 3"/>
          <p:cNvSpPr>
            <a:spLocks noGrp="1"/>
          </p:cNvSpPr>
          <p:nvPr>
            <p:ph type="ftr" sz="quarter" idx="11"/>
          </p:nvPr>
        </p:nvSpPr>
        <p:spPr/>
        <p:txBody>
          <a:bodyPr/>
          <a:lstStyle>
            <a:extLst/>
          </a:lstStyle>
          <a:p>
            <a:endParaRPr lang="pt-BR">
              <a:solidFill>
                <a:prstClr val="white"/>
              </a:solidFill>
            </a:endParaRPr>
          </a:p>
        </p:txBody>
      </p:sp>
      <p:sp>
        <p:nvSpPr>
          <p:cNvPr id="5" name="Espaço Reservado para Número de Slide 4"/>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1001526798"/>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3" name="Espaço Reservado para Rodapé 2"/>
          <p:cNvSpPr>
            <a:spLocks noGrp="1"/>
          </p:cNvSpPr>
          <p:nvPr>
            <p:ph type="ftr" sz="quarter" idx="11"/>
          </p:nvPr>
        </p:nvSpPr>
        <p:spPr/>
        <p:txBody>
          <a:bodyPr/>
          <a:lstStyle>
            <a:extLst/>
          </a:lstStyle>
          <a:p>
            <a:endParaRPr lang="pt-BR">
              <a:solidFill>
                <a:prstClr val="black"/>
              </a:solidFill>
            </a:endParaRPr>
          </a:p>
        </p:txBody>
      </p:sp>
      <p:sp>
        <p:nvSpPr>
          <p:cNvPr id="4" name="Espaço Reservado para Número de Slide 3"/>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6115794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6" name="Espaço Reservado para Rodapé 5"/>
          <p:cNvSpPr>
            <a:spLocks noGrp="1"/>
          </p:cNvSpPr>
          <p:nvPr>
            <p:ph type="ftr" sz="quarter" idx="11"/>
          </p:nvPr>
        </p:nvSpPr>
        <p:spPr/>
        <p:txBody>
          <a:bodyPr/>
          <a:lstStyle>
            <a:extLst/>
          </a:lstStyle>
          <a:p>
            <a:endParaRPr lang="pt-BR">
              <a:solidFill>
                <a:prstClr val="black"/>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605999946"/>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6CDB8593-D6F3-4F3F-85BC-5A55F583AC08}" type="slidenum">
              <a:rPr lang="pt-BR" smtClean="0">
                <a:solidFill>
                  <a:prstClr val="white"/>
                </a:solidFill>
              </a:rPr>
              <a:pPr/>
              <a:t>‹nº›</a:t>
            </a:fld>
            <a:endParaRPr lang="pt-BR">
              <a:solidFill>
                <a:prstClr val="white"/>
              </a:solidFill>
            </a:endParaRP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267856248"/>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118883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227BCD6-186B-4193-AAD5-7E18A99B23F0}" type="datetimeFigureOut">
              <a:rPr lang="pt-BR" smtClean="0"/>
              <a:pPr/>
              <a:t>27/02/2014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5BF80F-B036-4DDC-AAE7-CD6ECC91F5B7}" type="slidenum">
              <a:rPr lang="pt-BR" smtClean="0"/>
              <a:pPr/>
              <a:t>‹nº›</a:t>
            </a:fld>
            <a:endParaRPr lang="pt-B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6192679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28DD19F5-6CEB-47C4-B54C-640F6E223B5E}" type="datetimeFigureOut">
              <a:rPr lang="pt-BR" smtClean="0"/>
              <a:pPr/>
              <a:t>27/02/2014</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solidFill>
                <a:srgbClr val="2DA2BF">
                  <a:tint val="20000"/>
                </a:srgbClr>
              </a:solidFill>
            </a:endParaRP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6CDB8593-D6F3-4F3F-85BC-5A55F583AC08}" type="slidenum">
              <a:rPr lang="pt-BR" smtClean="0"/>
              <a:pPr/>
              <a:t>‹nº›</a:t>
            </a:fld>
            <a:endParaRPr lang="pt-BR"/>
          </a:p>
        </p:txBody>
      </p:sp>
    </p:spTree>
    <p:extLst>
      <p:ext uri="{BB962C8B-B14F-4D97-AF65-F5344CB8AC3E}">
        <p14:creationId xmlns:p14="http://schemas.microsoft.com/office/powerpoint/2010/main" val="21736070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755047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5" name="Espaço Reservado para Rodapé 4"/>
          <p:cNvSpPr>
            <a:spLocks noGrp="1"/>
          </p:cNvSpPr>
          <p:nvPr>
            <p:ph type="ftr" sz="quarter" idx="11"/>
          </p:nvPr>
        </p:nvSpPr>
        <p:spPr/>
        <p:txBody>
          <a:bodyPr/>
          <a:lstStyle>
            <a:extLst/>
          </a:lstStyle>
          <a:p>
            <a:endParaRPr lang="pt-BR">
              <a:solidFill>
                <a:prstClr val="white"/>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684780343"/>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p:txBody>
          <a:bodyPr/>
          <a:lstStyle>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2803273358"/>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8" name="Espaço Reservado para Rodapé 7"/>
          <p:cNvSpPr>
            <a:spLocks noGrp="1"/>
          </p:cNvSpPr>
          <p:nvPr>
            <p:ph type="ftr" sz="quarter" idx="11"/>
          </p:nvPr>
        </p:nvSpPr>
        <p:spPr/>
        <p:txBody>
          <a:bodyPr/>
          <a:lstStyle>
            <a:extLst/>
          </a:lstStyle>
          <a:p>
            <a:endParaRPr lang="pt-BR">
              <a:solidFill>
                <a:prstClr val="black"/>
              </a:solidFill>
            </a:endParaRPr>
          </a:p>
        </p:txBody>
      </p:sp>
      <p:sp>
        <p:nvSpPr>
          <p:cNvPr id="9" name="Espaço Reservado para Número de Slide 8"/>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030818458"/>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4" name="Espaço Reservado para Rodapé 3"/>
          <p:cNvSpPr>
            <a:spLocks noGrp="1"/>
          </p:cNvSpPr>
          <p:nvPr>
            <p:ph type="ftr" sz="quarter" idx="11"/>
          </p:nvPr>
        </p:nvSpPr>
        <p:spPr/>
        <p:txBody>
          <a:bodyPr/>
          <a:lstStyle>
            <a:extLst/>
          </a:lstStyle>
          <a:p>
            <a:endParaRPr lang="pt-BR">
              <a:solidFill>
                <a:prstClr val="white"/>
              </a:solidFill>
            </a:endParaRPr>
          </a:p>
        </p:txBody>
      </p:sp>
      <p:sp>
        <p:nvSpPr>
          <p:cNvPr id="5" name="Espaço Reservado para Número de Slide 4"/>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1339327877"/>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3" name="Espaço Reservado para Rodapé 2"/>
          <p:cNvSpPr>
            <a:spLocks noGrp="1"/>
          </p:cNvSpPr>
          <p:nvPr>
            <p:ph type="ftr" sz="quarter" idx="11"/>
          </p:nvPr>
        </p:nvSpPr>
        <p:spPr/>
        <p:txBody>
          <a:bodyPr/>
          <a:lstStyle>
            <a:extLst/>
          </a:lstStyle>
          <a:p>
            <a:endParaRPr lang="pt-BR">
              <a:solidFill>
                <a:prstClr val="black"/>
              </a:solidFill>
            </a:endParaRPr>
          </a:p>
        </p:txBody>
      </p:sp>
      <p:sp>
        <p:nvSpPr>
          <p:cNvPr id="4" name="Espaço Reservado para Número de Slide 3"/>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1780277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6" name="Espaço Reservado para Rodapé 5"/>
          <p:cNvSpPr>
            <a:spLocks noGrp="1"/>
          </p:cNvSpPr>
          <p:nvPr>
            <p:ph type="ftr" sz="quarter" idx="11"/>
          </p:nvPr>
        </p:nvSpPr>
        <p:spPr/>
        <p:txBody>
          <a:bodyPr/>
          <a:lstStyle>
            <a:extLst/>
          </a:lstStyle>
          <a:p>
            <a:endParaRPr lang="pt-BR">
              <a:solidFill>
                <a:prstClr val="black"/>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423226520"/>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6CDB8593-D6F3-4F3F-85BC-5A55F583AC08}" type="slidenum">
              <a:rPr lang="pt-BR" smtClean="0">
                <a:solidFill>
                  <a:prstClr val="white"/>
                </a:solidFill>
              </a:rPr>
              <a:pPr/>
              <a:t>‹nº›</a:t>
            </a:fld>
            <a:endParaRPr lang="pt-BR">
              <a:solidFill>
                <a:prstClr val="white"/>
              </a:solidFill>
            </a:endParaRP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10790385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28DD19F5-6CEB-47C4-B54C-640F6E223B5E}" type="datetimeFigureOut">
              <a:rPr lang="pt-BR" smtClean="0"/>
              <a:pPr/>
              <a:t>27/02/2014</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solidFill>
                <a:srgbClr val="2DA2BF">
                  <a:tint val="20000"/>
                </a:srgbClr>
              </a:solidFill>
            </a:endParaRP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6CDB8593-D6F3-4F3F-85BC-5A55F583AC08}" type="slidenum">
              <a:rPr lang="pt-BR" smtClean="0"/>
              <a:pPr/>
              <a:t>‹nº›</a:t>
            </a:fld>
            <a:endParaRPr lang="pt-BR"/>
          </a:p>
        </p:txBody>
      </p:sp>
    </p:spTree>
    <p:extLst>
      <p:ext uri="{BB962C8B-B14F-4D97-AF65-F5344CB8AC3E}">
        <p14:creationId xmlns:p14="http://schemas.microsoft.com/office/powerpoint/2010/main" val="27549389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6161391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713863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3692002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5" name="Espaço Reservado para Rodapé 4"/>
          <p:cNvSpPr>
            <a:spLocks noGrp="1"/>
          </p:cNvSpPr>
          <p:nvPr>
            <p:ph type="ftr" sz="quarter" idx="11"/>
          </p:nvPr>
        </p:nvSpPr>
        <p:spPr/>
        <p:txBody>
          <a:bodyPr/>
          <a:lstStyle>
            <a:extLst/>
          </a:lstStyle>
          <a:p>
            <a:endParaRPr lang="pt-BR">
              <a:solidFill>
                <a:prstClr val="white"/>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23558784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p:txBody>
          <a:bodyPr/>
          <a:lstStyle>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288307692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8" name="Espaço Reservado para Rodapé 7"/>
          <p:cNvSpPr>
            <a:spLocks noGrp="1"/>
          </p:cNvSpPr>
          <p:nvPr>
            <p:ph type="ftr" sz="quarter" idx="11"/>
          </p:nvPr>
        </p:nvSpPr>
        <p:spPr/>
        <p:txBody>
          <a:bodyPr/>
          <a:lstStyle>
            <a:extLst/>
          </a:lstStyle>
          <a:p>
            <a:endParaRPr lang="pt-BR">
              <a:solidFill>
                <a:prstClr val="black"/>
              </a:solidFill>
            </a:endParaRPr>
          </a:p>
        </p:txBody>
      </p:sp>
      <p:sp>
        <p:nvSpPr>
          <p:cNvPr id="9" name="Espaço Reservado para Número de Slide 8"/>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87657390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4" name="Espaço Reservado para Rodapé 3"/>
          <p:cNvSpPr>
            <a:spLocks noGrp="1"/>
          </p:cNvSpPr>
          <p:nvPr>
            <p:ph type="ftr" sz="quarter" idx="11"/>
          </p:nvPr>
        </p:nvSpPr>
        <p:spPr/>
        <p:txBody>
          <a:bodyPr/>
          <a:lstStyle>
            <a:extLst/>
          </a:lstStyle>
          <a:p>
            <a:endParaRPr lang="pt-BR">
              <a:solidFill>
                <a:prstClr val="white"/>
              </a:solidFill>
            </a:endParaRPr>
          </a:p>
        </p:txBody>
      </p:sp>
      <p:sp>
        <p:nvSpPr>
          <p:cNvPr id="5" name="Espaço Reservado para Número de Slide 4"/>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327328336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3" name="Espaço Reservado para Rodapé 2"/>
          <p:cNvSpPr>
            <a:spLocks noGrp="1"/>
          </p:cNvSpPr>
          <p:nvPr>
            <p:ph type="ftr" sz="quarter" idx="11"/>
          </p:nvPr>
        </p:nvSpPr>
        <p:spPr/>
        <p:txBody>
          <a:bodyPr/>
          <a:lstStyle>
            <a:extLst/>
          </a:lstStyle>
          <a:p>
            <a:endParaRPr lang="pt-BR">
              <a:solidFill>
                <a:prstClr val="black"/>
              </a:solidFill>
            </a:endParaRPr>
          </a:p>
        </p:txBody>
      </p:sp>
      <p:sp>
        <p:nvSpPr>
          <p:cNvPr id="4" name="Espaço Reservado para Número de Slide 3"/>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4160404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6" name="Espaço Reservado para Rodapé 5"/>
          <p:cNvSpPr>
            <a:spLocks noGrp="1"/>
          </p:cNvSpPr>
          <p:nvPr>
            <p:ph type="ftr" sz="quarter" idx="11"/>
          </p:nvPr>
        </p:nvSpPr>
        <p:spPr/>
        <p:txBody>
          <a:bodyPr/>
          <a:lstStyle>
            <a:extLst/>
          </a:lstStyle>
          <a:p>
            <a:endParaRPr lang="pt-BR">
              <a:solidFill>
                <a:prstClr val="black"/>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6650411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227BCD6-186B-4193-AAD5-7E18A99B23F0}" type="datetimeFigureOut">
              <a:rPr lang="pt-BR" smtClean="0"/>
              <a:pPr/>
              <a:t>27/02/2014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5BF80F-B036-4DDC-AAE7-CD6ECC91F5B7}" type="slidenum">
              <a:rPr lang="pt-BR" smtClean="0"/>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6CDB8593-D6F3-4F3F-85BC-5A55F583AC08}" type="slidenum">
              <a:rPr lang="pt-BR" smtClean="0">
                <a:solidFill>
                  <a:prstClr val="white"/>
                </a:solidFill>
              </a:rPr>
              <a:pPr/>
              <a:t>‹nº›</a:t>
            </a:fld>
            <a:endParaRPr lang="pt-BR">
              <a:solidFill>
                <a:prstClr val="white"/>
              </a:solidFill>
            </a:endParaRP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14036431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550835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229030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28DD19F5-6CEB-47C4-B54C-640F6E223B5E}" type="datetimeFigureOut">
              <a:rPr lang="pt-BR" smtClean="0"/>
              <a:pPr/>
              <a:t>27/02/2014</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solidFill>
                <a:srgbClr val="2DA2BF">
                  <a:tint val="20000"/>
                </a:srgbClr>
              </a:solidFill>
            </a:endParaRP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6CDB8593-D6F3-4F3F-85BC-5A55F583AC08}" type="slidenum">
              <a:rPr lang="pt-BR" smtClean="0"/>
              <a:pPr/>
              <a:t>‹nº›</a:t>
            </a:fld>
            <a:endParaRPr lang="pt-BR"/>
          </a:p>
        </p:txBody>
      </p:sp>
    </p:spTree>
    <p:extLst>
      <p:ext uri="{BB962C8B-B14F-4D97-AF65-F5344CB8AC3E}">
        <p14:creationId xmlns:p14="http://schemas.microsoft.com/office/powerpoint/2010/main" val="1561027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2391296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5" name="Espaço Reservado para Rodapé 4"/>
          <p:cNvSpPr>
            <a:spLocks noGrp="1"/>
          </p:cNvSpPr>
          <p:nvPr>
            <p:ph type="ftr" sz="quarter" idx="11"/>
          </p:nvPr>
        </p:nvSpPr>
        <p:spPr/>
        <p:txBody>
          <a:bodyPr/>
          <a:lstStyle>
            <a:extLst/>
          </a:lstStyle>
          <a:p>
            <a:endParaRPr lang="pt-BR">
              <a:solidFill>
                <a:prstClr val="white"/>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67739762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p:txBody>
          <a:bodyPr/>
          <a:lstStyle>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25861691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8" name="Espaço Reservado para Rodapé 7"/>
          <p:cNvSpPr>
            <a:spLocks noGrp="1"/>
          </p:cNvSpPr>
          <p:nvPr>
            <p:ph type="ftr" sz="quarter" idx="11"/>
          </p:nvPr>
        </p:nvSpPr>
        <p:spPr/>
        <p:txBody>
          <a:bodyPr/>
          <a:lstStyle>
            <a:extLst/>
          </a:lstStyle>
          <a:p>
            <a:endParaRPr lang="pt-BR">
              <a:solidFill>
                <a:prstClr val="black"/>
              </a:solidFill>
            </a:endParaRPr>
          </a:p>
        </p:txBody>
      </p:sp>
      <p:sp>
        <p:nvSpPr>
          <p:cNvPr id="9" name="Espaço Reservado para Número de Slide 8"/>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9153040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4" name="Espaço Reservado para Rodapé 3"/>
          <p:cNvSpPr>
            <a:spLocks noGrp="1"/>
          </p:cNvSpPr>
          <p:nvPr>
            <p:ph type="ftr" sz="quarter" idx="11"/>
          </p:nvPr>
        </p:nvSpPr>
        <p:spPr/>
        <p:txBody>
          <a:bodyPr/>
          <a:lstStyle>
            <a:extLst/>
          </a:lstStyle>
          <a:p>
            <a:endParaRPr lang="pt-BR">
              <a:solidFill>
                <a:prstClr val="white"/>
              </a:solidFill>
            </a:endParaRPr>
          </a:p>
        </p:txBody>
      </p:sp>
      <p:sp>
        <p:nvSpPr>
          <p:cNvPr id="5" name="Espaço Reservado para Número de Slide 4"/>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164783052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3" name="Espaço Reservado para Rodapé 2"/>
          <p:cNvSpPr>
            <a:spLocks noGrp="1"/>
          </p:cNvSpPr>
          <p:nvPr>
            <p:ph type="ftr" sz="quarter" idx="11"/>
          </p:nvPr>
        </p:nvSpPr>
        <p:spPr/>
        <p:txBody>
          <a:bodyPr/>
          <a:lstStyle>
            <a:extLst/>
          </a:lstStyle>
          <a:p>
            <a:endParaRPr lang="pt-BR">
              <a:solidFill>
                <a:prstClr val="black"/>
              </a:solidFill>
            </a:endParaRPr>
          </a:p>
        </p:txBody>
      </p:sp>
      <p:sp>
        <p:nvSpPr>
          <p:cNvPr id="4" name="Espaço Reservado para Número de Slide 3"/>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17800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0227BCD6-186B-4193-AAD5-7E18A99B23F0}" type="datetimeFigureOut">
              <a:rPr lang="pt-BR" smtClean="0"/>
              <a:pPr/>
              <a:t>27/02/2014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85BF80F-B036-4DDC-AAE7-CD6ECC91F5B7}" type="slidenum">
              <a:rPr lang="pt-BR" smtClean="0"/>
              <a:pPr/>
              <a:t>‹nº›</a:t>
            </a:fld>
            <a:endParaRPr lang="pt-B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6" name="Espaço Reservado para Rodapé 5"/>
          <p:cNvSpPr>
            <a:spLocks noGrp="1"/>
          </p:cNvSpPr>
          <p:nvPr>
            <p:ph type="ftr" sz="quarter" idx="11"/>
          </p:nvPr>
        </p:nvSpPr>
        <p:spPr/>
        <p:txBody>
          <a:bodyPr/>
          <a:lstStyle>
            <a:extLst/>
          </a:lstStyle>
          <a:p>
            <a:endParaRPr lang="pt-BR">
              <a:solidFill>
                <a:prstClr val="black"/>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82234368"/>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6CDB8593-D6F3-4F3F-85BC-5A55F583AC08}" type="slidenum">
              <a:rPr lang="pt-BR" smtClean="0">
                <a:solidFill>
                  <a:prstClr val="white"/>
                </a:solidFill>
              </a:rPr>
              <a:pPr/>
              <a:t>‹nº›</a:t>
            </a:fld>
            <a:endParaRPr lang="pt-BR">
              <a:solidFill>
                <a:prstClr val="white"/>
              </a:solidFill>
            </a:endParaRP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726815474"/>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4185436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319078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28DD19F5-6CEB-47C4-B54C-640F6E223B5E}" type="datetimeFigureOut">
              <a:rPr lang="pt-BR" smtClean="0"/>
              <a:pPr/>
              <a:t>27/02/2014</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solidFill>
                <a:srgbClr val="2DA2BF">
                  <a:tint val="20000"/>
                </a:srgbClr>
              </a:solidFill>
            </a:endParaRP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6CDB8593-D6F3-4F3F-85BC-5A55F583AC08}" type="slidenum">
              <a:rPr lang="pt-BR" smtClean="0"/>
              <a:pPr/>
              <a:t>‹nº›</a:t>
            </a:fld>
            <a:endParaRPr lang="pt-BR"/>
          </a:p>
        </p:txBody>
      </p:sp>
    </p:spTree>
    <p:extLst>
      <p:ext uri="{BB962C8B-B14F-4D97-AF65-F5344CB8AC3E}">
        <p14:creationId xmlns:p14="http://schemas.microsoft.com/office/powerpoint/2010/main" val="5341052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1798177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5" name="Espaço Reservado para Rodapé 4"/>
          <p:cNvSpPr>
            <a:spLocks noGrp="1"/>
          </p:cNvSpPr>
          <p:nvPr>
            <p:ph type="ftr" sz="quarter" idx="11"/>
          </p:nvPr>
        </p:nvSpPr>
        <p:spPr/>
        <p:txBody>
          <a:bodyPr/>
          <a:lstStyle>
            <a:extLst/>
          </a:lstStyle>
          <a:p>
            <a:endParaRPr lang="pt-BR">
              <a:solidFill>
                <a:prstClr val="white"/>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1650221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p:txBody>
          <a:bodyPr/>
          <a:lstStyle>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2583509028"/>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8" name="Espaço Reservado para Rodapé 7"/>
          <p:cNvSpPr>
            <a:spLocks noGrp="1"/>
          </p:cNvSpPr>
          <p:nvPr>
            <p:ph type="ftr" sz="quarter" idx="11"/>
          </p:nvPr>
        </p:nvSpPr>
        <p:spPr/>
        <p:txBody>
          <a:bodyPr/>
          <a:lstStyle>
            <a:extLst/>
          </a:lstStyle>
          <a:p>
            <a:endParaRPr lang="pt-BR">
              <a:solidFill>
                <a:prstClr val="black"/>
              </a:solidFill>
            </a:endParaRPr>
          </a:p>
        </p:txBody>
      </p:sp>
      <p:sp>
        <p:nvSpPr>
          <p:cNvPr id="9" name="Espaço Reservado para Número de Slide 8"/>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34831168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4" name="Espaço Reservado para Rodapé 3"/>
          <p:cNvSpPr>
            <a:spLocks noGrp="1"/>
          </p:cNvSpPr>
          <p:nvPr>
            <p:ph type="ftr" sz="quarter" idx="11"/>
          </p:nvPr>
        </p:nvSpPr>
        <p:spPr/>
        <p:txBody>
          <a:bodyPr/>
          <a:lstStyle>
            <a:extLst/>
          </a:lstStyle>
          <a:p>
            <a:endParaRPr lang="pt-BR">
              <a:solidFill>
                <a:prstClr val="white"/>
              </a:solidFill>
            </a:endParaRPr>
          </a:p>
        </p:txBody>
      </p:sp>
      <p:sp>
        <p:nvSpPr>
          <p:cNvPr id="5" name="Espaço Reservado para Número de Slide 4"/>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27748889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227BCD6-186B-4193-AAD5-7E18A99B23F0}" type="datetimeFigureOut">
              <a:rPr lang="pt-BR" smtClean="0"/>
              <a:pPr/>
              <a:t>27/02/2014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5BF80F-B036-4DDC-AAE7-CD6ECC91F5B7}" type="slidenum">
              <a:rPr lang="pt-BR" smtClean="0"/>
              <a:pPr/>
              <a:t>‹nº›</a:t>
            </a:fld>
            <a:endParaRPr lang="pt-B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3" name="Espaço Reservado para Rodapé 2"/>
          <p:cNvSpPr>
            <a:spLocks noGrp="1"/>
          </p:cNvSpPr>
          <p:nvPr>
            <p:ph type="ftr" sz="quarter" idx="11"/>
          </p:nvPr>
        </p:nvSpPr>
        <p:spPr/>
        <p:txBody>
          <a:bodyPr/>
          <a:lstStyle>
            <a:extLst/>
          </a:lstStyle>
          <a:p>
            <a:endParaRPr lang="pt-BR">
              <a:solidFill>
                <a:prstClr val="black"/>
              </a:solidFill>
            </a:endParaRPr>
          </a:p>
        </p:txBody>
      </p:sp>
      <p:sp>
        <p:nvSpPr>
          <p:cNvPr id="4" name="Espaço Reservado para Número de Slide 3"/>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4121119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6" name="Espaço Reservado para Rodapé 5"/>
          <p:cNvSpPr>
            <a:spLocks noGrp="1"/>
          </p:cNvSpPr>
          <p:nvPr>
            <p:ph type="ftr" sz="quarter" idx="11"/>
          </p:nvPr>
        </p:nvSpPr>
        <p:spPr/>
        <p:txBody>
          <a:bodyPr/>
          <a:lstStyle>
            <a:extLst/>
          </a:lstStyle>
          <a:p>
            <a:endParaRPr lang="pt-BR">
              <a:solidFill>
                <a:prstClr val="black"/>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64591478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6CDB8593-D6F3-4F3F-85BC-5A55F583AC08}" type="slidenum">
              <a:rPr lang="pt-BR" smtClean="0">
                <a:solidFill>
                  <a:prstClr val="white"/>
                </a:solidFill>
              </a:rPr>
              <a:pPr/>
              <a:t>‹nº›</a:t>
            </a:fld>
            <a:endParaRPr lang="pt-BR">
              <a:solidFill>
                <a:prstClr val="white"/>
              </a:solidFill>
            </a:endParaRP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293856044"/>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626644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9655432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28DD19F5-6CEB-47C4-B54C-640F6E223B5E}" type="datetimeFigureOut">
              <a:rPr lang="pt-BR" smtClean="0"/>
              <a:pPr/>
              <a:t>27/02/2014</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solidFill>
                <a:srgbClr val="2DA2BF">
                  <a:tint val="20000"/>
                </a:srgbClr>
              </a:solidFill>
            </a:endParaRP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6CDB8593-D6F3-4F3F-85BC-5A55F583AC08}" type="slidenum">
              <a:rPr lang="pt-BR" smtClean="0"/>
              <a:pPr/>
              <a:t>‹nº›</a:t>
            </a:fld>
            <a:endParaRPr lang="pt-BR"/>
          </a:p>
        </p:txBody>
      </p:sp>
    </p:spTree>
    <p:extLst>
      <p:ext uri="{BB962C8B-B14F-4D97-AF65-F5344CB8AC3E}">
        <p14:creationId xmlns:p14="http://schemas.microsoft.com/office/powerpoint/2010/main" val="4277081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1000058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5" name="Espaço Reservado para Rodapé 4"/>
          <p:cNvSpPr>
            <a:spLocks noGrp="1"/>
          </p:cNvSpPr>
          <p:nvPr>
            <p:ph type="ftr" sz="quarter" idx="11"/>
          </p:nvPr>
        </p:nvSpPr>
        <p:spPr/>
        <p:txBody>
          <a:bodyPr/>
          <a:lstStyle>
            <a:extLst/>
          </a:lstStyle>
          <a:p>
            <a:endParaRPr lang="pt-BR">
              <a:solidFill>
                <a:prstClr val="white"/>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93914864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p:txBody>
          <a:bodyPr/>
          <a:lstStyle>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1134335742"/>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8" name="Espaço Reservado para Rodapé 7"/>
          <p:cNvSpPr>
            <a:spLocks noGrp="1"/>
          </p:cNvSpPr>
          <p:nvPr>
            <p:ph type="ftr" sz="quarter" idx="11"/>
          </p:nvPr>
        </p:nvSpPr>
        <p:spPr/>
        <p:txBody>
          <a:bodyPr/>
          <a:lstStyle>
            <a:extLst/>
          </a:lstStyle>
          <a:p>
            <a:endParaRPr lang="pt-BR">
              <a:solidFill>
                <a:prstClr val="black"/>
              </a:solidFill>
            </a:endParaRPr>
          </a:p>
        </p:txBody>
      </p:sp>
      <p:sp>
        <p:nvSpPr>
          <p:cNvPr id="9" name="Espaço Reservado para Número de Slide 8"/>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89260476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227BCD6-186B-4193-AAD5-7E18A99B23F0}" type="datetimeFigureOut">
              <a:rPr lang="pt-BR" smtClean="0"/>
              <a:pPr/>
              <a:t>27/02/2014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85BF80F-B036-4DDC-AAE7-CD6ECC91F5B7}" type="slidenum">
              <a:rPr lang="pt-BR" smtClean="0"/>
              <a:pPr/>
              <a:t>‹nº›</a:t>
            </a:fld>
            <a:endParaRPr lang="pt-B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4" name="Espaço Reservado para Rodapé 3"/>
          <p:cNvSpPr>
            <a:spLocks noGrp="1"/>
          </p:cNvSpPr>
          <p:nvPr>
            <p:ph type="ftr" sz="quarter" idx="11"/>
          </p:nvPr>
        </p:nvSpPr>
        <p:spPr/>
        <p:txBody>
          <a:bodyPr/>
          <a:lstStyle>
            <a:extLst/>
          </a:lstStyle>
          <a:p>
            <a:endParaRPr lang="pt-BR">
              <a:solidFill>
                <a:prstClr val="white"/>
              </a:solidFill>
            </a:endParaRPr>
          </a:p>
        </p:txBody>
      </p:sp>
      <p:sp>
        <p:nvSpPr>
          <p:cNvPr id="5" name="Espaço Reservado para Número de Slide 4"/>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332079082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3" name="Espaço Reservado para Rodapé 2"/>
          <p:cNvSpPr>
            <a:spLocks noGrp="1"/>
          </p:cNvSpPr>
          <p:nvPr>
            <p:ph type="ftr" sz="quarter" idx="11"/>
          </p:nvPr>
        </p:nvSpPr>
        <p:spPr/>
        <p:txBody>
          <a:bodyPr/>
          <a:lstStyle>
            <a:extLst/>
          </a:lstStyle>
          <a:p>
            <a:endParaRPr lang="pt-BR">
              <a:solidFill>
                <a:prstClr val="black"/>
              </a:solidFill>
            </a:endParaRPr>
          </a:p>
        </p:txBody>
      </p:sp>
      <p:sp>
        <p:nvSpPr>
          <p:cNvPr id="4" name="Espaço Reservado para Número de Slide 3"/>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9504460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6" name="Espaço Reservado para Rodapé 5"/>
          <p:cNvSpPr>
            <a:spLocks noGrp="1"/>
          </p:cNvSpPr>
          <p:nvPr>
            <p:ph type="ftr" sz="quarter" idx="11"/>
          </p:nvPr>
        </p:nvSpPr>
        <p:spPr/>
        <p:txBody>
          <a:bodyPr/>
          <a:lstStyle>
            <a:extLst/>
          </a:lstStyle>
          <a:p>
            <a:endParaRPr lang="pt-BR">
              <a:solidFill>
                <a:prstClr val="black"/>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278046210"/>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6CDB8593-D6F3-4F3F-85BC-5A55F583AC08}" type="slidenum">
              <a:rPr lang="pt-BR" smtClean="0">
                <a:solidFill>
                  <a:prstClr val="white"/>
                </a:solidFill>
              </a:rPr>
              <a:pPr/>
              <a:t>‹nº›</a:t>
            </a:fld>
            <a:endParaRPr lang="pt-BR">
              <a:solidFill>
                <a:prstClr val="white"/>
              </a:solidFill>
            </a:endParaRP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630431322"/>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353999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2450925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28DD19F5-6CEB-47C4-B54C-640F6E223B5E}" type="datetimeFigureOut">
              <a:rPr lang="pt-BR" smtClean="0"/>
              <a:pPr/>
              <a:t>27/02/2014</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solidFill>
                <a:srgbClr val="2DA2BF">
                  <a:tint val="20000"/>
                </a:srgbClr>
              </a:solidFill>
            </a:endParaRP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6CDB8593-D6F3-4F3F-85BC-5A55F583AC08}" type="slidenum">
              <a:rPr lang="pt-BR" smtClean="0"/>
              <a:pPr/>
              <a:t>‹nº›</a:t>
            </a:fld>
            <a:endParaRPr lang="pt-BR"/>
          </a:p>
        </p:txBody>
      </p:sp>
    </p:spTree>
    <p:extLst>
      <p:ext uri="{BB962C8B-B14F-4D97-AF65-F5344CB8AC3E}">
        <p14:creationId xmlns:p14="http://schemas.microsoft.com/office/powerpoint/2010/main" val="39131188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35829660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5" name="Espaço Reservado para Rodapé 4"/>
          <p:cNvSpPr>
            <a:spLocks noGrp="1"/>
          </p:cNvSpPr>
          <p:nvPr>
            <p:ph type="ftr" sz="quarter" idx="11"/>
          </p:nvPr>
        </p:nvSpPr>
        <p:spPr/>
        <p:txBody>
          <a:bodyPr/>
          <a:lstStyle>
            <a:extLst/>
          </a:lstStyle>
          <a:p>
            <a:endParaRPr lang="pt-BR">
              <a:solidFill>
                <a:prstClr val="white"/>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25706734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p:txBody>
          <a:bodyPr/>
          <a:lstStyle>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291213275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0227BCD6-186B-4193-AAD5-7E18A99B23F0}" type="datetimeFigureOut">
              <a:rPr lang="pt-BR" smtClean="0"/>
              <a:pPr/>
              <a:t>27/02/2014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85BF80F-B036-4DDC-AAE7-CD6ECC91F5B7}" type="slidenum">
              <a:rPr lang="pt-BR" smtClean="0"/>
              <a:pPr/>
              <a:t>‹nº›</a:t>
            </a:fld>
            <a:endParaRPr lang="pt-B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8" name="Espaço Reservado para Rodapé 7"/>
          <p:cNvSpPr>
            <a:spLocks noGrp="1"/>
          </p:cNvSpPr>
          <p:nvPr>
            <p:ph type="ftr" sz="quarter" idx="11"/>
          </p:nvPr>
        </p:nvSpPr>
        <p:spPr/>
        <p:txBody>
          <a:bodyPr/>
          <a:lstStyle>
            <a:extLst/>
          </a:lstStyle>
          <a:p>
            <a:endParaRPr lang="pt-BR">
              <a:solidFill>
                <a:prstClr val="black"/>
              </a:solidFill>
            </a:endParaRPr>
          </a:p>
        </p:txBody>
      </p:sp>
      <p:sp>
        <p:nvSpPr>
          <p:cNvPr id="9" name="Espaço Reservado para Número de Slide 8"/>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39772921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4" name="Espaço Reservado para Rodapé 3"/>
          <p:cNvSpPr>
            <a:spLocks noGrp="1"/>
          </p:cNvSpPr>
          <p:nvPr>
            <p:ph type="ftr" sz="quarter" idx="11"/>
          </p:nvPr>
        </p:nvSpPr>
        <p:spPr/>
        <p:txBody>
          <a:bodyPr/>
          <a:lstStyle>
            <a:extLst/>
          </a:lstStyle>
          <a:p>
            <a:endParaRPr lang="pt-BR">
              <a:solidFill>
                <a:prstClr val="white"/>
              </a:solidFill>
            </a:endParaRPr>
          </a:p>
        </p:txBody>
      </p:sp>
      <p:sp>
        <p:nvSpPr>
          <p:cNvPr id="5" name="Espaço Reservado para Número de Slide 4"/>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4104374693"/>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3" name="Espaço Reservado para Rodapé 2"/>
          <p:cNvSpPr>
            <a:spLocks noGrp="1"/>
          </p:cNvSpPr>
          <p:nvPr>
            <p:ph type="ftr" sz="quarter" idx="11"/>
          </p:nvPr>
        </p:nvSpPr>
        <p:spPr/>
        <p:txBody>
          <a:bodyPr/>
          <a:lstStyle>
            <a:extLst/>
          </a:lstStyle>
          <a:p>
            <a:endParaRPr lang="pt-BR">
              <a:solidFill>
                <a:prstClr val="black"/>
              </a:solidFill>
            </a:endParaRPr>
          </a:p>
        </p:txBody>
      </p:sp>
      <p:sp>
        <p:nvSpPr>
          <p:cNvPr id="4" name="Espaço Reservado para Número de Slide 3"/>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522708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6" name="Espaço Reservado para Rodapé 5"/>
          <p:cNvSpPr>
            <a:spLocks noGrp="1"/>
          </p:cNvSpPr>
          <p:nvPr>
            <p:ph type="ftr" sz="quarter" idx="11"/>
          </p:nvPr>
        </p:nvSpPr>
        <p:spPr/>
        <p:txBody>
          <a:bodyPr/>
          <a:lstStyle>
            <a:extLst/>
          </a:lstStyle>
          <a:p>
            <a:endParaRPr lang="pt-BR">
              <a:solidFill>
                <a:prstClr val="black"/>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97830518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6CDB8593-D6F3-4F3F-85BC-5A55F583AC08}" type="slidenum">
              <a:rPr lang="pt-BR" smtClean="0">
                <a:solidFill>
                  <a:prstClr val="white"/>
                </a:solidFill>
              </a:rPr>
              <a:pPr/>
              <a:t>‹nº›</a:t>
            </a:fld>
            <a:endParaRPr lang="pt-BR">
              <a:solidFill>
                <a:prstClr val="white"/>
              </a:solidFill>
            </a:endParaRP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6465075"/>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3628530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139144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28DD19F5-6CEB-47C4-B54C-640F6E223B5E}" type="datetimeFigureOut">
              <a:rPr lang="pt-BR" smtClean="0"/>
              <a:pPr/>
              <a:t>27/02/2014</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solidFill>
                <a:srgbClr val="2DA2BF">
                  <a:tint val="20000"/>
                </a:srgbClr>
              </a:solidFill>
            </a:endParaRP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6CDB8593-D6F3-4F3F-85BC-5A55F583AC08}" type="slidenum">
              <a:rPr lang="pt-BR" smtClean="0"/>
              <a:pPr/>
              <a:t>‹nº›</a:t>
            </a:fld>
            <a:endParaRPr lang="pt-BR"/>
          </a:p>
        </p:txBody>
      </p:sp>
    </p:spTree>
    <p:extLst>
      <p:ext uri="{BB962C8B-B14F-4D97-AF65-F5344CB8AC3E}">
        <p14:creationId xmlns:p14="http://schemas.microsoft.com/office/powerpoint/2010/main" val="3415517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37646534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5" name="Espaço Reservado para Rodapé 4"/>
          <p:cNvSpPr>
            <a:spLocks noGrp="1"/>
          </p:cNvSpPr>
          <p:nvPr>
            <p:ph type="ftr" sz="quarter" idx="11"/>
          </p:nvPr>
        </p:nvSpPr>
        <p:spPr/>
        <p:txBody>
          <a:bodyPr/>
          <a:lstStyle>
            <a:extLst/>
          </a:lstStyle>
          <a:p>
            <a:endParaRPr lang="pt-BR">
              <a:solidFill>
                <a:prstClr val="white"/>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62909674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227BCD6-186B-4193-AAD5-7E18A99B23F0}" type="datetimeFigureOut">
              <a:rPr lang="pt-BR" smtClean="0"/>
              <a:pPr/>
              <a:t>27/02/2014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85BF80F-B036-4DDC-AAE7-CD6ECC91F5B7}" type="slidenum">
              <a:rPr lang="pt-BR" smtClean="0"/>
              <a:pPr/>
              <a:t>‹nº›</a:t>
            </a:fld>
            <a:endParaRPr lang="pt-B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p:txBody>
          <a:bodyPr/>
          <a:lstStyle>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2554710612"/>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8" name="Espaço Reservado para Rodapé 7"/>
          <p:cNvSpPr>
            <a:spLocks noGrp="1"/>
          </p:cNvSpPr>
          <p:nvPr>
            <p:ph type="ftr" sz="quarter" idx="11"/>
          </p:nvPr>
        </p:nvSpPr>
        <p:spPr/>
        <p:txBody>
          <a:bodyPr/>
          <a:lstStyle>
            <a:extLst/>
          </a:lstStyle>
          <a:p>
            <a:endParaRPr lang="pt-BR">
              <a:solidFill>
                <a:prstClr val="black"/>
              </a:solidFill>
            </a:endParaRPr>
          </a:p>
        </p:txBody>
      </p:sp>
      <p:sp>
        <p:nvSpPr>
          <p:cNvPr id="9" name="Espaço Reservado para Número de Slide 8"/>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353447556"/>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4" name="Espaço Reservado para Rodapé 3"/>
          <p:cNvSpPr>
            <a:spLocks noGrp="1"/>
          </p:cNvSpPr>
          <p:nvPr>
            <p:ph type="ftr" sz="quarter" idx="11"/>
          </p:nvPr>
        </p:nvSpPr>
        <p:spPr/>
        <p:txBody>
          <a:bodyPr/>
          <a:lstStyle>
            <a:extLst/>
          </a:lstStyle>
          <a:p>
            <a:endParaRPr lang="pt-BR">
              <a:solidFill>
                <a:prstClr val="white"/>
              </a:solidFill>
            </a:endParaRPr>
          </a:p>
        </p:txBody>
      </p:sp>
      <p:sp>
        <p:nvSpPr>
          <p:cNvPr id="5" name="Espaço Reservado para Número de Slide 4"/>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241365443"/>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3" name="Espaço Reservado para Rodapé 2"/>
          <p:cNvSpPr>
            <a:spLocks noGrp="1"/>
          </p:cNvSpPr>
          <p:nvPr>
            <p:ph type="ftr" sz="quarter" idx="11"/>
          </p:nvPr>
        </p:nvSpPr>
        <p:spPr/>
        <p:txBody>
          <a:bodyPr/>
          <a:lstStyle>
            <a:extLst/>
          </a:lstStyle>
          <a:p>
            <a:endParaRPr lang="pt-BR">
              <a:solidFill>
                <a:prstClr val="black"/>
              </a:solidFill>
            </a:endParaRPr>
          </a:p>
        </p:txBody>
      </p:sp>
      <p:sp>
        <p:nvSpPr>
          <p:cNvPr id="4" name="Espaço Reservado para Número de Slide 3"/>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5702678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6" name="Espaço Reservado para Rodapé 5"/>
          <p:cNvSpPr>
            <a:spLocks noGrp="1"/>
          </p:cNvSpPr>
          <p:nvPr>
            <p:ph type="ftr" sz="quarter" idx="11"/>
          </p:nvPr>
        </p:nvSpPr>
        <p:spPr/>
        <p:txBody>
          <a:bodyPr/>
          <a:lstStyle>
            <a:extLst/>
          </a:lstStyle>
          <a:p>
            <a:endParaRPr lang="pt-BR">
              <a:solidFill>
                <a:prstClr val="black"/>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604057131"/>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6CDB8593-D6F3-4F3F-85BC-5A55F583AC08}" type="slidenum">
              <a:rPr lang="pt-BR" smtClean="0">
                <a:solidFill>
                  <a:prstClr val="white"/>
                </a:solidFill>
              </a:rPr>
              <a:pPr/>
              <a:t>‹nº›</a:t>
            </a:fld>
            <a:endParaRPr lang="pt-BR">
              <a:solidFill>
                <a:prstClr val="white"/>
              </a:solidFill>
            </a:endParaRP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828692643"/>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47961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0853678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28DD19F5-6CEB-47C4-B54C-640F6E223B5E}" type="datetimeFigureOut">
              <a:rPr lang="pt-BR" smtClean="0"/>
              <a:pPr/>
              <a:t>27/02/2014</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solidFill>
                <a:srgbClr val="2DA2BF">
                  <a:tint val="20000"/>
                </a:srgbClr>
              </a:solidFill>
            </a:endParaRP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6CDB8593-D6F3-4F3F-85BC-5A55F583AC08}" type="slidenum">
              <a:rPr lang="pt-BR" smtClean="0"/>
              <a:pPr/>
              <a:t>‹nº›</a:t>
            </a:fld>
            <a:endParaRPr lang="pt-BR"/>
          </a:p>
        </p:txBody>
      </p:sp>
    </p:spTree>
    <p:extLst>
      <p:ext uri="{BB962C8B-B14F-4D97-AF65-F5344CB8AC3E}">
        <p14:creationId xmlns:p14="http://schemas.microsoft.com/office/powerpoint/2010/main" val="35430585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3418079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227BCD6-186B-4193-AAD5-7E18A99B23F0}" type="datetimeFigureOut">
              <a:rPr lang="pt-BR" smtClean="0"/>
              <a:pPr/>
              <a:t>27/02/2014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5BF80F-B036-4DDC-AAE7-CD6ECC91F5B7}" type="slidenum">
              <a:rPr lang="pt-BR" smtClean="0"/>
              <a:pPr/>
              <a:t>‹nº›</a:t>
            </a:fld>
            <a:endParaRPr lang="pt-B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5" name="Espaço Reservado para Rodapé 4"/>
          <p:cNvSpPr>
            <a:spLocks noGrp="1"/>
          </p:cNvSpPr>
          <p:nvPr>
            <p:ph type="ftr" sz="quarter" idx="11"/>
          </p:nvPr>
        </p:nvSpPr>
        <p:spPr/>
        <p:txBody>
          <a:bodyPr/>
          <a:lstStyle>
            <a:extLst/>
          </a:lstStyle>
          <a:p>
            <a:endParaRPr lang="pt-BR">
              <a:solidFill>
                <a:prstClr val="white"/>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508831772"/>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p:txBody>
          <a:bodyPr/>
          <a:lstStyle>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4258350279"/>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8" name="Espaço Reservado para Rodapé 7"/>
          <p:cNvSpPr>
            <a:spLocks noGrp="1"/>
          </p:cNvSpPr>
          <p:nvPr>
            <p:ph type="ftr" sz="quarter" idx="11"/>
          </p:nvPr>
        </p:nvSpPr>
        <p:spPr/>
        <p:txBody>
          <a:bodyPr/>
          <a:lstStyle>
            <a:extLst/>
          </a:lstStyle>
          <a:p>
            <a:endParaRPr lang="pt-BR">
              <a:solidFill>
                <a:prstClr val="black"/>
              </a:solidFill>
            </a:endParaRPr>
          </a:p>
        </p:txBody>
      </p:sp>
      <p:sp>
        <p:nvSpPr>
          <p:cNvPr id="9" name="Espaço Reservado para Número de Slide 8"/>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966326529"/>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4" name="Espaço Reservado para Rodapé 3"/>
          <p:cNvSpPr>
            <a:spLocks noGrp="1"/>
          </p:cNvSpPr>
          <p:nvPr>
            <p:ph type="ftr" sz="quarter" idx="11"/>
          </p:nvPr>
        </p:nvSpPr>
        <p:spPr/>
        <p:txBody>
          <a:bodyPr/>
          <a:lstStyle>
            <a:extLst/>
          </a:lstStyle>
          <a:p>
            <a:endParaRPr lang="pt-BR">
              <a:solidFill>
                <a:prstClr val="white"/>
              </a:solidFill>
            </a:endParaRPr>
          </a:p>
        </p:txBody>
      </p:sp>
      <p:sp>
        <p:nvSpPr>
          <p:cNvPr id="5" name="Espaço Reservado para Número de Slide 4"/>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2471985908"/>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3" name="Espaço Reservado para Rodapé 2"/>
          <p:cNvSpPr>
            <a:spLocks noGrp="1"/>
          </p:cNvSpPr>
          <p:nvPr>
            <p:ph type="ftr" sz="quarter" idx="11"/>
          </p:nvPr>
        </p:nvSpPr>
        <p:spPr/>
        <p:txBody>
          <a:bodyPr/>
          <a:lstStyle>
            <a:extLst/>
          </a:lstStyle>
          <a:p>
            <a:endParaRPr lang="pt-BR">
              <a:solidFill>
                <a:prstClr val="black"/>
              </a:solidFill>
            </a:endParaRPr>
          </a:p>
        </p:txBody>
      </p:sp>
      <p:sp>
        <p:nvSpPr>
          <p:cNvPr id="4" name="Espaço Reservado para Número de Slide 3"/>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7644723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6" name="Espaço Reservado para Rodapé 5"/>
          <p:cNvSpPr>
            <a:spLocks noGrp="1"/>
          </p:cNvSpPr>
          <p:nvPr>
            <p:ph type="ftr" sz="quarter" idx="11"/>
          </p:nvPr>
        </p:nvSpPr>
        <p:spPr/>
        <p:txBody>
          <a:bodyPr/>
          <a:lstStyle>
            <a:extLst/>
          </a:lstStyle>
          <a:p>
            <a:endParaRPr lang="pt-BR">
              <a:solidFill>
                <a:prstClr val="black"/>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039840734"/>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6CDB8593-D6F3-4F3F-85BC-5A55F583AC08}" type="slidenum">
              <a:rPr lang="pt-BR" smtClean="0">
                <a:solidFill>
                  <a:prstClr val="white"/>
                </a:solidFill>
              </a:rPr>
              <a:pPr/>
              <a:t>‹nº›</a:t>
            </a:fld>
            <a:endParaRPr lang="pt-BR">
              <a:solidFill>
                <a:prstClr val="white"/>
              </a:solidFill>
            </a:endParaRP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279539886"/>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2874411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1559224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Triângulo retângu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ítu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grpSp>
        <p:nvGrpSpPr>
          <p:cNvPr id="2" name="Grupo 1"/>
          <p:cNvGrpSpPr/>
          <p:nvPr/>
        </p:nvGrpSpPr>
        <p:grpSpPr>
          <a:xfrm>
            <a:off x="-3765" y="4953000"/>
            <a:ext cx="9147765" cy="1912088"/>
            <a:chOff x="-3765" y="4832896"/>
            <a:chExt cx="9147765" cy="2032192"/>
          </a:xfrm>
        </p:grpSpPr>
        <p:sp>
          <p:nvSpPr>
            <p:cNvPr id="7" name="Forma liv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orma liv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orma liv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Conector reto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ço Reservado para Data 29"/>
          <p:cNvSpPr>
            <a:spLocks noGrp="1"/>
          </p:cNvSpPr>
          <p:nvPr>
            <p:ph type="dt" sz="half" idx="10"/>
          </p:nvPr>
        </p:nvSpPr>
        <p:spPr/>
        <p:txBody>
          <a:bodyPr/>
          <a:lstStyle>
            <a:lvl1pPr>
              <a:defRPr>
                <a:solidFill>
                  <a:srgbClr val="FFFFFF"/>
                </a:solidFill>
              </a:defRPr>
            </a:lvl1pPr>
            <a:extLst/>
          </a:lstStyle>
          <a:p>
            <a:fld id="{28DD19F5-6CEB-47C4-B54C-640F6E223B5E}" type="datetimeFigureOut">
              <a:rPr lang="pt-BR" smtClean="0"/>
              <a:pPr/>
              <a:t>27/02/2014</a:t>
            </a:fld>
            <a:endParaRPr lang="pt-BR"/>
          </a:p>
        </p:txBody>
      </p:sp>
      <p:sp>
        <p:nvSpPr>
          <p:cNvPr id="19" name="Espaço Reservado para Rodapé 18"/>
          <p:cNvSpPr>
            <a:spLocks noGrp="1"/>
          </p:cNvSpPr>
          <p:nvPr>
            <p:ph type="ftr" sz="quarter" idx="11"/>
          </p:nvPr>
        </p:nvSpPr>
        <p:spPr/>
        <p:txBody>
          <a:bodyPr/>
          <a:lstStyle>
            <a:lvl1pPr>
              <a:defRPr>
                <a:solidFill>
                  <a:schemeClr val="accent1">
                    <a:tint val="20000"/>
                  </a:schemeClr>
                </a:solidFill>
              </a:defRPr>
            </a:lvl1pPr>
            <a:extLst/>
          </a:lstStyle>
          <a:p>
            <a:endParaRPr lang="pt-BR">
              <a:solidFill>
                <a:srgbClr val="2DA2BF">
                  <a:tint val="20000"/>
                </a:srgbClr>
              </a:solidFill>
            </a:endParaRPr>
          </a:p>
        </p:txBody>
      </p:sp>
      <p:sp>
        <p:nvSpPr>
          <p:cNvPr id="27" name="Espaço Reservado para Número de Slide 26"/>
          <p:cNvSpPr>
            <a:spLocks noGrp="1"/>
          </p:cNvSpPr>
          <p:nvPr>
            <p:ph type="sldNum" sz="quarter" idx="12"/>
          </p:nvPr>
        </p:nvSpPr>
        <p:spPr/>
        <p:txBody>
          <a:bodyPr/>
          <a:lstStyle>
            <a:lvl1pPr>
              <a:defRPr>
                <a:solidFill>
                  <a:srgbClr val="FFFFFF"/>
                </a:solidFill>
              </a:defRPr>
            </a:lvl1pPr>
            <a:extLst/>
          </a:lstStyle>
          <a:p>
            <a:fld id="{6CDB8593-D6F3-4F3F-85BC-5A55F583AC08}" type="slidenum">
              <a:rPr lang="pt-BR" smtClean="0"/>
              <a:pPr/>
              <a:t>‹nº›</a:t>
            </a:fld>
            <a:endParaRPr lang="pt-BR"/>
          </a:p>
        </p:txBody>
      </p:sp>
    </p:spTree>
    <p:extLst>
      <p:ext uri="{BB962C8B-B14F-4D97-AF65-F5344CB8AC3E}">
        <p14:creationId xmlns:p14="http://schemas.microsoft.com/office/powerpoint/2010/main" val="423399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227BCD6-186B-4193-AAD5-7E18A99B23F0}" type="datetimeFigureOut">
              <a:rPr lang="pt-BR" smtClean="0"/>
              <a:pPr/>
              <a:t>27/02/2014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85BF80F-B036-4DDC-AAE7-CD6ECC91F5B7}" type="slidenum">
              <a:rPr lang="pt-BR" smtClean="0"/>
              <a:pPr/>
              <a:t>‹nº›</a:t>
            </a:fld>
            <a:endParaRPr lang="pt-B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
        <p:nvSpPr>
          <p:cNvPr id="7" name="Título 6"/>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23936448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5" name="Espaço Reservado para Rodapé 4"/>
          <p:cNvSpPr>
            <a:spLocks noGrp="1"/>
          </p:cNvSpPr>
          <p:nvPr>
            <p:ph type="ftr" sz="quarter" idx="11"/>
          </p:nvPr>
        </p:nvSpPr>
        <p:spPr/>
        <p:txBody>
          <a:bodyPr/>
          <a:lstStyle>
            <a:extLst/>
          </a:lstStyle>
          <a:p>
            <a:endParaRPr lang="pt-BR">
              <a:solidFill>
                <a:prstClr val="white"/>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7" name="Divis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Divis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357721423"/>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2">
        <a:schemeClr val="bg1"/>
      </p:bgRef>
    </p:bg>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p:txBody>
          <a:bodyPr/>
          <a:lstStyle>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8" name="Título 7"/>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4269987755"/>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8229600" cy="1143000"/>
          </a:xfrm>
        </p:spPr>
        <p:txBody>
          <a:bodyPr anchor="ctr"/>
          <a:lstStyle>
            <a:lvl1pPr>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8" name="Espaço Reservado para Rodapé 7"/>
          <p:cNvSpPr>
            <a:spLocks noGrp="1"/>
          </p:cNvSpPr>
          <p:nvPr>
            <p:ph type="ftr" sz="quarter" idx="11"/>
          </p:nvPr>
        </p:nvSpPr>
        <p:spPr/>
        <p:txBody>
          <a:bodyPr/>
          <a:lstStyle>
            <a:extLst/>
          </a:lstStyle>
          <a:p>
            <a:endParaRPr lang="pt-BR">
              <a:solidFill>
                <a:prstClr val="black"/>
              </a:solidFill>
            </a:endParaRPr>
          </a:p>
        </p:txBody>
      </p:sp>
      <p:sp>
        <p:nvSpPr>
          <p:cNvPr id="9" name="Espaço Reservado para Número de Slide 8"/>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883885261"/>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mente título">
    <p:bg>
      <p:bgRef idx="1002">
        <a:schemeClr val="bg1"/>
      </p:bgRef>
    </p:bg>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4" name="Espaço Reservado para Rodapé 3"/>
          <p:cNvSpPr>
            <a:spLocks noGrp="1"/>
          </p:cNvSpPr>
          <p:nvPr>
            <p:ph type="ftr" sz="quarter" idx="11"/>
          </p:nvPr>
        </p:nvSpPr>
        <p:spPr/>
        <p:txBody>
          <a:bodyPr/>
          <a:lstStyle>
            <a:extLst/>
          </a:lstStyle>
          <a:p>
            <a:endParaRPr lang="pt-BR">
              <a:solidFill>
                <a:prstClr val="white"/>
              </a:solidFill>
            </a:endParaRPr>
          </a:p>
        </p:txBody>
      </p:sp>
      <p:sp>
        <p:nvSpPr>
          <p:cNvPr id="5" name="Espaço Reservado para Número de Slide 4"/>
          <p:cNvSpPr>
            <a:spLocks noGrp="1"/>
          </p:cNvSpPr>
          <p:nvPr>
            <p:ph type="sldNum" sz="quarter" idx="12"/>
          </p:nvPr>
        </p:nvSpPr>
        <p:spPr/>
        <p:txBody>
          <a:bodyPr/>
          <a:lstStyle>
            <a:extLst/>
          </a:lstStyle>
          <a:p>
            <a:fld id="{6CDB8593-D6F3-4F3F-85BC-5A55F583AC08}" type="slidenum">
              <a:rPr lang="pt-BR" smtClean="0">
                <a:solidFill>
                  <a:prstClr val="white"/>
                </a:solidFill>
              </a:rPr>
              <a:pPr/>
              <a:t>‹nº›</a:t>
            </a:fld>
            <a:endParaRPr lang="pt-BR">
              <a:solidFill>
                <a:prstClr val="white"/>
              </a:solidFill>
            </a:endParaRPr>
          </a:p>
        </p:txBody>
      </p:sp>
      <p:sp>
        <p:nvSpPr>
          <p:cNvPr id="6" name="Título 5"/>
          <p:cNvSpPr>
            <a:spLocks noGrp="1"/>
          </p:cNvSpPr>
          <p:nvPr>
            <p:ph type="title"/>
          </p:nvPr>
        </p:nvSpPr>
        <p:spPr/>
        <p:txBody>
          <a:bodyPr rtlCol="0"/>
          <a:lstStyle>
            <a:extLst/>
          </a:lstStyle>
          <a:p>
            <a:r>
              <a:rPr kumimoji="0" lang="pt-BR" smtClean="0"/>
              <a:t>Clique para editar o estilo do título mestre</a:t>
            </a:r>
            <a:endParaRPr kumimoji="0" lang="en-US"/>
          </a:p>
        </p:txBody>
      </p:sp>
    </p:spTree>
    <p:extLst>
      <p:ext uri="{BB962C8B-B14F-4D97-AF65-F5344CB8AC3E}">
        <p14:creationId xmlns:p14="http://schemas.microsoft.com/office/powerpoint/2010/main" val="1647447073"/>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3" name="Espaço Reservado para Rodapé 2"/>
          <p:cNvSpPr>
            <a:spLocks noGrp="1"/>
          </p:cNvSpPr>
          <p:nvPr>
            <p:ph type="ftr" sz="quarter" idx="11"/>
          </p:nvPr>
        </p:nvSpPr>
        <p:spPr/>
        <p:txBody>
          <a:bodyPr/>
          <a:lstStyle>
            <a:extLst/>
          </a:lstStyle>
          <a:p>
            <a:endParaRPr lang="pt-BR">
              <a:solidFill>
                <a:prstClr val="black"/>
              </a:solidFill>
            </a:endParaRPr>
          </a:p>
        </p:txBody>
      </p:sp>
      <p:sp>
        <p:nvSpPr>
          <p:cNvPr id="4" name="Espaço Reservado para Número de Slide 3"/>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182248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a:xfrm>
            <a:off x="6727032" y="6407944"/>
            <a:ext cx="1920240" cy="365760"/>
          </a:xfrm>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6" name="Espaço Reservado para Rodapé 5"/>
          <p:cNvSpPr>
            <a:spLocks noGrp="1"/>
          </p:cNvSpPr>
          <p:nvPr>
            <p:ph type="ftr" sz="quarter" idx="11"/>
          </p:nvPr>
        </p:nvSpPr>
        <p:spPr/>
        <p:txBody>
          <a:bodyPr/>
          <a:lstStyle>
            <a:extLst/>
          </a:lstStyle>
          <a:p>
            <a:endParaRPr lang="pt-BR">
              <a:solidFill>
                <a:prstClr val="black"/>
              </a:solidFill>
            </a:endParaRPr>
          </a:p>
        </p:txBody>
      </p:sp>
      <p:sp>
        <p:nvSpPr>
          <p:cNvPr id="7" name="Espaço Reservado para Número de Slide 6"/>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629194672"/>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2">
        <a:schemeClr val="bg1"/>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
        <p:nvSpPr>
          <p:cNvPr id="3" name="Espaço Reservado para Imagem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t-BR" smtClean="0"/>
              <a:t>Clique no ícone para adicionar uma imagem</a:t>
            </a:r>
            <a:endParaRPr kumimoji="0" lang="en-US" dirty="0"/>
          </a:p>
        </p:txBody>
      </p:sp>
      <p:sp>
        <p:nvSpPr>
          <p:cNvPr id="5" name="Espaço Reservado para Data 4"/>
          <p:cNvSpPr>
            <a:spLocks noGrp="1"/>
          </p:cNvSpPr>
          <p:nvPr>
            <p:ph type="dt" sz="half" idx="10"/>
          </p:nvPr>
        </p:nvSpPr>
        <p:spPr/>
        <p:txBody>
          <a:bodyPr/>
          <a:lstStyle>
            <a:lvl1pPr>
              <a:defRPr>
                <a:solidFill>
                  <a:schemeClr val="tx1"/>
                </a:solidFill>
              </a:defRPr>
            </a:lvl1pPr>
            <a:extLst/>
          </a:lstStyle>
          <a:p>
            <a:fld id="{28DD19F5-6CEB-47C4-B54C-640F6E223B5E}" type="datetimeFigureOut">
              <a:rPr lang="pt-BR" smtClean="0">
                <a:solidFill>
                  <a:prstClr val="white"/>
                </a:solidFill>
              </a:rPr>
              <a:pPr/>
              <a:t>27/02/2014</a:t>
            </a:fld>
            <a:endParaRPr lang="pt-BR">
              <a:solidFill>
                <a:prstClr val="white"/>
              </a:solidFill>
            </a:endParaRPr>
          </a:p>
        </p:txBody>
      </p:sp>
      <p:sp>
        <p:nvSpPr>
          <p:cNvPr id="6" name="Espaço Reservado para Rodapé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t-BR">
              <a:solidFill>
                <a:prstClr val="white"/>
              </a:solidFill>
            </a:endParaRPr>
          </a:p>
        </p:txBody>
      </p:sp>
      <p:sp>
        <p:nvSpPr>
          <p:cNvPr id="7" name="Espaço Reservado para Número de Slide 6"/>
          <p:cNvSpPr>
            <a:spLocks noGrp="1"/>
          </p:cNvSpPr>
          <p:nvPr>
            <p:ph type="sldNum" sz="quarter" idx="12"/>
          </p:nvPr>
        </p:nvSpPr>
        <p:spPr/>
        <p:txBody>
          <a:bodyPr/>
          <a:lstStyle>
            <a:lvl1pPr>
              <a:defRPr>
                <a:solidFill>
                  <a:schemeClr val="tx1"/>
                </a:solidFill>
              </a:defRPr>
            </a:lvl1pPr>
            <a:extLst/>
          </a:lstStyle>
          <a:p>
            <a:fld id="{6CDB8593-D6F3-4F3F-85BC-5A55F583AC08}" type="slidenum">
              <a:rPr lang="pt-BR" smtClean="0">
                <a:solidFill>
                  <a:prstClr val="white"/>
                </a:solidFill>
              </a:rPr>
              <a:pPr/>
              <a:t>‹nº›</a:t>
            </a:fld>
            <a:endParaRPr lang="pt-BR">
              <a:solidFill>
                <a:prstClr val="white"/>
              </a:solidFill>
            </a:endParaRPr>
          </a:p>
        </p:txBody>
      </p:sp>
      <p:sp>
        <p:nvSpPr>
          <p:cNvPr id="2" name="Títu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t-BR" smtClean="0"/>
              <a:t>Clique para editar o estilo do título mestre</a:t>
            </a:r>
            <a:endParaRPr kumimoji="0" lang="en-US"/>
          </a:p>
        </p:txBody>
      </p:sp>
      <p:sp>
        <p:nvSpPr>
          <p:cNvPr id="8" name="Forma liv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orma liv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Triângulo retângu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Conector reto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ivis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Divis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877536988"/>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2055035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44013" y="274640"/>
            <a:ext cx="1777470" cy="5592761"/>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5" name="Espaço Reservado para Rodapé 4"/>
          <p:cNvSpPr>
            <a:spLocks noGrp="1"/>
          </p:cNvSpPr>
          <p:nvPr>
            <p:ph type="ftr" sz="quarter" idx="11"/>
          </p:nvPr>
        </p:nvSpPr>
        <p:spPr/>
        <p:txBody>
          <a:bodyPr/>
          <a:lstStyle>
            <a:extLst/>
          </a:lstStyle>
          <a:p>
            <a:endParaRPr lang="pt-BR">
              <a:solidFill>
                <a:prstClr val="black"/>
              </a:solidFill>
            </a:endParaRPr>
          </a:p>
        </p:txBody>
      </p:sp>
      <p:sp>
        <p:nvSpPr>
          <p:cNvPr id="6" name="Espaço Reservado para Número de Slide 5"/>
          <p:cNvSpPr>
            <a:spLocks noGrp="1"/>
          </p:cNvSpPr>
          <p:nvPr>
            <p:ph type="sldNum" sz="quarter" idx="12"/>
          </p:nvPr>
        </p:nvSpPr>
        <p:spPr/>
        <p:txBody>
          <a:bodyPr/>
          <a:lstStyle>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873645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27BCD6-186B-4193-AAD5-7E18A99B23F0}" type="datetimeFigureOut">
              <a:rPr lang="pt-BR" smtClean="0"/>
              <a:pPr/>
              <a:t>27/02/2014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BF80F-B036-4DDC-AAE7-CD6ECC91F5B7}"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solidFill>
                <a:prstClr val="black"/>
              </a:solidFill>
            </a:endParaRP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63691581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solidFill>
                <a:prstClr val="black"/>
              </a:solidFill>
            </a:endParaRP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28305902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solidFill>
                <a:prstClr val="black"/>
              </a:solidFill>
            </a:endParaRP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644574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solidFill>
                <a:prstClr val="black"/>
              </a:solidFill>
            </a:endParaRP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984017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solidFill>
                <a:prstClr val="black"/>
              </a:solidFill>
            </a:endParaRP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8281526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solidFill>
                <a:prstClr val="black"/>
              </a:solidFill>
            </a:endParaRP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91828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solidFill>
                <a:prstClr val="black"/>
              </a:solidFill>
            </a:endParaRP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5040398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solidFill>
                <a:prstClr val="black"/>
              </a:solidFill>
            </a:endParaRP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6611820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solidFill>
                <a:prstClr val="black"/>
              </a:solidFill>
            </a:endParaRP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7879509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a liv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orma liv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Triângulo retângul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Conector reto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ço Reservado para Títu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DD19F5-6CEB-47C4-B54C-640F6E223B5E}" type="datetimeFigureOut">
              <a:rPr lang="pt-BR" smtClean="0">
                <a:solidFill>
                  <a:prstClr val="black"/>
                </a:solidFill>
              </a:rPr>
              <a:pPr/>
              <a:t>27/02/2014</a:t>
            </a:fld>
            <a:endParaRPr lang="pt-BR">
              <a:solidFill>
                <a:prstClr val="black"/>
              </a:solidFill>
            </a:endParaRPr>
          </a:p>
        </p:txBody>
      </p:sp>
      <p:sp>
        <p:nvSpPr>
          <p:cNvPr id="22" name="Espaço Reservado para Rodapé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t-BR">
              <a:solidFill>
                <a:prstClr val="black"/>
              </a:solidFill>
            </a:endParaRPr>
          </a:p>
        </p:txBody>
      </p:sp>
      <p:sp>
        <p:nvSpPr>
          <p:cNvPr id="18" name="Espaço Reservado para Número de Sl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CDB8593-D6F3-4F3F-85BC-5A55F583AC08}"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8427090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21.xml.rels><?xml version="1.0" encoding="UTF-8" standalone="yes"?>
<Relationships xmlns="http://schemas.openxmlformats.org/package/2006/relationships"><Relationship Id="rId3" Type="http://schemas.openxmlformats.org/officeDocument/2006/relationships/oleObject" Target="../embeddings/Planilha_do_Microsoft_Excel_97-20032.xls"/><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2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24.gif"/></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Planilha_do_Microsoft_Excel_97-20033.xls"/><Relationship Id="rId5" Type="http://schemas.openxmlformats.org/officeDocument/2006/relationships/image" Target="../media/image24.gif"/><Relationship Id="rId4" Type="http://schemas.openxmlformats.org/officeDocument/2006/relationships/image" Target="../media/image23.wmf"/></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7.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Planilha_do_Microsoft_Excel_97-20034.xls"/><Relationship Id="rId5" Type="http://schemas.openxmlformats.org/officeDocument/2006/relationships/image" Target="../media/image24.gif"/><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Documento_do_Microsoft_Word_97_-_20031.doc"/><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hyperlink" Target="questionario%20completo.doc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gvs-santos@saude.sp.gov.br" TargetMode="External"/><Relationship Id="rId2" Type="http://schemas.openxmlformats.org/officeDocument/2006/relationships/hyperlink" Target="mailto:drs4@saude.sp.gov.br" TargetMode="External"/><Relationship Id="rId1" Type="http://schemas.openxmlformats.org/officeDocument/2006/relationships/slideLayout" Target="../slideLayouts/slideLayout2.xml"/><Relationship Id="rId4" Type="http://schemas.openxmlformats.org/officeDocument/2006/relationships/hyperlink" Target="mailto:gve-santos@saude.sp.gov.b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0" y="2000240"/>
            <a:ext cx="9144000" cy="2643206"/>
          </a:xfrm>
        </p:spPr>
        <p:txBody>
          <a:bodyPr>
            <a:normAutofit fontScale="85000" lnSpcReduction="20000"/>
          </a:bodyPr>
          <a:lstStyle/>
          <a:p>
            <a:endParaRPr lang="pt-BR" sz="3600" b="1" dirty="0" smtClean="0">
              <a:solidFill>
                <a:srgbClr val="002060"/>
              </a:solidFill>
            </a:endParaRPr>
          </a:p>
          <a:p>
            <a:r>
              <a:rPr lang="pt-BR" sz="3600" b="1" dirty="0" smtClean="0">
                <a:solidFill>
                  <a:srgbClr val="002060"/>
                </a:solidFill>
              </a:rPr>
              <a:t>COMITÊ REGIONAL PREVENÇÃO DO ÓBITO MATERNO FETAL E INFANTIL</a:t>
            </a:r>
          </a:p>
          <a:p>
            <a:r>
              <a:rPr lang="pt-BR" sz="3600" b="1" dirty="0" smtClean="0">
                <a:solidFill>
                  <a:srgbClr val="002060"/>
                </a:solidFill>
              </a:rPr>
              <a:t>DRS IV – Baixada Santista</a:t>
            </a:r>
          </a:p>
          <a:p>
            <a:endParaRPr lang="pt-BR" dirty="0" smtClean="0">
              <a:solidFill>
                <a:srgbClr val="002060"/>
              </a:solidFill>
              <a:effectLst>
                <a:outerShdw blurRad="38100" dist="38100" dir="2700000" algn="tl">
                  <a:srgbClr val="000000">
                    <a:alpha val="43137"/>
                  </a:srgbClr>
                </a:outerShdw>
              </a:effectLst>
            </a:endParaRPr>
          </a:p>
          <a:p>
            <a:r>
              <a:rPr lang="pt-BR" sz="2000" b="1" dirty="0" smtClean="0">
                <a:solidFill>
                  <a:srgbClr val="002060"/>
                </a:solidFill>
              </a:rPr>
              <a:t>Fevereiro/2014</a:t>
            </a:r>
            <a:endParaRPr lang="pt-BR" sz="2000" b="1" dirty="0">
              <a:solidFill>
                <a:srgbClr val="002060"/>
              </a:solidFill>
            </a:endParaRPr>
          </a:p>
        </p:txBody>
      </p:sp>
      <p:pic>
        <p:nvPicPr>
          <p:cNvPr id="4" name="Picture 2"/>
          <p:cNvPicPr>
            <a:picLocks noChangeAspect="1" noChangeArrowheads="1"/>
          </p:cNvPicPr>
          <p:nvPr/>
        </p:nvPicPr>
        <p:blipFill>
          <a:blip r:embed="rId2" cstate="print"/>
          <a:srcRect/>
          <a:stretch>
            <a:fillRect/>
          </a:stretch>
        </p:blipFill>
        <p:spPr bwMode="auto">
          <a:xfrm>
            <a:off x="0" y="0"/>
            <a:ext cx="6786578" cy="2143116"/>
          </a:xfrm>
          <a:prstGeom prst="rect">
            <a:avLst/>
          </a:prstGeom>
          <a:noFill/>
          <a:ln w="9525">
            <a:noFill/>
            <a:miter lim="800000"/>
            <a:headEnd/>
            <a:tailEnd/>
          </a:ln>
        </p:spPr>
      </p:pic>
      <p:sp>
        <p:nvSpPr>
          <p:cNvPr id="5" name="CaixaDeTexto 4"/>
          <p:cNvSpPr txBox="1"/>
          <p:nvPr/>
        </p:nvSpPr>
        <p:spPr>
          <a:xfrm>
            <a:off x="1500166" y="4929198"/>
            <a:ext cx="7215238" cy="1754326"/>
          </a:xfrm>
          <a:prstGeom prst="rect">
            <a:avLst/>
          </a:prstGeom>
          <a:noFill/>
        </p:spPr>
        <p:txBody>
          <a:bodyPr wrap="square" rtlCol="0">
            <a:spAutoFit/>
          </a:bodyPr>
          <a:lstStyle/>
          <a:p>
            <a:r>
              <a:rPr lang="pt-BR" b="1" dirty="0" smtClean="0"/>
              <a:t>Dr. Cezar </a:t>
            </a:r>
            <a:r>
              <a:rPr lang="pt-BR" b="1" dirty="0" err="1" smtClean="0"/>
              <a:t>Kabbach</a:t>
            </a:r>
            <a:r>
              <a:rPr lang="pt-BR" b="1" dirty="0" smtClean="0"/>
              <a:t> </a:t>
            </a:r>
            <a:r>
              <a:rPr lang="pt-BR" b="1" dirty="0" err="1" smtClean="0"/>
              <a:t>Prigenzi</a:t>
            </a:r>
            <a:r>
              <a:rPr lang="pt-BR" b="1" dirty="0" smtClean="0"/>
              <a:t> - Diretor do Departamento Regional de Saúde </a:t>
            </a:r>
          </a:p>
          <a:p>
            <a:pPr algn="ctr"/>
            <a:r>
              <a:rPr lang="pt-BR" b="1" dirty="0" smtClean="0"/>
              <a:t>DRS IV – Baixada Santista</a:t>
            </a:r>
          </a:p>
          <a:p>
            <a:r>
              <a:rPr lang="pt-BR" b="1" dirty="0" smtClean="0"/>
              <a:t>Silvia Duarte - ATPAS/ DRS IV – Baixada Santista</a:t>
            </a:r>
          </a:p>
          <a:p>
            <a:r>
              <a:rPr lang="pt-BR" b="1" dirty="0" smtClean="0"/>
              <a:t>Patrícia Amorim – Articulado Saúde da Mulher/ DRS IV – Baixada Santista</a:t>
            </a:r>
          </a:p>
          <a:p>
            <a:r>
              <a:rPr lang="pt-BR" b="1" dirty="0" smtClean="0"/>
              <a:t>Isabel Pintassilgo – GVE XXV- Santos</a:t>
            </a:r>
          </a:p>
          <a:p>
            <a:r>
              <a:rPr lang="pt-BR" b="1" dirty="0" smtClean="0"/>
              <a:t>Lia </a:t>
            </a:r>
            <a:r>
              <a:rPr lang="pt-BR" b="1" dirty="0" err="1" smtClean="0"/>
              <a:t>Keiko</a:t>
            </a:r>
            <a:r>
              <a:rPr lang="pt-BR" b="1" dirty="0" smtClean="0"/>
              <a:t> Watanabe - GVS XXV - Santos</a:t>
            </a:r>
            <a:endParaRPr lang="pt-BR"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sz="2700" dirty="0" smtClean="0"/>
              <a:t>Índice Paulista de Responsabilidade Social – nos anos 2000, 2002, 2004, 2006 e 2010 - POR GRUPOS</a:t>
            </a:r>
            <a:r>
              <a:rPr lang="pt-BR" dirty="0" smtClean="0"/>
              <a:t/>
            </a:r>
            <a:br>
              <a:rPr lang="pt-BR" dirty="0" smtClean="0"/>
            </a:br>
            <a:endParaRPr lang="pt-BR" dirty="0"/>
          </a:p>
        </p:txBody>
      </p:sp>
      <p:graphicFrame>
        <p:nvGraphicFramePr>
          <p:cNvPr id="4" name="Tabela 3"/>
          <p:cNvGraphicFramePr>
            <a:graphicFrameLocks noGrp="1"/>
          </p:cNvGraphicFramePr>
          <p:nvPr/>
        </p:nvGraphicFramePr>
        <p:xfrm>
          <a:off x="1043608" y="1052736"/>
          <a:ext cx="6552729" cy="2978313"/>
        </p:xfrm>
        <a:graphic>
          <a:graphicData uri="http://schemas.openxmlformats.org/drawingml/2006/table">
            <a:tbl>
              <a:tblPr/>
              <a:tblGrid>
                <a:gridCol w="1889629"/>
                <a:gridCol w="1467733"/>
                <a:gridCol w="1077880"/>
                <a:gridCol w="1065419"/>
                <a:gridCol w="1052068"/>
              </a:tblGrid>
              <a:tr h="452644">
                <a:tc>
                  <a:txBody>
                    <a:bodyPr/>
                    <a:lstStyle/>
                    <a:p>
                      <a:pPr>
                        <a:spcAft>
                          <a:spcPts val="0"/>
                        </a:spcAft>
                      </a:pPr>
                      <a:r>
                        <a:rPr lang="pt-BR" sz="1400" b="1" dirty="0">
                          <a:latin typeface="Verdana"/>
                          <a:ea typeface="Times New Roman"/>
                          <a:cs typeface="Times New Roman"/>
                        </a:rPr>
                        <a:t>Unidades Territoriais</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2002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2004</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2006</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2010</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293">
                <a:tc>
                  <a:txBody>
                    <a:bodyPr/>
                    <a:lstStyle/>
                    <a:p>
                      <a:pPr>
                        <a:spcAft>
                          <a:spcPts val="0"/>
                        </a:spcAft>
                      </a:pPr>
                      <a:r>
                        <a:rPr lang="pt-BR" sz="1400" b="1" dirty="0">
                          <a:latin typeface="Verdana"/>
                          <a:ea typeface="Times New Roman"/>
                          <a:cs typeface="Times New Roman"/>
                        </a:rPr>
                        <a:t>Bertioga</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7">
                <a:tc>
                  <a:txBody>
                    <a:bodyPr/>
                    <a:lstStyle/>
                    <a:p>
                      <a:pPr>
                        <a:spcAft>
                          <a:spcPts val="0"/>
                        </a:spcAft>
                      </a:pPr>
                      <a:r>
                        <a:rPr lang="pt-BR" sz="1400" b="1" dirty="0">
                          <a:latin typeface="Verdana"/>
                          <a:ea typeface="Times New Roman"/>
                          <a:cs typeface="Times New Roman"/>
                        </a:rPr>
                        <a:t>Cubatão</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dirty="0">
                          <a:latin typeface="Verdana"/>
                          <a:ea typeface="Times New Roman"/>
                          <a:cs typeface="Times New Roman"/>
                        </a:rPr>
                        <a:t>2</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7">
                <a:tc>
                  <a:txBody>
                    <a:bodyPr/>
                    <a:lstStyle/>
                    <a:p>
                      <a:pPr>
                        <a:spcAft>
                          <a:spcPts val="0"/>
                        </a:spcAft>
                      </a:pPr>
                      <a:r>
                        <a:rPr lang="pt-BR" sz="1400" b="1">
                          <a:latin typeface="Verdana"/>
                          <a:ea typeface="Times New Roman"/>
                          <a:cs typeface="Times New Roman"/>
                        </a:rPr>
                        <a:t>Guarujá</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dirty="0">
                          <a:latin typeface="Verdana"/>
                          <a:ea typeface="Times New Roman"/>
                          <a:cs typeface="Times New Roman"/>
                        </a:rPr>
                        <a:t>2</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7">
                <a:tc>
                  <a:txBody>
                    <a:bodyPr/>
                    <a:lstStyle/>
                    <a:p>
                      <a:pPr>
                        <a:spcAft>
                          <a:spcPts val="0"/>
                        </a:spcAft>
                      </a:pPr>
                      <a:r>
                        <a:rPr lang="pt-BR" sz="1400" b="1">
                          <a:latin typeface="Verdana"/>
                          <a:ea typeface="Times New Roman"/>
                          <a:cs typeface="Times New Roman"/>
                        </a:rPr>
                        <a:t>Itanhaém</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dirty="0">
                          <a:latin typeface="Verdana"/>
                          <a:ea typeface="Times New Roman"/>
                          <a:cs typeface="Times New Roman"/>
                        </a:rPr>
                        <a:t>2</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dirty="0">
                          <a:latin typeface="Verdana"/>
                          <a:ea typeface="Times New Roman"/>
                          <a:cs typeface="Times New Roman"/>
                        </a:rPr>
                        <a:t>2</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7">
                <a:tc>
                  <a:txBody>
                    <a:bodyPr/>
                    <a:lstStyle/>
                    <a:p>
                      <a:pPr>
                        <a:spcAft>
                          <a:spcPts val="0"/>
                        </a:spcAft>
                      </a:pPr>
                      <a:r>
                        <a:rPr lang="pt-BR" sz="1400" b="1">
                          <a:latin typeface="Verdana"/>
                          <a:ea typeface="Times New Roman"/>
                          <a:cs typeface="Times New Roman"/>
                        </a:rPr>
                        <a:t>Mongaguá</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dirty="0">
                          <a:latin typeface="Verdana"/>
                          <a:ea typeface="Times New Roman"/>
                          <a:cs typeface="Times New Roman"/>
                        </a:rPr>
                        <a:t>2</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dirty="0">
                          <a:latin typeface="Verdana"/>
                          <a:ea typeface="Times New Roman"/>
                          <a:cs typeface="Times New Roman"/>
                        </a:rPr>
                        <a:t>2</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7">
                <a:tc>
                  <a:txBody>
                    <a:bodyPr/>
                    <a:lstStyle/>
                    <a:p>
                      <a:pPr>
                        <a:spcAft>
                          <a:spcPts val="0"/>
                        </a:spcAft>
                      </a:pPr>
                      <a:r>
                        <a:rPr lang="pt-BR" sz="1400" b="1">
                          <a:latin typeface="Verdana"/>
                          <a:ea typeface="Times New Roman"/>
                          <a:cs typeface="Times New Roman"/>
                        </a:rPr>
                        <a:t>Peruíbe</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dirty="0">
                          <a:latin typeface="Verdana"/>
                          <a:ea typeface="Times New Roman"/>
                          <a:cs typeface="Times New Roman"/>
                        </a:rPr>
                        <a:t>2</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7">
                <a:tc>
                  <a:txBody>
                    <a:bodyPr/>
                    <a:lstStyle/>
                    <a:p>
                      <a:pPr>
                        <a:spcAft>
                          <a:spcPts val="0"/>
                        </a:spcAft>
                      </a:pPr>
                      <a:r>
                        <a:rPr lang="pt-BR" sz="1400" b="1">
                          <a:latin typeface="Verdana"/>
                          <a:ea typeface="Times New Roman"/>
                          <a:cs typeface="Times New Roman"/>
                        </a:rPr>
                        <a:t>Praia Grande</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dirty="0">
                          <a:latin typeface="Verdana"/>
                          <a:ea typeface="Times New Roman"/>
                          <a:cs typeface="Times New Roman"/>
                        </a:rPr>
                        <a:t>2</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dirty="0">
                          <a:latin typeface="Verdana"/>
                          <a:ea typeface="Times New Roman"/>
                          <a:cs typeface="Times New Roman"/>
                        </a:rPr>
                        <a:t>2</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7">
                <a:tc>
                  <a:txBody>
                    <a:bodyPr/>
                    <a:lstStyle/>
                    <a:p>
                      <a:pPr>
                        <a:spcAft>
                          <a:spcPts val="0"/>
                        </a:spcAft>
                      </a:pPr>
                      <a:r>
                        <a:rPr lang="pt-BR" sz="1400" b="1">
                          <a:latin typeface="Verdana"/>
                          <a:ea typeface="Times New Roman"/>
                          <a:cs typeface="Times New Roman"/>
                        </a:rPr>
                        <a:t>Santos</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1</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solidFill>
                            <a:srgbClr val="0000FF"/>
                          </a:solidFill>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dirty="0">
                          <a:latin typeface="Verdana"/>
                          <a:ea typeface="Times New Roman"/>
                          <a:cs typeface="Times New Roman"/>
                        </a:rPr>
                        <a:t>2</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47">
                <a:tc>
                  <a:txBody>
                    <a:bodyPr/>
                    <a:lstStyle/>
                    <a:p>
                      <a:pPr>
                        <a:spcAft>
                          <a:spcPts val="0"/>
                        </a:spcAft>
                      </a:pPr>
                      <a:r>
                        <a:rPr lang="pt-BR" sz="1400" b="1">
                          <a:latin typeface="Verdana"/>
                          <a:ea typeface="Times New Roman"/>
                          <a:cs typeface="Times New Roman"/>
                        </a:rPr>
                        <a:t>São Vicente</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2</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dirty="0">
                          <a:latin typeface="Verdana"/>
                          <a:ea typeface="Times New Roman"/>
                          <a:cs typeface="Times New Roman"/>
                        </a:rPr>
                        <a:t>2</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2225" name="Rectangle 1"/>
          <p:cNvSpPr>
            <a:spLocks noChangeArrowheads="1"/>
          </p:cNvSpPr>
          <p:nvPr/>
        </p:nvSpPr>
        <p:spPr bwMode="auto">
          <a:xfrm>
            <a:off x="1043608" y="4005064"/>
            <a:ext cx="3744416"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pt-BR" sz="1200" b="1" dirty="0" smtClean="0">
                <a:solidFill>
                  <a:prstClr val="black"/>
                </a:solidFill>
                <a:latin typeface="Arial" pitchFamily="34" charset="0"/>
                <a:ea typeface="Times New Roman" pitchFamily="18" charset="0"/>
                <a:cs typeface="Arial" pitchFamily="34" charset="0"/>
              </a:rPr>
              <a:t>        Fonte: Fundação Seade</a:t>
            </a:r>
            <a:endParaRPr lang="pt-BR" sz="700" dirty="0" smtClean="0">
              <a:solidFill>
                <a:prstClr val="black"/>
              </a:solidFill>
              <a:latin typeface="Arial" pitchFamily="34" charset="0"/>
              <a:cs typeface="Arial" pitchFamily="34" charset="0"/>
            </a:endParaRPr>
          </a:p>
          <a:p>
            <a:pPr eaLnBrk="0" fontAlgn="base" hangingPunct="0">
              <a:spcBef>
                <a:spcPct val="0"/>
              </a:spcBef>
              <a:spcAft>
                <a:spcPct val="0"/>
              </a:spcAft>
            </a:pPr>
            <a:endParaRPr lang="pt-BR" dirty="0" smtClean="0">
              <a:solidFill>
                <a:prstClr val="black"/>
              </a:solidFill>
              <a:latin typeface="Arial" pitchFamily="34" charset="0"/>
              <a:cs typeface="Arial" pitchFamily="34" charset="0"/>
            </a:endParaRPr>
          </a:p>
        </p:txBody>
      </p:sp>
      <p:sp>
        <p:nvSpPr>
          <p:cNvPr id="52226" name="Rectangle 2"/>
          <p:cNvSpPr>
            <a:spLocks noChangeArrowheads="1"/>
          </p:cNvSpPr>
          <p:nvPr/>
        </p:nvSpPr>
        <p:spPr bwMode="auto">
          <a:xfrm>
            <a:off x="2843808" y="4788731"/>
            <a:ext cx="5753498" cy="181588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BR" sz="1400" b="1" dirty="0" smtClean="0">
                <a:solidFill>
                  <a:prstClr val="black"/>
                </a:solidFill>
                <a:latin typeface="Verdana" pitchFamily="34" charset="0"/>
                <a:ea typeface="Times New Roman" pitchFamily="18" charset="0"/>
                <a:cs typeface="Arial" pitchFamily="34" charset="0"/>
              </a:rPr>
              <a:t>Na RMBS, com relação ao Índice Paulista de Responsabilidade Social (IRPS), todos os municípios estão classificados no Grupo 2, ou seja, “municípios com bons níveis de riqueza, mas com um dos indicadores socioeconômicos insatisfatórios”. No quesito escolaridade, 06 municípios apresentam  escore baixo.  A região ocupa o último lugar na dimensão longevidade do IPRS.</a:t>
            </a:r>
            <a:endParaRPr lang="pt-BR" sz="3200" b="1"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20327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683568" y="476672"/>
            <a:ext cx="8229600" cy="1143000"/>
          </a:xfrm>
        </p:spPr>
        <p:txBody>
          <a:bodyPr>
            <a:normAutofit fontScale="90000"/>
          </a:bodyPr>
          <a:lstStyle/>
          <a:p>
            <a:pPr algn="ctr"/>
            <a:r>
              <a:rPr lang="pt-BR" sz="2700" dirty="0" smtClean="0"/>
              <a:t>Índice de Vulnerabilidade Juvenil à Violência (IVJ-V de jovens entre 12 e 29 anos)</a:t>
            </a:r>
            <a:r>
              <a:rPr lang="pt-BR" dirty="0" smtClean="0"/>
              <a:t/>
            </a:r>
            <a:br>
              <a:rPr lang="pt-BR" dirty="0" smtClean="0"/>
            </a:br>
            <a:endParaRPr lang="pt-BR" dirty="0"/>
          </a:p>
        </p:txBody>
      </p:sp>
      <p:graphicFrame>
        <p:nvGraphicFramePr>
          <p:cNvPr id="4" name="Tabela 3"/>
          <p:cNvGraphicFramePr>
            <a:graphicFrameLocks noGrp="1"/>
          </p:cNvGraphicFramePr>
          <p:nvPr/>
        </p:nvGraphicFramePr>
        <p:xfrm>
          <a:off x="1619672" y="1700808"/>
          <a:ext cx="6264696" cy="2416788"/>
        </p:xfrm>
        <a:graphic>
          <a:graphicData uri="http://schemas.openxmlformats.org/drawingml/2006/table">
            <a:tbl>
              <a:tblPr/>
              <a:tblGrid>
                <a:gridCol w="1853538"/>
                <a:gridCol w="1601923"/>
                <a:gridCol w="1612548"/>
                <a:gridCol w="1196687"/>
              </a:tblGrid>
              <a:tr h="585532">
                <a:tc>
                  <a:txBody>
                    <a:bodyPr/>
                    <a:lstStyle/>
                    <a:p>
                      <a:pPr>
                        <a:spcAft>
                          <a:spcPts val="0"/>
                        </a:spcAft>
                      </a:pPr>
                      <a:r>
                        <a:rPr lang="pt-BR" sz="1400" b="1" dirty="0">
                          <a:latin typeface="Verdana"/>
                          <a:ea typeface="Times New Roman"/>
                          <a:cs typeface="Times New Roman"/>
                        </a:rPr>
                        <a:t>MUNICÍPIOS (ACIMA DE 100 MIL HAB.)</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ANO 2006</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Colocação no Estado de SP</a:t>
                      </a:r>
                      <a:endParaRPr lang="pt-BR"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a:latin typeface="Verdana"/>
                          <a:ea typeface="Times New Roman"/>
                          <a:cs typeface="Times New Roman"/>
                        </a:rPr>
                        <a:t>Colocação no Brasil</a:t>
                      </a:r>
                      <a:endParaRPr lang="pt-BR"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260">
                <a:tc>
                  <a:txBody>
                    <a:bodyPr/>
                    <a:lstStyle/>
                    <a:p>
                      <a:pPr>
                        <a:spcAft>
                          <a:spcPts val="0"/>
                        </a:spcAft>
                      </a:pPr>
                      <a:r>
                        <a:rPr lang="pt-BR" sz="1400" dirty="0">
                          <a:latin typeface="Verdana"/>
                          <a:ea typeface="Times New Roman"/>
                          <a:cs typeface="Times New Roman"/>
                        </a:rPr>
                        <a:t>São Vicente</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dirty="0">
                          <a:latin typeface="Verdana"/>
                          <a:ea typeface="Times New Roman"/>
                          <a:cs typeface="Times New Roman"/>
                        </a:rPr>
                        <a:t>0,351</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a:latin typeface="Verdana"/>
                          <a:ea typeface="Times New Roman"/>
                          <a:cs typeface="Times New Roman"/>
                        </a:rPr>
                        <a:t>18ª</a:t>
                      </a:r>
                      <a:endParaRPr lang="pt-BR"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a:latin typeface="Verdana"/>
                          <a:ea typeface="Times New Roman"/>
                          <a:cs typeface="Times New Roman"/>
                        </a:rPr>
                        <a:t>151ª</a:t>
                      </a:r>
                      <a:endParaRPr lang="pt-BR"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612">
                <a:tc>
                  <a:txBody>
                    <a:bodyPr/>
                    <a:lstStyle/>
                    <a:p>
                      <a:pPr>
                        <a:spcAft>
                          <a:spcPts val="0"/>
                        </a:spcAft>
                      </a:pPr>
                      <a:r>
                        <a:rPr lang="pt-BR" sz="1400" b="1">
                          <a:solidFill>
                            <a:srgbClr val="FF0000"/>
                          </a:solidFill>
                          <a:latin typeface="Verdana"/>
                          <a:ea typeface="Times New Roman"/>
                          <a:cs typeface="Times New Roman"/>
                        </a:rPr>
                        <a:t>Cubatão</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dirty="0">
                          <a:latin typeface="Verdana"/>
                          <a:ea typeface="Times New Roman"/>
                          <a:cs typeface="Times New Roman"/>
                        </a:rPr>
                        <a:t>0,441</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dirty="0">
                          <a:solidFill>
                            <a:srgbClr val="FF0000"/>
                          </a:solidFill>
                          <a:latin typeface="Verdana"/>
                          <a:ea typeface="Times New Roman"/>
                          <a:cs typeface="Times New Roman"/>
                        </a:rPr>
                        <a:t>1ª</a:t>
                      </a:r>
                      <a:endParaRPr lang="pt-BR"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a:latin typeface="Verdana"/>
                          <a:ea typeface="Times New Roman"/>
                          <a:cs typeface="Times New Roman"/>
                        </a:rPr>
                        <a:t>53ª</a:t>
                      </a:r>
                      <a:endParaRPr lang="pt-BR"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612">
                <a:tc>
                  <a:txBody>
                    <a:bodyPr/>
                    <a:lstStyle/>
                    <a:p>
                      <a:pPr>
                        <a:spcAft>
                          <a:spcPts val="0"/>
                        </a:spcAft>
                      </a:pPr>
                      <a:r>
                        <a:rPr lang="pt-BR" sz="1400" b="1">
                          <a:solidFill>
                            <a:srgbClr val="FF0000"/>
                          </a:solidFill>
                          <a:latin typeface="Verdana"/>
                          <a:ea typeface="Times New Roman"/>
                          <a:cs typeface="Times New Roman"/>
                        </a:rPr>
                        <a:t>Guarujá</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dirty="0">
                          <a:latin typeface="Verdana"/>
                          <a:ea typeface="Times New Roman"/>
                          <a:cs typeface="Times New Roman"/>
                        </a:rPr>
                        <a:t>0,437</a:t>
                      </a:r>
                      <a:endParaRPr lang="pt-BR" sz="2000" dirty="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b="1" dirty="0">
                          <a:solidFill>
                            <a:srgbClr val="FF0000"/>
                          </a:solidFill>
                          <a:latin typeface="Verdana"/>
                          <a:ea typeface="Times New Roman"/>
                          <a:cs typeface="Times New Roman"/>
                        </a:rPr>
                        <a:t>2ª</a:t>
                      </a:r>
                      <a:endParaRPr lang="pt-BR"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dirty="0">
                          <a:latin typeface="Verdana"/>
                          <a:ea typeface="Times New Roman"/>
                          <a:cs typeface="Times New Roman"/>
                        </a:rPr>
                        <a:t>56ª</a:t>
                      </a:r>
                      <a:endParaRPr lang="pt-BR"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612">
                <a:tc>
                  <a:txBody>
                    <a:bodyPr/>
                    <a:lstStyle/>
                    <a:p>
                      <a:pPr>
                        <a:spcAft>
                          <a:spcPts val="0"/>
                        </a:spcAft>
                      </a:pPr>
                      <a:r>
                        <a:rPr lang="pt-BR" sz="1400">
                          <a:latin typeface="Verdana"/>
                          <a:ea typeface="Times New Roman"/>
                          <a:cs typeface="Times New Roman"/>
                        </a:rPr>
                        <a:t>Santos</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a:latin typeface="Verdana"/>
                          <a:ea typeface="Times New Roman"/>
                          <a:cs typeface="Times New Roman"/>
                        </a:rPr>
                        <a:t>0,301</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a:latin typeface="Verdana"/>
                          <a:ea typeface="Times New Roman"/>
                          <a:cs typeface="Times New Roman"/>
                        </a:rPr>
                        <a:t>47ª</a:t>
                      </a:r>
                      <a:endParaRPr lang="pt-BR"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dirty="0">
                          <a:latin typeface="Verdana"/>
                          <a:ea typeface="Times New Roman"/>
                          <a:cs typeface="Times New Roman"/>
                        </a:rPr>
                        <a:t>223ª</a:t>
                      </a:r>
                      <a:endParaRPr lang="pt-BR"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612">
                <a:tc>
                  <a:txBody>
                    <a:bodyPr/>
                    <a:lstStyle/>
                    <a:p>
                      <a:pPr>
                        <a:spcAft>
                          <a:spcPts val="0"/>
                        </a:spcAft>
                      </a:pPr>
                      <a:r>
                        <a:rPr lang="pt-BR" sz="1400">
                          <a:latin typeface="Verdana"/>
                          <a:ea typeface="Times New Roman"/>
                          <a:cs typeface="Times New Roman"/>
                        </a:rPr>
                        <a:t>Praia Grande</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a:latin typeface="Verdana"/>
                          <a:ea typeface="Times New Roman"/>
                          <a:cs typeface="Times New Roman"/>
                        </a:rPr>
                        <a:t>0,350</a:t>
                      </a:r>
                      <a:endParaRPr lang="pt-BR" sz="2000">
                        <a:latin typeface="Times New Roman"/>
                        <a:ea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a:latin typeface="Verdana"/>
                          <a:ea typeface="Times New Roman"/>
                          <a:cs typeface="Times New Roman"/>
                        </a:rPr>
                        <a:t>19ª</a:t>
                      </a:r>
                      <a:endParaRPr lang="pt-BR" sz="200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400" dirty="0">
                          <a:latin typeface="Verdana"/>
                          <a:ea typeface="Times New Roman"/>
                          <a:cs typeface="Times New Roman"/>
                        </a:rPr>
                        <a:t>153ª</a:t>
                      </a:r>
                      <a:endParaRPr lang="pt-BR" sz="2000"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3249" name="Rectangle 1"/>
          <p:cNvSpPr>
            <a:spLocks noChangeArrowheads="1"/>
          </p:cNvSpPr>
          <p:nvPr/>
        </p:nvSpPr>
        <p:spPr bwMode="auto">
          <a:xfrm>
            <a:off x="1619672" y="407707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pt-BR" sz="800" b="1" dirty="0" smtClean="0">
                <a:solidFill>
                  <a:prstClr val="black"/>
                </a:solidFill>
                <a:latin typeface="Verdana" pitchFamily="34" charset="0"/>
                <a:ea typeface="Times New Roman" pitchFamily="18" charset="0"/>
                <a:cs typeface="Frutiger-Light"/>
              </a:rPr>
              <a:t>          Fonte: SEADE / Ministério da Justiça</a:t>
            </a:r>
            <a:endParaRPr lang="pt-BR" sz="700" dirty="0" smtClean="0">
              <a:solidFill>
                <a:prstClr val="black"/>
              </a:solidFill>
              <a:latin typeface="Arial" pitchFamily="34" charset="0"/>
              <a:cs typeface="Arial" pitchFamily="34" charset="0"/>
            </a:endParaRPr>
          </a:p>
          <a:p>
            <a:pPr eaLnBrk="0" fontAlgn="base" hangingPunct="0">
              <a:spcBef>
                <a:spcPct val="0"/>
              </a:spcBef>
              <a:spcAft>
                <a:spcPct val="0"/>
              </a:spcAft>
            </a:pPr>
            <a:endParaRPr lang="pt-BR" dirty="0" smtClean="0">
              <a:solidFill>
                <a:prstClr val="black"/>
              </a:solidFill>
              <a:latin typeface="Arial" pitchFamily="34" charset="0"/>
              <a:cs typeface="Arial" pitchFamily="34" charset="0"/>
            </a:endParaRPr>
          </a:p>
        </p:txBody>
      </p:sp>
      <p:sp>
        <p:nvSpPr>
          <p:cNvPr id="53250" name="Rectangle 2"/>
          <p:cNvSpPr>
            <a:spLocks noChangeArrowheads="1"/>
          </p:cNvSpPr>
          <p:nvPr/>
        </p:nvSpPr>
        <p:spPr bwMode="auto">
          <a:xfrm>
            <a:off x="755576" y="4581128"/>
            <a:ext cx="7673226" cy="193899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BR" sz="1200" b="1" dirty="0" smtClean="0">
                <a:solidFill>
                  <a:prstClr val="black"/>
                </a:solidFill>
                <a:latin typeface="Verdana" pitchFamily="34" charset="0"/>
                <a:ea typeface="Times New Roman" pitchFamily="18" charset="0"/>
                <a:cs typeface="Frutiger-Light" charset="0"/>
              </a:rPr>
              <a:t>O IVJ-V é composto por 5 variáveis: mortalidade por homicídios; mortes por acidentes de trânsito; frequência à escola e ao emprego; pobreza e desigualdade social. Em Cubatão, o indicador da desigualdade social (5º maior do Brasil e o maior do Estado) puxou para cima o IVJ-V- mais da metade da pop do município vive em favelas em contraponto à riqueza de empregos bem remunerados do Pólo Industrial (ICMS equivalente a 53% do orçamento anual da Prefeitura). </a:t>
            </a:r>
          </a:p>
          <a:p>
            <a:pPr algn="just" fontAlgn="base">
              <a:spcBef>
                <a:spcPct val="0"/>
              </a:spcBef>
              <a:spcAft>
                <a:spcPct val="0"/>
              </a:spcAft>
            </a:pPr>
            <a:r>
              <a:rPr lang="pt-BR" sz="1200" b="1" dirty="0" smtClean="0">
                <a:solidFill>
                  <a:prstClr val="black"/>
                </a:solidFill>
                <a:latin typeface="Verdana" pitchFamily="34" charset="0"/>
                <a:ea typeface="Times New Roman" pitchFamily="18" charset="0"/>
                <a:cs typeface="Frutiger-Light" charset="0"/>
              </a:rPr>
              <a:t>Em Guarujá, a desigualdade social (3ª do Estado) e a frequência à escola e emprego contribuíram  para a elevação deste indicador - cerca de 60% dos habitantes do município habitam casas irregulares e 60,4% dos desempregados guarujaenses têm de 16 a 29 anos (NESE, 2008). </a:t>
            </a:r>
            <a:endParaRPr lang="pt-BR" sz="2800" b="1"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97643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39552" y="260648"/>
            <a:ext cx="8229600" cy="1431032"/>
          </a:xfrm>
        </p:spPr>
        <p:txBody>
          <a:bodyPr>
            <a:normAutofit fontScale="90000"/>
          </a:bodyPr>
          <a:lstStyle/>
          <a:p>
            <a:pPr algn="ctr"/>
            <a:r>
              <a:rPr lang="pt-BR" sz="3100" dirty="0" smtClean="0"/>
              <a:t>SAÚDE SUPLEMENTAR – ANVISA – COBERTURA POR MUNICÍPIO</a:t>
            </a:r>
            <a:r>
              <a:rPr lang="pt-BR" dirty="0" smtClean="0"/>
              <a:t/>
            </a:r>
            <a:br>
              <a:rPr lang="pt-BR" dirty="0" smtClean="0"/>
            </a:br>
            <a:endParaRPr lang="pt-BR" dirty="0"/>
          </a:p>
        </p:txBody>
      </p:sp>
      <p:graphicFrame>
        <p:nvGraphicFramePr>
          <p:cNvPr id="4" name="Tabela 3"/>
          <p:cNvGraphicFramePr>
            <a:graphicFrameLocks noGrp="1"/>
          </p:cNvGraphicFramePr>
          <p:nvPr/>
        </p:nvGraphicFramePr>
        <p:xfrm>
          <a:off x="1547664" y="1484784"/>
          <a:ext cx="6408712" cy="3351345"/>
        </p:xfrm>
        <a:graphic>
          <a:graphicData uri="http://schemas.openxmlformats.org/drawingml/2006/table">
            <a:tbl>
              <a:tblPr/>
              <a:tblGrid>
                <a:gridCol w="2511522"/>
                <a:gridCol w="1736951"/>
                <a:gridCol w="2160239"/>
              </a:tblGrid>
              <a:tr h="659455">
                <a:tc>
                  <a:txBody>
                    <a:bodyPr/>
                    <a:lstStyle/>
                    <a:p>
                      <a:pPr algn="ctr">
                        <a:spcAft>
                          <a:spcPts val="0"/>
                        </a:spcAft>
                      </a:pPr>
                      <a:r>
                        <a:rPr lang="pt-BR" sz="1800" b="1" dirty="0">
                          <a:latin typeface="Verdana"/>
                          <a:ea typeface="Times New Roman"/>
                          <a:cs typeface="Times New Roman"/>
                        </a:rPr>
                        <a:t>Municípios</a:t>
                      </a:r>
                      <a:endParaRPr lang="pt-BR"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a:latin typeface="Verdana"/>
                          <a:ea typeface="Times New Roman"/>
                          <a:cs typeface="Times New Roman"/>
                        </a:rPr>
                        <a:t>Pop SUS</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a:latin typeface="Verdana"/>
                          <a:ea typeface="Times New Roman"/>
                          <a:cs typeface="Times New Roman"/>
                        </a:rPr>
                        <a:t>Pop SAÚDE SUPLEMENTAR</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160">
                <a:tc>
                  <a:txBody>
                    <a:bodyPr/>
                    <a:lstStyle/>
                    <a:p>
                      <a:pPr algn="ctr">
                        <a:spcAft>
                          <a:spcPts val="0"/>
                        </a:spcAft>
                      </a:pPr>
                      <a:r>
                        <a:rPr lang="pt-BR" sz="1800" b="1" dirty="0">
                          <a:latin typeface="Verdana"/>
                          <a:ea typeface="Times New Roman"/>
                          <a:cs typeface="Times New Roman"/>
                        </a:rPr>
                        <a:t>BERTIOGA</a:t>
                      </a:r>
                      <a:endParaRPr lang="pt-BR"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a:latin typeface="Verdana"/>
                          <a:ea typeface="Times New Roman"/>
                          <a:cs typeface="Times New Roman"/>
                        </a:rPr>
                        <a:t>84%</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a:latin typeface="Verdana"/>
                          <a:ea typeface="Times New Roman"/>
                          <a:cs typeface="Times New Roman"/>
                        </a:rPr>
                        <a:t>16%</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382">
                <a:tc>
                  <a:txBody>
                    <a:bodyPr/>
                    <a:lstStyle/>
                    <a:p>
                      <a:pPr algn="ctr">
                        <a:spcAft>
                          <a:spcPts val="0"/>
                        </a:spcAft>
                      </a:pPr>
                      <a:r>
                        <a:rPr lang="pt-BR" sz="1800" b="1" dirty="0">
                          <a:latin typeface="Verdana"/>
                          <a:ea typeface="Times New Roman"/>
                          <a:cs typeface="Times New Roman"/>
                        </a:rPr>
                        <a:t>GUARUJÁ</a:t>
                      </a:r>
                      <a:endParaRPr lang="pt-BR"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dirty="0">
                          <a:latin typeface="Verdana"/>
                          <a:ea typeface="Times New Roman"/>
                          <a:cs typeface="Times New Roman"/>
                        </a:rPr>
                        <a:t>60%</a:t>
                      </a:r>
                      <a:endParaRPr lang="pt-BR"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a:latin typeface="Verdana"/>
                          <a:ea typeface="Times New Roman"/>
                          <a:cs typeface="Times New Roman"/>
                        </a:rPr>
                        <a:t>40%</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428">
                <a:tc>
                  <a:txBody>
                    <a:bodyPr/>
                    <a:lstStyle/>
                    <a:p>
                      <a:pPr algn="ctr">
                        <a:spcAft>
                          <a:spcPts val="0"/>
                        </a:spcAft>
                      </a:pPr>
                      <a:r>
                        <a:rPr lang="pt-BR" sz="1800" b="1">
                          <a:latin typeface="Verdana"/>
                          <a:ea typeface="Times New Roman"/>
                          <a:cs typeface="Times New Roman"/>
                        </a:rPr>
                        <a:t>CUBATÃO</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dirty="0">
                          <a:latin typeface="Verdana"/>
                          <a:ea typeface="Times New Roman"/>
                          <a:cs typeface="Times New Roman"/>
                        </a:rPr>
                        <a:t>54%</a:t>
                      </a:r>
                      <a:endParaRPr lang="pt-BR"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a:latin typeface="Verdana"/>
                          <a:ea typeface="Times New Roman"/>
                          <a:cs typeface="Times New Roman"/>
                        </a:rPr>
                        <a:t>46%</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8">
                <a:tc>
                  <a:txBody>
                    <a:bodyPr/>
                    <a:lstStyle/>
                    <a:p>
                      <a:pPr algn="ctr">
                        <a:spcAft>
                          <a:spcPts val="0"/>
                        </a:spcAft>
                      </a:pPr>
                      <a:r>
                        <a:rPr lang="pt-BR" sz="1800" b="1">
                          <a:latin typeface="Verdana"/>
                          <a:ea typeface="Times New Roman"/>
                          <a:cs typeface="Times New Roman"/>
                        </a:rPr>
                        <a:t>SANTOS</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dirty="0">
                          <a:latin typeface="Verdana"/>
                          <a:ea typeface="Times New Roman"/>
                          <a:cs typeface="Times New Roman"/>
                        </a:rPr>
                        <a:t>35%</a:t>
                      </a:r>
                      <a:endParaRPr lang="pt-BR"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a:latin typeface="Verdana"/>
                          <a:ea typeface="Times New Roman"/>
                          <a:cs typeface="Times New Roman"/>
                        </a:rPr>
                        <a:t>65%</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8">
                <a:tc>
                  <a:txBody>
                    <a:bodyPr/>
                    <a:lstStyle/>
                    <a:p>
                      <a:pPr algn="ctr">
                        <a:spcAft>
                          <a:spcPts val="0"/>
                        </a:spcAft>
                      </a:pPr>
                      <a:r>
                        <a:rPr lang="pt-BR" sz="1800" b="1">
                          <a:latin typeface="Verdana"/>
                          <a:ea typeface="Times New Roman"/>
                          <a:cs typeface="Times New Roman"/>
                        </a:rPr>
                        <a:t>S.VICENTE</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dirty="0">
                          <a:latin typeface="Verdana"/>
                          <a:ea typeface="Times New Roman"/>
                          <a:cs typeface="Times New Roman"/>
                        </a:rPr>
                        <a:t>61%</a:t>
                      </a:r>
                      <a:endParaRPr lang="pt-BR"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a:latin typeface="Verdana"/>
                          <a:ea typeface="Times New Roman"/>
                          <a:cs typeface="Times New Roman"/>
                        </a:rPr>
                        <a:t>39%</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8">
                <a:tc>
                  <a:txBody>
                    <a:bodyPr/>
                    <a:lstStyle/>
                    <a:p>
                      <a:pPr algn="ctr">
                        <a:spcAft>
                          <a:spcPts val="0"/>
                        </a:spcAft>
                      </a:pPr>
                      <a:r>
                        <a:rPr lang="pt-BR" sz="1800" b="1">
                          <a:latin typeface="Verdana"/>
                          <a:ea typeface="Times New Roman"/>
                          <a:cs typeface="Times New Roman"/>
                        </a:rPr>
                        <a:t>P.GRANDE</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a:latin typeface="Verdana"/>
                          <a:ea typeface="Times New Roman"/>
                          <a:cs typeface="Times New Roman"/>
                        </a:rPr>
                        <a:t>70%</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dirty="0">
                          <a:latin typeface="Verdana"/>
                          <a:ea typeface="Times New Roman"/>
                          <a:cs typeface="Times New Roman"/>
                        </a:rPr>
                        <a:t>30%</a:t>
                      </a:r>
                      <a:endParaRPr lang="pt-BR"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8">
                <a:tc>
                  <a:txBody>
                    <a:bodyPr/>
                    <a:lstStyle/>
                    <a:p>
                      <a:pPr algn="ctr">
                        <a:spcAft>
                          <a:spcPts val="0"/>
                        </a:spcAft>
                      </a:pPr>
                      <a:r>
                        <a:rPr lang="pt-BR" sz="1800" b="1">
                          <a:latin typeface="Verdana"/>
                          <a:ea typeface="Times New Roman"/>
                          <a:cs typeface="Times New Roman"/>
                        </a:rPr>
                        <a:t>MONGAGUÁ</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a:latin typeface="Verdana"/>
                          <a:ea typeface="Times New Roman"/>
                          <a:cs typeface="Times New Roman"/>
                        </a:rPr>
                        <a:t>88%</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dirty="0">
                          <a:latin typeface="Verdana"/>
                          <a:ea typeface="Times New Roman"/>
                          <a:cs typeface="Times New Roman"/>
                        </a:rPr>
                        <a:t>12%</a:t>
                      </a:r>
                      <a:endParaRPr lang="pt-BR"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8">
                <a:tc>
                  <a:txBody>
                    <a:bodyPr/>
                    <a:lstStyle/>
                    <a:p>
                      <a:pPr algn="ctr">
                        <a:spcAft>
                          <a:spcPts val="0"/>
                        </a:spcAft>
                      </a:pPr>
                      <a:r>
                        <a:rPr lang="pt-BR" sz="1800" b="1">
                          <a:latin typeface="Verdana"/>
                          <a:ea typeface="Times New Roman"/>
                          <a:cs typeface="Times New Roman"/>
                        </a:rPr>
                        <a:t>ITANHAÉM</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a:latin typeface="Verdana"/>
                          <a:ea typeface="Times New Roman"/>
                          <a:cs typeface="Times New Roman"/>
                        </a:rPr>
                        <a:t>86%</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dirty="0">
                          <a:latin typeface="Verdana"/>
                          <a:ea typeface="Times New Roman"/>
                          <a:cs typeface="Times New Roman"/>
                        </a:rPr>
                        <a:t>14%</a:t>
                      </a:r>
                      <a:endParaRPr lang="pt-BR"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18">
                <a:tc>
                  <a:txBody>
                    <a:bodyPr/>
                    <a:lstStyle/>
                    <a:p>
                      <a:pPr algn="ctr">
                        <a:spcAft>
                          <a:spcPts val="0"/>
                        </a:spcAft>
                      </a:pPr>
                      <a:r>
                        <a:rPr lang="pt-BR" sz="1800" b="1">
                          <a:latin typeface="Verdana"/>
                          <a:ea typeface="Times New Roman"/>
                          <a:cs typeface="Times New Roman"/>
                        </a:rPr>
                        <a:t>PERUÍBE</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a:latin typeface="Verdana"/>
                          <a:ea typeface="Times New Roman"/>
                          <a:cs typeface="Times New Roman"/>
                        </a:rPr>
                        <a:t>84%</a:t>
                      </a:r>
                      <a:endParaRPr lang="pt-BR" sz="2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800" b="1" dirty="0">
                          <a:latin typeface="Verdana"/>
                          <a:ea typeface="Times New Roman"/>
                          <a:cs typeface="Times New Roman"/>
                        </a:rPr>
                        <a:t>16%</a:t>
                      </a:r>
                      <a:endParaRPr lang="pt-BR" sz="2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4273" name="Rectangle 1"/>
          <p:cNvSpPr>
            <a:spLocks noChangeArrowheads="1"/>
          </p:cNvSpPr>
          <p:nvPr/>
        </p:nvSpPr>
        <p:spPr bwMode="auto">
          <a:xfrm>
            <a:off x="1547664" y="4869160"/>
            <a:ext cx="840295"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pt-BR" sz="800" b="1" dirty="0" smtClean="0">
                <a:solidFill>
                  <a:prstClr val="black"/>
                </a:solidFill>
                <a:latin typeface="Verdana" pitchFamily="34" charset="0"/>
                <a:ea typeface="Times New Roman" pitchFamily="18" charset="0"/>
                <a:cs typeface="Arial" pitchFamily="34" charset="0"/>
              </a:rPr>
              <a:t>IBGE, 2011</a:t>
            </a:r>
            <a:endParaRPr lang="pt-BR"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316462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DRS_04 - SUStentavel.JPG"/>
          <p:cNvPicPr>
            <a:picLocks noChangeAspect="1"/>
          </p:cNvPicPr>
          <p:nvPr/>
        </p:nvPicPr>
        <p:blipFill>
          <a:blip r:embed="rId2" cstate="print"/>
          <a:stretch>
            <a:fillRect/>
          </a:stretch>
        </p:blipFill>
        <p:spPr>
          <a:xfrm>
            <a:off x="0" y="747712"/>
            <a:ext cx="9144000" cy="6110288"/>
          </a:xfrm>
          <a:prstGeom prst="rect">
            <a:avLst/>
          </a:prstGeom>
        </p:spPr>
      </p:pic>
      <p:sp>
        <p:nvSpPr>
          <p:cNvPr id="5" name="Texto explicativo retangular 4"/>
          <p:cNvSpPr/>
          <p:nvPr/>
        </p:nvSpPr>
        <p:spPr>
          <a:xfrm>
            <a:off x="7286644" y="2786058"/>
            <a:ext cx="1714512" cy="1000132"/>
          </a:xfrm>
          <a:prstGeom prst="wedgeRectCallout">
            <a:avLst>
              <a:gd name="adj1" fmla="val -112898"/>
              <a:gd name="adj2" fmla="val -35614"/>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schemeClr val="tx1"/>
                </a:solidFill>
                <a:effectLst>
                  <a:outerShdw blurRad="38100" dist="38100" dir="2700000" algn="tl">
                    <a:srgbClr val="000000">
                      <a:alpha val="43137"/>
                    </a:srgbClr>
                  </a:outerShdw>
                </a:effectLst>
              </a:rPr>
              <a:t>ESTRUTURANTE</a:t>
            </a:r>
            <a:r>
              <a:rPr lang="pt-BR" sz="1200" b="1" dirty="0" smtClean="0">
                <a:solidFill>
                  <a:schemeClr val="tx1"/>
                </a:solidFill>
                <a:effectLst>
                  <a:outerShdw blurRad="38100" dist="38100" dir="2700000" algn="tl">
                    <a:srgbClr val="000000">
                      <a:alpha val="43137"/>
                    </a:srgbClr>
                  </a:outerShdw>
                </a:effectLst>
              </a:rPr>
              <a:t>: </a:t>
            </a:r>
            <a:r>
              <a:rPr lang="pt-BR" sz="1200" dirty="0" smtClean="0">
                <a:solidFill>
                  <a:schemeClr val="tx1"/>
                </a:solidFill>
                <a:effectLst>
                  <a:outerShdw blurRad="38100" dist="38100" dir="2700000" algn="tl">
                    <a:srgbClr val="000000">
                      <a:alpha val="43137"/>
                    </a:srgbClr>
                  </a:outerShdw>
                </a:effectLst>
              </a:rPr>
              <a:t>H.Santo Amaro </a:t>
            </a:r>
            <a:r>
              <a:rPr lang="pt-BR" sz="1200" dirty="0" smtClean="0">
                <a:solidFill>
                  <a:schemeClr val="tx1"/>
                </a:solidFill>
              </a:rPr>
              <a:t>–</a:t>
            </a:r>
            <a:endParaRPr lang="pt-BR" sz="1200" dirty="0">
              <a:solidFill>
                <a:schemeClr val="tx1"/>
              </a:solidFill>
            </a:endParaRPr>
          </a:p>
        </p:txBody>
      </p:sp>
      <p:sp>
        <p:nvSpPr>
          <p:cNvPr id="6" name="Texto explicativo retangular 5"/>
          <p:cNvSpPr/>
          <p:nvPr/>
        </p:nvSpPr>
        <p:spPr>
          <a:xfrm>
            <a:off x="1187624" y="5589240"/>
            <a:ext cx="1800200" cy="1071594"/>
          </a:xfrm>
          <a:prstGeom prst="wedgeRectCallout">
            <a:avLst>
              <a:gd name="adj1" fmla="val 2545"/>
              <a:gd name="adj2" fmla="val -14091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schemeClr val="tx1"/>
                </a:solidFill>
              </a:rPr>
              <a:t>ESTRATÉGICO</a:t>
            </a:r>
            <a:r>
              <a:rPr lang="pt-BR" sz="1200" b="1" dirty="0" smtClean="0">
                <a:solidFill>
                  <a:schemeClr val="tx1"/>
                </a:solidFill>
                <a:effectLst>
                  <a:outerShdw blurRad="38100" dist="38100" dir="2700000" algn="tl">
                    <a:srgbClr val="000000">
                      <a:alpha val="43137"/>
                    </a:srgbClr>
                  </a:outerShdw>
                </a:effectLst>
              </a:rPr>
              <a:t>: </a:t>
            </a:r>
            <a:r>
              <a:rPr lang="pt-BR" sz="1200" dirty="0" smtClean="0">
                <a:solidFill>
                  <a:schemeClr val="tx1"/>
                </a:solidFill>
                <a:effectLst>
                  <a:outerShdw blurRad="38100" dist="38100" dir="2700000" algn="tl">
                    <a:srgbClr val="000000">
                      <a:alpha val="43137"/>
                    </a:srgbClr>
                  </a:outerShdw>
                </a:effectLst>
              </a:rPr>
              <a:t>H.Regional de Itanhaém </a:t>
            </a:r>
            <a:r>
              <a:rPr lang="pt-BR" sz="1200" dirty="0" smtClean="0">
                <a:solidFill>
                  <a:schemeClr val="tx1"/>
                </a:solidFill>
              </a:rPr>
              <a:t> </a:t>
            </a:r>
            <a:endParaRPr lang="pt-BR" sz="1200" dirty="0">
              <a:solidFill>
                <a:schemeClr val="tx1"/>
              </a:solidFill>
            </a:endParaRPr>
          </a:p>
        </p:txBody>
      </p:sp>
      <p:sp>
        <p:nvSpPr>
          <p:cNvPr id="7" name="Texto explicativo retangular 6"/>
          <p:cNvSpPr/>
          <p:nvPr/>
        </p:nvSpPr>
        <p:spPr>
          <a:xfrm>
            <a:off x="179512" y="2780928"/>
            <a:ext cx="1080120" cy="855570"/>
          </a:xfrm>
          <a:prstGeom prst="wedgeRectCallout">
            <a:avLst>
              <a:gd name="adj1" fmla="val 34149"/>
              <a:gd name="adj2" fmla="val 19000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tx1"/>
                </a:solidFill>
              </a:rPr>
              <a:t>APOIO: </a:t>
            </a:r>
            <a:r>
              <a:rPr lang="pt-BR" sz="1200" dirty="0" smtClean="0">
                <a:solidFill>
                  <a:schemeClr val="tx1"/>
                </a:solidFill>
              </a:rPr>
              <a:t>Unidade Hospitalar de Peruíbe </a:t>
            </a:r>
            <a:endParaRPr lang="pt-BR" sz="1200" dirty="0">
              <a:solidFill>
                <a:schemeClr val="tx1"/>
              </a:solidFill>
            </a:endParaRPr>
          </a:p>
        </p:txBody>
      </p:sp>
      <p:pic>
        <p:nvPicPr>
          <p:cNvPr id="1027" name="Picture 3" descr="C:\Users\Rodrigo\AppData\Local\Microsoft\Windows\Temporary Internet Files\Content.IE5\XTTYPR58\MC900183432[1].wmf"/>
          <p:cNvPicPr>
            <a:picLocks noChangeAspect="1" noChangeArrowheads="1"/>
          </p:cNvPicPr>
          <p:nvPr/>
        </p:nvPicPr>
        <p:blipFill>
          <a:blip r:embed="rId3" cstate="print"/>
          <a:srcRect/>
          <a:stretch>
            <a:fillRect/>
          </a:stretch>
        </p:blipFill>
        <p:spPr bwMode="auto">
          <a:xfrm>
            <a:off x="971600" y="4869160"/>
            <a:ext cx="360040" cy="362220"/>
          </a:xfrm>
          <a:prstGeom prst="rect">
            <a:avLst/>
          </a:prstGeom>
          <a:noFill/>
        </p:spPr>
      </p:pic>
      <p:pic>
        <p:nvPicPr>
          <p:cNvPr id="1028" name="Picture 4" descr="C:\Users\Rodrigo\AppData\Local\Microsoft\Windows\Temporary Internet Files\Content.IE5\DUOW9J0O\MC900391080[1].wmf"/>
          <p:cNvPicPr>
            <a:picLocks noChangeAspect="1" noChangeArrowheads="1"/>
          </p:cNvPicPr>
          <p:nvPr/>
        </p:nvPicPr>
        <p:blipFill>
          <a:blip r:embed="rId4" cstate="print"/>
          <a:srcRect/>
          <a:stretch>
            <a:fillRect/>
          </a:stretch>
        </p:blipFill>
        <p:spPr bwMode="auto">
          <a:xfrm>
            <a:off x="6084168" y="2708920"/>
            <a:ext cx="326570" cy="303687"/>
          </a:xfrm>
          <a:prstGeom prst="rect">
            <a:avLst/>
          </a:prstGeom>
          <a:noFill/>
        </p:spPr>
      </p:pic>
      <p:sp>
        <p:nvSpPr>
          <p:cNvPr id="11" name="Título 1"/>
          <p:cNvSpPr>
            <a:spLocks noGrp="1"/>
          </p:cNvSpPr>
          <p:nvPr>
            <p:ph type="title"/>
          </p:nvPr>
        </p:nvSpPr>
        <p:spPr>
          <a:xfrm>
            <a:off x="0" y="0"/>
            <a:ext cx="9144000" cy="836712"/>
          </a:xfrm>
        </p:spPr>
        <p:txBody>
          <a:bodyPr>
            <a:noAutofit/>
          </a:bodyPr>
          <a:lstStyle/>
          <a:p>
            <a:r>
              <a:rPr lang="pt-BR" sz="3600" b="1" dirty="0" smtClean="0">
                <a:effectLst>
                  <a:outerShdw blurRad="38100" dist="38100" dir="2700000" algn="tl">
                    <a:srgbClr val="000000">
                      <a:alpha val="43137"/>
                    </a:srgbClr>
                  </a:outerShdw>
                </a:effectLst>
              </a:rPr>
              <a:t>MAPA: REDE HOSPITALAR</a:t>
            </a:r>
            <a:endParaRPr lang="pt-BR" sz="3600" b="1" dirty="0">
              <a:effectLst>
                <a:outerShdw blurRad="38100" dist="38100" dir="2700000" algn="tl">
                  <a:srgbClr val="000000">
                    <a:alpha val="43137"/>
                  </a:srgbClr>
                </a:outerShdw>
              </a:effectLst>
            </a:endParaRPr>
          </a:p>
        </p:txBody>
      </p:sp>
      <p:pic>
        <p:nvPicPr>
          <p:cNvPr id="1029" name="Picture 5" descr="C:\Users\Rodrigo\AppData\Local\Microsoft\Windows\Temporary Internet Files\Content.IE5\8FFTZMS1\MC900319486[1].wmf"/>
          <p:cNvPicPr>
            <a:picLocks noChangeAspect="1" noChangeArrowheads="1"/>
          </p:cNvPicPr>
          <p:nvPr/>
        </p:nvPicPr>
        <p:blipFill>
          <a:blip r:embed="rId5" cstate="print"/>
          <a:srcRect/>
          <a:stretch>
            <a:fillRect/>
          </a:stretch>
        </p:blipFill>
        <p:spPr bwMode="auto">
          <a:xfrm>
            <a:off x="5004048" y="2780928"/>
            <a:ext cx="305048" cy="221875"/>
          </a:xfrm>
          <a:prstGeom prst="rect">
            <a:avLst/>
          </a:prstGeom>
          <a:noFill/>
        </p:spPr>
      </p:pic>
      <p:pic>
        <p:nvPicPr>
          <p:cNvPr id="14" name="Picture 4" descr="C:\Users\Rodrigo\AppData\Local\Microsoft\Windows\Temporary Internet Files\Content.IE5\DUOW9J0O\MC900391080[1].wmf"/>
          <p:cNvPicPr>
            <a:picLocks noChangeAspect="1" noChangeArrowheads="1"/>
          </p:cNvPicPr>
          <p:nvPr/>
        </p:nvPicPr>
        <p:blipFill>
          <a:blip r:embed="rId4" cstate="print"/>
          <a:srcRect/>
          <a:stretch>
            <a:fillRect/>
          </a:stretch>
        </p:blipFill>
        <p:spPr bwMode="auto">
          <a:xfrm>
            <a:off x="5364088" y="2924944"/>
            <a:ext cx="326570" cy="303687"/>
          </a:xfrm>
          <a:prstGeom prst="rect">
            <a:avLst/>
          </a:prstGeom>
          <a:noFill/>
        </p:spPr>
      </p:pic>
      <p:pic>
        <p:nvPicPr>
          <p:cNvPr id="15" name="Picture 5" descr="C:\Users\Rodrigo\AppData\Local\Microsoft\Windows\Temporary Internet Files\Content.IE5\8FFTZMS1\MC900319486[1].wmf"/>
          <p:cNvPicPr>
            <a:picLocks noChangeAspect="1" noChangeArrowheads="1"/>
          </p:cNvPicPr>
          <p:nvPr/>
        </p:nvPicPr>
        <p:blipFill>
          <a:blip r:embed="rId5" cstate="print"/>
          <a:srcRect/>
          <a:stretch>
            <a:fillRect/>
          </a:stretch>
        </p:blipFill>
        <p:spPr bwMode="auto">
          <a:xfrm>
            <a:off x="4860032" y="2996952"/>
            <a:ext cx="305048" cy="221875"/>
          </a:xfrm>
          <a:prstGeom prst="rect">
            <a:avLst/>
          </a:prstGeom>
          <a:noFill/>
        </p:spPr>
      </p:pic>
      <p:pic>
        <p:nvPicPr>
          <p:cNvPr id="16" name="Picture 5" descr="C:\Users\Rodrigo\AppData\Local\Microsoft\Windows\Temporary Internet Files\Content.IE5\8FFTZMS1\MC900319486[1].wmf"/>
          <p:cNvPicPr>
            <a:picLocks noChangeAspect="1" noChangeArrowheads="1"/>
          </p:cNvPicPr>
          <p:nvPr/>
        </p:nvPicPr>
        <p:blipFill>
          <a:blip r:embed="rId5" cstate="print"/>
          <a:srcRect/>
          <a:stretch>
            <a:fillRect/>
          </a:stretch>
        </p:blipFill>
        <p:spPr bwMode="auto">
          <a:xfrm>
            <a:off x="3851920" y="3567165"/>
            <a:ext cx="305048" cy="221875"/>
          </a:xfrm>
          <a:prstGeom prst="rect">
            <a:avLst/>
          </a:prstGeom>
          <a:noFill/>
        </p:spPr>
      </p:pic>
      <p:pic>
        <p:nvPicPr>
          <p:cNvPr id="17" name="Picture 5" descr="C:\Users\Rodrigo\AppData\Local\Microsoft\Windows\Temporary Internet Files\Content.IE5\8FFTZMS1\MC900319486[1].wmf"/>
          <p:cNvPicPr>
            <a:picLocks noChangeAspect="1" noChangeArrowheads="1"/>
          </p:cNvPicPr>
          <p:nvPr/>
        </p:nvPicPr>
        <p:blipFill>
          <a:blip r:embed="rId5" cstate="print"/>
          <a:srcRect/>
          <a:stretch>
            <a:fillRect/>
          </a:stretch>
        </p:blipFill>
        <p:spPr bwMode="auto">
          <a:xfrm>
            <a:off x="2051720" y="4437112"/>
            <a:ext cx="305048" cy="221875"/>
          </a:xfrm>
          <a:prstGeom prst="rect">
            <a:avLst/>
          </a:prstGeom>
          <a:noFill/>
        </p:spPr>
      </p:pic>
      <p:sp>
        <p:nvSpPr>
          <p:cNvPr id="18" name="Texto explicativo retangular 17"/>
          <p:cNvSpPr/>
          <p:nvPr/>
        </p:nvSpPr>
        <p:spPr>
          <a:xfrm>
            <a:off x="7076858" y="4143380"/>
            <a:ext cx="1924298" cy="1152128"/>
          </a:xfrm>
          <a:prstGeom prst="wedgeRectCallout">
            <a:avLst>
              <a:gd name="adj1" fmla="val -129404"/>
              <a:gd name="adj2" fmla="val -13456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schemeClr val="tx1"/>
                </a:solidFill>
                <a:effectLst>
                  <a:outerShdw blurRad="38100" dist="38100" dir="2700000" algn="tl">
                    <a:srgbClr val="000000">
                      <a:alpha val="43137"/>
                    </a:srgbClr>
                  </a:outerShdw>
                </a:effectLst>
              </a:rPr>
              <a:t>ESTRUTURANTE</a:t>
            </a:r>
            <a:r>
              <a:rPr lang="pt-BR" sz="1200" b="1" dirty="0" smtClean="0">
                <a:solidFill>
                  <a:schemeClr val="tx1"/>
                </a:solidFill>
                <a:effectLst>
                  <a:outerShdw blurRad="38100" dist="38100" dir="2700000" algn="tl">
                    <a:srgbClr val="000000">
                      <a:alpha val="43137"/>
                    </a:srgbClr>
                  </a:outerShdw>
                </a:effectLst>
              </a:rPr>
              <a:t>: </a:t>
            </a:r>
            <a:r>
              <a:rPr lang="pt-BR" sz="1200" dirty="0" smtClean="0">
                <a:solidFill>
                  <a:schemeClr val="tx1"/>
                </a:solidFill>
                <a:effectLst>
                  <a:outerShdw blurRad="38100" dist="38100" dir="2700000" algn="tl">
                    <a:srgbClr val="000000">
                      <a:alpha val="43137"/>
                    </a:srgbClr>
                  </a:outerShdw>
                </a:effectLst>
              </a:rPr>
              <a:t>Santa Casa de Misericórdia de Santos </a:t>
            </a:r>
            <a:r>
              <a:rPr lang="pt-BR" sz="1200" dirty="0" smtClean="0">
                <a:solidFill>
                  <a:schemeClr val="tx1"/>
                </a:solidFill>
              </a:rPr>
              <a:t>– </a:t>
            </a:r>
            <a:endParaRPr lang="pt-BR" sz="1200" dirty="0">
              <a:solidFill>
                <a:schemeClr val="tx1"/>
              </a:solidFill>
            </a:endParaRPr>
          </a:p>
        </p:txBody>
      </p:sp>
      <p:sp>
        <p:nvSpPr>
          <p:cNvPr id="19" name="Texto explicativo retangular 18"/>
          <p:cNvSpPr/>
          <p:nvPr/>
        </p:nvSpPr>
        <p:spPr>
          <a:xfrm>
            <a:off x="2915816" y="4437112"/>
            <a:ext cx="1800200" cy="1071594"/>
          </a:xfrm>
          <a:prstGeom prst="wedgeRectCallout">
            <a:avLst>
              <a:gd name="adj1" fmla="val 10818"/>
              <a:gd name="adj2" fmla="val -11325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tx1"/>
                </a:solidFill>
              </a:rPr>
              <a:t>ESTRATÉGICO</a:t>
            </a:r>
            <a:r>
              <a:rPr lang="pt-BR" sz="1200" b="1" dirty="0" smtClean="0">
                <a:solidFill>
                  <a:schemeClr val="tx1"/>
                </a:solidFill>
              </a:rPr>
              <a:t>:</a:t>
            </a:r>
            <a:endParaRPr lang="pt-BR" sz="1200" b="1" dirty="0" smtClean="0">
              <a:solidFill>
                <a:schemeClr val="tx1"/>
              </a:solidFill>
            </a:endParaRPr>
          </a:p>
          <a:p>
            <a:pPr algn="ctr"/>
            <a:r>
              <a:rPr lang="pt-BR" sz="1200" b="1" dirty="0" smtClean="0">
                <a:solidFill>
                  <a:schemeClr val="tx1"/>
                </a:solidFill>
              </a:rPr>
              <a:t> </a:t>
            </a:r>
            <a:r>
              <a:rPr lang="pt-BR" sz="1200" dirty="0" smtClean="0">
                <a:solidFill>
                  <a:schemeClr val="tx1"/>
                </a:solidFill>
                <a:effectLst>
                  <a:outerShdw blurRad="38100" dist="38100" dir="2700000" algn="tl">
                    <a:srgbClr val="000000">
                      <a:alpha val="43137"/>
                    </a:srgbClr>
                  </a:outerShdw>
                </a:effectLst>
              </a:rPr>
              <a:t>H.Irmã Dulce </a:t>
            </a:r>
            <a:r>
              <a:rPr lang="pt-BR" sz="1200" dirty="0" smtClean="0">
                <a:solidFill>
                  <a:schemeClr val="tx1"/>
                </a:solidFill>
              </a:rPr>
              <a:t>–</a:t>
            </a:r>
            <a:endParaRPr lang="pt-BR" sz="1200" dirty="0">
              <a:solidFill>
                <a:schemeClr val="tx1"/>
              </a:solidFill>
            </a:endParaRPr>
          </a:p>
        </p:txBody>
      </p:sp>
      <p:sp>
        <p:nvSpPr>
          <p:cNvPr id="20" name="Texto explicativo retangular 19"/>
          <p:cNvSpPr/>
          <p:nvPr/>
        </p:nvSpPr>
        <p:spPr>
          <a:xfrm>
            <a:off x="6372200" y="5589240"/>
            <a:ext cx="1944216" cy="1071594"/>
          </a:xfrm>
          <a:prstGeom prst="wedgeRectCallout">
            <a:avLst>
              <a:gd name="adj1" fmla="val -109375"/>
              <a:gd name="adj2" fmla="val -30288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schemeClr val="tx1"/>
                </a:solidFill>
              </a:rPr>
              <a:t>ESTRATÉGICO</a:t>
            </a:r>
            <a:r>
              <a:rPr lang="pt-BR" sz="1200" b="1" dirty="0" smtClean="0">
                <a:solidFill>
                  <a:schemeClr val="tx1"/>
                </a:solidFill>
              </a:rPr>
              <a:t>: </a:t>
            </a:r>
            <a:r>
              <a:rPr lang="pt-BR" sz="1200" dirty="0" smtClean="0">
                <a:solidFill>
                  <a:schemeClr val="tx1"/>
                </a:solidFill>
                <a:effectLst>
                  <a:outerShdw blurRad="38100" dist="38100" dir="2700000" algn="tl">
                    <a:srgbClr val="000000">
                      <a:alpha val="43137"/>
                    </a:srgbClr>
                  </a:outerShdw>
                </a:effectLst>
              </a:rPr>
              <a:t>Beneficência Portuguesa de Santos   </a:t>
            </a:r>
            <a:r>
              <a:rPr lang="pt-BR" sz="1200" dirty="0" smtClean="0">
                <a:solidFill>
                  <a:schemeClr val="tx1"/>
                </a:solidFill>
              </a:rPr>
              <a:t>–</a:t>
            </a:r>
            <a:endParaRPr lang="pt-BR" sz="1200" dirty="0">
              <a:solidFill>
                <a:schemeClr val="tx1"/>
              </a:solidFill>
            </a:endParaRPr>
          </a:p>
        </p:txBody>
      </p:sp>
      <p:pic>
        <p:nvPicPr>
          <p:cNvPr id="21" name="Picture 5" descr="C:\Users\Rodrigo\AppData\Local\Microsoft\Windows\Temporary Internet Files\Content.IE5\8FFTZMS1\MC900319486[1].wmf"/>
          <p:cNvPicPr>
            <a:picLocks noChangeAspect="1" noChangeArrowheads="1"/>
          </p:cNvPicPr>
          <p:nvPr/>
        </p:nvPicPr>
        <p:blipFill>
          <a:blip r:embed="rId5" cstate="print"/>
          <a:srcRect/>
          <a:stretch>
            <a:fillRect/>
          </a:stretch>
        </p:blipFill>
        <p:spPr bwMode="auto">
          <a:xfrm>
            <a:off x="4572000" y="2492896"/>
            <a:ext cx="305048" cy="221875"/>
          </a:xfrm>
          <a:prstGeom prst="rect">
            <a:avLst/>
          </a:prstGeom>
          <a:noFill/>
        </p:spPr>
      </p:pic>
      <p:sp>
        <p:nvSpPr>
          <p:cNvPr id="22" name="Texto explicativo retangular 21"/>
          <p:cNvSpPr/>
          <p:nvPr/>
        </p:nvSpPr>
        <p:spPr>
          <a:xfrm>
            <a:off x="1907704" y="980728"/>
            <a:ext cx="1584176" cy="927578"/>
          </a:xfrm>
          <a:prstGeom prst="wedgeRectCallout">
            <a:avLst>
              <a:gd name="adj1" fmla="val 120426"/>
              <a:gd name="adj2" fmla="val 12161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schemeClr val="tx1"/>
                </a:solidFill>
              </a:rPr>
              <a:t>ESTRATÉGICO</a:t>
            </a:r>
            <a:r>
              <a:rPr lang="pt-BR" sz="1200" b="1" dirty="0" smtClean="0">
                <a:solidFill>
                  <a:schemeClr val="tx1"/>
                </a:solidFill>
              </a:rPr>
              <a:t>: </a:t>
            </a:r>
            <a:r>
              <a:rPr lang="pt-BR" sz="1200" dirty="0" smtClean="0">
                <a:solidFill>
                  <a:schemeClr val="tx1"/>
                </a:solidFill>
                <a:effectLst>
                  <a:outerShdw blurRad="38100" dist="38100" dir="2700000" algn="tl">
                    <a:srgbClr val="000000">
                      <a:alpha val="43137"/>
                    </a:srgbClr>
                  </a:outerShdw>
                </a:effectLst>
              </a:rPr>
              <a:t>H.Modelo </a:t>
            </a:r>
            <a:endParaRPr lang="pt-BR" sz="1200" dirty="0">
              <a:solidFill>
                <a:schemeClr val="tx1"/>
              </a:solidFill>
            </a:endParaRPr>
          </a:p>
        </p:txBody>
      </p:sp>
      <p:pic>
        <p:nvPicPr>
          <p:cNvPr id="23" name="Picture 5" descr="C:\Users\Rodrigo\AppData\Local\Microsoft\Windows\Temporary Internet Files\Content.IE5\8FFTZMS1\MC900319486[1].wmf"/>
          <p:cNvPicPr>
            <a:picLocks noChangeAspect="1" noChangeArrowheads="1"/>
          </p:cNvPicPr>
          <p:nvPr/>
        </p:nvPicPr>
        <p:blipFill>
          <a:blip r:embed="rId5" cstate="print"/>
          <a:srcRect/>
          <a:stretch>
            <a:fillRect/>
          </a:stretch>
        </p:blipFill>
        <p:spPr bwMode="auto">
          <a:xfrm>
            <a:off x="6660232" y="1916832"/>
            <a:ext cx="305048" cy="221875"/>
          </a:xfrm>
          <a:prstGeom prst="rect">
            <a:avLst/>
          </a:prstGeom>
          <a:noFill/>
        </p:spPr>
      </p:pic>
      <p:sp>
        <p:nvSpPr>
          <p:cNvPr id="24" name="Texto explicativo retangular 23"/>
          <p:cNvSpPr/>
          <p:nvPr/>
        </p:nvSpPr>
        <p:spPr>
          <a:xfrm>
            <a:off x="7572396" y="1785926"/>
            <a:ext cx="1441870" cy="856140"/>
          </a:xfrm>
          <a:prstGeom prst="wedgeRectCallout">
            <a:avLst>
              <a:gd name="adj1" fmla="val -94883"/>
              <a:gd name="adj2" fmla="val -2159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schemeClr val="tx1"/>
                </a:solidFill>
              </a:rPr>
              <a:t>ESTRATÉGICO</a:t>
            </a:r>
            <a:r>
              <a:rPr lang="pt-BR" sz="1200" b="1" dirty="0" smtClean="0">
                <a:solidFill>
                  <a:schemeClr val="tx1"/>
                </a:solidFill>
              </a:rPr>
              <a:t>: </a:t>
            </a:r>
            <a:r>
              <a:rPr lang="pt-BR" sz="1200" dirty="0" smtClean="0">
                <a:solidFill>
                  <a:schemeClr val="tx1"/>
                </a:solidFill>
                <a:effectLst>
                  <a:outerShdw blurRad="38100" dist="38100" dir="2700000" algn="tl">
                    <a:srgbClr val="000000">
                      <a:alpha val="43137"/>
                    </a:srgbClr>
                  </a:outerShdw>
                </a:effectLst>
              </a:rPr>
              <a:t>H.Municipal de Bertioga </a:t>
            </a:r>
            <a:endParaRPr lang="pt-BR" sz="1200" dirty="0">
              <a:solidFill>
                <a:schemeClr val="tx1"/>
              </a:solidFill>
            </a:endParaRPr>
          </a:p>
        </p:txBody>
      </p:sp>
      <p:pic>
        <p:nvPicPr>
          <p:cNvPr id="25" name="Picture 3" descr="C:\Users\Rodrigo\AppData\Local\Microsoft\Windows\Temporary Internet Files\Content.IE5\XTTYPR58\MC900183432[1].wmf"/>
          <p:cNvPicPr>
            <a:picLocks noChangeAspect="1" noChangeArrowheads="1"/>
          </p:cNvPicPr>
          <p:nvPr/>
        </p:nvPicPr>
        <p:blipFill>
          <a:blip r:embed="rId3" cstate="print"/>
          <a:srcRect/>
          <a:stretch>
            <a:fillRect/>
          </a:stretch>
        </p:blipFill>
        <p:spPr bwMode="auto">
          <a:xfrm>
            <a:off x="3275856" y="3501008"/>
            <a:ext cx="360040" cy="362220"/>
          </a:xfrm>
          <a:prstGeom prst="rect">
            <a:avLst/>
          </a:prstGeom>
          <a:noFill/>
        </p:spPr>
      </p:pic>
      <p:sp>
        <p:nvSpPr>
          <p:cNvPr id="28" name="Texto explicativo retangular 27"/>
          <p:cNvSpPr/>
          <p:nvPr/>
        </p:nvSpPr>
        <p:spPr>
          <a:xfrm>
            <a:off x="755576" y="1844824"/>
            <a:ext cx="1080120" cy="855570"/>
          </a:xfrm>
          <a:prstGeom prst="wedgeRectCallout">
            <a:avLst>
              <a:gd name="adj1" fmla="val 192489"/>
              <a:gd name="adj2" fmla="val 16427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schemeClr val="tx1"/>
                </a:solidFill>
              </a:rPr>
              <a:t>APOIO: </a:t>
            </a:r>
            <a:r>
              <a:rPr lang="pt-BR" sz="1200" dirty="0" smtClean="0">
                <a:solidFill>
                  <a:schemeClr val="tx1"/>
                </a:solidFill>
              </a:rPr>
              <a:t>H.Municipal de Mongaguá </a:t>
            </a:r>
          </a:p>
        </p:txBody>
      </p:sp>
      <p:sp>
        <p:nvSpPr>
          <p:cNvPr id="29" name="Texto explicativo retangular 28"/>
          <p:cNvSpPr/>
          <p:nvPr/>
        </p:nvSpPr>
        <p:spPr>
          <a:xfrm>
            <a:off x="4499992" y="5589240"/>
            <a:ext cx="1728192" cy="1071594"/>
          </a:xfrm>
          <a:prstGeom prst="wedgeRectCallout">
            <a:avLst>
              <a:gd name="adj1" fmla="val -17228"/>
              <a:gd name="adj2" fmla="val -27523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schemeClr val="tx1"/>
                </a:solidFill>
              </a:rPr>
              <a:t>ESTRATÉGICO</a:t>
            </a:r>
            <a:r>
              <a:rPr lang="pt-BR" sz="1200" b="1" dirty="0" smtClean="0">
                <a:solidFill>
                  <a:schemeClr val="tx1"/>
                </a:solidFill>
              </a:rPr>
              <a:t>: </a:t>
            </a:r>
            <a:r>
              <a:rPr lang="pt-BR" sz="1200" dirty="0" smtClean="0">
                <a:solidFill>
                  <a:schemeClr val="tx1"/>
                </a:solidFill>
                <a:effectLst>
                  <a:outerShdw blurRad="38100" dist="38100" dir="2700000" algn="tl">
                    <a:srgbClr val="000000">
                      <a:alpha val="43137"/>
                    </a:srgbClr>
                  </a:outerShdw>
                </a:effectLst>
              </a:rPr>
              <a:t>H.Municipal de São Vicente</a:t>
            </a:r>
            <a:endParaRPr lang="pt-BR" sz="1200" dirty="0">
              <a:solidFill>
                <a:schemeClr val="tx1"/>
              </a:solidFill>
            </a:endParaRPr>
          </a:p>
        </p:txBody>
      </p:sp>
      <p:pic>
        <p:nvPicPr>
          <p:cNvPr id="27" name="Picture 5" descr="C:\Users\Rodrigo\AppData\Local\Microsoft\Windows\Temporary Internet Files\Content.IE5\8FFTZMS1\MC900319486[1].wmf"/>
          <p:cNvPicPr>
            <a:picLocks noChangeAspect="1" noChangeArrowheads="1"/>
          </p:cNvPicPr>
          <p:nvPr/>
        </p:nvPicPr>
        <p:blipFill>
          <a:blip r:embed="rId5" cstate="print"/>
          <a:srcRect/>
          <a:stretch>
            <a:fillRect/>
          </a:stretch>
        </p:blipFill>
        <p:spPr bwMode="auto">
          <a:xfrm>
            <a:off x="5357818" y="2285992"/>
            <a:ext cx="305048" cy="221875"/>
          </a:xfrm>
          <a:prstGeom prst="rect">
            <a:avLst/>
          </a:prstGeom>
          <a:noFill/>
        </p:spPr>
      </p:pic>
      <p:sp>
        <p:nvSpPr>
          <p:cNvPr id="30" name="Texto explicativo retangular 29"/>
          <p:cNvSpPr/>
          <p:nvPr/>
        </p:nvSpPr>
        <p:spPr>
          <a:xfrm>
            <a:off x="3786182" y="1142984"/>
            <a:ext cx="1587026" cy="928718"/>
          </a:xfrm>
          <a:prstGeom prst="wedgeRectCallout">
            <a:avLst>
              <a:gd name="adj1" fmla="val 53879"/>
              <a:gd name="adj2" fmla="val 8683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schemeClr val="tx1"/>
                </a:solidFill>
              </a:rPr>
              <a:t>ESPECIALIZADO</a:t>
            </a:r>
            <a:r>
              <a:rPr lang="pt-BR" sz="1200" b="1" dirty="0" smtClean="0">
                <a:solidFill>
                  <a:schemeClr val="tx1"/>
                </a:solidFill>
              </a:rPr>
              <a:t>: </a:t>
            </a:r>
            <a:endParaRPr lang="pt-BR" sz="1200" b="1" dirty="0" smtClean="0">
              <a:solidFill>
                <a:schemeClr val="tx1"/>
              </a:solidFill>
              <a:effectLst>
                <a:outerShdw blurRad="38100" dist="38100" dir="2700000" algn="tl">
                  <a:srgbClr val="000000">
                    <a:alpha val="43137"/>
                  </a:srgbClr>
                </a:outerShdw>
              </a:effectLst>
            </a:endParaRPr>
          </a:p>
          <a:p>
            <a:pPr algn="ctr"/>
            <a:r>
              <a:rPr lang="pt-BR" sz="1200" b="1" dirty="0" smtClean="0">
                <a:solidFill>
                  <a:schemeClr val="tx1"/>
                </a:solidFill>
                <a:effectLst>
                  <a:outerShdw blurRad="38100" dist="38100" dir="2700000" algn="tl">
                    <a:srgbClr val="000000">
                      <a:alpha val="43137"/>
                    </a:srgbClr>
                  </a:outerShdw>
                </a:effectLst>
              </a:rPr>
              <a:t>HGA</a:t>
            </a:r>
            <a:endParaRPr lang="pt-BR" sz="12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0"/>
            <a:ext cx="8229600" cy="1143000"/>
          </a:xfrm>
        </p:spPr>
        <p:txBody>
          <a:bodyPr>
            <a:normAutofit/>
          </a:bodyPr>
          <a:lstStyle/>
          <a:p>
            <a:r>
              <a:rPr lang="pt-BR" dirty="0" smtClean="0"/>
              <a:t>LEITOS HOSPITALARES </a:t>
            </a:r>
            <a:endParaRPr lang="pt-BR" dirty="0"/>
          </a:p>
        </p:txBody>
      </p:sp>
      <p:pic>
        <p:nvPicPr>
          <p:cNvPr id="4099" name="Picture 3"/>
          <p:cNvPicPr>
            <a:picLocks noGrp="1" noChangeAspect="1" noChangeArrowheads="1"/>
          </p:cNvPicPr>
          <p:nvPr>
            <p:ph idx="1"/>
          </p:nvPr>
        </p:nvPicPr>
        <p:blipFill>
          <a:blip r:embed="rId2"/>
          <a:srcRect l="8567" t="26201" r="5607" b="10663"/>
          <a:stretch>
            <a:fillRect/>
          </a:stretch>
        </p:blipFill>
        <p:spPr bwMode="auto">
          <a:xfrm>
            <a:off x="0" y="928670"/>
            <a:ext cx="9144000" cy="592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LEITOS HOSPITALARES </a:t>
            </a:r>
            <a:endParaRPr lang="pt-BR" dirty="0"/>
          </a:p>
        </p:txBody>
      </p:sp>
      <p:sp>
        <p:nvSpPr>
          <p:cNvPr id="5" name="Espaço Reservado para Conteúdo 4"/>
          <p:cNvSpPr>
            <a:spLocks noGrp="1"/>
          </p:cNvSpPr>
          <p:nvPr>
            <p:ph idx="1"/>
          </p:nvPr>
        </p:nvSpPr>
        <p:spPr/>
        <p:txBody>
          <a:bodyPr/>
          <a:lstStyle/>
          <a:p>
            <a:endParaRPr lang="pt-BR"/>
          </a:p>
        </p:txBody>
      </p:sp>
      <p:pic>
        <p:nvPicPr>
          <p:cNvPr id="26627" name="Picture 3"/>
          <p:cNvPicPr>
            <a:picLocks noChangeAspect="1" noChangeArrowheads="1"/>
          </p:cNvPicPr>
          <p:nvPr/>
        </p:nvPicPr>
        <p:blipFill>
          <a:blip r:embed="rId2"/>
          <a:srcRect l="9896" t="39167" r="6770" b="13333"/>
          <a:stretch>
            <a:fillRect/>
          </a:stretch>
        </p:blipFill>
        <p:spPr bwMode="auto">
          <a:xfrm>
            <a:off x="0" y="1142984"/>
            <a:ext cx="9144000" cy="57150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MEDIA DE PERMANÊNCIA -HGA</a:t>
            </a:r>
            <a:endParaRPr lang="pt-BR" dirty="0"/>
          </a:p>
        </p:txBody>
      </p:sp>
      <p:graphicFrame>
        <p:nvGraphicFramePr>
          <p:cNvPr id="4" name="Espaço Reservado para Conteúdo 3"/>
          <p:cNvGraphicFramePr>
            <a:graphicFrameLocks noGrp="1"/>
          </p:cNvGraphicFramePr>
          <p:nvPr>
            <p:ph idx="1"/>
          </p:nvPr>
        </p:nvGraphicFramePr>
        <p:xfrm>
          <a:off x="357158" y="2071678"/>
          <a:ext cx="8143932" cy="2143140"/>
        </p:xfrm>
        <a:graphic>
          <a:graphicData uri="http://schemas.openxmlformats.org/drawingml/2006/table">
            <a:tbl>
              <a:tblPr firstRow="1" bandRow="1">
                <a:tableStyleId>{5C22544A-7EE6-4342-B048-85BDC9FD1C3A}</a:tableStyleId>
              </a:tblPr>
              <a:tblGrid>
                <a:gridCol w="2544997"/>
                <a:gridCol w="1060415"/>
                <a:gridCol w="1280947"/>
                <a:gridCol w="1264049"/>
                <a:gridCol w="1993524"/>
              </a:tblGrid>
              <a:tr h="535785">
                <a:tc>
                  <a:txBody>
                    <a:bodyPr/>
                    <a:lstStyle/>
                    <a:p>
                      <a:r>
                        <a:rPr lang="pt-BR" dirty="0" smtClean="0"/>
                        <a:t>Media de Permanência</a:t>
                      </a:r>
                      <a:endParaRPr lang="pt-BR" dirty="0"/>
                    </a:p>
                  </a:txBody>
                  <a:tcPr/>
                </a:tc>
                <a:tc>
                  <a:txBody>
                    <a:bodyPr/>
                    <a:lstStyle/>
                    <a:p>
                      <a:r>
                        <a:rPr lang="pt-BR" dirty="0" smtClean="0"/>
                        <a:t>Out/13</a:t>
                      </a:r>
                      <a:endParaRPr lang="pt-BR" dirty="0"/>
                    </a:p>
                  </a:txBody>
                  <a:tcPr/>
                </a:tc>
                <a:tc>
                  <a:txBody>
                    <a:bodyPr/>
                    <a:lstStyle/>
                    <a:p>
                      <a:r>
                        <a:rPr lang="pt-BR" dirty="0" smtClean="0"/>
                        <a:t>Nov/13</a:t>
                      </a:r>
                      <a:endParaRPr lang="pt-BR" dirty="0"/>
                    </a:p>
                  </a:txBody>
                  <a:tcPr/>
                </a:tc>
                <a:tc>
                  <a:txBody>
                    <a:bodyPr/>
                    <a:lstStyle/>
                    <a:p>
                      <a:r>
                        <a:rPr lang="pt-BR" dirty="0" smtClean="0"/>
                        <a:t>Dez/13</a:t>
                      </a:r>
                      <a:endParaRPr lang="pt-BR" dirty="0"/>
                    </a:p>
                  </a:txBody>
                  <a:tcPr/>
                </a:tc>
                <a:tc>
                  <a:txBody>
                    <a:bodyPr/>
                    <a:lstStyle/>
                    <a:p>
                      <a:r>
                        <a:rPr lang="pt-BR" dirty="0" smtClean="0"/>
                        <a:t>média</a:t>
                      </a:r>
                      <a:endParaRPr lang="pt-BR" dirty="0"/>
                    </a:p>
                  </a:txBody>
                  <a:tcPr/>
                </a:tc>
              </a:tr>
              <a:tr h="535785">
                <a:tc>
                  <a:txBody>
                    <a:bodyPr/>
                    <a:lstStyle/>
                    <a:p>
                      <a:r>
                        <a:rPr lang="pt-BR" dirty="0" smtClean="0"/>
                        <a:t>obstetrícia</a:t>
                      </a:r>
                      <a:endParaRPr lang="pt-BR" dirty="0"/>
                    </a:p>
                  </a:txBody>
                  <a:tcPr/>
                </a:tc>
                <a:tc>
                  <a:txBody>
                    <a:bodyPr/>
                    <a:lstStyle/>
                    <a:p>
                      <a:r>
                        <a:rPr lang="pt-BR" dirty="0" smtClean="0"/>
                        <a:t>5,56</a:t>
                      </a:r>
                      <a:endParaRPr lang="pt-BR" dirty="0"/>
                    </a:p>
                  </a:txBody>
                  <a:tcPr/>
                </a:tc>
                <a:tc>
                  <a:txBody>
                    <a:bodyPr/>
                    <a:lstStyle/>
                    <a:p>
                      <a:r>
                        <a:rPr lang="pt-BR" dirty="0" smtClean="0"/>
                        <a:t>5,23</a:t>
                      </a:r>
                      <a:endParaRPr lang="pt-BR" dirty="0"/>
                    </a:p>
                  </a:txBody>
                  <a:tcPr/>
                </a:tc>
                <a:tc>
                  <a:txBody>
                    <a:bodyPr/>
                    <a:lstStyle/>
                    <a:p>
                      <a:r>
                        <a:rPr lang="pt-BR" dirty="0" smtClean="0"/>
                        <a:t>4,56</a:t>
                      </a:r>
                      <a:endParaRPr lang="pt-BR" dirty="0"/>
                    </a:p>
                  </a:txBody>
                  <a:tcPr/>
                </a:tc>
                <a:tc>
                  <a:txBody>
                    <a:bodyPr/>
                    <a:lstStyle/>
                    <a:p>
                      <a:r>
                        <a:rPr lang="pt-BR" dirty="0" smtClean="0"/>
                        <a:t>5,11</a:t>
                      </a:r>
                      <a:endParaRPr lang="pt-BR" dirty="0"/>
                    </a:p>
                  </a:txBody>
                  <a:tcPr/>
                </a:tc>
              </a:tr>
              <a:tr h="535785">
                <a:tc>
                  <a:txBody>
                    <a:bodyPr/>
                    <a:lstStyle/>
                    <a:p>
                      <a:r>
                        <a:rPr lang="pt-BR" dirty="0" err="1" smtClean="0"/>
                        <a:t>Uti-pediátrica</a:t>
                      </a:r>
                      <a:endParaRPr lang="pt-BR" dirty="0"/>
                    </a:p>
                  </a:txBody>
                  <a:tcPr/>
                </a:tc>
                <a:tc>
                  <a:txBody>
                    <a:bodyPr/>
                    <a:lstStyle/>
                    <a:p>
                      <a:r>
                        <a:rPr lang="pt-BR" dirty="0" smtClean="0"/>
                        <a:t>29,83</a:t>
                      </a:r>
                      <a:endParaRPr lang="pt-BR" dirty="0"/>
                    </a:p>
                  </a:txBody>
                  <a:tcPr/>
                </a:tc>
                <a:tc>
                  <a:txBody>
                    <a:bodyPr/>
                    <a:lstStyle/>
                    <a:p>
                      <a:r>
                        <a:rPr lang="pt-BR" dirty="0" smtClean="0"/>
                        <a:t>19,78</a:t>
                      </a:r>
                      <a:endParaRPr lang="pt-BR" dirty="0"/>
                    </a:p>
                  </a:txBody>
                  <a:tcPr/>
                </a:tc>
                <a:tc>
                  <a:txBody>
                    <a:bodyPr/>
                    <a:lstStyle/>
                    <a:p>
                      <a:r>
                        <a:rPr lang="pt-BR" dirty="0" smtClean="0"/>
                        <a:t>19,22</a:t>
                      </a:r>
                      <a:endParaRPr lang="pt-BR" dirty="0"/>
                    </a:p>
                  </a:txBody>
                  <a:tcPr/>
                </a:tc>
                <a:tc>
                  <a:txBody>
                    <a:bodyPr/>
                    <a:lstStyle/>
                    <a:p>
                      <a:r>
                        <a:rPr lang="pt-BR" dirty="0" smtClean="0"/>
                        <a:t>22,94</a:t>
                      </a:r>
                      <a:endParaRPr lang="pt-BR" dirty="0"/>
                    </a:p>
                  </a:txBody>
                  <a:tcPr/>
                </a:tc>
              </a:tr>
              <a:tr h="535785">
                <a:tc>
                  <a:txBody>
                    <a:bodyPr/>
                    <a:lstStyle/>
                    <a:p>
                      <a:r>
                        <a:rPr lang="pt-BR" dirty="0" err="1" smtClean="0"/>
                        <a:t>Uti</a:t>
                      </a:r>
                      <a:r>
                        <a:rPr lang="pt-BR" dirty="0" smtClean="0"/>
                        <a:t>- neonatal</a:t>
                      </a:r>
                      <a:endParaRPr lang="pt-BR" dirty="0"/>
                    </a:p>
                  </a:txBody>
                  <a:tcPr/>
                </a:tc>
                <a:tc>
                  <a:txBody>
                    <a:bodyPr/>
                    <a:lstStyle/>
                    <a:p>
                      <a:r>
                        <a:rPr lang="pt-BR" dirty="0" smtClean="0"/>
                        <a:t>14,05</a:t>
                      </a:r>
                      <a:endParaRPr lang="pt-BR" dirty="0"/>
                    </a:p>
                  </a:txBody>
                  <a:tcPr/>
                </a:tc>
                <a:tc>
                  <a:txBody>
                    <a:bodyPr/>
                    <a:lstStyle/>
                    <a:p>
                      <a:r>
                        <a:rPr lang="pt-BR" dirty="0" smtClean="0"/>
                        <a:t>11,3</a:t>
                      </a:r>
                      <a:endParaRPr lang="pt-BR" dirty="0"/>
                    </a:p>
                  </a:txBody>
                  <a:tcPr/>
                </a:tc>
                <a:tc>
                  <a:txBody>
                    <a:bodyPr/>
                    <a:lstStyle/>
                    <a:p>
                      <a:r>
                        <a:rPr lang="pt-BR" dirty="0" smtClean="0"/>
                        <a:t>13,32</a:t>
                      </a:r>
                      <a:endParaRPr lang="pt-BR" dirty="0"/>
                    </a:p>
                  </a:txBody>
                  <a:tcPr/>
                </a:tc>
                <a:tc>
                  <a:txBody>
                    <a:bodyPr/>
                    <a:lstStyle/>
                    <a:p>
                      <a:r>
                        <a:rPr lang="pt-BR" dirty="0" smtClean="0"/>
                        <a:t>12,89</a:t>
                      </a:r>
                      <a:endParaRPr lang="pt-BR" dirty="0"/>
                    </a:p>
                  </a:txBody>
                  <a:tcPr/>
                </a:tc>
              </a:tr>
            </a:tbl>
          </a:graphicData>
        </a:graphic>
      </p:graphicFrame>
      <p:sp>
        <p:nvSpPr>
          <p:cNvPr id="7" name="CaixaDeTexto 6"/>
          <p:cNvSpPr txBox="1"/>
          <p:nvPr/>
        </p:nvSpPr>
        <p:spPr>
          <a:xfrm>
            <a:off x="357158" y="4429132"/>
            <a:ext cx="1643074" cy="646331"/>
          </a:xfrm>
          <a:prstGeom prst="rect">
            <a:avLst/>
          </a:prstGeom>
          <a:noFill/>
        </p:spPr>
        <p:txBody>
          <a:bodyPr wrap="square" rtlCol="0">
            <a:spAutoFit/>
          </a:bodyPr>
          <a:lstStyle/>
          <a:p>
            <a:r>
              <a:rPr lang="pt-BR" dirty="0" smtClean="0"/>
              <a:t>Fonte:SESSP/</a:t>
            </a:r>
          </a:p>
          <a:p>
            <a:r>
              <a:rPr lang="pt-BR" dirty="0" smtClean="0"/>
              <a:t>CSS/NIH</a:t>
            </a:r>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MÉDIA DE OCUPAÇÃO-HGA</a:t>
            </a:r>
            <a:endParaRPr lang="pt-BR" dirty="0"/>
          </a:p>
        </p:txBody>
      </p:sp>
      <p:graphicFrame>
        <p:nvGraphicFramePr>
          <p:cNvPr id="4" name="Espaço Reservado para Conteúdo 3"/>
          <p:cNvGraphicFramePr>
            <a:graphicFrameLocks noGrp="1"/>
          </p:cNvGraphicFramePr>
          <p:nvPr>
            <p:ph idx="1"/>
          </p:nvPr>
        </p:nvGraphicFramePr>
        <p:xfrm>
          <a:off x="357158" y="2071678"/>
          <a:ext cx="8143932" cy="2143140"/>
        </p:xfrm>
        <a:graphic>
          <a:graphicData uri="http://schemas.openxmlformats.org/drawingml/2006/table">
            <a:tbl>
              <a:tblPr firstRow="1" bandRow="1">
                <a:tableStyleId>{5C22544A-7EE6-4342-B048-85BDC9FD1C3A}</a:tableStyleId>
              </a:tblPr>
              <a:tblGrid>
                <a:gridCol w="2544997"/>
                <a:gridCol w="1060415"/>
                <a:gridCol w="1280947"/>
                <a:gridCol w="1264049"/>
                <a:gridCol w="1993524"/>
              </a:tblGrid>
              <a:tr h="535785">
                <a:tc>
                  <a:txBody>
                    <a:bodyPr/>
                    <a:lstStyle/>
                    <a:p>
                      <a:r>
                        <a:rPr lang="pt-BR" dirty="0" smtClean="0"/>
                        <a:t>Media de</a:t>
                      </a:r>
                      <a:r>
                        <a:rPr lang="pt-BR" baseline="0" dirty="0" smtClean="0"/>
                        <a:t> ocupação</a:t>
                      </a:r>
                      <a:endParaRPr lang="pt-BR" dirty="0"/>
                    </a:p>
                  </a:txBody>
                  <a:tcPr/>
                </a:tc>
                <a:tc>
                  <a:txBody>
                    <a:bodyPr/>
                    <a:lstStyle/>
                    <a:p>
                      <a:r>
                        <a:rPr lang="pt-BR" dirty="0" smtClean="0"/>
                        <a:t>Out/13</a:t>
                      </a:r>
                      <a:endParaRPr lang="pt-BR" dirty="0"/>
                    </a:p>
                  </a:txBody>
                  <a:tcPr/>
                </a:tc>
                <a:tc>
                  <a:txBody>
                    <a:bodyPr/>
                    <a:lstStyle/>
                    <a:p>
                      <a:r>
                        <a:rPr lang="pt-BR" dirty="0" smtClean="0"/>
                        <a:t>Nov/13</a:t>
                      </a:r>
                      <a:endParaRPr lang="pt-BR" dirty="0"/>
                    </a:p>
                  </a:txBody>
                  <a:tcPr/>
                </a:tc>
                <a:tc>
                  <a:txBody>
                    <a:bodyPr/>
                    <a:lstStyle/>
                    <a:p>
                      <a:r>
                        <a:rPr lang="pt-BR" dirty="0" smtClean="0"/>
                        <a:t>Dez/13</a:t>
                      </a:r>
                      <a:endParaRPr lang="pt-BR" dirty="0"/>
                    </a:p>
                  </a:txBody>
                  <a:tcPr/>
                </a:tc>
                <a:tc>
                  <a:txBody>
                    <a:bodyPr/>
                    <a:lstStyle/>
                    <a:p>
                      <a:r>
                        <a:rPr lang="pt-BR" dirty="0" smtClean="0"/>
                        <a:t>média</a:t>
                      </a:r>
                      <a:endParaRPr lang="pt-BR" dirty="0"/>
                    </a:p>
                  </a:txBody>
                  <a:tcPr/>
                </a:tc>
              </a:tr>
              <a:tr h="535785">
                <a:tc>
                  <a:txBody>
                    <a:bodyPr/>
                    <a:lstStyle/>
                    <a:p>
                      <a:r>
                        <a:rPr lang="pt-BR" dirty="0" smtClean="0"/>
                        <a:t>obstetrícia</a:t>
                      </a:r>
                      <a:endParaRPr lang="pt-BR" dirty="0"/>
                    </a:p>
                  </a:txBody>
                  <a:tcPr/>
                </a:tc>
                <a:tc>
                  <a:txBody>
                    <a:bodyPr/>
                    <a:lstStyle/>
                    <a:p>
                      <a:r>
                        <a:rPr lang="pt-BR" dirty="0" smtClean="0"/>
                        <a:t>97,7</a:t>
                      </a:r>
                      <a:endParaRPr lang="pt-BR" dirty="0"/>
                    </a:p>
                  </a:txBody>
                  <a:tcPr/>
                </a:tc>
                <a:tc>
                  <a:txBody>
                    <a:bodyPr/>
                    <a:lstStyle/>
                    <a:p>
                      <a:r>
                        <a:rPr lang="pt-BR" dirty="0" smtClean="0"/>
                        <a:t>98,13</a:t>
                      </a:r>
                      <a:endParaRPr lang="pt-BR" dirty="0"/>
                    </a:p>
                  </a:txBody>
                  <a:tcPr/>
                </a:tc>
                <a:tc>
                  <a:txBody>
                    <a:bodyPr/>
                    <a:lstStyle/>
                    <a:p>
                      <a:r>
                        <a:rPr lang="pt-BR" dirty="0" smtClean="0"/>
                        <a:t>82,09</a:t>
                      </a:r>
                      <a:endParaRPr lang="pt-BR" dirty="0"/>
                    </a:p>
                  </a:txBody>
                  <a:tcPr/>
                </a:tc>
                <a:tc>
                  <a:txBody>
                    <a:bodyPr/>
                    <a:lstStyle/>
                    <a:p>
                      <a:r>
                        <a:rPr lang="pt-BR" dirty="0" smtClean="0"/>
                        <a:t>92,64</a:t>
                      </a:r>
                      <a:endParaRPr lang="pt-BR" dirty="0"/>
                    </a:p>
                  </a:txBody>
                  <a:tcPr/>
                </a:tc>
              </a:tr>
              <a:tr h="535785">
                <a:tc>
                  <a:txBody>
                    <a:bodyPr/>
                    <a:lstStyle/>
                    <a:p>
                      <a:r>
                        <a:rPr lang="pt-BR" dirty="0" err="1" smtClean="0"/>
                        <a:t>Uti-pediátrica</a:t>
                      </a:r>
                      <a:endParaRPr lang="pt-BR" dirty="0"/>
                    </a:p>
                  </a:txBody>
                  <a:tcPr/>
                </a:tc>
                <a:tc>
                  <a:txBody>
                    <a:bodyPr/>
                    <a:lstStyle/>
                    <a:p>
                      <a:r>
                        <a:rPr lang="pt-BR" dirty="0" smtClean="0"/>
                        <a:t>82,49</a:t>
                      </a:r>
                      <a:endParaRPr lang="pt-BR" dirty="0"/>
                    </a:p>
                  </a:txBody>
                  <a:tcPr/>
                </a:tc>
                <a:tc>
                  <a:txBody>
                    <a:bodyPr/>
                    <a:lstStyle/>
                    <a:p>
                      <a:r>
                        <a:rPr lang="pt-BR" dirty="0" smtClean="0"/>
                        <a:t>84,76</a:t>
                      </a:r>
                      <a:endParaRPr lang="pt-BR" dirty="0"/>
                    </a:p>
                  </a:txBody>
                  <a:tcPr/>
                </a:tc>
                <a:tc>
                  <a:txBody>
                    <a:bodyPr/>
                    <a:lstStyle/>
                    <a:p>
                      <a:r>
                        <a:rPr lang="pt-BR" dirty="0" smtClean="0"/>
                        <a:t>79,72</a:t>
                      </a:r>
                      <a:endParaRPr lang="pt-BR" dirty="0"/>
                    </a:p>
                  </a:txBody>
                  <a:tcPr/>
                </a:tc>
                <a:tc>
                  <a:txBody>
                    <a:bodyPr/>
                    <a:lstStyle/>
                    <a:p>
                      <a:r>
                        <a:rPr lang="pt-BR" dirty="0" smtClean="0"/>
                        <a:t>82,32</a:t>
                      </a:r>
                      <a:endParaRPr lang="pt-BR" dirty="0"/>
                    </a:p>
                  </a:txBody>
                  <a:tcPr/>
                </a:tc>
              </a:tr>
              <a:tr h="535785">
                <a:tc>
                  <a:txBody>
                    <a:bodyPr/>
                    <a:lstStyle/>
                    <a:p>
                      <a:r>
                        <a:rPr lang="pt-BR" dirty="0" err="1" smtClean="0"/>
                        <a:t>Uti</a:t>
                      </a:r>
                      <a:r>
                        <a:rPr lang="pt-BR" dirty="0" smtClean="0"/>
                        <a:t>- neonatal</a:t>
                      </a:r>
                      <a:endParaRPr lang="pt-BR" dirty="0"/>
                    </a:p>
                  </a:txBody>
                  <a:tcPr/>
                </a:tc>
                <a:tc>
                  <a:txBody>
                    <a:bodyPr/>
                    <a:lstStyle/>
                    <a:p>
                      <a:r>
                        <a:rPr lang="pt-BR" dirty="0" smtClean="0"/>
                        <a:t>14,05</a:t>
                      </a:r>
                      <a:endParaRPr lang="pt-BR" dirty="0"/>
                    </a:p>
                  </a:txBody>
                  <a:tcPr/>
                </a:tc>
                <a:tc>
                  <a:txBody>
                    <a:bodyPr/>
                    <a:lstStyle/>
                    <a:p>
                      <a:r>
                        <a:rPr lang="pt-BR" dirty="0" smtClean="0"/>
                        <a:t>11,3</a:t>
                      </a:r>
                      <a:endParaRPr lang="pt-BR" dirty="0"/>
                    </a:p>
                  </a:txBody>
                  <a:tcPr/>
                </a:tc>
                <a:tc>
                  <a:txBody>
                    <a:bodyPr/>
                    <a:lstStyle/>
                    <a:p>
                      <a:r>
                        <a:rPr lang="pt-BR" dirty="0" smtClean="0"/>
                        <a:t>13,32</a:t>
                      </a:r>
                      <a:endParaRPr lang="pt-BR" dirty="0"/>
                    </a:p>
                  </a:txBody>
                  <a:tcPr/>
                </a:tc>
                <a:tc>
                  <a:txBody>
                    <a:bodyPr/>
                    <a:lstStyle/>
                    <a:p>
                      <a:r>
                        <a:rPr lang="pt-BR" dirty="0" smtClean="0"/>
                        <a:t>12,89</a:t>
                      </a:r>
                      <a:endParaRPr lang="pt-BR" dirty="0"/>
                    </a:p>
                  </a:txBody>
                  <a:tcPr/>
                </a:tc>
              </a:tr>
            </a:tbl>
          </a:graphicData>
        </a:graphic>
      </p:graphicFrame>
      <p:sp>
        <p:nvSpPr>
          <p:cNvPr id="6" name="CaixaDeTexto 5"/>
          <p:cNvSpPr txBox="1"/>
          <p:nvPr/>
        </p:nvSpPr>
        <p:spPr>
          <a:xfrm>
            <a:off x="428596" y="4357694"/>
            <a:ext cx="1571636" cy="646331"/>
          </a:xfrm>
          <a:prstGeom prst="rect">
            <a:avLst/>
          </a:prstGeom>
          <a:noFill/>
        </p:spPr>
        <p:txBody>
          <a:bodyPr wrap="square" rtlCol="0">
            <a:spAutoFit/>
          </a:bodyPr>
          <a:lstStyle/>
          <a:p>
            <a:r>
              <a:rPr lang="pt-BR" dirty="0" smtClean="0"/>
              <a:t>Fonte: SESSP/CSS/NIH</a:t>
            </a:r>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0"/>
            <a:ext cx="8229600" cy="1143000"/>
          </a:xfrm>
        </p:spPr>
        <p:txBody>
          <a:bodyPr>
            <a:normAutofit/>
          </a:bodyPr>
          <a:lstStyle/>
          <a:p>
            <a:r>
              <a:rPr lang="pt-BR" dirty="0" smtClean="0"/>
              <a:t>ATENÇÃO BÁSICA</a:t>
            </a:r>
            <a:endParaRPr lang="pt-BR" dirty="0"/>
          </a:p>
        </p:txBody>
      </p:sp>
      <p:sp>
        <p:nvSpPr>
          <p:cNvPr id="7" name="Espaço Reservado para Conteúdo 6"/>
          <p:cNvSpPr>
            <a:spLocks noGrp="1"/>
          </p:cNvSpPr>
          <p:nvPr>
            <p:ph idx="1"/>
          </p:nvPr>
        </p:nvSpPr>
        <p:spPr>
          <a:xfrm>
            <a:off x="0" y="1000108"/>
            <a:ext cx="9144000" cy="5857892"/>
          </a:xfrm>
        </p:spPr>
        <p:txBody>
          <a:bodyPr/>
          <a:lstStyle/>
          <a:p>
            <a:pPr>
              <a:buNone/>
            </a:pPr>
            <a:endParaRPr lang="pt-BR" dirty="0"/>
          </a:p>
        </p:txBody>
      </p:sp>
      <p:pic>
        <p:nvPicPr>
          <p:cNvPr id="27652" name="Picture 4"/>
          <p:cNvPicPr>
            <a:picLocks noChangeAspect="1" noChangeArrowheads="1"/>
          </p:cNvPicPr>
          <p:nvPr/>
        </p:nvPicPr>
        <p:blipFill>
          <a:blip r:embed="rId2"/>
          <a:srcRect l="24479" t="28333" r="25521" b="19166"/>
          <a:stretch>
            <a:fillRect/>
          </a:stretch>
        </p:blipFill>
        <p:spPr bwMode="auto">
          <a:xfrm>
            <a:off x="0" y="1000108"/>
            <a:ext cx="9001156"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lumMod val="85000"/>
            </a:schemeClr>
          </a:solidFill>
        </p:spPr>
        <p:txBody>
          <a:bodyPr>
            <a:normAutofit fontScale="90000"/>
          </a:bodyPr>
          <a:lstStyle/>
          <a:p>
            <a:r>
              <a:rPr lang="pt-BR" dirty="0" smtClean="0"/>
              <a:t>ESTRUTURAÇÃO COMITÊS MUNICIPAIS DRS IV – BAIXADA SANTISTA</a:t>
            </a:r>
            <a:endParaRPr lang="pt-BR" dirty="0"/>
          </a:p>
        </p:txBody>
      </p:sp>
      <p:sp>
        <p:nvSpPr>
          <p:cNvPr id="3" name="Espaço Reservado para Conteúdo 2"/>
          <p:cNvSpPr>
            <a:spLocks noGrp="1"/>
          </p:cNvSpPr>
          <p:nvPr>
            <p:ph idx="1"/>
          </p:nvPr>
        </p:nvSpPr>
        <p:spPr>
          <a:xfrm>
            <a:off x="428596" y="1857364"/>
            <a:ext cx="8229600" cy="3471874"/>
          </a:xfrm>
          <a:solidFill>
            <a:schemeClr val="bg1">
              <a:lumMod val="85000"/>
            </a:schemeClr>
          </a:solidFill>
        </p:spPr>
        <p:txBody>
          <a:bodyPr/>
          <a:lstStyle/>
          <a:p>
            <a:pPr>
              <a:buNone/>
            </a:pPr>
            <a:r>
              <a:rPr lang="pt-BR" dirty="0" smtClean="0"/>
              <a:t>	</a:t>
            </a:r>
          </a:p>
          <a:p>
            <a:pPr algn="ctr">
              <a:buNone/>
            </a:pPr>
            <a:r>
              <a:rPr lang="pt-BR" dirty="0" smtClean="0"/>
              <a:t>	Nos 9 municípios existem CMMI oficiais, funcionando com pouca estrutura, atuação de profissionais quase sempre da VE, com  dificuldades no envolvimento da AB e Hospitalar </a:t>
            </a:r>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DRS_04.JPG"/>
          <p:cNvPicPr>
            <a:picLocks noChangeAspect="1"/>
          </p:cNvPicPr>
          <p:nvPr/>
        </p:nvPicPr>
        <p:blipFill>
          <a:blip r:embed="rId2" cstate="print"/>
          <a:stretch>
            <a:fillRect/>
          </a:stretch>
        </p:blipFill>
        <p:spPr>
          <a:xfrm>
            <a:off x="0" y="908720"/>
            <a:ext cx="9144000" cy="4968552"/>
          </a:xfrm>
          <a:prstGeom prst="rect">
            <a:avLst/>
          </a:prstGeom>
        </p:spPr>
      </p:pic>
      <p:sp>
        <p:nvSpPr>
          <p:cNvPr id="2" name="Título 1"/>
          <p:cNvSpPr>
            <a:spLocks noGrp="1"/>
          </p:cNvSpPr>
          <p:nvPr>
            <p:ph type="title"/>
          </p:nvPr>
        </p:nvSpPr>
        <p:spPr>
          <a:xfrm>
            <a:off x="14808" y="0"/>
            <a:ext cx="9129192" cy="908720"/>
          </a:xfrm>
        </p:spPr>
        <p:txBody>
          <a:bodyPr>
            <a:normAutofit/>
          </a:bodyPr>
          <a:lstStyle/>
          <a:p>
            <a:r>
              <a:rPr lang="pt-BR" sz="3600" b="1" dirty="0" smtClean="0">
                <a:effectLst>
                  <a:outerShdw blurRad="38100" dist="38100" dir="2700000" algn="tl">
                    <a:srgbClr val="000000">
                      <a:alpha val="43137"/>
                    </a:srgbClr>
                  </a:outerShdw>
                </a:effectLst>
              </a:rPr>
              <a:t>CARACTERÍSTICAS REGIONAIS</a:t>
            </a:r>
            <a:endParaRPr lang="pt-BR" sz="3600" b="1" dirty="0">
              <a:effectLst>
                <a:outerShdw blurRad="38100" dist="38100" dir="2700000" algn="tl">
                  <a:srgbClr val="000000">
                    <a:alpha val="43137"/>
                  </a:srgbClr>
                </a:outerShdw>
              </a:effectLst>
            </a:endParaRPr>
          </a:p>
        </p:txBody>
      </p:sp>
      <p:sp>
        <p:nvSpPr>
          <p:cNvPr id="30" name="CaixaDeTexto 29"/>
          <p:cNvSpPr txBox="1"/>
          <p:nvPr/>
        </p:nvSpPr>
        <p:spPr>
          <a:xfrm>
            <a:off x="35496" y="5779863"/>
            <a:ext cx="9108504" cy="1107996"/>
          </a:xfrm>
          <a:prstGeom prst="rect">
            <a:avLst/>
          </a:prstGeom>
          <a:noFill/>
        </p:spPr>
        <p:txBody>
          <a:bodyPr wrap="square" rtlCol="0">
            <a:spAutoFit/>
          </a:bodyPr>
          <a:lstStyle/>
          <a:p>
            <a:r>
              <a:rPr lang="pt-BR" sz="1300" dirty="0" smtClean="0">
                <a:effectLst>
                  <a:outerShdw blurRad="38100" dist="38100" dir="2700000" algn="tl">
                    <a:srgbClr val="000000">
                      <a:alpha val="43137"/>
                    </a:srgbClr>
                  </a:outerShdw>
                </a:effectLst>
              </a:rPr>
              <a:t>Região Metropolitana da Baixada Santista (RMBS)</a:t>
            </a:r>
          </a:p>
          <a:p>
            <a:r>
              <a:rPr lang="pt-BR" sz="1300" dirty="0" smtClean="0">
                <a:effectLst>
                  <a:outerShdw blurRad="38100" dist="38100" dir="2700000" algn="tl">
                    <a:srgbClr val="000000">
                      <a:alpha val="43137"/>
                    </a:srgbClr>
                  </a:outerShdw>
                </a:effectLst>
              </a:rPr>
              <a:t>09 municípios: Bertioga, Cubatão, Guarujá, Itanhaém, Mongaguá, Peruíbe, Praia Grande, Santos e São Vicente</a:t>
            </a:r>
          </a:p>
          <a:p>
            <a:r>
              <a:rPr lang="pt-BR" sz="1300" dirty="0" smtClean="0">
                <a:effectLst>
                  <a:outerShdw blurRad="38100" dist="38100" dir="2700000" algn="tl">
                    <a:srgbClr val="000000">
                      <a:alpha val="43137"/>
                    </a:srgbClr>
                  </a:outerShdw>
                </a:effectLst>
              </a:rPr>
              <a:t>06 municípios (67%) possuem mais de 90 mil habitantes</a:t>
            </a:r>
          </a:p>
          <a:p>
            <a:r>
              <a:rPr lang="pt-BR" sz="1300" dirty="0" smtClean="0">
                <a:effectLst>
                  <a:outerShdw blurRad="38100" dist="38100" dir="2700000" algn="tl">
                    <a:srgbClr val="000000">
                      <a:alpha val="43137"/>
                    </a:srgbClr>
                  </a:outerShdw>
                </a:effectLst>
              </a:rPr>
              <a:t>População: 1.765.277 habitantes (IBGE, 2013)</a:t>
            </a:r>
          </a:p>
          <a:p>
            <a:r>
              <a:rPr lang="pt-BR" sz="1300" dirty="0" smtClean="0">
                <a:effectLst>
                  <a:outerShdw blurRad="38100" dist="38100" dir="2700000" algn="tl">
                    <a:srgbClr val="000000">
                      <a:alpha val="43137"/>
                    </a:srgbClr>
                  </a:outerShdw>
                </a:effectLst>
              </a:rPr>
              <a:t>Extensão territorial: 2.422.776  km²,  taxa de urbanização em </a:t>
            </a:r>
            <a:r>
              <a:rPr lang="pt-BR" sz="1400" dirty="0" smtClean="0">
                <a:effectLst>
                  <a:outerShdw blurRad="38100" dist="38100" dir="2700000" algn="tl">
                    <a:srgbClr val="000000">
                      <a:alpha val="43137"/>
                    </a:srgbClr>
                  </a:outerShdw>
                </a:effectLst>
              </a:rPr>
              <a:t>99,79%</a:t>
            </a:r>
            <a:endParaRPr lang="pt-BR" sz="13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idx="4294967295"/>
          </p:nvPr>
        </p:nvSpPr>
        <p:spPr>
          <a:xfrm>
            <a:off x="457200" y="115888"/>
            <a:ext cx="8229600" cy="1301750"/>
          </a:xfrm>
        </p:spPr>
        <p:txBody>
          <a:bodyPr>
            <a:normAutofit fontScale="90000"/>
          </a:bodyPr>
          <a:lstStyle/>
          <a:p>
            <a:r>
              <a:rPr lang="pt-BR" altLang="pt-BR" sz="3600" b="1" dirty="0" smtClean="0">
                <a:solidFill>
                  <a:schemeClr val="tx2"/>
                </a:solidFill>
              </a:rPr>
              <a:t>Mortes Maternas declaradas,</a:t>
            </a:r>
            <a:r>
              <a:rPr lang="pt-BR" altLang="pt-BR" sz="2800" b="1" dirty="0" smtClean="0">
                <a:solidFill>
                  <a:schemeClr val="tx2"/>
                </a:solidFill>
              </a:rPr>
              <a:t/>
            </a:r>
            <a:br>
              <a:rPr lang="pt-BR" altLang="pt-BR" sz="2800" b="1" dirty="0" smtClean="0">
                <a:solidFill>
                  <a:schemeClr val="tx2"/>
                </a:solidFill>
              </a:rPr>
            </a:br>
            <a:r>
              <a:rPr lang="pt-BR" altLang="pt-BR" sz="2400" b="1" dirty="0" smtClean="0">
                <a:solidFill>
                  <a:schemeClr val="tx2"/>
                </a:solidFill>
              </a:rPr>
              <a:t>RMBS, por município de residência</a:t>
            </a:r>
            <a:br>
              <a:rPr lang="pt-BR" altLang="pt-BR" sz="2400" b="1" dirty="0" smtClean="0">
                <a:solidFill>
                  <a:schemeClr val="tx2"/>
                </a:solidFill>
              </a:rPr>
            </a:br>
            <a:r>
              <a:rPr lang="pt-BR" altLang="pt-BR" sz="2400" b="1" dirty="0" smtClean="0">
                <a:solidFill>
                  <a:schemeClr val="tx2"/>
                </a:solidFill>
              </a:rPr>
              <a:t>2007 a  2013(dados preliminares)</a:t>
            </a:r>
          </a:p>
        </p:txBody>
      </p:sp>
      <p:graphicFrame>
        <p:nvGraphicFramePr>
          <p:cNvPr id="5275" name="Group 155"/>
          <p:cNvGraphicFramePr>
            <a:graphicFrameLocks noGrp="1"/>
          </p:cNvGraphicFramePr>
          <p:nvPr>
            <p:ph idx="4294967295"/>
          </p:nvPr>
        </p:nvGraphicFramePr>
        <p:xfrm>
          <a:off x="0" y="1341438"/>
          <a:ext cx="9144000" cy="4679951"/>
        </p:xfrm>
        <a:graphic>
          <a:graphicData uri="http://schemas.openxmlformats.org/drawingml/2006/table">
            <a:tbl>
              <a:tblPr/>
              <a:tblGrid>
                <a:gridCol w="1476375"/>
                <a:gridCol w="1008063"/>
                <a:gridCol w="1079500"/>
                <a:gridCol w="1079500"/>
                <a:gridCol w="1152525"/>
                <a:gridCol w="1223962"/>
                <a:gridCol w="1081088"/>
                <a:gridCol w="1042987"/>
              </a:tblGrid>
              <a:tr h="5667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chemeClr val="bg1"/>
                          </a:solidFill>
                          <a:effectLst/>
                          <a:latin typeface="Calibri" pitchFamily="34" charset="0"/>
                          <a:cs typeface="Arial" charset="0"/>
                        </a:rPr>
                        <a:t>MUNICÍPIO RESIDÊNCIA</a:t>
                      </a:r>
                      <a:endParaRPr kumimoji="0" lang="pt-BR" altLang="pt-BR" sz="1400" b="1" i="0" u="none" strike="noStrike" cap="none" normalizeH="0" baseline="0" dirty="0" smtClean="0">
                        <a:ln>
                          <a:noFill/>
                        </a:ln>
                        <a:solidFill>
                          <a:schemeClr val="bg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bg1"/>
                          </a:solidFill>
                          <a:effectLst/>
                          <a:latin typeface="Verdana" pitchFamily="34" charset="0"/>
                        </a:rPr>
                        <a:t>2007</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bg1"/>
                          </a:solidFill>
                          <a:effectLst/>
                          <a:latin typeface="Verdana" pitchFamily="34" charset="0"/>
                          <a:cs typeface="Arial" charset="0"/>
                        </a:rPr>
                        <a:t>2008</a:t>
                      </a:r>
                      <a:endParaRPr kumimoji="0" lang="pt-BR" altLang="pt-BR" sz="1800" b="1" i="0" u="none" strike="noStrike" cap="none" normalizeH="0" baseline="0" smtClean="0">
                        <a:ln>
                          <a:noFill/>
                        </a:ln>
                        <a:solidFill>
                          <a:schemeClr val="bg1"/>
                        </a:solidFill>
                        <a:effectLst/>
                        <a:latin typeface="Verdana"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bg1"/>
                          </a:solidFill>
                          <a:effectLst/>
                          <a:latin typeface="Verdana" pitchFamily="34" charset="0"/>
                          <a:cs typeface="Arial" charset="0"/>
                        </a:rPr>
                        <a:t>2009</a:t>
                      </a:r>
                      <a:endParaRPr kumimoji="0" lang="pt-BR" altLang="pt-BR" sz="1800" b="1" i="0" u="none" strike="noStrike" cap="none" normalizeH="0" baseline="0" smtClean="0">
                        <a:ln>
                          <a:noFill/>
                        </a:ln>
                        <a:solidFill>
                          <a:schemeClr val="bg1"/>
                        </a:solidFill>
                        <a:effectLst/>
                        <a:latin typeface="Verdana"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bg1"/>
                          </a:solidFill>
                          <a:effectLst/>
                          <a:latin typeface="Verdana" pitchFamily="34" charset="0"/>
                          <a:cs typeface="Arial" charset="0"/>
                        </a:rPr>
                        <a:t>2010</a:t>
                      </a:r>
                      <a:endParaRPr kumimoji="0" lang="pt-BR" altLang="pt-BR" sz="1800" b="1" i="0" u="none" strike="noStrike" cap="none" normalizeH="0" baseline="0" smtClean="0">
                        <a:ln>
                          <a:noFill/>
                        </a:ln>
                        <a:solidFill>
                          <a:schemeClr val="bg1"/>
                        </a:solidFill>
                        <a:effectLst/>
                        <a:latin typeface="Verdana"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bg1"/>
                          </a:solidFill>
                          <a:effectLst/>
                          <a:latin typeface="Verdana" pitchFamily="34" charset="0"/>
                          <a:cs typeface="Arial" charset="0"/>
                        </a:rPr>
                        <a:t>2011</a:t>
                      </a:r>
                      <a:endParaRPr kumimoji="0" lang="pt-BR" altLang="pt-BR" sz="1800" b="1" i="0" u="none" strike="noStrike" cap="none" normalizeH="0" baseline="0" smtClean="0">
                        <a:ln>
                          <a:noFill/>
                        </a:ln>
                        <a:solidFill>
                          <a:schemeClr val="bg1"/>
                        </a:solidFill>
                        <a:effectLst/>
                        <a:latin typeface="Verdana"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bg1"/>
                          </a:solidFill>
                          <a:effectLst/>
                          <a:latin typeface="Verdana" pitchFamily="34" charset="0"/>
                          <a:cs typeface="Arial" charset="0"/>
                        </a:rPr>
                        <a:t>2012</a:t>
                      </a:r>
                      <a:endParaRPr kumimoji="0" lang="pt-BR" altLang="pt-BR" sz="1800" b="1" i="0" u="none" strike="noStrike" cap="none" normalizeH="0" baseline="0" smtClean="0">
                        <a:ln>
                          <a:noFill/>
                        </a:ln>
                        <a:solidFill>
                          <a:schemeClr val="bg1"/>
                        </a:solidFill>
                        <a:effectLst/>
                        <a:latin typeface="Verdana"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bg1"/>
                          </a:solidFill>
                          <a:effectLst/>
                          <a:latin typeface="Verdana" pitchFamily="34" charset="0"/>
                          <a:cs typeface="Arial" charset="0"/>
                        </a:rPr>
                        <a:t>2013</a:t>
                      </a:r>
                      <a:endParaRPr kumimoji="0" lang="pt-BR" altLang="pt-BR" sz="1800" b="1" i="0" u="none" strike="noStrike" cap="none" normalizeH="0" baseline="0" smtClean="0">
                        <a:ln>
                          <a:noFill/>
                        </a:ln>
                        <a:solidFill>
                          <a:schemeClr val="bg1"/>
                        </a:solidFill>
                        <a:effectLst/>
                        <a:latin typeface="Verdana"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6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 Bertioga</a:t>
                      </a:r>
                      <a:endParaRPr kumimoji="0" lang="pt-BR" altLang="pt-BR" sz="16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rPr>
                        <a:t>0</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0</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0</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1</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0</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0</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rPr>
                        <a:t>1</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6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 Cubatão</a:t>
                      </a:r>
                      <a:endParaRPr kumimoji="0" lang="pt-BR" altLang="pt-BR" sz="16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rPr>
                        <a:t>0</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2</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4</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1</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1</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2</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rPr>
                        <a:t>1</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6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 Guarujá</a:t>
                      </a:r>
                      <a:endParaRPr kumimoji="0" lang="pt-BR" altLang="pt-BR" sz="16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rPr>
                        <a:t>0</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5</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2</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5</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5</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2</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chemeClr val="tx1"/>
                          </a:solidFill>
                          <a:effectLst/>
                          <a:latin typeface="Calibri" pitchFamily="34" charset="0"/>
                        </a:rPr>
                        <a:t>2</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r>
              <a:tr h="406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 Itanhaém</a:t>
                      </a:r>
                      <a:endParaRPr kumimoji="0" lang="pt-BR" altLang="pt-BR" sz="16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rPr>
                        <a:t>0</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1</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3</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0</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1</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1</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rPr>
                        <a:t>1</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6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 Mongaguá</a:t>
                      </a:r>
                      <a:endParaRPr kumimoji="0" lang="pt-BR" altLang="pt-BR" sz="16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rPr>
                        <a:t>0</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0</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0</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0</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1</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1</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rPr>
                        <a:t>0</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6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 Peruíbe</a:t>
                      </a:r>
                      <a:endParaRPr kumimoji="0" lang="pt-BR" altLang="pt-BR" sz="16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rPr>
                        <a:t>0</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0</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1</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0</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0(1*)</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1</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rPr>
                        <a:t>0</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7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 Praia    Grande</a:t>
                      </a:r>
                      <a:endParaRPr kumimoji="0" lang="pt-BR" altLang="pt-BR" sz="16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rPr>
                        <a:t>0</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2</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4</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5</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1</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3</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rPr>
                        <a:t>0</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6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 Santos</a:t>
                      </a:r>
                      <a:endParaRPr kumimoji="0" lang="pt-BR" altLang="pt-BR" sz="16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rPr>
                        <a:t>4</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3</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3</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3</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0</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3</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chemeClr val="tx1"/>
                          </a:solidFill>
                          <a:effectLst/>
                          <a:latin typeface="Calibri" pitchFamily="34" charset="0"/>
                        </a:rPr>
                        <a:t>2</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r>
              <a:tr h="4540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 São Vicente</a:t>
                      </a:r>
                      <a:endParaRPr kumimoji="0" lang="pt-BR" altLang="pt-BR" sz="16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rPr>
                        <a:t>5</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5(1*)</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5</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9</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6</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4</a:t>
                      </a:r>
                      <a:endParaRPr kumimoji="0" lang="pt-BR" altLang="pt-BR" sz="1800" b="1" i="0" u="none" strike="noStrike" cap="none" normalizeH="0" baseline="0" smtClean="0">
                        <a:ln>
                          <a:noFill/>
                        </a:ln>
                        <a:solidFill>
                          <a:schemeClr val="tx1"/>
                        </a:solidFill>
                        <a:effectLst/>
                        <a:latin typeface="Calibri"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chemeClr val="tx1"/>
                          </a:solidFill>
                          <a:effectLst/>
                          <a:latin typeface="Calibri" pitchFamily="34" charset="0"/>
                        </a:rPr>
                        <a:t>4</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r>
              <a:tr h="4064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bg1"/>
                          </a:solidFill>
                          <a:effectLst/>
                          <a:latin typeface="Verdana" pitchFamily="34" charset="0"/>
                        </a:rPr>
                        <a:t>RMBS</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bg1"/>
                          </a:solidFill>
                          <a:effectLst/>
                          <a:latin typeface="Verdana" pitchFamily="34" charset="0"/>
                        </a:rPr>
                        <a:t>9</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bg1"/>
                          </a:solidFill>
                          <a:effectLst/>
                          <a:latin typeface="Verdana" pitchFamily="34" charset="0"/>
                          <a:cs typeface="Arial" charset="0"/>
                        </a:rPr>
                        <a:t>18</a:t>
                      </a:r>
                      <a:endParaRPr kumimoji="0" lang="pt-BR" altLang="pt-BR" sz="1800" b="1" i="0" u="none" strike="noStrike" cap="none" normalizeH="0" baseline="0" smtClean="0">
                        <a:ln>
                          <a:noFill/>
                        </a:ln>
                        <a:solidFill>
                          <a:schemeClr val="bg1"/>
                        </a:solidFill>
                        <a:effectLst/>
                        <a:latin typeface="Verdana"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bg1"/>
                          </a:solidFill>
                          <a:effectLst/>
                          <a:latin typeface="Verdana" pitchFamily="34" charset="0"/>
                          <a:cs typeface="Arial" charset="0"/>
                        </a:rPr>
                        <a:t>22</a:t>
                      </a:r>
                      <a:endParaRPr kumimoji="0" lang="pt-BR" altLang="pt-BR" sz="1800" b="1" i="0" u="none" strike="noStrike" cap="none" normalizeH="0" baseline="0" smtClean="0">
                        <a:ln>
                          <a:noFill/>
                        </a:ln>
                        <a:solidFill>
                          <a:schemeClr val="bg1"/>
                        </a:solidFill>
                        <a:effectLst/>
                        <a:latin typeface="Verdana"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bg1"/>
                          </a:solidFill>
                          <a:effectLst/>
                          <a:latin typeface="Verdana" pitchFamily="34" charset="0"/>
                          <a:cs typeface="Arial" charset="0"/>
                        </a:rPr>
                        <a:t>24</a:t>
                      </a:r>
                      <a:endParaRPr kumimoji="0" lang="pt-BR" altLang="pt-BR" sz="1800" b="1" i="0" u="none" strike="noStrike" cap="none" normalizeH="0" baseline="0" smtClean="0">
                        <a:ln>
                          <a:noFill/>
                        </a:ln>
                        <a:solidFill>
                          <a:schemeClr val="bg1"/>
                        </a:solidFill>
                        <a:effectLst/>
                        <a:latin typeface="Verdana"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bg1"/>
                          </a:solidFill>
                          <a:effectLst/>
                          <a:latin typeface="Verdana" pitchFamily="34" charset="0"/>
                          <a:cs typeface="Arial" charset="0"/>
                        </a:rPr>
                        <a:t>15</a:t>
                      </a:r>
                      <a:endParaRPr kumimoji="0" lang="pt-BR" altLang="pt-BR" sz="1800" b="1" i="0" u="none" strike="noStrike" cap="none" normalizeH="0" baseline="0" smtClean="0">
                        <a:ln>
                          <a:noFill/>
                        </a:ln>
                        <a:solidFill>
                          <a:schemeClr val="bg1"/>
                        </a:solidFill>
                        <a:effectLst/>
                        <a:latin typeface="Verdana"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bg1"/>
                          </a:solidFill>
                          <a:effectLst/>
                          <a:latin typeface="Verdana" pitchFamily="34" charset="0"/>
                          <a:cs typeface="Arial" charset="0"/>
                        </a:rPr>
                        <a:t>17</a:t>
                      </a:r>
                      <a:endParaRPr kumimoji="0" lang="pt-BR" altLang="pt-BR" sz="1800" b="1" i="0" u="none" strike="noStrike" cap="none" normalizeH="0" baseline="0" smtClean="0">
                        <a:ln>
                          <a:noFill/>
                        </a:ln>
                        <a:solidFill>
                          <a:schemeClr val="bg1"/>
                        </a:solidFill>
                        <a:effectLst/>
                        <a:latin typeface="Verdana" pitchFamily="34" charset="0"/>
                      </a:endParaRP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chemeClr val="bg1"/>
                          </a:solidFill>
                          <a:effectLst/>
                          <a:latin typeface="Verdana" pitchFamily="34" charset="0"/>
                        </a:rPr>
                        <a:t>11</a:t>
                      </a:r>
                    </a:p>
                  </a:txBody>
                  <a:tcPr marT="45727" marB="45727"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r>
            </a:tbl>
          </a:graphicData>
        </a:graphic>
      </p:graphicFrame>
      <p:pic>
        <p:nvPicPr>
          <p:cNvPr id="7281" name="Imagem 13"/>
          <p:cNvPicPr>
            <a:picLocks noChangeAspect="1"/>
          </p:cNvPicPr>
          <p:nvPr/>
        </p:nvPicPr>
        <p:blipFill>
          <a:blip r:embed="rId2"/>
          <a:srcRect r="44951"/>
          <a:stretch>
            <a:fillRect/>
          </a:stretch>
        </p:blipFill>
        <p:spPr bwMode="auto">
          <a:xfrm>
            <a:off x="0" y="6597650"/>
            <a:ext cx="1763713" cy="260350"/>
          </a:xfrm>
          <a:prstGeom prst="rect">
            <a:avLst/>
          </a:prstGeom>
          <a:noFill/>
          <a:ln w="9525">
            <a:noFill/>
            <a:miter lim="800000"/>
            <a:headEnd/>
            <a:tailEnd/>
          </a:ln>
        </p:spPr>
      </p:pic>
      <p:grpSp>
        <p:nvGrpSpPr>
          <p:cNvPr id="2" name="Grupo 12"/>
          <p:cNvGrpSpPr>
            <a:grpSpLocks noChangeAspect="1"/>
          </p:cNvGrpSpPr>
          <p:nvPr/>
        </p:nvGrpSpPr>
        <p:grpSpPr bwMode="auto">
          <a:xfrm>
            <a:off x="7235825" y="6453188"/>
            <a:ext cx="1908175" cy="431800"/>
            <a:chOff x="3794834" y="5339420"/>
            <a:chExt cx="5349166" cy="1522771"/>
          </a:xfrm>
        </p:grpSpPr>
        <p:pic>
          <p:nvPicPr>
            <p:cNvPr id="7286" name="Imagem 13"/>
            <p:cNvPicPr>
              <a:picLocks noChangeAspect="1"/>
            </p:cNvPicPr>
            <p:nvPr/>
          </p:nvPicPr>
          <p:blipFill>
            <a:blip r:embed="rId2"/>
            <a:srcRect l="41501"/>
            <a:stretch>
              <a:fillRect/>
            </a:stretch>
          </p:blipFill>
          <p:spPr bwMode="auto">
            <a:xfrm>
              <a:off x="3794834" y="5339420"/>
              <a:ext cx="5349166" cy="1522771"/>
            </a:xfrm>
            <a:prstGeom prst="rect">
              <a:avLst/>
            </a:prstGeom>
            <a:noFill/>
            <a:ln w="9525">
              <a:noFill/>
              <a:miter lim="800000"/>
              <a:headEnd/>
              <a:tailEnd/>
            </a:ln>
          </p:spPr>
        </p:pic>
        <p:pic>
          <p:nvPicPr>
            <p:cNvPr id="7287" name="Picture 7"/>
            <p:cNvPicPr>
              <a:picLocks noChangeAspect="1" noChangeArrowheads="1"/>
            </p:cNvPicPr>
            <p:nvPr/>
          </p:nvPicPr>
          <p:blipFill>
            <a:blip r:embed="rId3"/>
            <a:srcRect/>
            <a:stretch>
              <a:fillRect/>
            </a:stretch>
          </p:blipFill>
          <p:spPr bwMode="auto">
            <a:xfrm>
              <a:off x="5006288" y="6028114"/>
              <a:ext cx="1368152" cy="706038"/>
            </a:xfrm>
            <a:prstGeom prst="rect">
              <a:avLst/>
            </a:prstGeom>
            <a:noFill/>
            <a:ln w="9525">
              <a:noFill/>
              <a:miter lim="800000"/>
              <a:headEnd/>
              <a:tailEnd/>
            </a:ln>
          </p:spPr>
        </p:pic>
      </p:grpSp>
      <p:pic>
        <p:nvPicPr>
          <p:cNvPr id="7283" name="Picture 9" descr="C:\Users\VANDEJACSON\Pictures\CVE_BOL.gif"/>
          <p:cNvPicPr>
            <a:picLocks noChangeAspect="1" noChangeArrowheads="1" noCrop="1"/>
          </p:cNvPicPr>
          <p:nvPr/>
        </p:nvPicPr>
        <p:blipFill>
          <a:blip r:embed="rId4"/>
          <a:srcRect/>
          <a:stretch>
            <a:fillRect/>
          </a:stretch>
        </p:blipFill>
        <p:spPr bwMode="auto">
          <a:xfrm>
            <a:off x="6786563" y="6542088"/>
            <a:ext cx="428625" cy="315912"/>
          </a:xfrm>
          <a:prstGeom prst="rect">
            <a:avLst/>
          </a:prstGeom>
          <a:noFill/>
          <a:ln w="9525">
            <a:noFill/>
            <a:miter lim="800000"/>
            <a:headEnd/>
            <a:tailEnd/>
          </a:ln>
        </p:spPr>
      </p:pic>
      <p:sp>
        <p:nvSpPr>
          <p:cNvPr id="7284" name="CaixaDeTexto 10"/>
          <p:cNvSpPr txBox="1">
            <a:spLocks noChangeArrowheads="1"/>
          </p:cNvSpPr>
          <p:nvPr/>
        </p:nvSpPr>
        <p:spPr bwMode="auto">
          <a:xfrm>
            <a:off x="0" y="6381750"/>
            <a:ext cx="3479800" cy="274638"/>
          </a:xfrm>
          <a:prstGeom prst="rect">
            <a:avLst/>
          </a:prstGeom>
          <a:noFill/>
          <a:ln w="9525">
            <a:noFill/>
            <a:miter lim="800000"/>
            <a:headEnd/>
            <a:tailEnd/>
          </a:ln>
        </p:spPr>
        <p:txBody>
          <a:bodyPr>
            <a:spAutoFit/>
          </a:bodyPr>
          <a:lstStyle/>
          <a:p>
            <a:r>
              <a:rPr lang="pt-BR" altLang="pt-BR" sz="1200">
                <a:solidFill>
                  <a:srgbClr val="FF0000"/>
                </a:solidFill>
                <a:latin typeface="Calibri" pitchFamily="34" charset="0"/>
              </a:rPr>
              <a:t>Fonte:DATASUS /SIM 27/1/2014</a:t>
            </a:r>
          </a:p>
        </p:txBody>
      </p:sp>
      <p:sp>
        <p:nvSpPr>
          <p:cNvPr id="7285" name="CaixaDeTexto 1"/>
          <p:cNvSpPr txBox="1">
            <a:spLocks noChangeArrowheads="1"/>
          </p:cNvSpPr>
          <p:nvPr/>
        </p:nvSpPr>
        <p:spPr bwMode="auto">
          <a:xfrm>
            <a:off x="395288" y="6165850"/>
            <a:ext cx="1223962" cy="338138"/>
          </a:xfrm>
          <a:prstGeom prst="rect">
            <a:avLst/>
          </a:prstGeom>
          <a:noFill/>
          <a:ln w="9525">
            <a:noFill/>
            <a:miter lim="800000"/>
            <a:headEnd/>
            <a:tailEnd/>
          </a:ln>
        </p:spPr>
        <p:txBody>
          <a:bodyPr>
            <a:spAutoFit/>
          </a:bodyPr>
          <a:lstStyle/>
          <a:p>
            <a:r>
              <a:rPr lang="pt-BR" altLang="pt-BR" sz="1600"/>
              <a:t>* </a:t>
            </a:r>
            <a:r>
              <a:rPr lang="pt-BR" altLang="pt-BR" sz="1200"/>
              <a:t>TARDIO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p:cNvSpPr>
          <p:nvPr>
            <p:ph type="title"/>
          </p:nvPr>
        </p:nvSpPr>
        <p:spPr/>
        <p:txBody>
          <a:bodyPr/>
          <a:lstStyle/>
          <a:p>
            <a:r>
              <a:rPr lang="pt-BR" altLang="pt-BR" sz="3600" b="1" dirty="0" smtClean="0">
                <a:solidFill>
                  <a:schemeClr val="tx2"/>
                </a:solidFill>
              </a:rPr>
              <a:t>Razão de Mortalidade Materna</a:t>
            </a:r>
            <a:r>
              <a:rPr lang="pt-BR" altLang="pt-BR" sz="4000" b="1" dirty="0" smtClean="0">
                <a:solidFill>
                  <a:schemeClr val="tx2"/>
                </a:solidFill>
              </a:rPr>
              <a:t>,*</a:t>
            </a:r>
            <a:r>
              <a:rPr lang="pt-BR" altLang="pt-BR" sz="4000" b="1" dirty="0" smtClean="0"/>
              <a:t/>
            </a:r>
            <a:br>
              <a:rPr lang="pt-BR" altLang="pt-BR" sz="4000" b="1" dirty="0" smtClean="0"/>
            </a:br>
            <a:r>
              <a:rPr lang="pt-BR" altLang="pt-BR" sz="2800" b="1" dirty="0" smtClean="0">
                <a:solidFill>
                  <a:schemeClr val="tx2"/>
                </a:solidFill>
              </a:rPr>
              <a:t>Estado </a:t>
            </a:r>
            <a:r>
              <a:rPr lang="pt-BR" altLang="pt-BR" sz="2800" b="1" dirty="0" err="1" smtClean="0">
                <a:solidFill>
                  <a:schemeClr val="tx2"/>
                </a:solidFill>
              </a:rPr>
              <a:t>S.</a:t>
            </a:r>
            <a:r>
              <a:rPr lang="pt-BR" altLang="pt-BR" sz="2800" b="1" dirty="0" smtClean="0">
                <a:solidFill>
                  <a:schemeClr val="tx2"/>
                </a:solidFill>
              </a:rPr>
              <a:t>Paulo e RMBS,2000 a 2012</a:t>
            </a:r>
          </a:p>
        </p:txBody>
      </p:sp>
      <p:graphicFrame>
        <p:nvGraphicFramePr>
          <p:cNvPr id="1026" name="Espaço Reservado para Conteúdo 1"/>
          <p:cNvGraphicFramePr>
            <a:graphicFrameLocks noGrp="1"/>
          </p:cNvGraphicFramePr>
          <p:nvPr>
            <p:ph idx="1"/>
          </p:nvPr>
        </p:nvGraphicFramePr>
        <p:xfrm>
          <a:off x="682625" y="1460500"/>
          <a:ext cx="8104188" cy="4803775"/>
        </p:xfrm>
        <a:graphic>
          <a:graphicData uri="http://schemas.openxmlformats.org/presentationml/2006/ole">
            <mc:AlternateContent xmlns:mc="http://schemas.openxmlformats.org/markup-compatibility/2006">
              <mc:Choice xmlns:v="urn:schemas-microsoft-com:vml" Requires="v">
                <p:oleObj spid="_x0000_s1031" name="Gráfico" r:id="rId3" imgW="7810405" imgH="4629150" progId="Excel.Sheet.8">
                  <p:embed/>
                </p:oleObj>
              </mc:Choice>
              <mc:Fallback>
                <p:oleObj name="Gráfico" r:id="rId3" imgW="7810405" imgH="4629150" progId="Excel.Sheet.8">
                  <p:embed/>
                  <p:pic>
                    <p:nvPicPr>
                      <p:cNvPr id="0" name="Espaço Reservado para Conteúdo 1"/>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1460500"/>
                        <a:ext cx="8104188" cy="4803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12"/>
          <p:cNvSpPr txBox="1">
            <a:spLocks noChangeArrowheads="1"/>
          </p:cNvSpPr>
          <p:nvPr/>
        </p:nvSpPr>
        <p:spPr bwMode="auto">
          <a:xfrm rot="16200000" flipH="1">
            <a:off x="-1128712" y="2943225"/>
            <a:ext cx="3165475" cy="396875"/>
          </a:xfrm>
          <a:prstGeom prst="rect">
            <a:avLst/>
          </a:prstGeom>
          <a:noFill/>
          <a:ln w="9525">
            <a:noFill/>
            <a:miter lim="800000"/>
            <a:headEnd/>
            <a:tailEnd/>
          </a:ln>
        </p:spPr>
        <p:txBody>
          <a:bodyPr>
            <a:spAutoFit/>
          </a:bodyPr>
          <a:lstStyle/>
          <a:p>
            <a:pPr>
              <a:spcBef>
                <a:spcPct val="50000"/>
              </a:spcBef>
            </a:pPr>
            <a:r>
              <a:rPr lang="pt-BR" altLang="pt-BR" sz="2000" b="1">
                <a:solidFill>
                  <a:schemeClr val="tx2"/>
                </a:solidFill>
              </a:rPr>
              <a:t>*</a:t>
            </a:r>
            <a:r>
              <a:rPr lang="pt-BR" altLang="pt-BR" sz="1400" b="1">
                <a:solidFill>
                  <a:schemeClr val="tx2"/>
                </a:solidFill>
              </a:rPr>
              <a:t>nº. óbitos/100.000 nascidos vivos</a:t>
            </a:r>
          </a:p>
        </p:txBody>
      </p:sp>
      <p:sp>
        <p:nvSpPr>
          <p:cNvPr id="1029" name="Rectangle 5"/>
          <p:cNvSpPr>
            <a:spLocks noChangeArrowheads="1"/>
          </p:cNvSpPr>
          <p:nvPr/>
        </p:nvSpPr>
        <p:spPr bwMode="auto">
          <a:xfrm>
            <a:off x="323850" y="6165850"/>
            <a:ext cx="4103688" cy="457200"/>
          </a:xfrm>
          <a:prstGeom prst="rect">
            <a:avLst/>
          </a:prstGeom>
          <a:noFill/>
          <a:ln w="9525">
            <a:noFill/>
            <a:miter lim="800000"/>
            <a:headEnd/>
            <a:tailEnd/>
          </a:ln>
        </p:spPr>
        <p:txBody>
          <a:bodyPr>
            <a:spAutoFit/>
          </a:bodyPr>
          <a:lstStyle/>
          <a:p>
            <a:r>
              <a:rPr lang="pt-BR" altLang="pt-BR" sz="1200"/>
              <a:t>Fonte :DATASUS</a:t>
            </a:r>
          </a:p>
          <a:p>
            <a:r>
              <a:rPr lang="pt-BR" altLang="pt-BR" sz="1200"/>
              <a:t>a partir 2011 SESSP/CCD-SINASC/SIM</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p:txBody>
          <a:bodyPr/>
          <a:lstStyle/>
          <a:p>
            <a:pPr eaLnBrk="1" hangingPunct="1"/>
            <a:r>
              <a:rPr lang="pt-BR" altLang="pt-BR" sz="2800" smtClean="0">
                <a:solidFill>
                  <a:schemeClr val="tx2"/>
                </a:solidFill>
                <a:cs typeface="Arial" charset="0"/>
              </a:rPr>
              <a:t>Mortalidade Infantil(CMI)  por Município de Residência,RMBS,2012 (dados preliminares)</a:t>
            </a:r>
            <a:endParaRPr lang="pt-BR" altLang="pt-BR" sz="2800" smtClean="0">
              <a:solidFill>
                <a:schemeClr val="tx2"/>
              </a:solidFill>
            </a:endParaRPr>
          </a:p>
        </p:txBody>
      </p:sp>
      <p:graphicFrame>
        <p:nvGraphicFramePr>
          <p:cNvPr id="4173" name="Group 77"/>
          <p:cNvGraphicFramePr>
            <a:graphicFrameLocks noGrp="1"/>
          </p:cNvGraphicFramePr>
          <p:nvPr>
            <p:ph idx="1"/>
          </p:nvPr>
        </p:nvGraphicFramePr>
        <p:xfrm>
          <a:off x="539750" y="1412875"/>
          <a:ext cx="8208963" cy="4973638"/>
        </p:xfrm>
        <a:graphic>
          <a:graphicData uri="http://schemas.openxmlformats.org/drawingml/2006/table">
            <a:tbl>
              <a:tblPr/>
              <a:tblGrid>
                <a:gridCol w="2052638"/>
                <a:gridCol w="2051050"/>
                <a:gridCol w="2052637"/>
                <a:gridCol w="2052638"/>
              </a:tblGrid>
              <a:tr h="6604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2800" b="1" i="0" u="none" strike="noStrike" cap="none" normalizeH="0" baseline="0" dirty="0" smtClean="0">
                          <a:ln>
                            <a:noFill/>
                          </a:ln>
                          <a:solidFill>
                            <a:schemeClr val="tx1"/>
                          </a:solidFill>
                          <a:effectLst/>
                          <a:latin typeface="Calibri" pitchFamily="34" charset="0"/>
                        </a:rPr>
                        <a:t>RESIDÊNCIA</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Nascidos Vivos</a:t>
                      </a:r>
                      <a:endParaRPr kumimoji="0" lang="pt-BR" altLang="pt-BR" sz="18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charset="0"/>
                          <a:cs typeface="Arial" charset="0"/>
                        </a:rPr>
                        <a:t>Ó</a:t>
                      </a:r>
                      <a:r>
                        <a:rPr kumimoji="0" lang="pt-BR" altLang="pt-BR" sz="1800" b="1" i="0" u="none" strike="noStrike" cap="none" normalizeH="0" baseline="0" smtClean="0">
                          <a:ln>
                            <a:noFill/>
                          </a:ln>
                          <a:solidFill>
                            <a:schemeClr val="tx1"/>
                          </a:solidFill>
                          <a:effectLst/>
                          <a:latin typeface="Verdana" pitchFamily="34" charset="0"/>
                          <a:cs typeface="Arial" charset="0"/>
                        </a:rPr>
                        <a:t>bitos &lt; 1 ano</a:t>
                      </a:r>
                      <a:endParaRPr kumimoji="0" lang="pt-BR" altLang="pt-BR" sz="18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Mortalidade</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Infantil(CMI)</a:t>
                      </a:r>
                      <a:endParaRPr kumimoji="0" lang="pt-BR" altLang="pt-BR" sz="18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Bertioga</a:t>
                      </a:r>
                      <a:endParaRPr kumimoji="0" lang="pt-BR" altLang="pt-BR" sz="18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956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14</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14,6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Cubatão</a:t>
                      </a:r>
                      <a:endParaRPr kumimoji="0" lang="pt-BR" altLang="pt-BR" sz="18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1986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35</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17,6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Guaruj</a:t>
                      </a:r>
                      <a:r>
                        <a:rPr kumimoji="0" lang="pt-BR" altLang="pt-BR" sz="1800" b="1" i="0" u="none" strike="noStrike" cap="none" normalizeH="0" baseline="0" smtClean="0">
                          <a:ln>
                            <a:noFill/>
                          </a:ln>
                          <a:solidFill>
                            <a:schemeClr val="tx1"/>
                          </a:solidFill>
                          <a:effectLst/>
                          <a:latin typeface="Arial" charset="0"/>
                          <a:cs typeface="Arial" charset="0"/>
                        </a:rPr>
                        <a:t>á</a:t>
                      </a:r>
                      <a:endParaRPr kumimoji="0" lang="pt-BR" altLang="pt-BR" sz="18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4935</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95</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19,3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Itanha</a:t>
                      </a:r>
                      <a:r>
                        <a:rPr kumimoji="0" lang="pt-BR" altLang="pt-BR" sz="1800" b="1" i="0" u="none" strike="noStrike" cap="none" normalizeH="0" baseline="0" smtClean="0">
                          <a:ln>
                            <a:noFill/>
                          </a:ln>
                          <a:solidFill>
                            <a:schemeClr val="tx1"/>
                          </a:solidFill>
                          <a:effectLst/>
                          <a:latin typeface="Arial" charset="0"/>
                          <a:cs typeface="Arial" charset="0"/>
                        </a:rPr>
                        <a:t>é</a:t>
                      </a:r>
                      <a:r>
                        <a:rPr kumimoji="0" lang="pt-BR" altLang="pt-BR" sz="1800" b="1" i="0" u="none" strike="noStrike" cap="none" normalizeH="0" baseline="0" smtClean="0">
                          <a:ln>
                            <a:noFill/>
                          </a:ln>
                          <a:solidFill>
                            <a:schemeClr val="tx1"/>
                          </a:solidFill>
                          <a:effectLst/>
                          <a:latin typeface="Verdana" pitchFamily="34" charset="0"/>
                          <a:cs typeface="Arial" charset="0"/>
                        </a:rPr>
                        <a:t>m</a:t>
                      </a:r>
                      <a:endParaRPr kumimoji="0" lang="pt-BR" altLang="pt-BR" sz="18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1403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22</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15,7</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Mongagu</a:t>
                      </a:r>
                      <a:r>
                        <a:rPr kumimoji="0" lang="pt-BR" altLang="pt-BR" sz="1800" b="1" i="0" u="none" strike="noStrike" cap="none" normalizeH="0" baseline="0" smtClean="0">
                          <a:ln>
                            <a:noFill/>
                          </a:ln>
                          <a:solidFill>
                            <a:schemeClr val="tx1"/>
                          </a:solidFill>
                          <a:effectLst/>
                          <a:latin typeface="Arial" charset="0"/>
                          <a:cs typeface="Arial" charset="0"/>
                        </a:rPr>
                        <a:t>á</a:t>
                      </a:r>
                      <a:endParaRPr kumimoji="0" lang="pt-BR" altLang="pt-BR" sz="18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668</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14</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21,0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Peru</a:t>
                      </a:r>
                      <a:r>
                        <a:rPr kumimoji="0" lang="pt-BR" altLang="pt-BR" sz="1800" b="1" i="0" u="none" strike="noStrike" cap="none" normalizeH="0" baseline="0" smtClean="0">
                          <a:ln>
                            <a:noFill/>
                          </a:ln>
                          <a:solidFill>
                            <a:schemeClr val="tx1"/>
                          </a:solidFill>
                          <a:effectLst/>
                          <a:latin typeface="Arial" charset="0"/>
                          <a:cs typeface="Arial" charset="0"/>
                        </a:rPr>
                        <a:t>í</a:t>
                      </a:r>
                      <a:r>
                        <a:rPr kumimoji="0" lang="pt-BR" altLang="pt-BR" sz="1800" b="1" i="0" u="none" strike="noStrike" cap="none" normalizeH="0" baseline="0" smtClean="0">
                          <a:ln>
                            <a:noFill/>
                          </a:ln>
                          <a:solidFill>
                            <a:schemeClr val="tx1"/>
                          </a:solidFill>
                          <a:effectLst/>
                          <a:latin typeface="Verdana" pitchFamily="34" charset="0"/>
                          <a:cs typeface="Arial" charset="0"/>
                        </a:rPr>
                        <a:t>be</a:t>
                      </a:r>
                      <a:endParaRPr kumimoji="0" lang="pt-BR" altLang="pt-BR" sz="18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975</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8</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8,2</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Praia Grande</a:t>
                      </a:r>
                      <a:endParaRPr kumimoji="0" lang="pt-BR" altLang="pt-BR" sz="18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4418</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63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14,3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Santos</a:t>
                      </a:r>
                      <a:endParaRPr kumimoji="0" lang="pt-BR" altLang="pt-BR" sz="18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4971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66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13,3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São Vicente</a:t>
                      </a:r>
                      <a:endParaRPr kumimoji="0" lang="pt-BR" altLang="pt-BR" sz="18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5361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86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16,0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782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chemeClr val="tx1"/>
                          </a:solidFill>
                          <a:effectLst/>
                          <a:latin typeface="Verdana" pitchFamily="34" charset="0"/>
                          <a:cs typeface="Arial" charset="0"/>
                        </a:rPr>
                        <a:t>RMBS</a:t>
                      </a:r>
                      <a:endParaRPr kumimoji="0" lang="pt-BR" altLang="pt-BR" sz="1800" b="1"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chemeClr val="tx1"/>
                          </a:solidFill>
                          <a:effectLst/>
                          <a:latin typeface="Verdana" pitchFamily="34" charset="0"/>
                        </a:rPr>
                        <a:t>25673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chemeClr val="tx1"/>
                          </a:solidFill>
                          <a:effectLst/>
                          <a:latin typeface="Verdana" pitchFamily="34" charset="0"/>
                        </a:rPr>
                        <a:t>403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dirty="0" smtClean="0">
                          <a:ln>
                            <a:noFill/>
                          </a:ln>
                          <a:solidFill>
                            <a:schemeClr val="tx1"/>
                          </a:solidFill>
                          <a:effectLst/>
                          <a:latin typeface="Verdana" pitchFamily="34" charset="0"/>
                        </a:rPr>
                        <a:t>15,7</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r>
              <a:tr h="5349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100" b="1" i="0" u="none" strike="noStrike" cap="none" normalizeH="0" baseline="0" dirty="0" smtClean="0">
                          <a:ln>
                            <a:noFill/>
                          </a:ln>
                          <a:solidFill>
                            <a:srgbClr val="008000"/>
                          </a:solidFill>
                          <a:effectLst/>
                          <a:latin typeface="Verdana" pitchFamily="34" charset="0"/>
                          <a:cs typeface="Arial" charset="0"/>
                        </a:rPr>
                        <a:t> </a:t>
                      </a:r>
                      <a:r>
                        <a:rPr kumimoji="0" lang="pt-BR" altLang="pt-BR" sz="1100" b="1" i="0" u="none" strike="noStrike" cap="none" normalizeH="0" baseline="0" dirty="0" smtClean="0">
                          <a:ln>
                            <a:noFill/>
                          </a:ln>
                          <a:solidFill>
                            <a:schemeClr val="accent2"/>
                          </a:solidFill>
                          <a:effectLst/>
                          <a:latin typeface="Verdana" pitchFamily="34" charset="0"/>
                          <a:cs typeface="Arial" charset="0"/>
                        </a:rPr>
                        <a:t>Fonte:SIM/SINASC 27/1/2014</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pt-BR" altLang="pt-BR" sz="16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pt-BR" altLang="pt-BR" sz="1600" b="1"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pt-BR" altLang="pt-BR" sz="1600" b="1"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8262" name="Imagem 13"/>
          <p:cNvPicPr>
            <a:picLocks noChangeAspect="1"/>
          </p:cNvPicPr>
          <p:nvPr/>
        </p:nvPicPr>
        <p:blipFill>
          <a:blip r:embed="rId2"/>
          <a:srcRect r="44951"/>
          <a:stretch>
            <a:fillRect/>
          </a:stretch>
        </p:blipFill>
        <p:spPr bwMode="auto">
          <a:xfrm>
            <a:off x="0" y="6324600"/>
            <a:ext cx="1763713" cy="533400"/>
          </a:xfrm>
          <a:prstGeom prst="rect">
            <a:avLst/>
          </a:prstGeom>
          <a:noFill/>
          <a:ln w="9525">
            <a:noFill/>
            <a:miter lim="800000"/>
            <a:headEnd/>
            <a:tailEnd/>
          </a:ln>
        </p:spPr>
      </p:pic>
      <p:grpSp>
        <p:nvGrpSpPr>
          <p:cNvPr id="2" name="Grupo 12"/>
          <p:cNvGrpSpPr>
            <a:grpSpLocks noChangeAspect="1"/>
          </p:cNvGrpSpPr>
          <p:nvPr/>
        </p:nvGrpSpPr>
        <p:grpSpPr bwMode="auto">
          <a:xfrm>
            <a:off x="7235825" y="6308725"/>
            <a:ext cx="1908175" cy="576263"/>
            <a:chOff x="3794834" y="5339420"/>
            <a:chExt cx="5349166" cy="1522771"/>
          </a:xfrm>
        </p:grpSpPr>
        <p:pic>
          <p:nvPicPr>
            <p:cNvPr id="8266" name="Imagem 13"/>
            <p:cNvPicPr>
              <a:picLocks noChangeAspect="1"/>
            </p:cNvPicPr>
            <p:nvPr/>
          </p:nvPicPr>
          <p:blipFill>
            <a:blip r:embed="rId2"/>
            <a:srcRect l="41501"/>
            <a:stretch>
              <a:fillRect/>
            </a:stretch>
          </p:blipFill>
          <p:spPr bwMode="auto">
            <a:xfrm>
              <a:off x="3794834" y="5339420"/>
              <a:ext cx="5349166" cy="1522771"/>
            </a:xfrm>
            <a:prstGeom prst="rect">
              <a:avLst/>
            </a:prstGeom>
            <a:noFill/>
            <a:ln w="9525">
              <a:noFill/>
              <a:miter lim="800000"/>
              <a:headEnd/>
              <a:tailEnd/>
            </a:ln>
          </p:spPr>
        </p:pic>
        <p:pic>
          <p:nvPicPr>
            <p:cNvPr id="8267" name="Picture 7"/>
            <p:cNvPicPr>
              <a:picLocks noChangeAspect="1" noChangeArrowheads="1"/>
            </p:cNvPicPr>
            <p:nvPr/>
          </p:nvPicPr>
          <p:blipFill>
            <a:blip r:embed="rId3"/>
            <a:srcRect/>
            <a:stretch>
              <a:fillRect/>
            </a:stretch>
          </p:blipFill>
          <p:spPr bwMode="auto">
            <a:xfrm>
              <a:off x="5006288" y="6028114"/>
              <a:ext cx="1368152" cy="706038"/>
            </a:xfrm>
            <a:prstGeom prst="rect">
              <a:avLst/>
            </a:prstGeom>
            <a:noFill/>
            <a:ln w="9525">
              <a:noFill/>
              <a:miter lim="800000"/>
              <a:headEnd/>
              <a:tailEnd/>
            </a:ln>
          </p:spPr>
        </p:pic>
      </p:grpSp>
      <p:pic>
        <p:nvPicPr>
          <p:cNvPr id="8264" name="Imagem 7"/>
          <p:cNvPicPr>
            <a:picLocks noChangeAspect="1"/>
          </p:cNvPicPr>
          <p:nvPr/>
        </p:nvPicPr>
        <p:blipFill>
          <a:blip r:embed="rId2"/>
          <a:srcRect l="19089" r="44951"/>
          <a:stretch>
            <a:fillRect/>
          </a:stretch>
        </p:blipFill>
        <p:spPr bwMode="auto">
          <a:xfrm>
            <a:off x="1403350" y="6308725"/>
            <a:ext cx="5905500" cy="576263"/>
          </a:xfrm>
          <a:prstGeom prst="rect">
            <a:avLst/>
          </a:prstGeom>
          <a:noFill/>
          <a:ln w="9525">
            <a:noFill/>
            <a:miter lim="800000"/>
            <a:headEnd/>
            <a:tailEnd/>
          </a:ln>
        </p:spPr>
      </p:pic>
      <p:pic>
        <p:nvPicPr>
          <p:cNvPr id="8265" name="Picture 9" descr="C:\Users\VANDEJACSON\Pictures\CVE_BOL.gif"/>
          <p:cNvPicPr>
            <a:picLocks noChangeAspect="1" noChangeArrowheads="1" noCrop="1"/>
          </p:cNvPicPr>
          <p:nvPr/>
        </p:nvPicPr>
        <p:blipFill>
          <a:blip r:embed="rId4"/>
          <a:srcRect/>
          <a:stretch>
            <a:fillRect/>
          </a:stretch>
        </p:blipFill>
        <p:spPr bwMode="auto">
          <a:xfrm>
            <a:off x="6786563" y="6542088"/>
            <a:ext cx="428625" cy="3159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idx="4294967295"/>
          </p:nvPr>
        </p:nvSpPr>
        <p:spPr/>
        <p:txBody>
          <a:bodyPr/>
          <a:lstStyle/>
          <a:p>
            <a:pPr eaLnBrk="1" hangingPunct="1"/>
            <a:r>
              <a:rPr lang="pt-BR" altLang="pt-BR" sz="2800" b="1" dirty="0" smtClean="0">
                <a:solidFill>
                  <a:schemeClr val="tx2"/>
                </a:solidFill>
                <a:cs typeface="Arial" charset="0"/>
              </a:rPr>
              <a:t>Mortalidade Infantil(CMI)  por Município de Residência,RMBS,2013 (dados preliminares)</a:t>
            </a:r>
            <a:endParaRPr lang="pt-BR" altLang="pt-BR" sz="2800" b="1" dirty="0" smtClean="0">
              <a:solidFill>
                <a:schemeClr val="tx2"/>
              </a:solidFill>
            </a:endParaRPr>
          </a:p>
        </p:txBody>
      </p:sp>
      <p:graphicFrame>
        <p:nvGraphicFramePr>
          <p:cNvPr id="52227" name="Group 3"/>
          <p:cNvGraphicFramePr>
            <a:graphicFrameLocks noGrp="1"/>
          </p:cNvGraphicFramePr>
          <p:nvPr>
            <p:ph idx="4294967295"/>
          </p:nvPr>
        </p:nvGraphicFramePr>
        <p:xfrm>
          <a:off x="684213" y="1341438"/>
          <a:ext cx="7991475" cy="4799013"/>
        </p:xfrm>
        <a:graphic>
          <a:graphicData uri="http://schemas.openxmlformats.org/drawingml/2006/table">
            <a:tbl>
              <a:tblPr/>
              <a:tblGrid>
                <a:gridCol w="1997075"/>
                <a:gridCol w="1998662"/>
                <a:gridCol w="1998663"/>
                <a:gridCol w="1997075"/>
              </a:tblGrid>
              <a:tr h="9382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2800" b="1" i="0" u="none" strike="noStrike" cap="none" normalizeH="0" baseline="0" dirty="0" smtClean="0">
                          <a:ln>
                            <a:noFill/>
                          </a:ln>
                          <a:solidFill>
                            <a:schemeClr val="tx1"/>
                          </a:solidFill>
                          <a:effectLst/>
                          <a:latin typeface="Calibri" pitchFamily="34" charset="0"/>
                        </a:rPr>
                        <a:t>RESIDÊNCIA</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Nascidos Vivos</a:t>
                      </a:r>
                      <a:endParaRPr kumimoji="0" lang="pt-BR" altLang="pt-BR" sz="1800" b="1" i="0" u="none" strike="noStrike" cap="none" normalizeH="0" baseline="0" smtClean="0">
                        <a:ln>
                          <a:noFill/>
                        </a:ln>
                        <a:solidFill>
                          <a:schemeClr val="tx1"/>
                        </a:solidFill>
                        <a:effectLst/>
                        <a:latin typeface="Verdana" pitchFamily="34" charset="0"/>
                      </a:endParaRP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Arial" charset="0"/>
                          <a:cs typeface="Arial" charset="0"/>
                        </a:rPr>
                        <a:t>Ó</a:t>
                      </a:r>
                      <a:r>
                        <a:rPr kumimoji="0" lang="pt-BR" altLang="pt-BR" sz="1800" b="1" i="0" u="none" strike="noStrike" cap="none" normalizeH="0" baseline="0" smtClean="0">
                          <a:ln>
                            <a:noFill/>
                          </a:ln>
                          <a:solidFill>
                            <a:schemeClr val="tx1"/>
                          </a:solidFill>
                          <a:effectLst/>
                          <a:latin typeface="Verdana" pitchFamily="34" charset="0"/>
                          <a:cs typeface="Arial" charset="0"/>
                        </a:rPr>
                        <a:t>bitos &lt; 1 ano</a:t>
                      </a:r>
                      <a:endParaRPr kumimoji="0" lang="pt-BR" altLang="pt-BR" sz="1800" b="1" i="0" u="none" strike="noStrike" cap="none" normalizeH="0" baseline="0" smtClean="0">
                        <a:ln>
                          <a:noFill/>
                        </a:ln>
                        <a:solidFill>
                          <a:schemeClr val="tx1"/>
                        </a:solidFill>
                        <a:effectLst/>
                        <a:latin typeface="Verdana" pitchFamily="34" charset="0"/>
                      </a:endParaRP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Mortalidade</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Infantil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(CMI)</a:t>
                      </a:r>
                      <a:endParaRPr kumimoji="0" lang="pt-BR" altLang="pt-BR" sz="1800" b="1" i="0" u="none" strike="noStrike" cap="none" normalizeH="0" baseline="0" smtClean="0">
                        <a:ln>
                          <a:noFill/>
                        </a:ln>
                        <a:solidFill>
                          <a:schemeClr val="tx1"/>
                        </a:solidFill>
                        <a:effectLst/>
                        <a:latin typeface="Verdana" pitchFamily="34" charset="0"/>
                      </a:endParaRP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Bertioga</a:t>
                      </a:r>
                      <a:endParaRPr kumimoji="0" lang="pt-BR" altLang="pt-BR" sz="1800" b="1" i="0" u="none" strike="noStrike" cap="none" normalizeH="0" baseline="0" smtClean="0">
                        <a:ln>
                          <a:noFill/>
                        </a:ln>
                        <a:solidFill>
                          <a:schemeClr val="tx1"/>
                        </a:solidFill>
                        <a:effectLst/>
                        <a:latin typeface="Verdana" pitchFamily="34" charset="0"/>
                      </a:endParaRP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892</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17</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19,1</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Cubatão</a:t>
                      </a:r>
                      <a:endParaRPr kumimoji="0" lang="pt-BR" altLang="pt-BR" sz="1800" b="1" i="0" u="none" strike="noStrike" cap="none" normalizeH="0" baseline="0" smtClean="0">
                        <a:ln>
                          <a:noFill/>
                        </a:ln>
                        <a:solidFill>
                          <a:schemeClr val="tx1"/>
                        </a:solidFill>
                        <a:effectLst/>
                        <a:latin typeface="Verdana" pitchFamily="34" charset="0"/>
                      </a:endParaRP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1869</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42</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22,5</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r>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Guaruj</a:t>
                      </a:r>
                      <a:r>
                        <a:rPr kumimoji="0" lang="pt-BR" altLang="pt-BR" sz="1800" b="1" i="0" u="none" strike="noStrike" cap="none" normalizeH="0" baseline="0" smtClean="0">
                          <a:ln>
                            <a:noFill/>
                          </a:ln>
                          <a:solidFill>
                            <a:schemeClr val="tx1"/>
                          </a:solidFill>
                          <a:effectLst/>
                          <a:latin typeface="Arial" charset="0"/>
                          <a:cs typeface="Arial" charset="0"/>
                        </a:rPr>
                        <a:t>á</a:t>
                      </a:r>
                      <a:endParaRPr kumimoji="0" lang="pt-BR" altLang="pt-BR" sz="1800" b="1" i="0" u="none" strike="noStrike" cap="none" normalizeH="0" baseline="0" smtClean="0">
                        <a:ln>
                          <a:noFill/>
                        </a:ln>
                        <a:solidFill>
                          <a:schemeClr val="tx1"/>
                        </a:solidFill>
                        <a:effectLst/>
                        <a:latin typeface="Verdana" pitchFamily="34" charset="0"/>
                      </a:endParaRP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4607</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99</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21,5</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r>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Itanha</a:t>
                      </a:r>
                      <a:r>
                        <a:rPr kumimoji="0" lang="pt-BR" altLang="pt-BR" sz="1800" b="1" i="0" u="none" strike="noStrike" cap="none" normalizeH="0" baseline="0" smtClean="0">
                          <a:ln>
                            <a:noFill/>
                          </a:ln>
                          <a:solidFill>
                            <a:schemeClr val="tx1"/>
                          </a:solidFill>
                          <a:effectLst/>
                          <a:latin typeface="Arial" charset="0"/>
                          <a:cs typeface="Arial" charset="0"/>
                        </a:rPr>
                        <a:t>é</a:t>
                      </a:r>
                      <a:r>
                        <a:rPr kumimoji="0" lang="pt-BR" altLang="pt-BR" sz="1800" b="1" i="0" u="none" strike="noStrike" cap="none" normalizeH="0" baseline="0" smtClean="0">
                          <a:ln>
                            <a:noFill/>
                          </a:ln>
                          <a:solidFill>
                            <a:schemeClr val="tx1"/>
                          </a:solidFill>
                          <a:effectLst/>
                          <a:latin typeface="Verdana" pitchFamily="34" charset="0"/>
                          <a:cs typeface="Arial" charset="0"/>
                        </a:rPr>
                        <a:t>m</a:t>
                      </a:r>
                      <a:endParaRPr kumimoji="0" lang="pt-BR" altLang="pt-BR" sz="1800" b="1" i="0" u="none" strike="noStrike" cap="none" normalizeH="0" baseline="0" smtClean="0">
                        <a:ln>
                          <a:noFill/>
                        </a:ln>
                        <a:solidFill>
                          <a:schemeClr val="tx1"/>
                        </a:solidFill>
                        <a:effectLst/>
                        <a:latin typeface="Verdana" pitchFamily="34" charset="0"/>
                      </a:endParaRP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1348</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13</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9,6</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Mongagu</a:t>
                      </a:r>
                      <a:r>
                        <a:rPr kumimoji="0" lang="pt-BR" altLang="pt-BR" sz="1800" b="1" i="0" u="none" strike="noStrike" cap="none" normalizeH="0" baseline="0" smtClean="0">
                          <a:ln>
                            <a:noFill/>
                          </a:ln>
                          <a:solidFill>
                            <a:schemeClr val="tx1"/>
                          </a:solidFill>
                          <a:effectLst/>
                          <a:latin typeface="Arial" charset="0"/>
                          <a:cs typeface="Arial" charset="0"/>
                        </a:rPr>
                        <a:t>á</a:t>
                      </a:r>
                      <a:endParaRPr kumimoji="0" lang="pt-BR" altLang="pt-BR" sz="1800" b="1" i="0" u="none" strike="noStrike" cap="none" normalizeH="0" baseline="0" smtClean="0">
                        <a:ln>
                          <a:noFill/>
                        </a:ln>
                        <a:solidFill>
                          <a:schemeClr val="tx1"/>
                        </a:solidFill>
                        <a:effectLst/>
                        <a:latin typeface="Verdana" pitchFamily="34" charset="0"/>
                      </a:endParaRP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599</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2</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3,3</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Peru</a:t>
                      </a:r>
                      <a:r>
                        <a:rPr kumimoji="0" lang="pt-BR" altLang="pt-BR" sz="1800" b="1" i="0" u="none" strike="noStrike" cap="none" normalizeH="0" baseline="0" smtClean="0">
                          <a:ln>
                            <a:noFill/>
                          </a:ln>
                          <a:solidFill>
                            <a:schemeClr val="tx1"/>
                          </a:solidFill>
                          <a:effectLst/>
                          <a:latin typeface="Arial" charset="0"/>
                          <a:cs typeface="Arial" charset="0"/>
                        </a:rPr>
                        <a:t>í</a:t>
                      </a:r>
                      <a:r>
                        <a:rPr kumimoji="0" lang="pt-BR" altLang="pt-BR" sz="1800" b="1" i="0" u="none" strike="noStrike" cap="none" normalizeH="0" baseline="0" smtClean="0">
                          <a:ln>
                            <a:noFill/>
                          </a:ln>
                          <a:solidFill>
                            <a:schemeClr val="tx1"/>
                          </a:solidFill>
                          <a:effectLst/>
                          <a:latin typeface="Verdana" pitchFamily="34" charset="0"/>
                          <a:cs typeface="Arial" charset="0"/>
                        </a:rPr>
                        <a:t>be</a:t>
                      </a:r>
                      <a:endParaRPr kumimoji="0" lang="pt-BR" altLang="pt-BR" sz="1800" b="1" i="0" u="none" strike="noStrike" cap="none" normalizeH="0" baseline="0" smtClean="0">
                        <a:ln>
                          <a:noFill/>
                        </a:ln>
                        <a:solidFill>
                          <a:schemeClr val="tx1"/>
                        </a:solidFill>
                        <a:effectLst/>
                        <a:latin typeface="Verdana" pitchFamily="34" charset="0"/>
                      </a:endParaRP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927</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10</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10,8</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Praia Grande</a:t>
                      </a:r>
                      <a:endParaRPr kumimoji="0" lang="pt-BR" altLang="pt-BR" sz="1800" b="1" i="0" u="none" strike="noStrike" cap="none" normalizeH="0" baseline="0" smtClean="0">
                        <a:ln>
                          <a:noFill/>
                        </a:ln>
                        <a:solidFill>
                          <a:schemeClr val="tx1"/>
                        </a:solidFill>
                        <a:effectLst/>
                        <a:latin typeface="Verdana" pitchFamily="34" charset="0"/>
                      </a:endParaRP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4229</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62</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14,7</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4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Santos</a:t>
                      </a:r>
                      <a:endParaRPr kumimoji="0" lang="pt-BR" altLang="pt-BR" sz="1800" b="1" i="0" u="none" strike="noStrike" cap="none" normalizeH="0" baseline="0" smtClean="0">
                        <a:ln>
                          <a:noFill/>
                        </a:ln>
                        <a:solidFill>
                          <a:schemeClr val="tx1"/>
                        </a:solidFill>
                        <a:effectLst/>
                        <a:latin typeface="Verdana" pitchFamily="34" charset="0"/>
                      </a:endParaRP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4895</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61</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12,5</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São Vicente</a:t>
                      </a:r>
                      <a:endParaRPr kumimoji="0" lang="pt-BR" altLang="pt-BR" sz="1800" b="1" i="0" u="none" strike="noStrike" cap="none" normalizeH="0" baseline="0" smtClean="0">
                        <a:ln>
                          <a:noFill/>
                        </a:ln>
                        <a:solidFill>
                          <a:schemeClr val="tx1"/>
                        </a:solidFill>
                        <a:effectLst/>
                        <a:latin typeface="Verdana" pitchFamily="34" charset="0"/>
                      </a:endParaRP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5162</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88</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17,0</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572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cs typeface="Arial" charset="0"/>
                        </a:rPr>
                        <a:t>RMBS</a:t>
                      </a:r>
                      <a:endParaRPr kumimoji="0" lang="pt-BR" altLang="pt-BR" sz="1800" b="1" i="0" u="none" strike="noStrike" cap="none" normalizeH="0" baseline="0" smtClean="0">
                        <a:ln>
                          <a:noFill/>
                        </a:ln>
                        <a:solidFill>
                          <a:schemeClr val="tx1"/>
                        </a:solidFill>
                        <a:effectLst/>
                        <a:latin typeface="Verdana" pitchFamily="34" charset="0"/>
                      </a:endParaRP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24528</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Verdana" pitchFamily="34" charset="0"/>
                        </a:rPr>
                        <a:t>394</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2400" b="1" i="0" u="none" strike="noStrike" cap="none" normalizeH="0" baseline="0" dirty="0" smtClean="0">
                          <a:ln>
                            <a:noFill/>
                          </a:ln>
                          <a:solidFill>
                            <a:schemeClr val="tx1"/>
                          </a:solidFill>
                          <a:effectLst/>
                          <a:latin typeface="Verdana" pitchFamily="34" charset="0"/>
                        </a:rPr>
                        <a:t>16,1</a:t>
                      </a:r>
                    </a:p>
                  </a:txBody>
                  <a:tcPr marT="45714" marB="4571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9281" name="Imagem 13"/>
          <p:cNvPicPr>
            <a:picLocks noChangeAspect="1"/>
          </p:cNvPicPr>
          <p:nvPr/>
        </p:nvPicPr>
        <p:blipFill>
          <a:blip r:embed="rId2"/>
          <a:srcRect r="44951"/>
          <a:stretch>
            <a:fillRect/>
          </a:stretch>
        </p:blipFill>
        <p:spPr bwMode="auto">
          <a:xfrm>
            <a:off x="0" y="6324600"/>
            <a:ext cx="1763713" cy="533400"/>
          </a:xfrm>
          <a:prstGeom prst="rect">
            <a:avLst/>
          </a:prstGeom>
          <a:noFill/>
          <a:ln w="9525">
            <a:noFill/>
            <a:miter lim="800000"/>
            <a:headEnd/>
            <a:tailEnd/>
          </a:ln>
        </p:spPr>
      </p:pic>
      <p:grpSp>
        <p:nvGrpSpPr>
          <p:cNvPr id="2" name="Grupo 12"/>
          <p:cNvGrpSpPr>
            <a:grpSpLocks noChangeAspect="1"/>
          </p:cNvGrpSpPr>
          <p:nvPr/>
        </p:nvGrpSpPr>
        <p:grpSpPr bwMode="auto">
          <a:xfrm>
            <a:off x="7235825" y="6281737"/>
            <a:ext cx="1908175" cy="576263"/>
            <a:chOff x="3794834" y="5339420"/>
            <a:chExt cx="5349166" cy="1522771"/>
          </a:xfrm>
        </p:grpSpPr>
        <p:pic>
          <p:nvPicPr>
            <p:cNvPr id="9286" name="Imagem 13"/>
            <p:cNvPicPr>
              <a:picLocks noChangeAspect="1"/>
            </p:cNvPicPr>
            <p:nvPr/>
          </p:nvPicPr>
          <p:blipFill>
            <a:blip r:embed="rId2"/>
            <a:srcRect l="41501"/>
            <a:stretch>
              <a:fillRect/>
            </a:stretch>
          </p:blipFill>
          <p:spPr bwMode="auto">
            <a:xfrm>
              <a:off x="3794834" y="5339420"/>
              <a:ext cx="5349166" cy="1522771"/>
            </a:xfrm>
            <a:prstGeom prst="rect">
              <a:avLst/>
            </a:prstGeom>
            <a:noFill/>
            <a:ln w="9525">
              <a:noFill/>
              <a:miter lim="800000"/>
              <a:headEnd/>
              <a:tailEnd/>
            </a:ln>
          </p:spPr>
        </p:pic>
        <p:pic>
          <p:nvPicPr>
            <p:cNvPr id="9287" name="Picture 7"/>
            <p:cNvPicPr>
              <a:picLocks noChangeAspect="1" noChangeArrowheads="1"/>
            </p:cNvPicPr>
            <p:nvPr/>
          </p:nvPicPr>
          <p:blipFill>
            <a:blip r:embed="rId3"/>
            <a:srcRect/>
            <a:stretch>
              <a:fillRect/>
            </a:stretch>
          </p:blipFill>
          <p:spPr bwMode="auto">
            <a:xfrm>
              <a:off x="5006288" y="6028114"/>
              <a:ext cx="1368152" cy="706038"/>
            </a:xfrm>
            <a:prstGeom prst="rect">
              <a:avLst/>
            </a:prstGeom>
            <a:noFill/>
            <a:ln w="9525">
              <a:noFill/>
              <a:miter lim="800000"/>
              <a:headEnd/>
              <a:tailEnd/>
            </a:ln>
          </p:spPr>
        </p:pic>
      </p:grpSp>
      <p:pic>
        <p:nvPicPr>
          <p:cNvPr id="9283" name="Picture 9" descr="C:\Users\VANDEJACSON\Pictures\CVE_BOL.gif"/>
          <p:cNvPicPr>
            <a:picLocks noChangeAspect="1" noChangeArrowheads="1" noCrop="1"/>
          </p:cNvPicPr>
          <p:nvPr/>
        </p:nvPicPr>
        <p:blipFill>
          <a:blip r:embed="rId4"/>
          <a:srcRect/>
          <a:stretch>
            <a:fillRect/>
          </a:stretch>
        </p:blipFill>
        <p:spPr bwMode="auto">
          <a:xfrm>
            <a:off x="6786563" y="6542088"/>
            <a:ext cx="428625" cy="315912"/>
          </a:xfrm>
          <a:prstGeom prst="rect">
            <a:avLst/>
          </a:prstGeom>
          <a:noFill/>
          <a:ln w="9525">
            <a:noFill/>
            <a:miter lim="800000"/>
            <a:headEnd/>
            <a:tailEnd/>
          </a:ln>
        </p:spPr>
      </p:pic>
      <p:pic>
        <p:nvPicPr>
          <p:cNvPr id="9284" name="Imagem 7"/>
          <p:cNvPicPr>
            <a:picLocks noChangeAspect="1"/>
          </p:cNvPicPr>
          <p:nvPr/>
        </p:nvPicPr>
        <p:blipFill>
          <a:blip r:embed="rId2"/>
          <a:srcRect l="19089" r="44951"/>
          <a:stretch>
            <a:fillRect/>
          </a:stretch>
        </p:blipFill>
        <p:spPr bwMode="auto">
          <a:xfrm>
            <a:off x="1357290" y="6286520"/>
            <a:ext cx="5929354" cy="571480"/>
          </a:xfrm>
          <a:prstGeom prst="rect">
            <a:avLst/>
          </a:prstGeom>
          <a:noFill/>
          <a:ln w="9525">
            <a:noFill/>
            <a:miter lim="800000"/>
            <a:headEnd/>
            <a:tailEnd/>
          </a:ln>
        </p:spPr>
      </p:pic>
      <p:sp>
        <p:nvSpPr>
          <p:cNvPr id="9285" name="Rectangle 71"/>
          <p:cNvSpPr>
            <a:spLocks noChangeArrowheads="1"/>
          </p:cNvSpPr>
          <p:nvPr/>
        </p:nvSpPr>
        <p:spPr bwMode="auto">
          <a:xfrm>
            <a:off x="465138" y="6165850"/>
            <a:ext cx="3028950" cy="274638"/>
          </a:xfrm>
          <a:prstGeom prst="rect">
            <a:avLst/>
          </a:prstGeom>
          <a:noFill/>
          <a:ln w="9525">
            <a:noFill/>
            <a:miter lim="800000"/>
            <a:headEnd/>
            <a:tailEnd/>
          </a:ln>
        </p:spPr>
        <p:txBody>
          <a:bodyPr>
            <a:spAutoFit/>
          </a:bodyPr>
          <a:lstStyle/>
          <a:p>
            <a:pPr fontAlgn="b"/>
            <a:r>
              <a:rPr lang="pt-BR" altLang="pt-BR" sz="1200" b="1">
                <a:solidFill>
                  <a:schemeClr val="accent2"/>
                </a:solidFill>
              </a:rPr>
              <a:t>Fonte :SIM /SINASC 28/1/2014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pPr eaLnBrk="1" hangingPunct="1"/>
            <a:r>
              <a:rPr lang="pt-BR" altLang="pt-BR" sz="2800" b="1" dirty="0" smtClean="0">
                <a:solidFill>
                  <a:schemeClr val="tx2"/>
                </a:solidFill>
                <a:cs typeface="Arial" charset="0"/>
              </a:rPr>
              <a:t>Total de Óbitos e Coeficientes por faixa etária dos óbitos,por Residência,RMBS,2013</a:t>
            </a:r>
            <a:endParaRPr lang="pt-BR" altLang="pt-BR" sz="2800" b="1" dirty="0" smtClean="0">
              <a:solidFill>
                <a:schemeClr val="tx2"/>
              </a:solidFill>
            </a:endParaRPr>
          </a:p>
        </p:txBody>
      </p:sp>
      <p:graphicFrame>
        <p:nvGraphicFramePr>
          <p:cNvPr id="6298" name="Group 154"/>
          <p:cNvGraphicFramePr>
            <a:graphicFrameLocks noGrp="1"/>
          </p:cNvGraphicFramePr>
          <p:nvPr>
            <p:ph idx="1"/>
          </p:nvPr>
        </p:nvGraphicFramePr>
        <p:xfrm>
          <a:off x="0" y="1196975"/>
          <a:ext cx="9144000" cy="5208592"/>
        </p:xfrm>
        <a:graphic>
          <a:graphicData uri="http://schemas.openxmlformats.org/drawingml/2006/table">
            <a:tbl>
              <a:tblPr/>
              <a:tblGrid>
                <a:gridCol w="1331913"/>
                <a:gridCol w="863600"/>
                <a:gridCol w="863600"/>
                <a:gridCol w="720725"/>
                <a:gridCol w="792162"/>
                <a:gridCol w="914400"/>
                <a:gridCol w="914400"/>
                <a:gridCol w="914400"/>
                <a:gridCol w="914400"/>
                <a:gridCol w="914400"/>
              </a:tblGrid>
              <a:tr h="37306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Residência</a:t>
                      </a:r>
                      <a:endParaRPr kumimoji="0" lang="pt-BR" altLang="pt-BR" sz="1400" b="1" i="0" u="none" strike="noStrike" cap="none" normalizeH="0" baseline="0" smtClean="0">
                        <a:ln>
                          <a:noFill/>
                        </a:ln>
                        <a:solidFill>
                          <a:schemeClr val="tx1"/>
                        </a:solidFill>
                        <a:effectLst/>
                        <a:latin typeface="Tahoma" pitchFamily="34" charset="0"/>
                      </a:endParaRPr>
                    </a:p>
                  </a:txBody>
                  <a:tcPr marT="45713" marB="4571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4">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tx1"/>
                          </a:solidFill>
                          <a:effectLst/>
                          <a:latin typeface="Calibri" pitchFamily="34" charset="0"/>
                          <a:cs typeface="Arial" charset="0"/>
                        </a:rPr>
                        <a:t>ÓBITOS</a:t>
                      </a:r>
                      <a:endParaRPr kumimoji="0" lang="pt-BR" altLang="pt-BR" sz="1800" b="1" i="0" u="none" strike="noStrike" cap="none" normalizeH="0" baseline="0" smtClean="0">
                        <a:ln>
                          <a:noFill/>
                        </a:ln>
                        <a:solidFill>
                          <a:schemeClr val="tx1"/>
                        </a:solidFill>
                        <a:effectLst/>
                        <a:latin typeface="Calibri" pitchFamily="34" charset="0"/>
                      </a:endParaRPr>
                    </a:p>
                  </a:txBody>
                  <a:tcPr marT="45713" marB="4571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pt-BR"/>
                    </a:p>
                  </a:txBody>
                  <a:tcPr/>
                </a:tc>
                <a:tc hMerge="1">
                  <a:txBody>
                    <a:bodyPr/>
                    <a:lstStyle/>
                    <a:p>
                      <a:endParaRPr lang="pt-BR"/>
                    </a:p>
                  </a:txBody>
                  <a:tcPr/>
                </a:tc>
                <a:tc hMerge="1">
                  <a:txBody>
                    <a:bodyPr/>
                    <a:lstStyle/>
                    <a:p>
                      <a:endParaRPr lang="pt-BR"/>
                    </a:p>
                  </a:txBody>
                  <a:tcPr/>
                </a:tc>
                <a:tc gridSpan="5">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Coeficientes de Mortalidade</a:t>
                      </a:r>
                      <a:endParaRPr kumimoji="0" lang="pt-BR" altLang="pt-BR" sz="1400" b="1" i="0" u="none" strike="noStrike" cap="none" normalizeH="0" baseline="0" smtClean="0">
                        <a:ln>
                          <a:noFill/>
                        </a:ln>
                        <a:solidFill>
                          <a:schemeClr val="tx1"/>
                        </a:solidFill>
                        <a:effectLst/>
                        <a:latin typeface="Tahoma" pitchFamily="34" charset="0"/>
                      </a:endParaRPr>
                    </a:p>
                  </a:txBody>
                  <a:tcPr marT="45713" marB="4571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55403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 </a:t>
                      </a:r>
                      <a:endParaRPr kumimoji="0" lang="pt-BR" altLang="pt-BR" sz="1400" b="0" i="0" u="none" strike="noStrike" cap="none" normalizeH="0" baseline="0" smtClean="0">
                        <a:ln>
                          <a:noFill/>
                        </a:ln>
                        <a:solidFill>
                          <a:schemeClr val="tx1"/>
                        </a:solidFill>
                        <a:effectLst/>
                        <a:latin typeface="Calibri" pitchFamily="34" charset="0"/>
                      </a:endParaRPr>
                    </a:p>
                  </a:txBody>
                  <a:tcPr marT="45713" marB="4571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Nati</a:t>
                      </a:r>
                    </a:p>
                    <a:p>
                      <a:pPr marL="342900" marR="0" lvl="0" indent="-342900" algn="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mortos</a:t>
                      </a:r>
                      <a:endParaRPr kumimoji="0" lang="pt-BR" altLang="pt-BR" sz="1400" b="1" i="0" u="none" strike="noStrike" cap="none" normalizeH="0" baseline="0" smtClean="0">
                        <a:ln>
                          <a:noFill/>
                        </a:ln>
                        <a:solidFill>
                          <a:schemeClr val="tx1"/>
                        </a:solidFill>
                        <a:effectLst/>
                        <a:latin typeface="Calibri" pitchFamily="34" charset="0"/>
                      </a:endParaRPr>
                    </a:p>
                  </a:txBody>
                  <a:tcPr marT="45713" marB="4571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0 a 6</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 dias</a:t>
                      </a:r>
                      <a:endParaRPr kumimoji="0" lang="pt-BR" altLang="pt-BR" sz="1400" b="1" i="0" u="none" strike="noStrike" cap="none" normalizeH="0" baseline="0" smtClean="0">
                        <a:ln>
                          <a:noFill/>
                        </a:ln>
                        <a:solidFill>
                          <a:schemeClr val="tx1"/>
                        </a:solidFill>
                        <a:effectLst/>
                        <a:latin typeface="Calibri" pitchFamily="34" charset="0"/>
                      </a:endParaRPr>
                    </a:p>
                  </a:txBody>
                  <a:tcPr marT="45713" marB="4571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7 a 27</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 dias</a:t>
                      </a:r>
                      <a:endParaRPr kumimoji="0" lang="pt-BR" altLang="pt-BR" sz="1400" b="1" i="0" u="none" strike="noStrike" cap="none" normalizeH="0" baseline="0" smtClean="0">
                        <a:ln>
                          <a:noFill/>
                        </a:ln>
                        <a:solidFill>
                          <a:schemeClr val="tx1"/>
                        </a:solidFill>
                        <a:effectLst/>
                        <a:latin typeface="Calibri" pitchFamily="34" charset="0"/>
                      </a:endParaRPr>
                    </a:p>
                  </a:txBody>
                  <a:tcPr marT="45713" marB="4571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28 d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a 1 a</a:t>
                      </a:r>
                      <a:endParaRPr kumimoji="0" lang="pt-BR" altLang="pt-BR" sz="1400" b="1" i="0" u="none" strike="noStrike" cap="none" normalizeH="0" baseline="0" smtClean="0">
                        <a:ln>
                          <a:noFill/>
                        </a:ln>
                        <a:solidFill>
                          <a:schemeClr val="tx1"/>
                        </a:solidFill>
                        <a:effectLst/>
                        <a:latin typeface="Calibri" pitchFamily="34" charset="0"/>
                      </a:endParaRPr>
                    </a:p>
                  </a:txBody>
                  <a:tcPr marT="45713" marB="4571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Peri</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natal</a:t>
                      </a:r>
                      <a:endParaRPr kumimoji="0" lang="pt-BR" altLang="pt-BR" sz="1400" b="1" i="0" u="none" strike="noStrike" cap="none" normalizeH="0" baseline="0" smtClean="0">
                        <a:ln>
                          <a:noFill/>
                        </a:ln>
                        <a:solidFill>
                          <a:schemeClr val="tx1"/>
                        </a:solidFill>
                        <a:effectLst/>
                        <a:latin typeface="Calibri" pitchFamily="34" charset="0"/>
                      </a:endParaRPr>
                    </a:p>
                  </a:txBody>
                  <a:tcPr marT="45713" marB="4571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Neonatal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Precoce</a:t>
                      </a:r>
                    </a:p>
                  </a:txBody>
                  <a:tcPr marT="45713" marB="4571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Neonatal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Tardio</a:t>
                      </a:r>
                    </a:p>
                  </a:txBody>
                  <a:tcPr marT="45713" marB="4571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Infantil</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Tardio</a:t>
                      </a:r>
                    </a:p>
                  </a:txBody>
                  <a:tcPr marT="45713" marB="4571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Calibri" pitchFamily="34" charset="0"/>
                          <a:cs typeface="Arial" charset="0"/>
                        </a:rPr>
                        <a:t>INFANTIL</a:t>
                      </a:r>
                      <a:endParaRPr kumimoji="0" lang="pt-BR" altLang="pt-BR" sz="1400" b="1" i="0" u="none" strike="noStrike" cap="none" normalizeH="0" baseline="0" smtClean="0">
                        <a:ln>
                          <a:noFill/>
                        </a:ln>
                        <a:solidFill>
                          <a:schemeClr val="tx1"/>
                        </a:solidFill>
                        <a:effectLst/>
                        <a:latin typeface="Calibri" pitchFamily="34" charset="0"/>
                      </a:endParaRPr>
                    </a:p>
                  </a:txBody>
                  <a:tcPr marT="45713" marB="4571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Bertioga</a:t>
                      </a:r>
                      <a:endParaRPr kumimoji="0" lang="pt-BR" altLang="pt-BR" sz="1600" b="1" i="0" u="none" strike="noStrike" cap="none" normalizeH="0" baseline="0" smtClean="0">
                        <a:ln>
                          <a:noFill/>
                        </a:ln>
                        <a:solidFill>
                          <a:schemeClr val="tx1"/>
                        </a:solidFill>
                        <a:effectLst/>
                        <a:latin typeface="Calibri"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17</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3</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7</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7</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bg1"/>
                          </a:solidFill>
                          <a:effectLst/>
                          <a:latin typeface="Tahoma" pitchFamily="34" charset="0"/>
                          <a:cs typeface="Arial" charset="0"/>
                        </a:rPr>
                        <a:t>22,0</a:t>
                      </a:r>
                      <a:endParaRPr kumimoji="0" lang="pt-BR" altLang="pt-BR" sz="1400" b="0" i="0" u="none" strike="noStrike" cap="none" normalizeH="0" baseline="0" smtClean="0">
                        <a:ln>
                          <a:noFill/>
                        </a:ln>
                        <a:solidFill>
                          <a:schemeClr val="bg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3,4</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7,8</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7,8</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19,1</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Cubatão</a:t>
                      </a:r>
                      <a:endParaRPr kumimoji="0" lang="pt-BR" altLang="pt-BR" sz="1600" b="1" i="0" u="none" strike="noStrike" cap="none" normalizeH="0" baseline="0" smtClean="0">
                        <a:ln>
                          <a:noFill/>
                        </a:ln>
                        <a:solidFill>
                          <a:schemeClr val="tx1"/>
                        </a:solidFill>
                        <a:effectLst/>
                        <a:latin typeface="Calibri"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20</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17</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13</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12</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bg1"/>
                          </a:solidFill>
                          <a:effectLst/>
                          <a:latin typeface="Tahoma" pitchFamily="34" charset="0"/>
                          <a:cs typeface="Arial" charset="0"/>
                        </a:rPr>
                        <a:t>19,6</a:t>
                      </a:r>
                      <a:endParaRPr kumimoji="0" lang="pt-BR" altLang="pt-BR" sz="1400" b="0" i="0" u="none" strike="noStrike" cap="none" normalizeH="0" baseline="0" smtClean="0">
                        <a:ln>
                          <a:noFill/>
                        </a:ln>
                        <a:solidFill>
                          <a:schemeClr val="bg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9,1</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7,0</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6,4</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bg1"/>
                          </a:solidFill>
                          <a:effectLst/>
                          <a:latin typeface="Tahoma" pitchFamily="34" charset="0"/>
                          <a:cs typeface="Arial" charset="0"/>
                        </a:rPr>
                        <a:t>22,5</a:t>
                      </a:r>
                      <a:endParaRPr kumimoji="0" lang="pt-BR" altLang="pt-BR" sz="1600" b="0" i="0" u="none" strike="noStrike" cap="none" normalizeH="0" baseline="0" smtClean="0">
                        <a:ln>
                          <a:noFill/>
                        </a:ln>
                        <a:solidFill>
                          <a:schemeClr val="bg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r>
              <a:tr h="3714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Guarujá</a:t>
                      </a:r>
                      <a:endParaRPr kumimoji="0" lang="pt-BR" altLang="pt-BR" sz="1600" b="1" i="0" u="none" strike="noStrike" cap="none" normalizeH="0" baseline="0" smtClean="0">
                        <a:ln>
                          <a:noFill/>
                        </a:ln>
                        <a:solidFill>
                          <a:schemeClr val="tx1"/>
                        </a:solidFill>
                        <a:effectLst/>
                        <a:latin typeface="Calibri"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42</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31</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34</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34</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15,7</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6,7</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7,4</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7,4</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bg1"/>
                          </a:solidFill>
                          <a:effectLst/>
                          <a:latin typeface="Tahoma" pitchFamily="34" charset="0"/>
                        </a:rPr>
                        <a:t>21,5</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r>
              <a:tr h="46037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Itanhaém</a:t>
                      </a:r>
                      <a:endParaRPr kumimoji="0" lang="pt-BR" altLang="pt-BR" sz="1600" b="1" i="0" u="none" strike="noStrike" cap="none" normalizeH="0" baseline="0" smtClean="0">
                        <a:ln>
                          <a:noFill/>
                        </a:ln>
                        <a:solidFill>
                          <a:schemeClr val="tx1"/>
                        </a:solidFill>
                        <a:effectLst/>
                        <a:latin typeface="Calibri"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12</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8</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4</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14,7</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6,9</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0,7</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3,0</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9,6</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8100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Mongaguá</a:t>
                      </a:r>
                      <a:endParaRPr kumimoji="0" lang="pt-BR" altLang="pt-BR" sz="1600" b="1" i="0" u="none" strike="noStrike" cap="none" normalizeH="0" baseline="0" smtClean="0">
                        <a:ln>
                          <a:noFill/>
                        </a:ln>
                        <a:solidFill>
                          <a:schemeClr val="tx1"/>
                        </a:solidFill>
                        <a:effectLst/>
                        <a:latin typeface="Calibri"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7</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0</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11,6</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0,0</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1,7</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1,7</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rPr>
                        <a:t>3,3</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98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Peruíbe</a:t>
                      </a:r>
                      <a:endParaRPr kumimoji="0" lang="pt-BR" altLang="pt-BR" sz="1600" b="1" i="0" u="none" strike="noStrike" cap="none" normalizeH="0" baseline="0" smtClean="0">
                        <a:ln>
                          <a:noFill/>
                        </a:ln>
                        <a:solidFill>
                          <a:schemeClr val="tx1"/>
                        </a:solidFill>
                        <a:effectLst/>
                        <a:latin typeface="Calibri"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14</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8</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0</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2</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bg1"/>
                          </a:solidFill>
                          <a:effectLst/>
                          <a:latin typeface="Tahoma" pitchFamily="34" charset="0"/>
                          <a:cs typeface="Arial" charset="0"/>
                        </a:rPr>
                        <a:t>23,4</a:t>
                      </a:r>
                      <a:endParaRPr kumimoji="0" lang="pt-BR" altLang="pt-BR" sz="1400" b="0" i="0" u="none" strike="noStrike" cap="none" normalizeH="0" baseline="0" smtClean="0">
                        <a:ln>
                          <a:noFill/>
                        </a:ln>
                        <a:solidFill>
                          <a:schemeClr val="bg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8,6</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0,0</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2,2</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10,8</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984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Praia </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Grande</a:t>
                      </a:r>
                      <a:endParaRPr kumimoji="0" lang="pt-BR" altLang="pt-BR" sz="1600" b="1" i="0" u="none" strike="noStrike" cap="none" normalizeH="0" baseline="0" smtClean="0">
                        <a:ln>
                          <a:noFill/>
                        </a:ln>
                        <a:solidFill>
                          <a:schemeClr val="tx1"/>
                        </a:solidFill>
                        <a:effectLst/>
                        <a:latin typeface="Calibri"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44</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22</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12</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28</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15,4</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5,2</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2,8</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6,6</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14,7</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1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Santos</a:t>
                      </a:r>
                      <a:endParaRPr kumimoji="0" lang="pt-BR" altLang="pt-BR" sz="1600" b="1" i="0" u="none" strike="noStrike" cap="none" normalizeH="0" baseline="0" smtClean="0">
                        <a:ln>
                          <a:noFill/>
                        </a:ln>
                        <a:solidFill>
                          <a:schemeClr val="tx1"/>
                        </a:solidFill>
                        <a:effectLst/>
                        <a:latin typeface="Calibri"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37</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20</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20</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21</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11,6</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4,1</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4,1</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4,3</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12,5</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9848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São </a:t>
                      </a:r>
                    </a:p>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1600" b="1" i="0" u="none" strike="noStrike" cap="none" normalizeH="0" baseline="0" smtClean="0">
                          <a:ln>
                            <a:noFill/>
                          </a:ln>
                          <a:solidFill>
                            <a:schemeClr val="tx1"/>
                          </a:solidFill>
                          <a:effectLst/>
                          <a:latin typeface="Calibri" pitchFamily="34" charset="0"/>
                          <a:cs typeface="Arial" charset="0"/>
                        </a:rPr>
                        <a:t>Vicente</a:t>
                      </a:r>
                      <a:endParaRPr kumimoji="0" lang="pt-BR" altLang="pt-BR" sz="1600" b="1" i="0" u="none" strike="noStrike" cap="none" normalizeH="0" baseline="0" smtClean="0">
                        <a:ln>
                          <a:noFill/>
                        </a:ln>
                        <a:solidFill>
                          <a:schemeClr val="tx1"/>
                        </a:solidFill>
                        <a:effectLst/>
                        <a:latin typeface="Calibri"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62</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38</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20</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30</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bg1"/>
                          </a:solidFill>
                          <a:effectLst/>
                          <a:latin typeface="Tahoma" pitchFamily="34" charset="0"/>
                          <a:cs typeface="Arial" charset="0"/>
                        </a:rPr>
                        <a:t>19,1</a:t>
                      </a:r>
                      <a:endParaRPr kumimoji="0" lang="pt-BR" altLang="pt-BR" sz="1400" b="0" i="0" u="none" strike="noStrike" cap="none" normalizeH="0" baseline="0" smtClean="0">
                        <a:ln>
                          <a:noFill/>
                        </a:ln>
                        <a:solidFill>
                          <a:schemeClr val="bg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rPr>
                        <a:t>7,4</a:t>
                      </a: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3,9</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5,8</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17,0</a:t>
                      </a:r>
                      <a:endParaRPr kumimoji="0" lang="pt-BR" altLang="pt-BR" sz="1400" b="0"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481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smtClean="0">
                          <a:ln>
                            <a:noFill/>
                          </a:ln>
                          <a:solidFill>
                            <a:schemeClr val="tx1"/>
                          </a:solidFill>
                          <a:effectLst/>
                          <a:latin typeface="Calibri" pitchFamily="34" charset="0"/>
                          <a:cs typeface="Arial" charset="0"/>
                        </a:rPr>
                        <a:t>RMBS</a:t>
                      </a:r>
                      <a:endParaRPr kumimoji="0" lang="pt-BR" altLang="pt-BR" sz="2000" b="1" i="0" u="none" strike="noStrike" cap="none" normalizeH="0" baseline="0" smtClean="0">
                        <a:ln>
                          <a:noFill/>
                        </a:ln>
                        <a:solidFill>
                          <a:schemeClr val="tx1"/>
                        </a:solidFill>
                        <a:effectLst/>
                        <a:latin typeface="Calibri"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255</a:t>
                      </a:r>
                      <a:endParaRPr kumimoji="0" lang="pt-BR" altLang="pt-BR" sz="1400" b="1"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147</a:t>
                      </a:r>
                      <a:endParaRPr kumimoji="0" lang="pt-BR" altLang="pt-BR" sz="1400" b="1"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108</a:t>
                      </a:r>
                      <a:endParaRPr kumimoji="0" lang="pt-BR" altLang="pt-BR" sz="1400" b="1"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139</a:t>
                      </a:r>
                      <a:endParaRPr kumimoji="0" lang="pt-BR" altLang="pt-BR" sz="1400" b="1"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800" b="1" i="0" u="none" strike="noStrike" cap="none" normalizeH="0" baseline="0" smtClean="0">
                          <a:ln>
                            <a:noFill/>
                          </a:ln>
                          <a:solidFill>
                            <a:schemeClr val="bg1"/>
                          </a:solidFill>
                          <a:effectLst/>
                          <a:latin typeface="Tahoma" pitchFamily="34" charset="0"/>
                          <a:cs typeface="Arial" charset="0"/>
                        </a:rPr>
                        <a:t>16,2</a:t>
                      </a:r>
                      <a:endParaRPr kumimoji="0" lang="pt-BR" altLang="pt-BR" sz="1800" b="1" i="0" u="none" strike="noStrike" cap="none" normalizeH="0" baseline="0" smtClean="0">
                        <a:ln>
                          <a:noFill/>
                        </a:ln>
                        <a:solidFill>
                          <a:schemeClr val="bg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6,0</a:t>
                      </a:r>
                      <a:endParaRPr kumimoji="0" lang="pt-BR" altLang="pt-BR" sz="1400" b="1"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4,4</a:t>
                      </a:r>
                      <a:endParaRPr kumimoji="0" lang="pt-BR" altLang="pt-BR" sz="1400" b="1"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5,7</a:t>
                      </a:r>
                      <a:endParaRPr kumimoji="0" lang="pt-BR" altLang="pt-BR" sz="1400" b="1" i="0" u="none" strike="noStrike" cap="none" normalizeH="0" baseline="0" smtClean="0">
                        <a:ln>
                          <a:noFill/>
                        </a:ln>
                        <a:solidFill>
                          <a:schemeClr val="tx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pt-BR" altLang="pt-BR" sz="2000" b="1" i="0" u="none" strike="noStrike" cap="none" normalizeH="0" baseline="0" smtClean="0">
                          <a:ln>
                            <a:noFill/>
                          </a:ln>
                          <a:solidFill>
                            <a:schemeClr val="bg1"/>
                          </a:solidFill>
                          <a:effectLst/>
                          <a:latin typeface="Tahoma" pitchFamily="34" charset="0"/>
                          <a:cs typeface="Arial" charset="0"/>
                        </a:rPr>
                        <a:t>16,1</a:t>
                      </a:r>
                      <a:endParaRPr kumimoji="0" lang="pt-BR" altLang="pt-BR" sz="2000" b="0" i="0" u="none" strike="noStrike" cap="none" normalizeH="0" baseline="0" smtClean="0">
                        <a:ln>
                          <a:noFill/>
                        </a:ln>
                        <a:solidFill>
                          <a:schemeClr val="bg1"/>
                        </a:solidFill>
                        <a:effectLst/>
                        <a:latin typeface="Tahoma"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hlink"/>
                    </a:solidFill>
                  </a:tcPr>
                </a:tc>
              </a:tr>
            </a:tbl>
          </a:graphicData>
        </a:graphic>
      </p:graphicFrame>
      <p:pic>
        <p:nvPicPr>
          <p:cNvPr id="10381" name="Imagem 13"/>
          <p:cNvPicPr>
            <a:picLocks noChangeAspect="1"/>
          </p:cNvPicPr>
          <p:nvPr/>
        </p:nvPicPr>
        <p:blipFill>
          <a:blip r:embed="rId2"/>
          <a:srcRect r="44951"/>
          <a:stretch>
            <a:fillRect/>
          </a:stretch>
        </p:blipFill>
        <p:spPr bwMode="auto">
          <a:xfrm>
            <a:off x="0" y="6324600"/>
            <a:ext cx="1763713" cy="533400"/>
          </a:xfrm>
          <a:prstGeom prst="rect">
            <a:avLst/>
          </a:prstGeom>
          <a:noFill/>
          <a:ln w="9525">
            <a:noFill/>
            <a:miter lim="800000"/>
            <a:headEnd/>
            <a:tailEnd/>
          </a:ln>
        </p:spPr>
      </p:pic>
      <p:grpSp>
        <p:nvGrpSpPr>
          <p:cNvPr id="2" name="Grupo 12"/>
          <p:cNvGrpSpPr>
            <a:grpSpLocks noChangeAspect="1"/>
          </p:cNvGrpSpPr>
          <p:nvPr/>
        </p:nvGrpSpPr>
        <p:grpSpPr bwMode="auto">
          <a:xfrm>
            <a:off x="7235825" y="6381750"/>
            <a:ext cx="1908175" cy="503238"/>
            <a:chOff x="3794834" y="5339420"/>
            <a:chExt cx="5349166" cy="1522771"/>
          </a:xfrm>
        </p:grpSpPr>
        <p:pic>
          <p:nvPicPr>
            <p:cNvPr id="10386" name="Imagem 13"/>
            <p:cNvPicPr>
              <a:picLocks noChangeAspect="1"/>
            </p:cNvPicPr>
            <p:nvPr/>
          </p:nvPicPr>
          <p:blipFill>
            <a:blip r:embed="rId2"/>
            <a:srcRect l="41501"/>
            <a:stretch>
              <a:fillRect/>
            </a:stretch>
          </p:blipFill>
          <p:spPr bwMode="auto">
            <a:xfrm>
              <a:off x="3794834" y="5339420"/>
              <a:ext cx="5349166" cy="1522771"/>
            </a:xfrm>
            <a:prstGeom prst="rect">
              <a:avLst/>
            </a:prstGeom>
            <a:noFill/>
            <a:ln w="9525">
              <a:noFill/>
              <a:miter lim="800000"/>
              <a:headEnd/>
              <a:tailEnd/>
            </a:ln>
          </p:spPr>
        </p:pic>
        <p:pic>
          <p:nvPicPr>
            <p:cNvPr id="10387" name="Picture 7"/>
            <p:cNvPicPr>
              <a:picLocks noChangeAspect="1" noChangeArrowheads="1"/>
            </p:cNvPicPr>
            <p:nvPr/>
          </p:nvPicPr>
          <p:blipFill>
            <a:blip r:embed="rId3"/>
            <a:srcRect/>
            <a:stretch>
              <a:fillRect/>
            </a:stretch>
          </p:blipFill>
          <p:spPr bwMode="auto">
            <a:xfrm>
              <a:off x="5006288" y="6028114"/>
              <a:ext cx="1368152" cy="706038"/>
            </a:xfrm>
            <a:prstGeom prst="rect">
              <a:avLst/>
            </a:prstGeom>
            <a:noFill/>
            <a:ln w="9525">
              <a:noFill/>
              <a:miter lim="800000"/>
              <a:headEnd/>
              <a:tailEnd/>
            </a:ln>
          </p:spPr>
        </p:pic>
      </p:grpSp>
      <p:pic>
        <p:nvPicPr>
          <p:cNvPr id="10383" name="Imagem 7"/>
          <p:cNvPicPr>
            <a:picLocks noChangeAspect="1"/>
          </p:cNvPicPr>
          <p:nvPr/>
        </p:nvPicPr>
        <p:blipFill>
          <a:blip r:embed="rId2"/>
          <a:srcRect l="19089" r="44951"/>
          <a:stretch>
            <a:fillRect/>
          </a:stretch>
        </p:blipFill>
        <p:spPr bwMode="auto">
          <a:xfrm>
            <a:off x="1403350" y="6381750"/>
            <a:ext cx="5905500" cy="503238"/>
          </a:xfrm>
          <a:prstGeom prst="rect">
            <a:avLst/>
          </a:prstGeom>
          <a:noFill/>
          <a:ln w="9525">
            <a:noFill/>
            <a:miter lim="800000"/>
            <a:headEnd/>
            <a:tailEnd/>
          </a:ln>
        </p:spPr>
      </p:pic>
      <p:pic>
        <p:nvPicPr>
          <p:cNvPr id="10384" name="Picture 9" descr="C:\Users\VANDEJACSON\Pictures\CVE_BOL.gif"/>
          <p:cNvPicPr>
            <a:picLocks noChangeAspect="1" noChangeArrowheads="1" noCrop="1"/>
          </p:cNvPicPr>
          <p:nvPr/>
        </p:nvPicPr>
        <p:blipFill>
          <a:blip r:embed="rId4"/>
          <a:srcRect/>
          <a:stretch>
            <a:fillRect/>
          </a:stretch>
        </p:blipFill>
        <p:spPr bwMode="auto">
          <a:xfrm>
            <a:off x="6786563" y="6542088"/>
            <a:ext cx="428625" cy="315912"/>
          </a:xfrm>
          <a:prstGeom prst="rect">
            <a:avLst/>
          </a:prstGeom>
          <a:noFill/>
          <a:ln w="9525">
            <a:noFill/>
            <a:miter lim="800000"/>
            <a:headEnd/>
            <a:tailEnd/>
          </a:ln>
        </p:spPr>
      </p:pic>
      <p:sp>
        <p:nvSpPr>
          <p:cNvPr id="10385" name="CaixaDeTexto 10"/>
          <p:cNvSpPr txBox="1">
            <a:spLocks noChangeArrowheads="1"/>
          </p:cNvSpPr>
          <p:nvPr/>
        </p:nvSpPr>
        <p:spPr bwMode="auto">
          <a:xfrm>
            <a:off x="468313" y="6524625"/>
            <a:ext cx="2735262" cy="304800"/>
          </a:xfrm>
          <a:prstGeom prst="rect">
            <a:avLst/>
          </a:prstGeom>
          <a:noFill/>
          <a:ln w="9525">
            <a:noFill/>
            <a:miter lim="800000"/>
            <a:headEnd/>
            <a:tailEnd/>
          </a:ln>
        </p:spPr>
        <p:txBody>
          <a:bodyPr>
            <a:spAutoFit/>
          </a:bodyPr>
          <a:lstStyle/>
          <a:p>
            <a:r>
              <a:rPr lang="pt-BR" altLang="pt-BR" sz="1400">
                <a:solidFill>
                  <a:schemeClr val="accent2"/>
                </a:solidFill>
                <a:latin typeface="Calibri" pitchFamily="34" charset="0"/>
              </a:rPr>
              <a:t>Fonte: SIM SINASC-28/1/2014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ítulo 1"/>
          <p:cNvSpPr>
            <a:spLocks noGrp="1"/>
          </p:cNvSpPr>
          <p:nvPr>
            <p:ph type="title"/>
          </p:nvPr>
        </p:nvSpPr>
        <p:spPr/>
        <p:txBody>
          <a:bodyPr/>
          <a:lstStyle/>
          <a:p>
            <a:pPr eaLnBrk="1" hangingPunct="1"/>
            <a:r>
              <a:rPr lang="pt-BR" altLang="pt-BR" sz="2800" b="1" dirty="0" smtClean="0">
                <a:solidFill>
                  <a:schemeClr val="tx2"/>
                </a:solidFill>
                <a:cs typeface="Arial" charset="0"/>
              </a:rPr>
              <a:t>Evolução do Coeficiente de Mortalidade Infantil (CMI) </a:t>
            </a:r>
            <a:br>
              <a:rPr lang="pt-BR" altLang="pt-BR" sz="2800" b="1" dirty="0" smtClean="0">
                <a:solidFill>
                  <a:schemeClr val="tx2"/>
                </a:solidFill>
                <a:cs typeface="Arial" charset="0"/>
              </a:rPr>
            </a:br>
            <a:r>
              <a:rPr lang="pt-BR" altLang="pt-BR" sz="2800" b="1" dirty="0" smtClean="0">
                <a:solidFill>
                  <a:schemeClr val="tx2"/>
                </a:solidFill>
                <a:cs typeface="Arial" charset="0"/>
              </a:rPr>
              <a:t>e seus componentes,RMBS,2008 a 2013</a:t>
            </a:r>
          </a:p>
        </p:txBody>
      </p:sp>
      <p:pic>
        <p:nvPicPr>
          <p:cNvPr id="2052" name="Imagem 13"/>
          <p:cNvPicPr>
            <a:picLocks noChangeAspect="1"/>
          </p:cNvPicPr>
          <p:nvPr/>
        </p:nvPicPr>
        <p:blipFill>
          <a:blip r:embed="rId2"/>
          <a:srcRect r="44951"/>
          <a:stretch>
            <a:fillRect/>
          </a:stretch>
        </p:blipFill>
        <p:spPr bwMode="auto">
          <a:xfrm>
            <a:off x="0" y="6324600"/>
            <a:ext cx="1763713" cy="533400"/>
          </a:xfrm>
          <a:prstGeom prst="rect">
            <a:avLst/>
          </a:prstGeom>
          <a:noFill/>
          <a:ln w="9525">
            <a:noFill/>
            <a:miter lim="800000"/>
            <a:headEnd/>
            <a:tailEnd/>
          </a:ln>
        </p:spPr>
      </p:pic>
      <p:grpSp>
        <p:nvGrpSpPr>
          <p:cNvPr id="2" name="Grupo 12"/>
          <p:cNvGrpSpPr>
            <a:grpSpLocks noChangeAspect="1"/>
          </p:cNvGrpSpPr>
          <p:nvPr/>
        </p:nvGrpSpPr>
        <p:grpSpPr bwMode="auto">
          <a:xfrm>
            <a:off x="7235825" y="6308725"/>
            <a:ext cx="1908175" cy="576263"/>
            <a:chOff x="3794834" y="5339420"/>
            <a:chExt cx="5349166" cy="1522771"/>
          </a:xfrm>
        </p:grpSpPr>
        <p:pic>
          <p:nvPicPr>
            <p:cNvPr id="2056" name="Imagem 13"/>
            <p:cNvPicPr>
              <a:picLocks noChangeAspect="1"/>
            </p:cNvPicPr>
            <p:nvPr/>
          </p:nvPicPr>
          <p:blipFill>
            <a:blip r:embed="rId2"/>
            <a:srcRect l="41501"/>
            <a:stretch>
              <a:fillRect/>
            </a:stretch>
          </p:blipFill>
          <p:spPr bwMode="auto">
            <a:xfrm>
              <a:off x="3794834" y="5339420"/>
              <a:ext cx="5349166" cy="1522771"/>
            </a:xfrm>
            <a:prstGeom prst="rect">
              <a:avLst/>
            </a:prstGeom>
            <a:noFill/>
            <a:ln w="9525">
              <a:noFill/>
              <a:miter lim="800000"/>
              <a:headEnd/>
              <a:tailEnd/>
            </a:ln>
          </p:spPr>
        </p:pic>
        <p:pic>
          <p:nvPicPr>
            <p:cNvPr id="2057" name="Picture 7"/>
            <p:cNvPicPr>
              <a:picLocks noChangeAspect="1" noChangeArrowheads="1"/>
            </p:cNvPicPr>
            <p:nvPr/>
          </p:nvPicPr>
          <p:blipFill>
            <a:blip r:embed="rId3"/>
            <a:srcRect/>
            <a:stretch>
              <a:fillRect/>
            </a:stretch>
          </p:blipFill>
          <p:spPr bwMode="auto">
            <a:xfrm>
              <a:off x="5006288" y="6028114"/>
              <a:ext cx="1368152" cy="706038"/>
            </a:xfrm>
            <a:prstGeom prst="rect">
              <a:avLst/>
            </a:prstGeom>
            <a:noFill/>
            <a:ln w="9525">
              <a:noFill/>
              <a:miter lim="800000"/>
              <a:headEnd/>
              <a:tailEnd/>
            </a:ln>
          </p:spPr>
        </p:pic>
      </p:grpSp>
      <p:pic>
        <p:nvPicPr>
          <p:cNvPr id="2054" name="Imagem 7"/>
          <p:cNvPicPr>
            <a:picLocks noChangeAspect="1"/>
          </p:cNvPicPr>
          <p:nvPr/>
        </p:nvPicPr>
        <p:blipFill>
          <a:blip r:embed="rId2"/>
          <a:srcRect l="19089" r="44951"/>
          <a:stretch>
            <a:fillRect/>
          </a:stretch>
        </p:blipFill>
        <p:spPr bwMode="auto">
          <a:xfrm>
            <a:off x="1403350" y="6308725"/>
            <a:ext cx="5905500" cy="576263"/>
          </a:xfrm>
          <a:prstGeom prst="rect">
            <a:avLst/>
          </a:prstGeom>
          <a:noFill/>
          <a:ln w="9525">
            <a:noFill/>
            <a:miter lim="800000"/>
            <a:headEnd/>
            <a:tailEnd/>
          </a:ln>
        </p:spPr>
      </p:pic>
      <p:pic>
        <p:nvPicPr>
          <p:cNvPr id="2055" name="Picture 9" descr="C:\Users\VANDEJACSON\Pictures\CVE_BOL.gif"/>
          <p:cNvPicPr>
            <a:picLocks noChangeAspect="1" noChangeArrowheads="1" noCrop="1"/>
          </p:cNvPicPr>
          <p:nvPr/>
        </p:nvPicPr>
        <p:blipFill>
          <a:blip r:embed="rId4"/>
          <a:srcRect/>
          <a:stretch>
            <a:fillRect/>
          </a:stretch>
        </p:blipFill>
        <p:spPr bwMode="auto">
          <a:xfrm>
            <a:off x="6786563" y="6542088"/>
            <a:ext cx="428625" cy="315912"/>
          </a:xfrm>
          <a:prstGeom prst="rect">
            <a:avLst/>
          </a:prstGeom>
          <a:noFill/>
          <a:ln w="9525">
            <a:noFill/>
            <a:miter lim="800000"/>
            <a:headEnd/>
            <a:tailEnd/>
          </a:ln>
        </p:spPr>
      </p:pic>
      <p:graphicFrame>
        <p:nvGraphicFramePr>
          <p:cNvPr id="10" name="Object 3"/>
          <p:cNvGraphicFramePr>
            <a:graphicFrameLocks noGrp="1" noChangeAspect="1"/>
          </p:cNvGraphicFramePr>
          <p:nvPr>
            <p:ph idx="4294967295"/>
          </p:nvPr>
        </p:nvGraphicFramePr>
        <p:xfrm>
          <a:off x="-69850" y="1570038"/>
          <a:ext cx="9147175" cy="522605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idx="4294967295"/>
          </p:nvPr>
        </p:nvSpPr>
        <p:spPr>
          <a:xfrm>
            <a:off x="323850" y="260350"/>
            <a:ext cx="8229600" cy="1143000"/>
          </a:xfrm>
        </p:spPr>
        <p:txBody>
          <a:bodyPr/>
          <a:lstStyle/>
          <a:p>
            <a:pPr eaLnBrk="1" hangingPunct="1">
              <a:defRPr/>
            </a:pPr>
            <a:r>
              <a:rPr lang="pt-BR" dirty="0" smtClean="0">
                <a:solidFill>
                  <a:schemeClr val="accent1">
                    <a:lumMod val="60000"/>
                    <a:lumOff val="40000"/>
                  </a:schemeClr>
                </a:solidFill>
              </a:rPr>
              <a:t>CAUSAS DE ÓBITO</a:t>
            </a:r>
          </a:p>
        </p:txBody>
      </p:sp>
      <p:graphicFrame>
        <p:nvGraphicFramePr>
          <p:cNvPr id="9403" name="Group 187"/>
          <p:cNvGraphicFramePr>
            <a:graphicFrameLocks noGrp="1"/>
          </p:cNvGraphicFramePr>
          <p:nvPr>
            <p:ph idx="4294967295"/>
          </p:nvPr>
        </p:nvGraphicFramePr>
        <p:xfrm>
          <a:off x="0" y="0"/>
          <a:ext cx="9144000" cy="6716713"/>
        </p:xfrm>
        <a:graphic>
          <a:graphicData uri="http://schemas.openxmlformats.org/drawingml/2006/table">
            <a:tbl>
              <a:tblPr/>
              <a:tblGrid>
                <a:gridCol w="3059113"/>
                <a:gridCol w="1441450"/>
                <a:gridCol w="1439862"/>
                <a:gridCol w="1374775"/>
                <a:gridCol w="1828800"/>
              </a:tblGrid>
              <a:tr h="8366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chemeClr val="tx1"/>
                          </a:solidFill>
                          <a:effectLst/>
                          <a:latin typeface="Verdana" pitchFamily="34" charset="0"/>
                          <a:cs typeface="Arial" charset="0"/>
                        </a:rPr>
                        <a:t>Causas de óbito &lt;  1 ano </a:t>
                      </a:r>
                    </a:p>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chemeClr val="tx1"/>
                          </a:solidFill>
                          <a:effectLst/>
                          <a:latin typeface="Verdana" pitchFamily="34" charset="0"/>
                          <a:cs typeface="Arial" charset="0"/>
                        </a:rPr>
                        <a:t>(Cap. CID10)-</a:t>
                      </a:r>
                    </a:p>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chemeClr val="tx1"/>
                          </a:solidFill>
                          <a:effectLst/>
                          <a:latin typeface="Verdana" pitchFamily="34" charset="0"/>
                          <a:cs typeface="Arial" charset="0"/>
                        </a:rPr>
                        <a:t>2013(dados preliminares)</a:t>
                      </a:r>
                      <a:endParaRPr kumimoji="0" lang="pt-BR" altLang="pt-BR" sz="1400" b="1" i="0" u="none" strike="noStrike" cap="none" normalizeH="0" baseline="0" dirty="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Verdana" pitchFamily="34" charset="0"/>
                          <a:cs typeface="Arial" charset="0"/>
                        </a:rPr>
                        <a:t>&lt; 7dias</a:t>
                      </a:r>
                      <a:endParaRPr kumimoji="0" lang="pt-BR" altLang="pt-BR" sz="14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Verdana" pitchFamily="34" charset="0"/>
                          <a:cs typeface="Arial" charset="0"/>
                        </a:rPr>
                        <a:t>7 a 27 dias</a:t>
                      </a:r>
                      <a:endParaRPr kumimoji="0" lang="pt-BR" altLang="pt-BR" sz="14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Verdana" pitchFamily="34" charset="0"/>
                          <a:cs typeface="Arial" charset="0"/>
                        </a:rPr>
                        <a:t>28d-&lt;1</a:t>
                      </a:r>
                      <a:endParaRPr kumimoji="0" lang="pt-BR" altLang="pt-BR" sz="14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Verdana" pitchFamily="34" charset="0"/>
                          <a:cs typeface="Arial" charset="0"/>
                        </a:rPr>
                        <a:t>total</a:t>
                      </a:r>
                      <a:endParaRPr kumimoji="0" lang="pt-BR" altLang="pt-BR" sz="1400" b="1" i="0" u="none" strike="noStrike" cap="none" normalizeH="0" baseline="0" smtClean="0">
                        <a:ln>
                          <a:noFill/>
                        </a:ln>
                        <a:solidFill>
                          <a:schemeClr val="tx1"/>
                        </a:solidFill>
                        <a:effectLst/>
                        <a:latin typeface="Verdan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75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Calibri" pitchFamily="34" charset="0"/>
                          <a:cs typeface="Arial" charset="0"/>
                        </a:rPr>
                        <a:t>I.   Algumas doenças infecciosas e parasitárias</a:t>
                      </a:r>
                      <a:endParaRPr kumimoji="0" lang="pt-BR" altLang="pt-BR"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0</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0</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23</a:t>
                      </a:r>
                      <a:endParaRPr kumimoji="0" lang="pt-BR" altLang="pt-BR" sz="1400" b="1"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23</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(5,8%)</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19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Calibri" pitchFamily="34" charset="0"/>
                        </a:rPr>
                        <a:t>II.Neoplasias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rPr>
                        <a:t>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1" i="0" u="none" strike="noStrike" cap="none" normalizeH="0" baseline="0" smtClean="0">
                          <a:ln>
                            <a:noFill/>
                          </a:ln>
                          <a:solidFill>
                            <a:schemeClr val="tx1"/>
                          </a:solidFill>
                          <a:effectLst/>
                          <a:latin typeface="Tahoma" pitchFamily="34"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(0,3%)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095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Calibri" pitchFamily="34" charset="0"/>
                          <a:cs typeface="Arial" charset="0"/>
                        </a:rPr>
                        <a:t>III. Doenças sangue órgãos hematológicos</a:t>
                      </a:r>
                      <a:endParaRPr kumimoji="0" lang="pt-BR" altLang="pt-BR"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0</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0</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4</a:t>
                      </a:r>
                      <a:endParaRPr kumimoji="0" lang="pt-BR" altLang="pt-BR" sz="1400" b="1"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4</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(1,0%)</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Calibri" pitchFamily="34" charset="0"/>
                        </a:rPr>
                        <a:t>VI.Doenças do sistema nervoso</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rPr>
                        <a:t>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rPr>
                        <a:t>4</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5</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(1,3%)</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Calibri" pitchFamily="34" charset="0"/>
                          <a:cs typeface="Arial" charset="0"/>
                        </a:rPr>
                        <a:t>IX.  Doenças do aparelho circulatório</a:t>
                      </a:r>
                      <a:endParaRPr kumimoji="0" lang="pt-BR" altLang="pt-BR"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0</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0</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3</a:t>
                      </a:r>
                      <a:endParaRPr kumimoji="0" lang="pt-BR" altLang="pt-BR" sz="1400" b="1"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3</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(0,8%)</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61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Calibri" pitchFamily="34" charset="0"/>
                          <a:cs typeface="Arial" charset="0"/>
                        </a:rPr>
                        <a:t>X.   Doenças do aparelho respiratório</a:t>
                      </a:r>
                      <a:endParaRPr kumimoji="0" lang="pt-BR" altLang="pt-BR"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0</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0</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rPr>
                        <a:t>25</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25</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(6,3%)</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07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Calibri" pitchFamily="34" charset="0"/>
                        </a:rPr>
                        <a:t>XIV.Doenças do aparelho geniturinário</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rPr>
                        <a:t>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rPr>
                        <a:t>1</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rPr>
                        <a:t>1</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rPr>
                        <a:t>(0,3 %)</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54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Calibri" pitchFamily="34" charset="0"/>
                        </a:rPr>
                        <a:t>XVI. Algumas afecções originadas no período perinatal</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chemeClr val="tx1"/>
                          </a:solidFill>
                          <a:effectLst/>
                          <a:latin typeface="Tahoma" pitchFamily="34" charset="0"/>
                        </a:rPr>
                        <a:t>129</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chemeClr val="tx1"/>
                          </a:solidFill>
                          <a:effectLst/>
                          <a:latin typeface="Tahoma" pitchFamily="34" charset="0"/>
                        </a:rPr>
                        <a:t>87</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chemeClr val="tx1"/>
                          </a:solidFill>
                          <a:effectLst/>
                          <a:latin typeface="Tahoma" pitchFamily="34" charset="0"/>
                        </a:rPr>
                        <a:t>36</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dirty="0" smtClean="0">
                          <a:ln>
                            <a:noFill/>
                          </a:ln>
                          <a:solidFill>
                            <a:schemeClr val="tx1"/>
                          </a:solidFill>
                          <a:effectLst/>
                          <a:latin typeface="Tahoma" pitchFamily="34" charset="0"/>
                        </a:rPr>
                        <a:t>252</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dirty="0" smtClean="0">
                          <a:ln>
                            <a:noFill/>
                          </a:ln>
                          <a:solidFill>
                            <a:schemeClr val="tx1"/>
                          </a:solidFill>
                          <a:effectLst/>
                          <a:latin typeface="Tahoma" pitchFamily="34" charset="0"/>
                        </a:rPr>
                        <a:t>(64%)</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F0"/>
                    </a:solidFill>
                  </a:tcPr>
                </a:tc>
              </a:tr>
              <a:tr h="414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Calibri" pitchFamily="34" charset="0"/>
                        </a:rPr>
                        <a:t>XVII.Malformações congênitas e anomalias cromossômicas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rPr>
                        <a:t>17</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rPr>
                        <a:t>19</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rPr>
                        <a:t>30</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rPr>
                        <a:t>66</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rPr>
                        <a:t>(16,8%)</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46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Calibri" pitchFamily="34" charset="0"/>
                          <a:cs typeface="Arial" charset="0"/>
                        </a:rPr>
                        <a:t>XVIII.Sintomas sinais e achados anormais ex clínico e laboratorial</a:t>
                      </a:r>
                      <a:endParaRPr kumimoji="0" lang="pt-BR" altLang="pt-BR"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1F6"/>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a:t>
                      </a:r>
                      <a:endParaRPr kumimoji="0" lang="pt-BR" altLang="pt-BR" sz="1400" b="1"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0</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4</a:t>
                      </a:r>
                      <a:endParaRPr kumimoji="0" lang="pt-BR" altLang="pt-BR" sz="1400" b="1"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5</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(1,3%)</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4F8"/>
                    </a:solidFill>
                  </a:tcPr>
                </a:tc>
              </a:tr>
              <a:tr h="431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0" i="0" u="none" strike="noStrike" cap="none" normalizeH="0" baseline="0" smtClean="0">
                          <a:ln>
                            <a:noFill/>
                          </a:ln>
                          <a:solidFill>
                            <a:schemeClr val="tx1"/>
                          </a:solidFill>
                          <a:effectLst/>
                          <a:latin typeface="Calibri" pitchFamily="34" charset="0"/>
                          <a:cs typeface="Arial" charset="0"/>
                        </a:rPr>
                        <a:t>XX.  Causas externas de morbidade e mortalidade</a:t>
                      </a:r>
                      <a:endParaRPr kumimoji="0" lang="pt-BR" altLang="pt-BR" sz="14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DE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0</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E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0</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E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9</a:t>
                      </a:r>
                      <a:endParaRPr kumimoji="0" lang="pt-BR" altLang="pt-BR" sz="1400" b="1"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E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9</a:t>
                      </a:r>
                    </a:p>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200" b="0" i="0" u="none" strike="noStrike" cap="none" normalizeH="0" baseline="0" smtClean="0">
                          <a:ln>
                            <a:noFill/>
                          </a:ln>
                          <a:solidFill>
                            <a:schemeClr val="tx1"/>
                          </a:solidFill>
                          <a:effectLst/>
                          <a:latin typeface="Tahoma" pitchFamily="34" charset="0"/>
                          <a:cs typeface="Arial" charset="0"/>
                        </a:rPr>
                        <a:t>(2,3%)</a:t>
                      </a:r>
                      <a:endParaRPr kumimoji="0" lang="pt-BR" altLang="pt-BR" sz="1200" b="0"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3DBE9"/>
                    </a:solid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Total</a:t>
                      </a:r>
                      <a:endParaRPr kumimoji="0" lang="pt-BR" altLang="pt-BR" sz="1400" b="1"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147</a:t>
                      </a:r>
                      <a:endParaRPr kumimoji="0" lang="pt-BR" altLang="pt-BR" sz="1400" b="1"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108</a:t>
                      </a:r>
                      <a:endParaRPr kumimoji="0" lang="pt-BR" altLang="pt-BR" sz="1400" b="1"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139</a:t>
                      </a:r>
                      <a:endParaRPr kumimoji="0" lang="pt-BR" altLang="pt-BR" sz="1400" b="1"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pt-BR" altLang="pt-BR" sz="1400" b="1" i="0" u="none" strike="noStrike" cap="none" normalizeH="0" baseline="0" smtClean="0">
                          <a:ln>
                            <a:noFill/>
                          </a:ln>
                          <a:solidFill>
                            <a:schemeClr val="tx1"/>
                          </a:solidFill>
                          <a:effectLst/>
                          <a:latin typeface="Tahoma" pitchFamily="34" charset="0"/>
                          <a:cs typeface="Arial" charset="0"/>
                        </a:rPr>
                        <a:t>394</a:t>
                      </a:r>
                      <a:endParaRPr kumimoji="0" lang="pt-BR" altLang="pt-BR" sz="1400" b="1" i="0" u="none" strike="noStrike" cap="none" normalizeH="0" baseline="0" smtClean="0">
                        <a:ln>
                          <a:noFill/>
                        </a:ln>
                        <a:solidFill>
                          <a:schemeClr val="tx1"/>
                        </a:solidFill>
                        <a:effectLst/>
                        <a:latin typeface="Tahoma" pitchFamily="34" charset="0"/>
                      </a:endParaRP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11353" name="Picture 9" descr="C:\Users\VANDEJACSON\Pictures\CVE_BOL.gif"/>
          <p:cNvPicPr>
            <a:picLocks noChangeAspect="1" noChangeArrowheads="1" noCrop="1"/>
          </p:cNvPicPr>
          <p:nvPr/>
        </p:nvPicPr>
        <p:blipFill>
          <a:blip r:embed="rId2"/>
          <a:srcRect/>
          <a:stretch>
            <a:fillRect/>
          </a:stretch>
        </p:blipFill>
        <p:spPr bwMode="auto">
          <a:xfrm>
            <a:off x="8604250" y="6632575"/>
            <a:ext cx="539750" cy="22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ítulo 1"/>
          <p:cNvSpPr>
            <a:spLocks noGrp="1"/>
          </p:cNvSpPr>
          <p:nvPr>
            <p:ph type="title" idx="4294967295"/>
          </p:nvPr>
        </p:nvSpPr>
        <p:spPr/>
        <p:txBody>
          <a:bodyPr>
            <a:normAutofit fontScale="90000"/>
          </a:bodyPr>
          <a:lstStyle/>
          <a:p>
            <a:pPr eaLnBrk="1" hangingPunct="1"/>
            <a:r>
              <a:rPr lang="pt-BR" altLang="pt-BR" sz="2800" b="1" dirty="0" smtClean="0">
                <a:solidFill>
                  <a:schemeClr val="tx2">
                    <a:lumMod val="75000"/>
                  </a:schemeClr>
                </a:solidFill>
                <a:cs typeface="Arial" charset="0"/>
              </a:rPr>
              <a:t>Evolução do Coeficiente de Mortalidade Infantil(CMI),por município de residência,</a:t>
            </a:r>
            <a:br>
              <a:rPr lang="pt-BR" altLang="pt-BR" sz="2800" b="1" dirty="0" smtClean="0">
                <a:solidFill>
                  <a:schemeClr val="tx2">
                    <a:lumMod val="75000"/>
                  </a:schemeClr>
                </a:solidFill>
                <a:cs typeface="Arial" charset="0"/>
              </a:rPr>
            </a:br>
            <a:r>
              <a:rPr lang="pt-BR" altLang="pt-BR" sz="2800" b="1" dirty="0" smtClean="0">
                <a:solidFill>
                  <a:schemeClr val="tx2">
                    <a:lumMod val="75000"/>
                  </a:schemeClr>
                </a:solidFill>
                <a:cs typeface="Arial" charset="0"/>
              </a:rPr>
              <a:t>RMBS,2010 a 2013(dados preliminares)</a:t>
            </a:r>
          </a:p>
        </p:txBody>
      </p:sp>
      <p:pic>
        <p:nvPicPr>
          <p:cNvPr id="3076" name="Imagem 13"/>
          <p:cNvPicPr>
            <a:picLocks noChangeAspect="1"/>
          </p:cNvPicPr>
          <p:nvPr/>
        </p:nvPicPr>
        <p:blipFill>
          <a:blip r:embed="rId3"/>
          <a:srcRect r="44951"/>
          <a:stretch>
            <a:fillRect/>
          </a:stretch>
        </p:blipFill>
        <p:spPr bwMode="auto">
          <a:xfrm>
            <a:off x="0" y="6324600"/>
            <a:ext cx="1763713" cy="533400"/>
          </a:xfrm>
          <a:prstGeom prst="rect">
            <a:avLst/>
          </a:prstGeom>
          <a:noFill/>
          <a:ln w="9525">
            <a:noFill/>
            <a:miter lim="800000"/>
            <a:headEnd/>
            <a:tailEnd/>
          </a:ln>
        </p:spPr>
      </p:pic>
      <p:grpSp>
        <p:nvGrpSpPr>
          <p:cNvPr id="2" name="Grupo 12"/>
          <p:cNvGrpSpPr>
            <a:grpSpLocks noChangeAspect="1"/>
          </p:cNvGrpSpPr>
          <p:nvPr/>
        </p:nvGrpSpPr>
        <p:grpSpPr bwMode="auto">
          <a:xfrm>
            <a:off x="7235825" y="6308725"/>
            <a:ext cx="1908175" cy="576263"/>
            <a:chOff x="3794834" y="5339420"/>
            <a:chExt cx="5349166" cy="1522771"/>
          </a:xfrm>
        </p:grpSpPr>
        <p:pic>
          <p:nvPicPr>
            <p:cNvPr id="3080" name="Imagem 13"/>
            <p:cNvPicPr>
              <a:picLocks noChangeAspect="1"/>
            </p:cNvPicPr>
            <p:nvPr/>
          </p:nvPicPr>
          <p:blipFill>
            <a:blip r:embed="rId3"/>
            <a:srcRect l="41501"/>
            <a:stretch>
              <a:fillRect/>
            </a:stretch>
          </p:blipFill>
          <p:spPr bwMode="auto">
            <a:xfrm>
              <a:off x="3794834" y="5339420"/>
              <a:ext cx="5349166" cy="1522771"/>
            </a:xfrm>
            <a:prstGeom prst="rect">
              <a:avLst/>
            </a:prstGeom>
            <a:noFill/>
            <a:ln w="9525">
              <a:noFill/>
              <a:miter lim="800000"/>
              <a:headEnd/>
              <a:tailEnd/>
            </a:ln>
          </p:spPr>
        </p:pic>
        <p:pic>
          <p:nvPicPr>
            <p:cNvPr id="3081" name="Picture 7"/>
            <p:cNvPicPr>
              <a:picLocks noChangeAspect="1" noChangeArrowheads="1"/>
            </p:cNvPicPr>
            <p:nvPr/>
          </p:nvPicPr>
          <p:blipFill>
            <a:blip r:embed="rId4"/>
            <a:srcRect/>
            <a:stretch>
              <a:fillRect/>
            </a:stretch>
          </p:blipFill>
          <p:spPr bwMode="auto">
            <a:xfrm>
              <a:off x="5006288" y="6028114"/>
              <a:ext cx="1368152" cy="706038"/>
            </a:xfrm>
            <a:prstGeom prst="rect">
              <a:avLst/>
            </a:prstGeom>
            <a:noFill/>
            <a:ln w="9525">
              <a:noFill/>
              <a:miter lim="800000"/>
              <a:headEnd/>
              <a:tailEnd/>
            </a:ln>
          </p:spPr>
        </p:pic>
      </p:grpSp>
      <p:pic>
        <p:nvPicPr>
          <p:cNvPr id="3078" name="Imagem 7"/>
          <p:cNvPicPr>
            <a:picLocks noChangeAspect="1"/>
          </p:cNvPicPr>
          <p:nvPr/>
        </p:nvPicPr>
        <p:blipFill>
          <a:blip r:embed="rId3"/>
          <a:srcRect l="19089" r="44951"/>
          <a:stretch>
            <a:fillRect/>
          </a:stretch>
        </p:blipFill>
        <p:spPr bwMode="auto">
          <a:xfrm>
            <a:off x="1403350" y="6308725"/>
            <a:ext cx="5905500" cy="576263"/>
          </a:xfrm>
          <a:prstGeom prst="rect">
            <a:avLst/>
          </a:prstGeom>
          <a:noFill/>
          <a:ln w="9525">
            <a:noFill/>
            <a:miter lim="800000"/>
            <a:headEnd/>
            <a:tailEnd/>
          </a:ln>
        </p:spPr>
      </p:pic>
      <p:pic>
        <p:nvPicPr>
          <p:cNvPr id="3079" name="Picture 9" descr="C:\Users\VANDEJACSON\Pictures\CVE_BOL.gif"/>
          <p:cNvPicPr>
            <a:picLocks noChangeAspect="1" noChangeArrowheads="1" noCrop="1"/>
          </p:cNvPicPr>
          <p:nvPr/>
        </p:nvPicPr>
        <p:blipFill>
          <a:blip r:embed="rId5"/>
          <a:srcRect/>
          <a:stretch>
            <a:fillRect/>
          </a:stretch>
        </p:blipFill>
        <p:spPr bwMode="auto">
          <a:xfrm>
            <a:off x="6786563" y="6542088"/>
            <a:ext cx="428625" cy="315912"/>
          </a:xfrm>
          <a:prstGeom prst="rect">
            <a:avLst/>
          </a:prstGeom>
          <a:noFill/>
          <a:ln w="9525">
            <a:noFill/>
            <a:miter lim="800000"/>
            <a:headEnd/>
            <a:tailEnd/>
          </a:ln>
        </p:spPr>
      </p:pic>
      <p:graphicFrame>
        <p:nvGraphicFramePr>
          <p:cNvPr id="3074" name="Object 3"/>
          <p:cNvGraphicFramePr>
            <a:graphicFrameLocks noGrp="1" noChangeAspect="1"/>
          </p:cNvGraphicFramePr>
          <p:nvPr>
            <p:ph idx="4294967295"/>
          </p:nvPr>
        </p:nvGraphicFramePr>
        <p:xfrm>
          <a:off x="-298450" y="1555750"/>
          <a:ext cx="9899650" cy="5054600"/>
        </p:xfrm>
        <a:graphic>
          <a:graphicData uri="http://schemas.openxmlformats.org/presentationml/2006/ole">
            <mc:AlternateContent xmlns:mc="http://schemas.openxmlformats.org/markup-compatibility/2006">
              <mc:Choice xmlns:v="urn:schemas-microsoft-com:vml" Requires="v">
                <p:oleObj spid="_x0000_s2055" name="Gráfico" r:id="rId6" imgW="9867805" imgH="5038916" progId="Excel.Sheet.8">
                  <p:embed/>
                </p:oleObj>
              </mc:Choice>
              <mc:Fallback>
                <p:oleObj name="Gráfico" r:id="rId6" imgW="9867805" imgH="5038916" progId="Excel.Sheet.8">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450" y="1555750"/>
                        <a:ext cx="9899650" cy="505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ítulo 1"/>
          <p:cNvSpPr>
            <a:spLocks noGrp="1"/>
          </p:cNvSpPr>
          <p:nvPr>
            <p:ph type="title" idx="4294967295"/>
          </p:nvPr>
        </p:nvSpPr>
        <p:spPr/>
        <p:txBody>
          <a:bodyPr>
            <a:normAutofit fontScale="90000"/>
          </a:bodyPr>
          <a:lstStyle/>
          <a:p>
            <a:pPr eaLnBrk="1" hangingPunct="1"/>
            <a:r>
              <a:rPr lang="pt-BR" altLang="pt-BR" sz="2800" b="1" dirty="0" smtClean="0">
                <a:solidFill>
                  <a:schemeClr val="tx2"/>
                </a:solidFill>
                <a:cs typeface="Arial" charset="0"/>
              </a:rPr>
              <a:t>Comparativo Série Histórica do Coeficiente de </a:t>
            </a:r>
            <a:br>
              <a:rPr lang="pt-BR" altLang="pt-BR" sz="2800" b="1" dirty="0" smtClean="0">
                <a:solidFill>
                  <a:schemeClr val="tx2"/>
                </a:solidFill>
                <a:cs typeface="Arial" charset="0"/>
              </a:rPr>
            </a:br>
            <a:r>
              <a:rPr lang="pt-BR" altLang="pt-BR" sz="2800" b="1" dirty="0" smtClean="0">
                <a:solidFill>
                  <a:schemeClr val="tx2"/>
                </a:solidFill>
                <a:cs typeface="Arial" charset="0"/>
              </a:rPr>
              <a:t>Mortalidade infantil (CMI),BRASIL,</a:t>
            </a:r>
            <a:br>
              <a:rPr lang="pt-BR" altLang="pt-BR" sz="2800" b="1" dirty="0" smtClean="0">
                <a:solidFill>
                  <a:schemeClr val="tx2"/>
                </a:solidFill>
                <a:cs typeface="Arial" charset="0"/>
              </a:rPr>
            </a:br>
            <a:r>
              <a:rPr lang="pt-BR" altLang="pt-BR" sz="2800" b="1" dirty="0" smtClean="0">
                <a:solidFill>
                  <a:schemeClr val="tx2"/>
                </a:solidFill>
                <a:cs typeface="Arial" charset="0"/>
              </a:rPr>
              <a:t>Estado </a:t>
            </a:r>
            <a:r>
              <a:rPr lang="pt-BR" altLang="pt-BR" sz="2800" b="1" dirty="0" err="1" smtClean="0">
                <a:solidFill>
                  <a:schemeClr val="tx2"/>
                </a:solidFill>
                <a:cs typeface="Arial" charset="0"/>
              </a:rPr>
              <a:t>S.PAULO,RMBS,</a:t>
            </a:r>
            <a:r>
              <a:rPr lang="pt-BR" altLang="pt-BR" sz="2800" b="1" dirty="0" smtClean="0">
                <a:solidFill>
                  <a:schemeClr val="tx2"/>
                </a:solidFill>
                <a:cs typeface="Arial" charset="0"/>
              </a:rPr>
              <a:t>2007 A 2013</a:t>
            </a:r>
          </a:p>
        </p:txBody>
      </p:sp>
      <p:pic>
        <p:nvPicPr>
          <p:cNvPr id="4100" name="Imagem 13"/>
          <p:cNvPicPr>
            <a:picLocks noChangeAspect="1"/>
          </p:cNvPicPr>
          <p:nvPr/>
        </p:nvPicPr>
        <p:blipFill>
          <a:blip r:embed="rId3"/>
          <a:srcRect r="44951"/>
          <a:stretch>
            <a:fillRect/>
          </a:stretch>
        </p:blipFill>
        <p:spPr bwMode="auto">
          <a:xfrm>
            <a:off x="0" y="6324600"/>
            <a:ext cx="1763713" cy="533400"/>
          </a:xfrm>
          <a:prstGeom prst="rect">
            <a:avLst/>
          </a:prstGeom>
          <a:noFill/>
          <a:ln w="9525">
            <a:noFill/>
            <a:miter lim="800000"/>
            <a:headEnd/>
            <a:tailEnd/>
          </a:ln>
        </p:spPr>
      </p:pic>
      <p:grpSp>
        <p:nvGrpSpPr>
          <p:cNvPr id="2" name="Grupo 12"/>
          <p:cNvGrpSpPr>
            <a:grpSpLocks noChangeAspect="1"/>
          </p:cNvGrpSpPr>
          <p:nvPr/>
        </p:nvGrpSpPr>
        <p:grpSpPr bwMode="auto">
          <a:xfrm>
            <a:off x="7235825" y="6308725"/>
            <a:ext cx="1908175" cy="576263"/>
            <a:chOff x="3794834" y="5339420"/>
            <a:chExt cx="5349166" cy="1522771"/>
          </a:xfrm>
        </p:grpSpPr>
        <p:pic>
          <p:nvPicPr>
            <p:cNvPr id="4104" name="Imagem 13"/>
            <p:cNvPicPr>
              <a:picLocks noChangeAspect="1"/>
            </p:cNvPicPr>
            <p:nvPr/>
          </p:nvPicPr>
          <p:blipFill>
            <a:blip r:embed="rId3"/>
            <a:srcRect l="41501"/>
            <a:stretch>
              <a:fillRect/>
            </a:stretch>
          </p:blipFill>
          <p:spPr bwMode="auto">
            <a:xfrm>
              <a:off x="3794834" y="5339420"/>
              <a:ext cx="5349166" cy="1522771"/>
            </a:xfrm>
            <a:prstGeom prst="rect">
              <a:avLst/>
            </a:prstGeom>
            <a:noFill/>
            <a:ln w="9525">
              <a:noFill/>
              <a:miter lim="800000"/>
              <a:headEnd/>
              <a:tailEnd/>
            </a:ln>
          </p:spPr>
        </p:pic>
        <p:pic>
          <p:nvPicPr>
            <p:cNvPr id="4105" name="Picture 7"/>
            <p:cNvPicPr>
              <a:picLocks noChangeAspect="1" noChangeArrowheads="1"/>
            </p:cNvPicPr>
            <p:nvPr/>
          </p:nvPicPr>
          <p:blipFill>
            <a:blip r:embed="rId4"/>
            <a:srcRect/>
            <a:stretch>
              <a:fillRect/>
            </a:stretch>
          </p:blipFill>
          <p:spPr bwMode="auto">
            <a:xfrm>
              <a:off x="5006288" y="6028114"/>
              <a:ext cx="1368152" cy="706038"/>
            </a:xfrm>
            <a:prstGeom prst="rect">
              <a:avLst/>
            </a:prstGeom>
            <a:noFill/>
            <a:ln w="9525">
              <a:noFill/>
              <a:miter lim="800000"/>
              <a:headEnd/>
              <a:tailEnd/>
            </a:ln>
          </p:spPr>
        </p:pic>
      </p:grpSp>
      <p:pic>
        <p:nvPicPr>
          <p:cNvPr id="4102" name="Imagem 7"/>
          <p:cNvPicPr>
            <a:picLocks noChangeAspect="1"/>
          </p:cNvPicPr>
          <p:nvPr/>
        </p:nvPicPr>
        <p:blipFill>
          <a:blip r:embed="rId3"/>
          <a:srcRect l="19089" r="44951"/>
          <a:stretch>
            <a:fillRect/>
          </a:stretch>
        </p:blipFill>
        <p:spPr bwMode="auto">
          <a:xfrm>
            <a:off x="1403350" y="6308725"/>
            <a:ext cx="5905500" cy="576263"/>
          </a:xfrm>
          <a:prstGeom prst="rect">
            <a:avLst/>
          </a:prstGeom>
          <a:noFill/>
          <a:ln w="9525">
            <a:noFill/>
            <a:miter lim="800000"/>
            <a:headEnd/>
            <a:tailEnd/>
          </a:ln>
        </p:spPr>
      </p:pic>
      <p:pic>
        <p:nvPicPr>
          <p:cNvPr id="4103" name="Picture 9" descr="C:\Users\VANDEJACSON\Pictures\CVE_BOL.gif"/>
          <p:cNvPicPr>
            <a:picLocks noChangeAspect="1" noChangeArrowheads="1" noCrop="1"/>
          </p:cNvPicPr>
          <p:nvPr/>
        </p:nvPicPr>
        <p:blipFill>
          <a:blip r:embed="rId5"/>
          <a:srcRect/>
          <a:stretch>
            <a:fillRect/>
          </a:stretch>
        </p:blipFill>
        <p:spPr bwMode="auto">
          <a:xfrm>
            <a:off x="6786563" y="6542088"/>
            <a:ext cx="428625" cy="315912"/>
          </a:xfrm>
          <a:prstGeom prst="rect">
            <a:avLst/>
          </a:prstGeom>
          <a:noFill/>
          <a:ln w="9525">
            <a:noFill/>
            <a:miter lim="800000"/>
            <a:headEnd/>
            <a:tailEnd/>
          </a:ln>
        </p:spPr>
      </p:pic>
      <p:graphicFrame>
        <p:nvGraphicFramePr>
          <p:cNvPr id="4098" name="Object 3"/>
          <p:cNvGraphicFramePr>
            <a:graphicFrameLocks noGrp="1" noChangeAspect="1"/>
          </p:cNvGraphicFramePr>
          <p:nvPr>
            <p:ph idx="4294967295"/>
          </p:nvPr>
        </p:nvGraphicFramePr>
        <p:xfrm>
          <a:off x="6350" y="1482725"/>
          <a:ext cx="9058275" cy="5054600"/>
        </p:xfrm>
        <a:graphic>
          <a:graphicData uri="http://schemas.openxmlformats.org/presentationml/2006/ole">
            <mc:AlternateContent xmlns:mc="http://schemas.openxmlformats.org/markup-compatibility/2006">
              <mc:Choice xmlns:v="urn:schemas-microsoft-com:vml" Requires="v">
                <p:oleObj spid="_x0000_s3079" name="Gráfico" r:id="rId6" imgW="9029843" imgH="5038916" progId="Excel.Sheet.8">
                  <p:embed/>
                </p:oleObj>
              </mc:Choice>
              <mc:Fallback>
                <p:oleObj name="Gráfico" r:id="rId6" imgW="9029843" imgH="5038916" progId="Excel.Sheet.8">
                  <p:embed/>
                  <p:pic>
                    <p:nvPicPr>
                      <p:cNvPr id="0" name="Object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0" y="1482725"/>
                        <a:ext cx="9058275" cy="505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bg1">
              <a:lumMod val="95000"/>
            </a:schemeClr>
          </a:solidFill>
        </p:spPr>
        <p:txBody>
          <a:bodyPr/>
          <a:lstStyle/>
          <a:p>
            <a:pPr algn="ctr"/>
            <a:r>
              <a:rPr lang="pt-BR" b="1" dirty="0" smtClean="0">
                <a:solidFill>
                  <a:schemeClr val="accent1">
                    <a:lumMod val="50000"/>
                  </a:schemeClr>
                </a:solidFill>
                <a:effectLst/>
              </a:rPr>
              <a:t>AÇÕES REALIZADAS EM 2013</a:t>
            </a:r>
            <a:endParaRPr lang="pt-BR" b="1" dirty="0">
              <a:solidFill>
                <a:schemeClr val="accent1">
                  <a:lumMod val="50000"/>
                </a:schemeClr>
              </a:solidFill>
              <a:effectLst/>
            </a:endParaRPr>
          </a:p>
        </p:txBody>
      </p:sp>
      <p:sp>
        <p:nvSpPr>
          <p:cNvPr id="3" name="Espaço Reservado para Conteúdo 2"/>
          <p:cNvSpPr>
            <a:spLocks noGrp="1"/>
          </p:cNvSpPr>
          <p:nvPr>
            <p:ph idx="1"/>
          </p:nvPr>
        </p:nvSpPr>
        <p:spPr>
          <a:xfrm>
            <a:off x="571472" y="1571612"/>
            <a:ext cx="8229600" cy="4857784"/>
          </a:xfrm>
          <a:solidFill>
            <a:schemeClr val="bg1">
              <a:lumMod val="95000"/>
            </a:schemeClr>
          </a:solidFill>
        </p:spPr>
        <p:txBody>
          <a:bodyPr>
            <a:normAutofit fontScale="55000" lnSpcReduction="20000"/>
          </a:bodyPr>
          <a:lstStyle/>
          <a:p>
            <a:pPr algn="just">
              <a:buFont typeface="Wingdings" panose="05000000000000000000" pitchFamily="2" charset="2"/>
              <a:buChar char="v"/>
            </a:pPr>
            <a:r>
              <a:rPr lang="pt-BR" sz="2800" dirty="0" smtClean="0"/>
              <a:t>Análise de Dados Epidemiológicos</a:t>
            </a:r>
          </a:p>
          <a:p>
            <a:pPr algn="just">
              <a:buNone/>
            </a:pPr>
            <a:endParaRPr lang="pt-BR" sz="2800" dirty="0" smtClean="0"/>
          </a:p>
          <a:p>
            <a:pPr algn="just">
              <a:buFont typeface="Wingdings" panose="05000000000000000000" pitchFamily="2" charset="2"/>
              <a:buChar char="v"/>
            </a:pPr>
            <a:r>
              <a:rPr lang="pt-BR" sz="2800" dirty="0" smtClean="0"/>
              <a:t>Visita aos 09 municípios *Feito TAC em Mongaguá.</a:t>
            </a:r>
          </a:p>
          <a:p>
            <a:pPr algn="just">
              <a:buNone/>
            </a:pPr>
            <a:endParaRPr lang="pt-BR" sz="2800" dirty="0" smtClean="0"/>
          </a:p>
          <a:p>
            <a:pPr algn="just">
              <a:buFont typeface="Wingdings" panose="05000000000000000000" pitchFamily="2" charset="2"/>
              <a:buChar char="v"/>
            </a:pPr>
            <a:r>
              <a:rPr lang="pt-BR" sz="2800" dirty="0" smtClean="0"/>
              <a:t>Envio de relatórios aos Conselhos de Classe e Gestores Municipais para as providências cabíveis</a:t>
            </a:r>
          </a:p>
          <a:p>
            <a:pPr algn="just">
              <a:buNone/>
            </a:pPr>
            <a:endParaRPr lang="pt-BR" sz="2800" dirty="0" smtClean="0"/>
          </a:p>
          <a:p>
            <a:pPr algn="just">
              <a:buFont typeface="Wingdings" panose="05000000000000000000" pitchFamily="2" charset="2"/>
              <a:buChar char="v"/>
            </a:pPr>
            <a:r>
              <a:rPr lang="pt-BR" sz="2800" dirty="0" smtClean="0"/>
              <a:t>Capacitação Qualidade Pré-Natal (Dr. Lázaro)</a:t>
            </a:r>
          </a:p>
          <a:p>
            <a:pPr algn="just">
              <a:buFont typeface="Wingdings" panose="05000000000000000000" pitchFamily="2" charset="2"/>
              <a:buChar char="v"/>
            </a:pPr>
            <a:r>
              <a:rPr lang="pt-BR" sz="2800" dirty="0" smtClean="0"/>
              <a:t>Assistência ao RN de Risco                                              Treinamentos  realizados pelo CDQS</a:t>
            </a:r>
          </a:p>
          <a:p>
            <a:pPr algn="just">
              <a:buFont typeface="Wingdings" panose="05000000000000000000" pitchFamily="2" charset="2"/>
              <a:buChar char="v"/>
            </a:pPr>
            <a:r>
              <a:rPr lang="pt-BR" sz="2800" dirty="0" smtClean="0"/>
              <a:t> Assistência  ao RN de Alto Risco </a:t>
            </a:r>
          </a:p>
          <a:p>
            <a:pPr algn="just">
              <a:buFont typeface="Wingdings" panose="05000000000000000000" pitchFamily="2" charset="2"/>
              <a:buChar char="v"/>
            </a:pPr>
            <a:r>
              <a:rPr lang="pt-BR" sz="2800" dirty="0" smtClean="0"/>
              <a:t>Oficinas Humaniza/Atenção Básicas</a:t>
            </a:r>
          </a:p>
          <a:p>
            <a:pPr algn="just">
              <a:buNone/>
            </a:pPr>
            <a:endParaRPr lang="pt-BR" sz="2800" dirty="0" smtClean="0"/>
          </a:p>
          <a:p>
            <a:pPr algn="just">
              <a:buFont typeface="Wingdings" panose="05000000000000000000" pitchFamily="2" charset="2"/>
              <a:buChar char="v"/>
            </a:pPr>
            <a:r>
              <a:rPr lang="pt-BR" sz="2800" dirty="0" smtClean="0"/>
              <a:t>Reuniões mensais, com apresentação e discussão de casos de óbito infantis e maternos ocorridos nos municípios,  aplicação de questionário de </a:t>
            </a:r>
            <a:r>
              <a:rPr lang="pt-BR" sz="2800" dirty="0" err="1" smtClean="0"/>
              <a:t>Evitabilidade</a:t>
            </a:r>
            <a:r>
              <a:rPr lang="pt-BR" sz="2800" dirty="0" smtClean="0"/>
              <a:t> e envio no mês posterior a conclusão do caso ao respectivo gestor municipal</a:t>
            </a:r>
          </a:p>
          <a:p>
            <a:pPr algn="just">
              <a:buNone/>
            </a:pPr>
            <a:endParaRPr lang="pt-BR" sz="2800" dirty="0" smtClean="0"/>
          </a:p>
          <a:p>
            <a:pPr algn="just">
              <a:buFont typeface="Wingdings" panose="05000000000000000000" pitchFamily="2" charset="2"/>
              <a:buChar char="v"/>
            </a:pPr>
            <a:r>
              <a:rPr lang="pt-BR" sz="2800" dirty="0" smtClean="0"/>
              <a:t>Participação efetiva dos conselhos de classes e hospitais públicos</a:t>
            </a:r>
          </a:p>
          <a:p>
            <a:pPr algn="just">
              <a:buFont typeface="Wingdings" panose="05000000000000000000" pitchFamily="2" charset="2"/>
              <a:buChar char="v"/>
            </a:pPr>
            <a:endParaRPr lang="pt-BR" sz="2800" dirty="0" smtClean="0"/>
          </a:p>
          <a:p>
            <a:pPr algn="just">
              <a:buFont typeface="Wingdings" panose="05000000000000000000" pitchFamily="2" charset="2"/>
              <a:buChar char="v"/>
            </a:pPr>
            <a:r>
              <a:rPr lang="pt-BR" sz="2800" dirty="0" smtClean="0"/>
              <a:t> Participação nem sempre efetiva dos hospitais privados nas reuniões mensais do CRPOMIF </a:t>
            </a:r>
          </a:p>
          <a:p>
            <a:pPr algn="just">
              <a:buNone/>
            </a:pPr>
            <a:endParaRPr lang="pt-BR" sz="2800" dirty="0" smtClean="0"/>
          </a:p>
        </p:txBody>
      </p:sp>
      <p:sp>
        <p:nvSpPr>
          <p:cNvPr id="5" name="Chave direita 4"/>
          <p:cNvSpPr/>
          <p:nvPr/>
        </p:nvSpPr>
        <p:spPr>
          <a:xfrm>
            <a:off x="4643438" y="3071810"/>
            <a:ext cx="357190" cy="7143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2534267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9" name="Object 5"/>
          <p:cNvGraphicFramePr>
            <a:graphicFrameLocks noGrp="1" noChangeAspect="1"/>
          </p:cNvGraphicFramePr>
          <p:nvPr>
            <p:ph idx="1"/>
          </p:nvPr>
        </p:nvGraphicFramePr>
        <p:xfrm>
          <a:off x="323528" y="1628800"/>
          <a:ext cx="8640960" cy="5014888"/>
        </p:xfrm>
        <a:graphic>
          <a:graphicData uri="http://schemas.openxmlformats.org/presentationml/2006/ole">
            <mc:AlternateContent xmlns:mc="http://schemas.openxmlformats.org/markup-compatibility/2006">
              <mc:Choice xmlns:v="urn:schemas-microsoft-com:vml" Requires="v">
                <p:oleObj spid="_x0000_s4101" name="Documento" r:id="rId3" imgW="7779697" imgH="4864705" progId="Word.Document.8">
                  <p:embed/>
                </p:oleObj>
              </mc:Choice>
              <mc:Fallback>
                <p:oleObj name="Documento" r:id="rId3" imgW="7779697" imgH="486470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628800"/>
                        <a:ext cx="8640960" cy="501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7350" name="Rectangle 6"/>
          <p:cNvSpPr>
            <a:spLocks noGrp="1" noChangeArrowheads="1"/>
          </p:cNvSpPr>
          <p:nvPr>
            <p:ph type="title"/>
          </p:nvPr>
        </p:nvSpPr>
        <p:spPr>
          <a:xfrm>
            <a:off x="457200" y="704088"/>
            <a:ext cx="8229600" cy="867524"/>
          </a:xfrm>
        </p:spPr>
        <p:txBody>
          <a:bodyPr/>
          <a:lstStyle/>
          <a:p>
            <a:r>
              <a:rPr lang="pt-BR" dirty="0"/>
              <a:t>Região da Baixada Santista</a:t>
            </a:r>
          </a:p>
        </p:txBody>
      </p:sp>
      <p:sp>
        <p:nvSpPr>
          <p:cNvPr id="57352" name="Rectangle 8"/>
          <p:cNvSpPr>
            <a:spLocks noChangeArrowheads="1"/>
          </p:cNvSpPr>
          <p:nvPr/>
        </p:nvSpPr>
        <p:spPr bwMode="auto">
          <a:xfrm>
            <a:off x="611188" y="1989138"/>
            <a:ext cx="2232025" cy="92333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pt-BR" b="1" dirty="0">
                <a:solidFill>
                  <a:prstClr val="black"/>
                </a:solidFill>
              </a:rPr>
              <a:t>Nº de Municípios</a:t>
            </a:r>
          </a:p>
          <a:p>
            <a:r>
              <a:rPr lang="pt-BR" b="1" dirty="0">
                <a:solidFill>
                  <a:prstClr val="black"/>
                </a:solidFill>
              </a:rPr>
              <a:t>RMBS    </a:t>
            </a:r>
            <a:r>
              <a:rPr lang="pt-BR" b="1" dirty="0" smtClean="0">
                <a:solidFill>
                  <a:prstClr val="black"/>
                </a:solidFill>
              </a:rPr>
              <a:t>9     1,4%               </a:t>
            </a:r>
            <a:endParaRPr lang="pt-BR" b="1" dirty="0">
              <a:solidFill>
                <a:prstClr val="black"/>
              </a:solidFill>
            </a:endParaRPr>
          </a:p>
          <a:p>
            <a:r>
              <a:rPr lang="pt-BR" b="1" dirty="0" smtClean="0">
                <a:solidFill>
                  <a:prstClr val="black"/>
                </a:solidFill>
              </a:rPr>
              <a:t> ESP    645</a:t>
            </a:r>
            <a:endParaRPr lang="pt-BR" b="1" dirty="0">
              <a:solidFill>
                <a:prstClr val="black"/>
              </a:solidFill>
            </a:endParaRPr>
          </a:p>
        </p:txBody>
      </p:sp>
      <p:sp>
        <p:nvSpPr>
          <p:cNvPr id="57353" name="Rectangle 9"/>
          <p:cNvSpPr>
            <a:spLocks noChangeArrowheads="1"/>
          </p:cNvSpPr>
          <p:nvPr/>
        </p:nvSpPr>
        <p:spPr bwMode="auto">
          <a:xfrm>
            <a:off x="4932040" y="4293096"/>
            <a:ext cx="3883351" cy="147732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r>
              <a:rPr lang="pt-BR" b="1" i="1" dirty="0" smtClean="0">
                <a:solidFill>
                  <a:prstClr val="black"/>
                </a:solidFill>
                <a:latin typeface="Arial" pitchFamily="34" charset="0"/>
                <a:cs typeface="Arial" pitchFamily="34" charset="0"/>
              </a:rPr>
              <a:t>Área</a:t>
            </a:r>
            <a:r>
              <a:rPr lang="pt-BR" b="1" dirty="0">
                <a:solidFill>
                  <a:prstClr val="black"/>
                </a:solidFill>
                <a:latin typeface="Arial" pitchFamily="34" charset="0"/>
                <a:cs typeface="Arial" pitchFamily="34" charset="0"/>
              </a:rPr>
              <a:t>: 2.422,776 Km2 </a:t>
            </a:r>
          </a:p>
          <a:p>
            <a:r>
              <a:rPr lang="pt-BR" b="1" i="1" dirty="0" smtClean="0">
                <a:solidFill>
                  <a:prstClr val="black"/>
                </a:solidFill>
                <a:latin typeface="Arial" pitchFamily="34" charset="0"/>
                <a:cs typeface="Arial" pitchFamily="34" charset="0"/>
              </a:rPr>
              <a:t>Densidade: 701,28</a:t>
            </a:r>
            <a:r>
              <a:rPr lang="pt-BR" b="1" dirty="0" smtClean="0">
                <a:solidFill>
                  <a:prstClr val="black"/>
                </a:solidFill>
                <a:latin typeface="Arial" pitchFamily="34" charset="0"/>
                <a:cs typeface="Arial" pitchFamily="34" charset="0"/>
              </a:rPr>
              <a:t> </a:t>
            </a:r>
            <a:r>
              <a:rPr lang="pt-BR" b="1" dirty="0">
                <a:solidFill>
                  <a:prstClr val="black"/>
                </a:solidFill>
                <a:latin typeface="Arial" pitchFamily="34" charset="0"/>
                <a:cs typeface="Arial" pitchFamily="34" charset="0"/>
              </a:rPr>
              <a:t>hab./Km2 </a:t>
            </a:r>
          </a:p>
          <a:p>
            <a:r>
              <a:rPr lang="pt-BR" b="1" i="1" dirty="0" smtClean="0">
                <a:solidFill>
                  <a:prstClr val="black"/>
                </a:solidFill>
                <a:latin typeface="Arial" pitchFamily="34" charset="0"/>
                <a:cs typeface="Arial" pitchFamily="34" charset="0"/>
              </a:rPr>
              <a:t>Taxa de Urbanização: 99,79%</a:t>
            </a:r>
          </a:p>
          <a:p>
            <a:r>
              <a:rPr lang="pt-BR" b="1" i="1" dirty="0" smtClean="0">
                <a:solidFill>
                  <a:prstClr val="black"/>
                </a:solidFill>
                <a:latin typeface="Arial" pitchFamily="34" charset="0"/>
                <a:cs typeface="Arial" pitchFamily="34" charset="0"/>
              </a:rPr>
              <a:t>PIB per capita: R$ 7.717,68 (SEADE 2010)</a:t>
            </a:r>
            <a:endParaRPr lang="pt-BR" b="1" i="1" dirty="0">
              <a:solidFill>
                <a:prstClr val="black"/>
              </a:solidFill>
              <a:latin typeface="Arial" pitchFamily="34" charset="0"/>
              <a:cs typeface="Arial" pitchFamily="34" charset="0"/>
            </a:endParaRPr>
          </a:p>
        </p:txBody>
      </p:sp>
      <p:sp>
        <p:nvSpPr>
          <p:cNvPr id="57356" name="Line 12"/>
          <p:cNvSpPr>
            <a:spLocks noChangeShapeType="1"/>
          </p:cNvSpPr>
          <p:nvPr/>
        </p:nvSpPr>
        <p:spPr bwMode="auto">
          <a:xfrm>
            <a:off x="1835696" y="2420888"/>
            <a:ext cx="286568" cy="0"/>
          </a:xfrm>
          <a:prstGeom prst="line">
            <a:avLst/>
          </a:prstGeom>
          <a:noFill/>
          <a:ln w="9525">
            <a:solidFill>
              <a:schemeClr val="tx1"/>
            </a:solidFill>
            <a:round/>
            <a:headEnd/>
            <a:tailEnd type="triangle" w="med" len="med"/>
          </a:ln>
          <a:effectLst/>
        </p:spPr>
        <p:txBody>
          <a:bodyPr/>
          <a:lstStyle/>
          <a:p>
            <a:endParaRPr lang="pt-BR">
              <a:solidFill>
                <a:prstClr val="black"/>
              </a:solidFill>
            </a:endParaRPr>
          </a:p>
        </p:txBody>
      </p:sp>
    </p:spTree>
    <p:extLst>
      <p:ext uri="{BB962C8B-B14F-4D97-AF65-F5344CB8AC3E}">
        <p14:creationId xmlns:p14="http://schemas.microsoft.com/office/powerpoint/2010/main" val="2490811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42910" y="2214554"/>
            <a:ext cx="8229600" cy="1257296"/>
          </a:xfrm>
          <a:solidFill>
            <a:schemeClr val="accent1">
              <a:lumMod val="40000"/>
              <a:lumOff val="60000"/>
            </a:schemeClr>
          </a:solidFill>
        </p:spPr>
        <p:txBody>
          <a:bodyPr/>
          <a:lstStyle/>
          <a:p>
            <a:pPr algn="ctr">
              <a:buNone/>
            </a:pPr>
            <a:r>
              <a:rPr lang="pt-BR" b="1" dirty="0" smtClean="0">
                <a:solidFill>
                  <a:srgbClr val="001A2E"/>
                </a:solidFill>
              </a:rPr>
              <a:t>Consolidado do questionário</a:t>
            </a:r>
          </a:p>
          <a:p>
            <a:pPr algn="ctr">
              <a:buNone/>
            </a:pPr>
            <a:r>
              <a:rPr lang="pt-BR" b="1" dirty="0" smtClean="0">
                <a:solidFill>
                  <a:srgbClr val="001A2E"/>
                </a:solidFill>
              </a:rPr>
              <a:t> de </a:t>
            </a:r>
            <a:r>
              <a:rPr lang="pt-BR" b="1" dirty="0" err="1" smtClean="0">
                <a:solidFill>
                  <a:srgbClr val="001A2E"/>
                </a:solidFill>
              </a:rPr>
              <a:t>Evitabilidade</a:t>
            </a:r>
            <a:r>
              <a:rPr lang="pt-BR" b="1" dirty="0" smtClean="0">
                <a:solidFill>
                  <a:srgbClr val="001A2E"/>
                </a:solidFill>
              </a:rPr>
              <a:t>/2013</a:t>
            </a:r>
            <a:endParaRPr lang="pt-BR" b="1" dirty="0">
              <a:solidFill>
                <a:srgbClr val="001A2E"/>
              </a:solidFill>
            </a:endParaRPr>
          </a:p>
        </p:txBody>
      </p:sp>
      <p:sp>
        <p:nvSpPr>
          <p:cNvPr id="4" name="CaixaDeTexto 3"/>
          <p:cNvSpPr txBox="1"/>
          <p:nvPr/>
        </p:nvSpPr>
        <p:spPr>
          <a:xfrm>
            <a:off x="6286512" y="4857760"/>
            <a:ext cx="2214578" cy="646331"/>
          </a:xfrm>
          <a:prstGeom prst="rect">
            <a:avLst/>
          </a:prstGeom>
          <a:noFill/>
        </p:spPr>
        <p:txBody>
          <a:bodyPr wrap="square" rtlCol="0">
            <a:spAutoFit/>
          </a:bodyPr>
          <a:lstStyle/>
          <a:p>
            <a:r>
              <a:rPr lang="pt-BR" dirty="0" err="1" smtClean="0">
                <a:hlinkClick r:id="rId2" action="ppaction://hlinkfile"/>
              </a:rPr>
              <a:t>questionario</a:t>
            </a:r>
            <a:r>
              <a:rPr lang="pt-BR" dirty="0" smtClean="0">
                <a:hlinkClick r:id="rId2" action="ppaction://hlinkfile"/>
              </a:rPr>
              <a:t> completo.</a:t>
            </a:r>
            <a:r>
              <a:rPr lang="pt-BR" dirty="0" err="1" smtClean="0">
                <a:hlinkClick r:id="rId2" action="ppaction://hlinkfile"/>
              </a:rPr>
              <a:t>docx</a:t>
            </a:r>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3171468011"/>
              </p:ext>
            </p:extLst>
          </p:nvPr>
        </p:nvGraphicFramePr>
        <p:xfrm>
          <a:off x="683568" y="571480"/>
          <a:ext cx="8103274" cy="5929354"/>
        </p:xfrm>
        <a:graphic>
          <a:graphicData uri="http://schemas.openxmlformats.org/drawingml/2006/chart">
            <c:chart xmlns:c="http://schemas.openxmlformats.org/drawingml/2006/chart" xmlns:r="http://schemas.openxmlformats.org/officeDocument/2006/relationships" r:id="rId2"/>
          </a:graphicData>
        </a:graphic>
      </p:graphicFrame>
      <p:sp>
        <p:nvSpPr>
          <p:cNvPr id="3" name="Retângulo 2"/>
          <p:cNvSpPr/>
          <p:nvPr/>
        </p:nvSpPr>
        <p:spPr>
          <a:xfrm>
            <a:off x="2214546" y="2357430"/>
            <a:ext cx="500066" cy="369332"/>
          </a:xfrm>
          <a:prstGeom prst="rect">
            <a:avLst/>
          </a:prstGeom>
        </p:spPr>
        <p:txBody>
          <a:bodyPr wrap="square">
            <a:spAutoFit/>
          </a:bodyPr>
          <a:lstStyle/>
          <a:p>
            <a:r>
              <a:rPr lang="pt-BR" b="1" dirty="0" smtClean="0"/>
              <a:t>→</a:t>
            </a:r>
            <a:endParaRPr lang="pt-BR" dirty="0"/>
          </a:p>
        </p:txBody>
      </p:sp>
    </p:spTree>
    <p:extLst>
      <p:ext uri="{BB962C8B-B14F-4D97-AF65-F5344CB8AC3E}">
        <p14:creationId xmlns:p14="http://schemas.microsoft.com/office/powerpoint/2010/main" val="3571165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extLst>
              <p:ext uri="{D42A27DB-BD31-4B8C-83A1-F6EECF244321}">
                <p14:modId xmlns:p14="http://schemas.microsoft.com/office/powerpoint/2010/main" val="773810518"/>
              </p:ext>
            </p:extLst>
          </p:nvPr>
        </p:nvGraphicFramePr>
        <p:xfrm>
          <a:off x="500034" y="428604"/>
          <a:ext cx="8229600" cy="5578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7823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val="2763925065"/>
              </p:ext>
            </p:extLst>
          </p:nvPr>
        </p:nvGraphicFramePr>
        <p:xfrm>
          <a:off x="785786" y="857232"/>
          <a:ext cx="8102704" cy="5715040"/>
        </p:xfrm>
        <a:graphic>
          <a:graphicData uri="http://schemas.openxmlformats.org/drawingml/2006/chart">
            <c:chart xmlns:c="http://schemas.openxmlformats.org/drawingml/2006/chart" xmlns:r="http://schemas.openxmlformats.org/officeDocument/2006/relationships" r:id="rId2"/>
          </a:graphicData>
        </a:graphic>
      </p:graphicFrame>
      <p:sp>
        <p:nvSpPr>
          <p:cNvPr id="9" name="CaixaDeTexto 8"/>
          <p:cNvSpPr txBox="1"/>
          <p:nvPr/>
        </p:nvSpPr>
        <p:spPr>
          <a:xfrm>
            <a:off x="1357290" y="285728"/>
            <a:ext cx="6786610" cy="646331"/>
          </a:xfrm>
          <a:prstGeom prst="rect">
            <a:avLst/>
          </a:prstGeom>
          <a:noFill/>
        </p:spPr>
        <p:txBody>
          <a:bodyPr wrap="square" rtlCol="0">
            <a:spAutoFit/>
          </a:bodyPr>
          <a:lstStyle/>
          <a:p>
            <a:pPr algn="ctr"/>
            <a:r>
              <a:rPr lang="pt-BR" b="1" dirty="0" smtClean="0"/>
              <a:t>PROBLEMAS IDENTIFICADOS  NA MORTALIDADE MATERNA NA RMBS EM 2013</a:t>
            </a:r>
            <a:endParaRPr lang="pt-BR" b="1" dirty="0"/>
          </a:p>
        </p:txBody>
      </p:sp>
    </p:spTree>
    <p:extLst>
      <p:ext uri="{BB962C8B-B14F-4D97-AF65-F5344CB8AC3E}">
        <p14:creationId xmlns:p14="http://schemas.microsoft.com/office/powerpoint/2010/main" val="216743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val="3850975838"/>
              </p:ext>
            </p:extLst>
          </p:nvPr>
        </p:nvGraphicFramePr>
        <p:xfrm>
          <a:off x="467544" y="857232"/>
          <a:ext cx="8533612" cy="5668111"/>
        </p:xfrm>
        <a:graphic>
          <a:graphicData uri="http://schemas.openxmlformats.org/drawingml/2006/chart">
            <c:chart xmlns:c="http://schemas.openxmlformats.org/drawingml/2006/chart" xmlns:r="http://schemas.openxmlformats.org/officeDocument/2006/relationships" r:id="rId2"/>
          </a:graphicData>
        </a:graphic>
      </p:graphicFrame>
      <p:sp>
        <p:nvSpPr>
          <p:cNvPr id="4" name="CaixaDeTexto 3"/>
          <p:cNvSpPr txBox="1"/>
          <p:nvPr/>
        </p:nvSpPr>
        <p:spPr>
          <a:xfrm>
            <a:off x="1357290" y="214290"/>
            <a:ext cx="6633888" cy="923330"/>
          </a:xfrm>
          <a:prstGeom prst="rect">
            <a:avLst/>
          </a:prstGeom>
          <a:noFill/>
        </p:spPr>
        <p:txBody>
          <a:bodyPr wrap="square" rtlCol="0">
            <a:spAutoFit/>
          </a:bodyPr>
          <a:lstStyle/>
          <a:p>
            <a:pPr algn="ctr"/>
            <a:r>
              <a:rPr lang="pt-BR" b="1" dirty="0" smtClean="0"/>
              <a:t>PROBLEMAS IDENTIFICADOS NA MORTALIDADE INFANTIL</a:t>
            </a:r>
          </a:p>
          <a:p>
            <a:pPr algn="ctr"/>
            <a:r>
              <a:rPr lang="pt-BR" b="1" dirty="0" smtClean="0"/>
              <a:t> NA RMBS EM 2013</a:t>
            </a:r>
          </a:p>
          <a:p>
            <a:endParaRPr lang="pt-BR" dirty="0"/>
          </a:p>
        </p:txBody>
      </p:sp>
    </p:spTree>
    <p:extLst>
      <p:ext uri="{BB962C8B-B14F-4D97-AF65-F5344CB8AC3E}">
        <p14:creationId xmlns:p14="http://schemas.microsoft.com/office/powerpoint/2010/main" val="2578035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5720" y="571480"/>
            <a:ext cx="8572560" cy="5554683"/>
          </a:xfrm>
          <a:solidFill>
            <a:schemeClr val="bg1">
              <a:lumMod val="85000"/>
            </a:schemeClr>
          </a:solidFill>
        </p:spPr>
        <p:txBody>
          <a:bodyPr>
            <a:normAutofit fontScale="92500" lnSpcReduction="10000"/>
          </a:bodyPr>
          <a:lstStyle/>
          <a:p>
            <a:pPr algn="ctr">
              <a:lnSpc>
                <a:spcPct val="110000"/>
              </a:lnSpc>
              <a:spcBef>
                <a:spcPts val="0"/>
              </a:spcBef>
              <a:spcAft>
                <a:spcPts val="600"/>
              </a:spcAft>
              <a:buNone/>
            </a:pPr>
            <a:r>
              <a:rPr lang="pt-BR" b="1" dirty="0" smtClean="0"/>
              <a:t>Fatores que influenciaram os óbitos maternos e infantis:</a:t>
            </a:r>
          </a:p>
          <a:p>
            <a:pPr>
              <a:lnSpc>
                <a:spcPct val="110000"/>
              </a:lnSpc>
              <a:spcBef>
                <a:spcPts val="0"/>
              </a:spcBef>
              <a:spcAft>
                <a:spcPts val="600"/>
              </a:spcAft>
            </a:pPr>
            <a:r>
              <a:rPr lang="pt-BR" sz="2400" b="1" dirty="0" smtClean="0">
                <a:solidFill>
                  <a:srgbClr val="FF0000"/>
                </a:solidFill>
              </a:rPr>
              <a:t>PROFISSIONAL </a:t>
            </a:r>
          </a:p>
          <a:p>
            <a:pPr>
              <a:lnSpc>
                <a:spcPct val="110000"/>
              </a:lnSpc>
              <a:spcBef>
                <a:spcPts val="0"/>
              </a:spcBef>
              <a:spcAft>
                <a:spcPts val="600"/>
              </a:spcAft>
            </a:pPr>
            <a:r>
              <a:rPr lang="pt-BR" sz="2400" b="1" dirty="0" smtClean="0">
                <a:solidFill>
                  <a:srgbClr val="FF0000"/>
                </a:solidFill>
              </a:rPr>
              <a:t>INSTITUCIONAL  - </a:t>
            </a:r>
            <a:r>
              <a:rPr lang="pt-BR" sz="2400" dirty="0" smtClean="0"/>
              <a:t>Problemas políticos administrativos</a:t>
            </a:r>
          </a:p>
          <a:p>
            <a:pPr algn="ctr">
              <a:lnSpc>
                <a:spcPct val="110000"/>
              </a:lnSpc>
              <a:spcBef>
                <a:spcPts val="0"/>
              </a:spcBef>
              <a:spcAft>
                <a:spcPts val="600"/>
              </a:spcAft>
              <a:buNone/>
            </a:pPr>
            <a:endParaRPr lang="pt-BR" b="1" dirty="0" smtClean="0"/>
          </a:p>
          <a:p>
            <a:pPr algn="ctr">
              <a:lnSpc>
                <a:spcPct val="110000"/>
              </a:lnSpc>
              <a:spcBef>
                <a:spcPts val="0"/>
              </a:spcBef>
              <a:spcAft>
                <a:spcPts val="600"/>
              </a:spcAft>
              <a:buNone/>
            </a:pPr>
            <a:r>
              <a:rPr lang="pt-BR" b="1" dirty="0" smtClean="0"/>
              <a:t>Identificação de Problemas:</a:t>
            </a:r>
          </a:p>
          <a:p>
            <a:pPr algn="ctr">
              <a:lnSpc>
                <a:spcPct val="110000"/>
              </a:lnSpc>
              <a:spcBef>
                <a:spcPts val="0"/>
              </a:spcBef>
              <a:spcAft>
                <a:spcPts val="600"/>
              </a:spcAft>
              <a:buNone/>
            </a:pPr>
            <a:endParaRPr lang="pt-BR" b="1" dirty="0" smtClean="0"/>
          </a:p>
          <a:p>
            <a:pPr>
              <a:lnSpc>
                <a:spcPct val="110000"/>
              </a:lnSpc>
              <a:spcBef>
                <a:spcPts val="0"/>
              </a:spcBef>
              <a:spcAft>
                <a:spcPts val="600"/>
              </a:spcAft>
            </a:pPr>
            <a:r>
              <a:rPr lang="pt-BR" sz="2400" b="1" dirty="0" smtClean="0">
                <a:solidFill>
                  <a:srgbClr val="FF0000"/>
                </a:solidFill>
              </a:rPr>
              <a:t>ORGANIZAÇÃO DOS SERVIÇOS  -</a:t>
            </a:r>
            <a:r>
              <a:rPr lang="pt-BR" sz="2400" b="1" dirty="0" smtClean="0"/>
              <a:t> </a:t>
            </a:r>
            <a:r>
              <a:rPr lang="pt-BR" sz="2400" dirty="0" smtClean="0"/>
              <a:t>Estruturação do serviço, Processos de trabalho, fluxo interno do serviço </a:t>
            </a:r>
            <a:endParaRPr lang="pt-BR" sz="2400" b="1" dirty="0" smtClean="0">
              <a:solidFill>
                <a:srgbClr val="FF0000"/>
              </a:solidFill>
            </a:endParaRPr>
          </a:p>
          <a:p>
            <a:pPr>
              <a:lnSpc>
                <a:spcPct val="110000"/>
              </a:lnSpc>
              <a:spcBef>
                <a:spcPts val="0"/>
              </a:spcBef>
              <a:spcAft>
                <a:spcPts val="600"/>
              </a:spcAft>
            </a:pPr>
            <a:r>
              <a:rPr lang="pt-BR" sz="2400" b="1" dirty="0" smtClean="0">
                <a:solidFill>
                  <a:srgbClr val="FF0000"/>
                </a:solidFill>
              </a:rPr>
              <a:t>ATENÇÃO HOSPITALAR RN/MÃE</a:t>
            </a:r>
          </a:p>
          <a:p>
            <a:pPr>
              <a:lnSpc>
                <a:spcPct val="110000"/>
              </a:lnSpc>
              <a:spcBef>
                <a:spcPts val="0"/>
              </a:spcBef>
              <a:spcAft>
                <a:spcPts val="600"/>
              </a:spcAft>
            </a:pPr>
            <a:r>
              <a:rPr lang="pt-BR" sz="2400" b="1" dirty="0" smtClean="0">
                <a:solidFill>
                  <a:srgbClr val="FF0000"/>
                </a:solidFill>
              </a:rPr>
              <a:t>PLANEJAMENTO </a:t>
            </a:r>
            <a:r>
              <a:rPr lang="pt-BR" sz="2400" b="1" dirty="0" smtClean="0">
                <a:solidFill>
                  <a:srgbClr val="FF0000"/>
                </a:solidFill>
              </a:rPr>
              <a:t>FAMILIAR</a:t>
            </a:r>
          </a:p>
          <a:p>
            <a:pPr>
              <a:lnSpc>
                <a:spcPct val="110000"/>
              </a:lnSpc>
              <a:spcBef>
                <a:spcPts val="0"/>
              </a:spcBef>
              <a:spcAft>
                <a:spcPts val="600"/>
              </a:spcAft>
            </a:pPr>
            <a:r>
              <a:rPr lang="pt-BR" sz="2400" b="1" dirty="0" smtClean="0">
                <a:solidFill>
                  <a:srgbClr val="FF0000"/>
                </a:solidFill>
              </a:rPr>
              <a:t>PRÉ-NATAL</a:t>
            </a:r>
            <a:endParaRPr lang="pt-BR" sz="2400" b="1" dirty="0" smtClean="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58" y="214290"/>
            <a:ext cx="8501122" cy="1214446"/>
          </a:xfrm>
          <a:solidFill>
            <a:schemeClr val="bg1">
              <a:lumMod val="95000"/>
            </a:schemeClr>
          </a:solidFill>
        </p:spPr>
        <p:txBody>
          <a:bodyPr>
            <a:normAutofit/>
          </a:bodyPr>
          <a:lstStyle/>
          <a:p>
            <a:r>
              <a:rPr lang="pt-BR" b="1" dirty="0" smtClean="0"/>
              <a:t>PROPOSTAS / 2014</a:t>
            </a:r>
            <a:endParaRPr lang="pt-BR" b="1" dirty="0"/>
          </a:p>
        </p:txBody>
      </p:sp>
      <p:sp>
        <p:nvSpPr>
          <p:cNvPr id="3" name="Espaço Reservado para Conteúdo 2"/>
          <p:cNvSpPr>
            <a:spLocks noGrp="1"/>
          </p:cNvSpPr>
          <p:nvPr>
            <p:ph idx="1"/>
          </p:nvPr>
        </p:nvSpPr>
        <p:spPr>
          <a:xfrm>
            <a:off x="428596" y="1714488"/>
            <a:ext cx="8507288" cy="4786346"/>
          </a:xfrm>
          <a:solidFill>
            <a:schemeClr val="bg1">
              <a:lumMod val="95000"/>
            </a:schemeClr>
          </a:solidFill>
        </p:spPr>
        <p:txBody>
          <a:bodyPr>
            <a:normAutofit fontScale="70000" lnSpcReduction="20000"/>
          </a:bodyPr>
          <a:lstStyle/>
          <a:p>
            <a:r>
              <a:rPr lang="pt-BR" sz="2600" dirty="0" smtClean="0"/>
              <a:t>Implementar  a entrega bimensal dos relatórios conclusivos com proposta de ações de intervenção, pelos Comitês municipais, com a ciência dos profissionais envolvidos nos óbitos ocorridos;</a:t>
            </a:r>
          </a:p>
          <a:p>
            <a:pPr>
              <a:buNone/>
            </a:pPr>
            <a:r>
              <a:rPr lang="pt-BR" sz="2600" dirty="0" smtClean="0"/>
              <a:t> </a:t>
            </a:r>
          </a:p>
          <a:p>
            <a:r>
              <a:rPr lang="pt-BR" sz="2600" dirty="0" smtClean="0"/>
              <a:t>Qualificar profissionais médicos e enfermeiros: AB, </a:t>
            </a:r>
            <a:r>
              <a:rPr lang="pt-BR" sz="2600" dirty="0" err="1" smtClean="0"/>
              <a:t>P.S.</a:t>
            </a:r>
            <a:r>
              <a:rPr lang="pt-BR" sz="2600" dirty="0" smtClean="0"/>
              <a:t>, maternidades e referência alto risco obstétrico, </a:t>
            </a:r>
            <a:r>
              <a:rPr lang="pt-BR" sz="2600" dirty="0" err="1" smtClean="0"/>
              <a:t>UTIs</a:t>
            </a:r>
            <a:r>
              <a:rPr lang="pt-BR" sz="2600" dirty="0" smtClean="0"/>
              <a:t> e </a:t>
            </a:r>
            <a:r>
              <a:rPr lang="pt-BR" sz="2600" dirty="0" err="1" smtClean="0"/>
              <a:t>UCIs</a:t>
            </a:r>
            <a:r>
              <a:rPr lang="pt-BR" sz="2600" dirty="0" smtClean="0"/>
              <a:t> neonatais ( ação conjunta com a Educação Permanente DRS IV – ALSO e Reanimação Neonatal), visando melhoria na qualidade da assistência prestada em todo o ciclo gravídico, puerperal e ao RN</a:t>
            </a:r>
          </a:p>
          <a:p>
            <a:pPr>
              <a:buNone/>
            </a:pPr>
            <a:endParaRPr lang="pt-BR" sz="2600" dirty="0" smtClean="0"/>
          </a:p>
          <a:p>
            <a:r>
              <a:rPr lang="pt-BR" sz="2600" dirty="0" smtClean="0"/>
              <a:t>Promover experiências pilotos inovadoras e propiciar intercâmbio de experiências de sucesso nos níveis municipal e regional  como a Implantação de Centrais de regulação obstétricas municipais,  visando:</a:t>
            </a:r>
          </a:p>
          <a:p>
            <a:pPr lvl="1"/>
            <a:r>
              <a:rPr lang="pt-BR" sz="2600" dirty="0" smtClean="0"/>
              <a:t>Eliminar as faltas nas consulta do </a:t>
            </a:r>
            <a:r>
              <a:rPr lang="pt-BR" sz="2600" dirty="0" err="1" smtClean="0"/>
              <a:t>Pré-natal</a:t>
            </a:r>
            <a:endParaRPr lang="pt-BR" sz="2600" dirty="0" smtClean="0"/>
          </a:p>
          <a:p>
            <a:pPr lvl="1"/>
            <a:r>
              <a:rPr lang="pt-BR" sz="2600" dirty="0" smtClean="0"/>
              <a:t>Estabelecer referência e contra-referência para o </a:t>
            </a:r>
            <a:r>
              <a:rPr lang="pt-BR" sz="2600" dirty="0" err="1" smtClean="0"/>
              <a:t>Pré-natal</a:t>
            </a:r>
            <a:r>
              <a:rPr lang="pt-BR" sz="2600" dirty="0" smtClean="0"/>
              <a:t>, parto e </a:t>
            </a:r>
            <a:r>
              <a:rPr lang="pt-BR" sz="2600" dirty="0" err="1" smtClean="0"/>
              <a:t>puerpério</a:t>
            </a:r>
            <a:r>
              <a:rPr lang="pt-BR" sz="2600" dirty="0" smtClean="0"/>
              <a:t> (QUE FUNCIONEM ), implantação do </a:t>
            </a:r>
            <a:r>
              <a:rPr lang="pt-BR" sz="2600" dirty="0" err="1" smtClean="0"/>
              <a:t>SISPRENATAl</a:t>
            </a:r>
            <a:r>
              <a:rPr lang="pt-BR" sz="2600" dirty="0" smtClean="0"/>
              <a:t> WEB</a:t>
            </a:r>
          </a:p>
          <a:p>
            <a:pPr lvl="1"/>
            <a:r>
              <a:rPr lang="pt-BR" sz="2600" dirty="0" smtClean="0"/>
              <a:t>Implementar a utilização de critérios de encaminhamento para as gestações de alto-risco, para os hospitais de referência da região (EFETIVO)</a:t>
            </a:r>
          </a:p>
          <a:p>
            <a:pPr lvl="1"/>
            <a:r>
              <a:rPr lang="pt-BR" sz="2600" dirty="0" smtClean="0"/>
              <a:t>Assegurar transporte adequado para as consultas e no momento do parto</a:t>
            </a:r>
          </a:p>
          <a:p>
            <a:pPr lvl="1"/>
            <a:endParaRPr lang="pt-BR" sz="2600" dirty="0" smtClean="0"/>
          </a:p>
          <a:p>
            <a:pPr lvl="1">
              <a:buNone/>
            </a:pPr>
            <a:endParaRPr lang="pt-BR" sz="2600" dirty="0" smtClean="0"/>
          </a:p>
          <a:p>
            <a:pPr lvl="1"/>
            <a:endParaRPr lang="pt-BR" sz="2000" dirty="0" smtClean="0"/>
          </a:p>
          <a:p>
            <a:pPr lvl="1"/>
            <a:endParaRPr lang="pt-B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7158" y="214290"/>
            <a:ext cx="8372476" cy="1000108"/>
          </a:xfrm>
          <a:solidFill>
            <a:schemeClr val="bg1">
              <a:lumMod val="95000"/>
            </a:schemeClr>
          </a:solidFill>
        </p:spPr>
        <p:txBody>
          <a:bodyPr/>
          <a:lstStyle/>
          <a:p>
            <a:r>
              <a:rPr lang="pt-BR" b="1" dirty="0" smtClean="0"/>
              <a:t>PROPOSTAS -  2014</a:t>
            </a:r>
            <a:endParaRPr lang="pt-BR" dirty="0"/>
          </a:p>
        </p:txBody>
      </p:sp>
      <p:sp>
        <p:nvSpPr>
          <p:cNvPr id="3" name="Espaço Reservado para Conteúdo 2"/>
          <p:cNvSpPr>
            <a:spLocks noGrp="1"/>
          </p:cNvSpPr>
          <p:nvPr>
            <p:ph idx="1"/>
          </p:nvPr>
        </p:nvSpPr>
        <p:spPr>
          <a:xfrm>
            <a:off x="357158" y="1428712"/>
            <a:ext cx="8429684" cy="5429288"/>
          </a:xfrm>
          <a:solidFill>
            <a:schemeClr val="bg1">
              <a:lumMod val="95000"/>
            </a:schemeClr>
          </a:solidFill>
        </p:spPr>
        <p:txBody>
          <a:bodyPr>
            <a:normAutofit fontScale="92500" lnSpcReduction="20000"/>
          </a:bodyPr>
          <a:lstStyle/>
          <a:p>
            <a:pPr lvl="0"/>
            <a:r>
              <a:rPr lang="pt-BR" sz="1900" dirty="0" smtClean="0"/>
              <a:t>Implementar ações dos comitês de mortalidade materna e </a:t>
            </a:r>
            <a:r>
              <a:rPr lang="pt-BR" sz="1900" dirty="0" err="1" smtClean="0"/>
              <a:t>perinatal</a:t>
            </a:r>
            <a:r>
              <a:rPr lang="pt-BR" sz="1900" dirty="0" smtClean="0"/>
              <a:t> municipais e nos </a:t>
            </a:r>
            <a:r>
              <a:rPr lang="pt-BR" sz="1900" b="1" dirty="0" smtClean="0"/>
              <a:t>HOSPITAIS </a:t>
            </a:r>
            <a:r>
              <a:rPr lang="pt-BR" sz="1900" dirty="0" smtClean="0"/>
              <a:t>(ética e mortalidade), principalmente nos municípios com os piores indicadores,  visando intervenções em tempo real;</a:t>
            </a:r>
          </a:p>
          <a:p>
            <a:pPr lvl="0">
              <a:buNone/>
            </a:pPr>
            <a:endParaRPr lang="pt-BR" sz="1900" dirty="0" smtClean="0"/>
          </a:p>
          <a:p>
            <a:pPr lvl="0"/>
            <a:r>
              <a:rPr lang="pt-BR" sz="1900" dirty="0" smtClean="0"/>
              <a:t>Implantar utilização do questionário de </a:t>
            </a:r>
            <a:r>
              <a:rPr lang="pt-BR" sz="1900" dirty="0" err="1" smtClean="0"/>
              <a:t>evitabilidade</a:t>
            </a:r>
            <a:r>
              <a:rPr lang="pt-BR" sz="1900" dirty="0" smtClean="0"/>
              <a:t> dos óbitos nos comitês municipais;</a:t>
            </a:r>
          </a:p>
          <a:p>
            <a:pPr lvl="0">
              <a:buNone/>
            </a:pPr>
            <a:endParaRPr lang="pt-BR" sz="1900" dirty="0" smtClean="0"/>
          </a:p>
          <a:p>
            <a:pPr lvl="0"/>
            <a:r>
              <a:rPr lang="pt-BR" sz="1900" dirty="0" smtClean="0"/>
              <a:t>Elaborar relatórios mensais sobre esses indicadores   com envio aos  respectivos gestores municipais e apresentação no CGR;</a:t>
            </a:r>
          </a:p>
          <a:p>
            <a:pPr lvl="0">
              <a:buNone/>
            </a:pPr>
            <a:endParaRPr lang="pt-BR" sz="1900" dirty="0" smtClean="0"/>
          </a:p>
          <a:p>
            <a:pPr lvl="0"/>
            <a:r>
              <a:rPr lang="pt-BR" sz="1900" dirty="0" smtClean="0"/>
              <a:t>Realizar avaliações periódicas qualitativas dos atendimentos no pré-natal, parto e pós-parto, por meio de questionário denominado Monitoramento da Assistência </a:t>
            </a:r>
            <a:r>
              <a:rPr lang="pt-BR" sz="1900" dirty="0" err="1" smtClean="0"/>
              <a:t>Pré-natal</a:t>
            </a:r>
            <a:r>
              <a:rPr lang="pt-BR" sz="1900" dirty="0" smtClean="0"/>
              <a:t> e do instrumento de Avaliação de Qualidade da Assistência nas Maternidades; (GVS-SANTOS com apoio da UNISANTOS)</a:t>
            </a:r>
          </a:p>
          <a:p>
            <a:pPr lvl="0">
              <a:buNone/>
            </a:pPr>
            <a:endParaRPr lang="pt-BR" sz="1900" dirty="0" smtClean="0"/>
          </a:p>
          <a:p>
            <a:pPr lvl="0"/>
            <a:r>
              <a:rPr lang="pt-BR" sz="1900" dirty="0" smtClean="0"/>
              <a:t>Realizar  reuniões periódicas nas UBS e hospitais envolvidos nos óbitos, para discussão da situação da mortalidade materna e </a:t>
            </a:r>
            <a:r>
              <a:rPr lang="pt-BR" sz="1900" dirty="0" err="1" smtClean="0"/>
              <a:t>perinatal</a:t>
            </a:r>
            <a:r>
              <a:rPr lang="pt-BR" sz="1900" dirty="0" smtClean="0"/>
              <a:t>, nos municípios de abrangência da DRS IV;</a:t>
            </a:r>
          </a:p>
          <a:p>
            <a:pPr lvl="0"/>
            <a:endParaRPr lang="pt-BR" sz="1900" dirty="0" smtClean="0"/>
          </a:p>
          <a:p>
            <a:pPr lvl="0"/>
            <a:r>
              <a:rPr lang="pt-BR" sz="1900" dirty="0" smtClean="0"/>
              <a:t>Implementar a  mobilização dos setores afins, educação,  MP , COREN e CREMESP ;</a:t>
            </a:r>
          </a:p>
          <a:p>
            <a:pPr lvl="0"/>
            <a:endParaRPr lang="pt-BR" sz="1800" dirty="0" smtClean="0"/>
          </a:p>
          <a:p>
            <a:pPr lvl="0"/>
            <a:endParaRPr lang="pt-BR" sz="1600" dirty="0" smtClean="0"/>
          </a:p>
          <a:p>
            <a:pPr>
              <a:buNone/>
            </a:pPr>
            <a:endParaRPr lang="pt-BR" sz="1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142852"/>
            <a:ext cx="8229600" cy="1143000"/>
          </a:xfrm>
          <a:solidFill>
            <a:schemeClr val="bg1">
              <a:lumMod val="95000"/>
            </a:schemeClr>
          </a:solidFill>
        </p:spPr>
        <p:txBody>
          <a:bodyPr/>
          <a:lstStyle/>
          <a:p>
            <a:r>
              <a:rPr lang="pt-BR" b="1" dirty="0" smtClean="0"/>
              <a:t>PROPOSTAS -  2014</a:t>
            </a:r>
            <a:endParaRPr lang="pt-BR" dirty="0"/>
          </a:p>
        </p:txBody>
      </p:sp>
      <p:sp>
        <p:nvSpPr>
          <p:cNvPr id="3" name="Espaço Reservado para Conteúdo 2"/>
          <p:cNvSpPr>
            <a:spLocks noGrp="1"/>
          </p:cNvSpPr>
          <p:nvPr>
            <p:ph idx="1"/>
          </p:nvPr>
        </p:nvSpPr>
        <p:spPr>
          <a:xfrm>
            <a:off x="428596" y="1428736"/>
            <a:ext cx="8229600" cy="5072098"/>
          </a:xfrm>
          <a:solidFill>
            <a:schemeClr val="bg1">
              <a:lumMod val="95000"/>
            </a:schemeClr>
          </a:solidFill>
        </p:spPr>
        <p:txBody>
          <a:bodyPr>
            <a:noAutofit/>
          </a:bodyPr>
          <a:lstStyle/>
          <a:p>
            <a:pPr lvl="0"/>
            <a:r>
              <a:rPr lang="pt-BR" sz="2000" dirty="0" smtClean="0"/>
              <a:t>Priorizar ações </a:t>
            </a:r>
            <a:r>
              <a:rPr lang="pt-BR" sz="2000" dirty="0" err="1" smtClean="0"/>
              <a:t>intersetoriais</a:t>
            </a:r>
            <a:r>
              <a:rPr lang="pt-BR" sz="2000" dirty="0" smtClean="0"/>
              <a:t>:</a:t>
            </a:r>
          </a:p>
          <a:p>
            <a:pPr lvl="1"/>
            <a:r>
              <a:rPr lang="pt-BR" sz="1600" dirty="0" smtClean="0"/>
              <a:t> </a:t>
            </a:r>
            <a:r>
              <a:rPr lang="pt-BR" sz="1800" dirty="0" smtClean="0"/>
              <a:t>Suplementação das informações referentes ao SIM/SINASC, fornecidos pelo Grupo de Vigilância Epidemiológica (GVE XXV);</a:t>
            </a:r>
          </a:p>
          <a:p>
            <a:pPr lvl="2"/>
            <a:endParaRPr lang="pt-BR" sz="1200" dirty="0" smtClean="0"/>
          </a:p>
          <a:p>
            <a:pPr lvl="1"/>
            <a:r>
              <a:rPr lang="pt-BR" sz="1800" dirty="0" smtClean="0"/>
              <a:t>Analisar informações disponibilizadas pelo Grupo de Vigilância Sanitária - GVS XXV, quanto a situação das condições das maternidades, </a:t>
            </a:r>
            <a:r>
              <a:rPr lang="pt-BR" sz="1800" dirty="0" err="1" smtClean="0"/>
              <a:t>UTIs</a:t>
            </a:r>
            <a:r>
              <a:rPr lang="pt-BR" sz="1800" dirty="0" smtClean="0"/>
              <a:t> neonatais, visando a  adequação e qualidade  dos serviços; </a:t>
            </a:r>
          </a:p>
          <a:p>
            <a:pPr lvl="0"/>
            <a:r>
              <a:rPr lang="pt-BR" sz="2000" dirty="0" smtClean="0"/>
              <a:t>Promover estudos de casos e pesquisas a fim de obter uma melhor análise na proposição de soluções aos problemas detectados, prioridades: gestante adolescente usuária de drogas, número de consultas realizadas no pré natal nos casos dos óbitos, por município ;</a:t>
            </a:r>
          </a:p>
          <a:p>
            <a:pPr lvl="0"/>
            <a:endParaRPr lang="pt-BR" sz="2000" dirty="0" smtClean="0"/>
          </a:p>
          <a:p>
            <a:pPr lvl="0"/>
            <a:r>
              <a:rPr lang="pt-BR" sz="2000" dirty="0" smtClean="0"/>
              <a:t>Implantar sistema de referência do hospital para as </a:t>
            </a:r>
            <a:r>
              <a:rPr lang="pt-BR" sz="2000" dirty="0" err="1" smtClean="0"/>
              <a:t>puérperas</a:t>
            </a:r>
            <a:r>
              <a:rPr lang="pt-BR" sz="2000" dirty="0" smtClean="0"/>
              <a:t>, centralizado no DRS , para este acionar a Atenção Básica do município (HRI, HGA e HID)</a:t>
            </a:r>
          </a:p>
          <a:p>
            <a:pPr lvl="0">
              <a:buNone/>
            </a:pPr>
            <a:endParaRPr lang="pt-BR" sz="2000" dirty="0" smtClean="0"/>
          </a:p>
          <a:p>
            <a:pPr>
              <a:buNone/>
            </a:pPr>
            <a:endParaRPr lang="pt-BR"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DRS_04 - SUStentavel.JPG"/>
          <p:cNvPicPr>
            <a:picLocks noChangeAspect="1"/>
          </p:cNvPicPr>
          <p:nvPr/>
        </p:nvPicPr>
        <p:blipFill>
          <a:blip r:embed="rId2" cstate="print"/>
          <a:stretch>
            <a:fillRect/>
          </a:stretch>
        </p:blipFill>
        <p:spPr>
          <a:xfrm>
            <a:off x="0" y="747712"/>
            <a:ext cx="9144000" cy="6110288"/>
          </a:xfrm>
          <a:prstGeom prst="rect">
            <a:avLst/>
          </a:prstGeom>
        </p:spPr>
      </p:pic>
      <p:sp>
        <p:nvSpPr>
          <p:cNvPr id="5" name="Texto explicativo retangular 4"/>
          <p:cNvSpPr/>
          <p:nvPr/>
        </p:nvSpPr>
        <p:spPr>
          <a:xfrm>
            <a:off x="7286644" y="2786058"/>
            <a:ext cx="1714512" cy="1000132"/>
          </a:xfrm>
          <a:prstGeom prst="wedgeRectCallout">
            <a:avLst>
              <a:gd name="adj1" fmla="val -112898"/>
              <a:gd name="adj2" fmla="val -35614"/>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prstClr val="black"/>
                </a:solidFill>
                <a:effectLst>
                  <a:outerShdw blurRad="38100" dist="38100" dir="2700000" algn="tl">
                    <a:srgbClr val="000000">
                      <a:alpha val="43137"/>
                    </a:srgbClr>
                  </a:outerShdw>
                </a:effectLst>
              </a:rPr>
              <a:t>ESTRUTURANTE</a:t>
            </a:r>
            <a:r>
              <a:rPr lang="pt-BR" sz="1200" b="1" dirty="0" smtClean="0">
                <a:solidFill>
                  <a:prstClr val="black"/>
                </a:solidFill>
                <a:effectLst>
                  <a:outerShdw blurRad="38100" dist="38100" dir="2700000" algn="tl">
                    <a:srgbClr val="000000">
                      <a:alpha val="43137"/>
                    </a:srgbClr>
                  </a:outerShdw>
                </a:effectLst>
              </a:rPr>
              <a:t>: </a:t>
            </a:r>
            <a:r>
              <a:rPr lang="pt-BR" sz="1200" dirty="0" smtClean="0">
                <a:solidFill>
                  <a:prstClr val="black"/>
                </a:solidFill>
                <a:effectLst>
                  <a:outerShdw blurRad="38100" dist="38100" dir="2700000" algn="tl">
                    <a:srgbClr val="000000">
                      <a:alpha val="43137"/>
                    </a:srgbClr>
                  </a:outerShdw>
                </a:effectLst>
              </a:rPr>
              <a:t>H.Santo Amaro </a:t>
            </a:r>
            <a:r>
              <a:rPr lang="pt-BR" sz="1200" dirty="0" smtClean="0">
                <a:solidFill>
                  <a:prstClr val="black"/>
                </a:solidFill>
              </a:rPr>
              <a:t>–</a:t>
            </a:r>
            <a:endParaRPr lang="pt-BR" sz="1200" dirty="0">
              <a:solidFill>
                <a:prstClr val="black"/>
              </a:solidFill>
            </a:endParaRPr>
          </a:p>
        </p:txBody>
      </p:sp>
      <p:sp>
        <p:nvSpPr>
          <p:cNvPr id="6" name="Texto explicativo retangular 5"/>
          <p:cNvSpPr/>
          <p:nvPr/>
        </p:nvSpPr>
        <p:spPr>
          <a:xfrm>
            <a:off x="1187624" y="5589240"/>
            <a:ext cx="1800200" cy="1071594"/>
          </a:xfrm>
          <a:prstGeom prst="wedgeRectCallout">
            <a:avLst>
              <a:gd name="adj1" fmla="val 2545"/>
              <a:gd name="adj2" fmla="val -14091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prstClr val="black"/>
                </a:solidFill>
              </a:rPr>
              <a:t>ESTRATÉGICO</a:t>
            </a:r>
            <a:r>
              <a:rPr lang="pt-BR" sz="1200" b="1" dirty="0" smtClean="0">
                <a:solidFill>
                  <a:prstClr val="black"/>
                </a:solidFill>
                <a:effectLst>
                  <a:outerShdw blurRad="38100" dist="38100" dir="2700000" algn="tl">
                    <a:srgbClr val="000000">
                      <a:alpha val="43137"/>
                    </a:srgbClr>
                  </a:outerShdw>
                </a:effectLst>
              </a:rPr>
              <a:t>: </a:t>
            </a:r>
            <a:r>
              <a:rPr lang="pt-BR" sz="1200" dirty="0" smtClean="0">
                <a:solidFill>
                  <a:prstClr val="black"/>
                </a:solidFill>
                <a:effectLst>
                  <a:outerShdw blurRad="38100" dist="38100" dir="2700000" algn="tl">
                    <a:srgbClr val="000000">
                      <a:alpha val="43137"/>
                    </a:srgbClr>
                  </a:outerShdw>
                </a:effectLst>
              </a:rPr>
              <a:t>H.Regional de Itanhaém </a:t>
            </a:r>
            <a:r>
              <a:rPr lang="pt-BR" sz="1200" dirty="0" smtClean="0">
                <a:solidFill>
                  <a:prstClr val="black"/>
                </a:solidFill>
              </a:rPr>
              <a:t> </a:t>
            </a:r>
            <a:endParaRPr lang="pt-BR" sz="1200" dirty="0">
              <a:solidFill>
                <a:prstClr val="black"/>
              </a:solidFill>
            </a:endParaRPr>
          </a:p>
        </p:txBody>
      </p:sp>
      <p:sp>
        <p:nvSpPr>
          <p:cNvPr id="7" name="Texto explicativo retangular 6"/>
          <p:cNvSpPr/>
          <p:nvPr/>
        </p:nvSpPr>
        <p:spPr>
          <a:xfrm>
            <a:off x="179512" y="2780928"/>
            <a:ext cx="1080120" cy="855570"/>
          </a:xfrm>
          <a:prstGeom prst="wedgeRectCallout">
            <a:avLst>
              <a:gd name="adj1" fmla="val 34149"/>
              <a:gd name="adj2" fmla="val 190001"/>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prstClr val="black"/>
                </a:solidFill>
              </a:rPr>
              <a:t>APOIO: </a:t>
            </a:r>
            <a:r>
              <a:rPr lang="pt-BR" sz="1200" dirty="0" smtClean="0">
                <a:solidFill>
                  <a:prstClr val="black"/>
                </a:solidFill>
              </a:rPr>
              <a:t>Unidade Hospitalar de Peruíbe </a:t>
            </a:r>
            <a:endParaRPr lang="pt-BR" sz="1200" dirty="0">
              <a:solidFill>
                <a:prstClr val="black"/>
              </a:solidFill>
            </a:endParaRPr>
          </a:p>
        </p:txBody>
      </p:sp>
      <p:pic>
        <p:nvPicPr>
          <p:cNvPr id="1027" name="Picture 3" descr="C:\Users\Rodrigo\AppData\Local\Microsoft\Windows\Temporary Internet Files\Content.IE5\XTTYPR58\MC900183432[1].wmf"/>
          <p:cNvPicPr>
            <a:picLocks noChangeAspect="1" noChangeArrowheads="1"/>
          </p:cNvPicPr>
          <p:nvPr/>
        </p:nvPicPr>
        <p:blipFill>
          <a:blip r:embed="rId3" cstate="print"/>
          <a:srcRect/>
          <a:stretch>
            <a:fillRect/>
          </a:stretch>
        </p:blipFill>
        <p:spPr bwMode="auto">
          <a:xfrm>
            <a:off x="971600" y="4869160"/>
            <a:ext cx="360040" cy="362220"/>
          </a:xfrm>
          <a:prstGeom prst="rect">
            <a:avLst/>
          </a:prstGeom>
          <a:noFill/>
        </p:spPr>
      </p:pic>
      <p:pic>
        <p:nvPicPr>
          <p:cNvPr id="1028" name="Picture 4" descr="C:\Users\Rodrigo\AppData\Local\Microsoft\Windows\Temporary Internet Files\Content.IE5\DUOW9J0O\MC900391080[1].wmf"/>
          <p:cNvPicPr>
            <a:picLocks noChangeAspect="1" noChangeArrowheads="1"/>
          </p:cNvPicPr>
          <p:nvPr/>
        </p:nvPicPr>
        <p:blipFill>
          <a:blip r:embed="rId4" cstate="print"/>
          <a:srcRect/>
          <a:stretch>
            <a:fillRect/>
          </a:stretch>
        </p:blipFill>
        <p:spPr bwMode="auto">
          <a:xfrm>
            <a:off x="6084168" y="2708920"/>
            <a:ext cx="326570" cy="303687"/>
          </a:xfrm>
          <a:prstGeom prst="rect">
            <a:avLst/>
          </a:prstGeom>
          <a:noFill/>
        </p:spPr>
      </p:pic>
      <p:sp>
        <p:nvSpPr>
          <p:cNvPr id="11" name="Título 1"/>
          <p:cNvSpPr>
            <a:spLocks noGrp="1"/>
          </p:cNvSpPr>
          <p:nvPr>
            <p:ph type="title"/>
          </p:nvPr>
        </p:nvSpPr>
        <p:spPr>
          <a:xfrm>
            <a:off x="0" y="0"/>
            <a:ext cx="9144000" cy="836712"/>
          </a:xfrm>
        </p:spPr>
        <p:txBody>
          <a:bodyPr>
            <a:noAutofit/>
          </a:bodyPr>
          <a:lstStyle/>
          <a:p>
            <a:r>
              <a:rPr lang="pt-BR" sz="3600" b="1" dirty="0" smtClean="0">
                <a:effectLst>
                  <a:outerShdw blurRad="38100" dist="38100" dir="2700000" algn="tl">
                    <a:srgbClr val="000000">
                      <a:alpha val="43137"/>
                    </a:srgbClr>
                  </a:outerShdw>
                </a:effectLst>
              </a:rPr>
              <a:t>MAPA: REDE HOSPITALAR</a:t>
            </a:r>
            <a:endParaRPr lang="pt-BR" sz="3600" b="1" dirty="0">
              <a:effectLst>
                <a:outerShdw blurRad="38100" dist="38100" dir="2700000" algn="tl">
                  <a:srgbClr val="000000">
                    <a:alpha val="43137"/>
                  </a:srgbClr>
                </a:outerShdw>
              </a:effectLst>
            </a:endParaRPr>
          </a:p>
        </p:txBody>
      </p:sp>
      <p:pic>
        <p:nvPicPr>
          <p:cNvPr id="1029" name="Picture 5" descr="C:\Users\Rodrigo\AppData\Local\Microsoft\Windows\Temporary Internet Files\Content.IE5\8FFTZMS1\MC900319486[1].wmf"/>
          <p:cNvPicPr>
            <a:picLocks noChangeAspect="1" noChangeArrowheads="1"/>
          </p:cNvPicPr>
          <p:nvPr/>
        </p:nvPicPr>
        <p:blipFill>
          <a:blip r:embed="rId5" cstate="print"/>
          <a:srcRect/>
          <a:stretch>
            <a:fillRect/>
          </a:stretch>
        </p:blipFill>
        <p:spPr bwMode="auto">
          <a:xfrm>
            <a:off x="5004048" y="2780928"/>
            <a:ext cx="305048" cy="221875"/>
          </a:xfrm>
          <a:prstGeom prst="rect">
            <a:avLst/>
          </a:prstGeom>
          <a:noFill/>
        </p:spPr>
      </p:pic>
      <p:pic>
        <p:nvPicPr>
          <p:cNvPr id="14" name="Picture 4" descr="C:\Users\Rodrigo\AppData\Local\Microsoft\Windows\Temporary Internet Files\Content.IE5\DUOW9J0O\MC900391080[1].wmf"/>
          <p:cNvPicPr>
            <a:picLocks noChangeAspect="1" noChangeArrowheads="1"/>
          </p:cNvPicPr>
          <p:nvPr/>
        </p:nvPicPr>
        <p:blipFill>
          <a:blip r:embed="rId4" cstate="print"/>
          <a:srcRect/>
          <a:stretch>
            <a:fillRect/>
          </a:stretch>
        </p:blipFill>
        <p:spPr bwMode="auto">
          <a:xfrm>
            <a:off x="5364088" y="2924944"/>
            <a:ext cx="326570" cy="303687"/>
          </a:xfrm>
          <a:prstGeom prst="rect">
            <a:avLst/>
          </a:prstGeom>
          <a:noFill/>
        </p:spPr>
      </p:pic>
      <p:pic>
        <p:nvPicPr>
          <p:cNvPr id="15" name="Picture 5" descr="C:\Users\Rodrigo\AppData\Local\Microsoft\Windows\Temporary Internet Files\Content.IE5\8FFTZMS1\MC900319486[1].wmf"/>
          <p:cNvPicPr>
            <a:picLocks noChangeAspect="1" noChangeArrowheads="1"/>
          </p:cNvPicPr>
          <p:nvPr/>
        </p:nvPicPr>
        <p:blipFill>
          <a:blip r:embed="rId5" cstate="print"/>
          <a:srcRect/>
          <a:stretch>
            <a:fillRect/>
          </a:stretch>
        </p:blipFill>
        <p:spPr bwMode="auto">
          <a:xfrm>
            <a:off x="4860032" y="2996952"/>
            <a:ext cx="305048" cy="221875"/>
          </a:xfrm>
          <a:prstGeom prst="rect">
            <a:avLst/>
          </a:prstGeom>
          <a:noFill/>
        </p:spPr>
      </p:pic>
      <p:pic>
        <p:nvPicPr>
          <p:cNvPr id="16" name="Picture 5" descr="C:\Users\Rodrigo\AppData\Local\Microsoft\Windows\Temporary Internet Files\Content.IE5\8FFTZMS1\MC900319486[1].wmf"/>
          <p:cNvPicPr>
            <a:picLocks noChangeAspect="1" noChangeArrowheads="1"/>
          </p:cNvPicPr>
          <p:nvPr/>
        </p:nvPicPr>
        <p:blipFill>
          <a:blip r:embed="rId5" cstate="print"/>
          <a:srcRect/>
          <a:stretch>
            <a:fillRect/>
          </a:stretch>
        </p:blipFill>
        <p:spPr bwMode="auto">
          <a:xfrm>
            <a:off x="3851920" y="3567165"/>
            <a:ext cx="305048" cy="221875"/>
          </a:xfrm>
          <a:prstGeom prst="rect">
            <a:avLst/>
          </a:prstGeom>
          <a:noFill/>
        </p:spPr>
      </p:pic>
      <p:pic>
        <p:nvPicPr>
          <p:cNvPr id="17" name="Picture 5" descr="C:\Users\Rodrigo\AppData\Local\Microsoft\Windows\Temporary Internet Files\Content.IE5\8FFTZMS1\MC900319486[1].wmf"/>
          <p:cNvPicPr>
            <a:picLocks noChangeAspect="1" noChangeArrowheads="1"/>
          </p:cNvPicPr>
          <p:nvPr/>
        </p:nvPicPr>
        <p:blipFill>
          <a:blip r:embed="rId5" cstate="print"/>
          <a:srcRect/>
          <a:stretch>
            <a:fillRect/>
          </a:stretch>
        </p:blipFill>
        <p:spPr bwMode="auto">
          <a:xfrm>
            <a:off x="2051720" y="4437112"/>
            <a:ext cx="305048" cy="221875"/>
          </a:xfrm>
          <a:prstGeom prst="rect">
            <a:avLst/>
          </a:prstGeom>
          <a:noFill/>
        </p:spPr>
      </p:pic>
      <p:sp>
        <p:nvSpPr>
          <p:cNvPr id="18" name="Texto explicativo retangular 17"/>
          <p:cNvSpPr/>
          <p:nvPr/>
        </p:nvSpPr>
        <p:spPr>
          <a:xfrm>
            <a:off x="7076858" y="4143380"/>
            <a:ext cx="1924298" cy="1152128"/>
          </a:xfrm>
          <a:prstGeom prst="wedgeRectCallout">
            <a:avLst>
              <a:gd name="adj1" fmla="val -129404"/>
              <a:gd name="adj2" fmla="val -134565"/>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prstClr val="black"/>
                </a:solidFill>
                <a:effectLst>
                  <a:outerShdw blurRad="38100" dist="38100" dir="2700000" algn="tl">
                    <a:srgbClr val="000000">
                      <a:alpha val="43137"/>
                    </a:srgbClr>
                  </a:outerShdw>
                </a:effectLst>
              </a:rPr>
              <a:t>ESTRUTURANTE</a:t>
            </a:r>
            <a:r>
              <a:rPr lang="pt-BR" sz="1200" b="1" dirty="0" smtClean="0">
                <a:solidFill>
                  <a:prstClr val="black"/>
                </a:solidFill>
                <a:effectLst>
                  <a:outerShdw blurRad="38100" dist="38100" dir="2700000" algn="tl">
                    <a:srgbClr val="000000">
                      <a:alpha val="43137"/>
                    </a:srgbClr>
                  </a:outerShdw>
                </a:effectLst>
              </a:rPr>
              <a:t>: </a:t>
            </a:r>
            <a:r>
              <a:rPr lang="pt-BR" sz="1200" dirty="0" smtClean="0">
                <a:solidFill>
                  <a:prstClr val="black"/>
                </a:solidFill>
                <a:effectLst>
                  <a:outerShdw blurRad="38100" dist="38100" dir="2700000" algn="tl">
                    <a:srgbClr val="000000">
                      <a:alpha val="43137"/>
                    </a:srgbClr>
                  </a:outerShdw>
                </a:effectLst>
              </a:rPr>
              <a:t>Santa Casa de Misericórdia de Santos </a:t>
            </a:r>
            <a:r>
              <a:rPr lang="pt-BR" sz="1200" dirty="0" smtClean="0">
                <a:solidFill>
                  <a:prstClr val="black"/>
                </a:solidFill>
              </a:rPr>
              <a:t>– </a:t>
            </a:r>
            <a:endParaRPr lang="pt-BR" sz="1200" dirty="0">
              <a:solidFill>
                <a:prstClr val="black"/>
              </a:solidFill>
            </a:endParaRPr>
          </a:p>
        </p:txBody>
      </p:sp>
      <p:sp>
        <p:nvSpPr>
          <p:cNvPr id="19" name="Texto explicativo retangular 18"/>
          <p:cNvSpPr/>
          <p:nvPr/>
        </p:nvSpPr>
        <p:spPr>
          <a:xfrm>
            <a:off x="2915816" y="4437112"/>
            <a:ext cx="1800200" cy="1071594"/>
          </a:xfrm>
          <a:prstGeom prst="wedgeRectCallout">
            <a:avLst>
              <a:gd name="adj1" fmla="val 10818"/>
              <a:gd name="adj2" fmla="val -11325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prstClr val="black"/>
                </a:solidFill>
              </a:rPr>
              <a:t>ESTRATÉGICO:</a:t>
            </a:r>
          </a:p>
          <a:p>
            <a:pPr algn="ctr"/>
            <a:r>
              <a:rPr lang="pt-BR" sz="1200" b="1" dirty="0" smtClean="0">
                <a:solidFill>
                  <a:prstClr val="black"/>
                </a:solidFill>
              </a:rPr>
              <a:t> </a:t>
            </a:r>
            <a:r>
              <a:rPr lang="pt-BR" sz="1200" dirty="0" smtClean="0">
                <a:solidFill>
                  <a:prstClr val="black"/>
                </a:solidFill>
                <a:effectLst>
                  <a:outerShdw blurRad="38100" dist="38100" dir="2700000" algn="tl">
                    <a:srgbClr val="000000">
                      <a:alpha val="43137"/>
                    </a:srgbClr>
                  </a:outerShdw>
                </a:effectLst>
              </a:rPr>
              <a:t>H.Irmã Dulce </a:t>
            </a:r>
            <a:r>
              <a:rPr lang="pt-BR" sz="1200" dirty="0" smtClean="0">
                <a:solidFill>
                  <a:prstClr val="black"/>
                </a:solidFill>
              </a:rPr>
              <a:t>–</a:t>
            </a:r>
            <a:endParaRPr lang="pt-BR" sz="1200" dirty="0">
              <a:solidFill>
                <a:prstClr val="black"/>
              </a:solidFill>
            </a:endParaRPr>
          </a:p>
        </p:txBody>
      </p:sp>
      <p:sp>
        <p:nvSpPr>
          <p:cNvPr id="20" name="Texto explicativo retangular 19"/>
          <p:cNvSpPr/>
          <p:nvPr/>
        </p:nvSpPr>
        <p:spPr>
          <a:xfrm>
            <a:off x="6372200" y="5589240"/>
            <a:ext cx="1944216" cy="1071594"/>
          </a:xfrm>
          <a:prstGeom prst="wedgeRectCallout">
            <a:avLst>
              <a:gd name="adj1" fmla="val -109375"/>
              <a:gd name="adj2" fmla="val -302883"/>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prstClr val="black"/>
                </a:solidFill>
              </a:rPr>
              <a:t>ESTRATÉGICO</a:t>
            </a:r>
            <a:r>
              <a:rPr lang="pt-BR" sz="1200" b="1" dirty="0" smtClean="0">
                <a:solidFill>
                  <a:prstClr val="black"/>
                </a:solidFill>
              </a:rPr>
              <a:t>: </a:t>
            </a:r>
            <a:r>
              <a:rPr lang="pt-BR" sz="1200" dirty="0" smtClean="0">
                <a:solidFill>
                  <a:prstClr val="black"/>
                </a:solidFill>
                <a:effectLst>
                  <a:outerShdw blurRad="38100" dist="38100" dir="2700000" algn="tl">
                    <a:srgbClr val="000000">
                      <a:alpha val="43137"/>
                    </a:srgbClr>
                  </a:outerShdw>
                </a:effectLst>
              </a:rPr>
              <a:t>Beneficência Portuguesa de Santos   </a:t>
            </a:r>
            <a:r>
              <a:rPr lang="pt-BR" sz="1200" dirty="0" smtClean="0">
                <a:solidFill>
                  <a:prstClr val="black"/>
                </a:solidFill>
              </a:rPr>
              <a:t>–</a:t>
            </a:r>
            <a:endParaRPr lang="pt-BR" sz="1200" dirty="0">
              <a:solidFill>
                <a:prstClr val="black"/>
              </a:solidFill>
            </a:endParaRPr>
          </a:p>
        </p:txBody>
      </p:sp>
      <p:pic>
        <p:nvPicPr>
          <p:cNvPr id="21" name="Picture 5" descr="C:\Users\Rodrigo\AppData\Local\Microsoft\Windows\Temporary Internet Files\Content.IE5\8FFTZMS1\MC900319486[1].wmf"/>
          <p:cNvPicPr>
            <a:picLocks noChangeAspect="1" noChangeArrowheads="1"/>
          </p:cNvPicPr>
          <p:nvPr/>
        </p:nvPicPr>
        <p:blipFill>
          <a:blip r:embed="rId5" cstate="print"/>
          <a:srcRect/>
          <a:stretch>
            <a:fillRect/>
          </a:stretch>
        </p:blipFill>
        <p:spPr bwMode="auto">
          <a:xfrm>
            <a:off x="4572000" y="2492896"/>
            <a:ext cx="305048" cy="221875"/>
          </a:xfrm>
          <a:prstGeom prst="rect">
            <a:avLst/>
          </a:prstGeom>
          <a:noFill/>
        </p:spPr>
      </p:pic>
      <p:sp>
        <p:nvSpPr>
          <p:cNvPr id="22" name="Texto explicativo retangular 21"/>
          <p:cNvSpPr/>
          <p:nvPr/>
        </p:nvSpPr>
        <p:spPr>
          <a:xfrm>
            <a:off x="1907704" y="980728"/>
            <a:ext cx="1584176" cy="927578"/>
          </a:xfrm>
          <a:prstGeom prst="wedgeRectCallout">
            <a:avLst>
              <a:gd name="adj1" fmla="val 120426"/>
              <a:gd name="adj2" fmla="val 12161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prstClr val="black"/>
                </a:solidFill>
              </a:rPr>
              <a:t>ESTRATÉGICO</a:t>
            </a:r>
            <a:r>
              <a:rPr lang="pt-BR" sz="1200" b="1" dirty="0" smtClean="0">
                <a:solidFill>
                  <a:prstClr val="black"/>
                </a:solidFill>
              </a:rPr>
              <a:t>: </a:t>
            </a:r>
            <a:r>
              <a:rPr lang="pt-BR" sz="1200" dirty="0" smtClean="0">
                <a:solidFill>
                  <a:prstClr val="black"/>
                </a:solidFill>
                <a:effectLst>
                  <a:outerShdw blurRad="38100" dist="38100" dir="2700000" algn="tl">
                    <a:srgbClr val="000000">
                      <a:alpha val="43137"/>
                    </a:srgbClr>
                  </a:outerShdw>
                </a:effectLst>
              </a:rPr>
              <a:t>H.Modelo </a:t>
            </a:r>
            <a:endParaRPr lang="pt-BR" sz="1200" dirty="0">
              <a:solidFill>
                <a:prstClr val="black"/>
              </a:solidFill>
            </a:endParaRPr>
          </a:p>
        </p:txBody>
      </p:sp>
      <p:pic>
        <p:nvPicPr>
          <p:cNvPr id="23" name="Picture 5" descr="C:\Users\Rodrigo\AppData\Local\Microsoft\Windows\Temporary Internet Files\Content.IE5\8FFTZMS1\MC900319486[1].wmf"/>
          <p:cNvPicPr>
            <a:picLocks noChangeAspect="1" noChangeArrowheads="1"/>
          </p:cNvPicPr>
          <p:nvPr/>
        </p:nvPicPr>
        <p:blipFill>
          <a:blip r:embed="rId5" cstate="print"/>
          <a:srcRect/>
          <a:stretch>
            <a:fillRect/>
          </a:stretch>
        </p:blipFill>
        <p:spPr bwMode="auto">
          <a:xfrm>
            <a:off x="6660232" y="1916832"/>
            <a:ext cx="305048" cy="221875"/>
          </a:xfrm>
          <a:prstGeom prst="rect">
            <a:avLst/>
          </a:prstGeom>
          <a:noFill/>
        </p:spPr>
      </p:pic>
      <p:sp>
        <p:nvSpPr>
          <p:cNvPr id="24" name="Texto explicativo retangular 23"/>
          <p:cNvSpPr/>
          <p:nvPr/>
        </p:nvSpPr>
        <p:spPr>
          <a:xfrm>
            <a:off x="7572396" y="1785926"/>
            <a:ext cx="1441870" cy="856140"/>
          </a:xfrm>
          <a:prstGeom prst="wedgeRectCallout">
            <a:avLst>
              <a:gd name="adj1" fmla="val -94883"/>
              <a:gd name="adj2" fmla="val -2159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prstClr val="black"/>
                </a:solidFill>
              </a:rPr>
              <a:t>ESTRATÉGICO</a:t>
            </a:r>
            <a:r>
              <a:rPr lang="pt-BR" sz="1200" b="1" dirty="0" smtClean="0">
                <a:solidFill>
                  <a:prstClr val="black"/>
                </a:solidFill>
              </a:rPr>
              <a:t>: </a:t>
            </a:r>
            <a:r>
              <a:rPr lang="pt-BR" sz="1200" dirty="0" smtClean="0">
                <a:solidFill>
                  <a:prstClr val="black"/>
                </a:solidFill>
                <a:effectLst>
                  <a:outerShdw blurRad="38100" dist="38100" dir="2700000" algn="tl">
                    <a:srgbClr val="000000">
                      <a:alpha val="43137"/>
                    </a:srgbClr>
                  </a:outerShdw>
                </a:effectLst>
              </a:rPr>
              <a:t>H.Municipal de Bertioga </a:t>
            </a:r>
            <a:endParaRPr lang="pt-BR" sz="1200" dirty="0">
              <a:solidFill>
                <a:prstClr val="black"/>
              </a:solidFill>
            </a:endParaRPr>
          </a:p>
        </p:txBody>
      </p:sp>
      <p:pic>
        <p:nvPicPr>
          <p:cNvPr id="25" name="Picture 3" descr="C:\Users\Rodrigo\AppData\Local\Microsoft\Windows\Temporary Internet Files\Content.IE5\XTTYPR58\MC900183432[1].wmf"/>
          <p:cNvPicPr>
            <a:picLocks noChangeAspect="1" noChangeArrowheads="1"/>
          </p:cNvPicPr>
          <p:nvPr/>
        </p:nvPicPr>
        <p:blipFill>
          <a:blip r:embed="rId3" cstate="print"/>
          <a:srcRect/>
          <a:stretch>
            <a:fillRect/>
          </a:stretch>
        </p:blipFill>
        <p:spPr bwMode="auto">
          <a:xfrm>
            <a:off x="3275856" y="3501008"/>
            <a:ext cx="360040" cy="362220"/>
          </a:xfrm>
          <a:prstGeom prst="rect">
            <a:avLst/>
          </a:prstGeom>
          <a:noFill/>
        </p:spPr>
      </p:pic>
      <p:sp>
        <p:nvSpPr>
          <p:cNvPr id="28" name="Texto explicativo retangular 27"/>
          <p:cNvSpPr/>
          <p:nvPr/>
        </p:nvSpPr>
        <p:spPr>
          <a:xfrm>
            <a:off x="755576" y="1844824"/>
            <a:ext cx="1080120" cy="855570"/>
          </a:xfrm>
          <a:prstGeom prst="wedgeRectCallout">
            <a:avLst>
              <a:gd name="adj1" fmla="val 192489"/>
              <a:gd name="adj2" fmla="val 164272"/>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smtClean="0">
                <a:solidFill>
                  <a:prstClr val="black"/>
                </a:solidFill>
              </a:rPr>
              <a:t>APOIO: </a:t>
            </a:r>
            <a:r>
              <a:rPr lang="pt-BR" sz="1200" dirty="0" smtClean="0">
                <a:solidFill>
                  <a:prstClr val="black"/>
                </a:solidFill>
              </a:rPr>
              <a:t>H.Municipal de Mongaguá </a:t>
            </a:r>
          </a:p>
        </p:txBody>
      </p:sp>
      <p:sp>
        <p:nvSpPr>
          <p:cNvPr id="29" name="Texto explicativo retangular 28"/>
          <p:cNvSpPr/>
          <p:nvPr/>
        </p:nvSpPr>
        <p:spPr>
          <a:xfrm>
            <a:off x="4499992" y="5589240"/>
            <a:ext cx="1728192" cy="1071594"/>
          </a:xfrm>
          <a:prstGeom prst="wedgeRectCallout">
            <a:avLst>
              <a:gd name="adj1" fmla="val -17228"/>
              <a:gd name="adj2" fmla="val -27523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prstClr val="black"/>
                </a:solidFill>
              </a:rPr>
              <a:t>ESTRATÉGICO</a:t>
            </a:r>
            <a:r>
              <a:rPr lang="pt-BR" sz="1200" b="1" dirty="0" smtClean="0">
                <a:solidFill>
                  <a:prstClr val="black"/>
                </a:solidFill>
              </a:rPr>
              <a:t>: </a:t>
            </a:r>
            <a:r>
              <a:rPr lang="pt-BR" sz="1200" dirty="0" smtClean="0">
                <a:solidFill>
                  <a:prstClr val="black"/>
                </a:solidFill>
                <a:effectLst>
                  <a:outerShdw blurRad="38100" dist="38100" dir="2700000" algn="tl">
                    <a:srgbClr val="000000">
                      <a:alpha val="43137"/>
                    </a:srgbClr>
                  </a:outerShdw>
                </a:effectLst>
              </a:rPr>
              <a:t>H.Municipal de São Vicente</a:t>
            </a:r>
            <a:endParaRPr lang="pt-BR" sz="1200" dirty="0">
              <a:solidFill>
                <a:prstClr val="black"/>
              </a:solidFill>
            </a:endParaRPr>
          </a:p>
        </p:txBody>
      </p:sp>
      <p:pic>
        <p:nvPicPr>
          <p:cNvPr id="27" name="Picture 5" descr="C:\Users\Rodrigo\AppData\Local\Microsoft\Windows\Temporary Internet Files\Content.IE5\8FFTZMS1\MC900319486[1].wmf"/>
          <p:cNvPicPr>
            <a:picLocks noChangeAspect="1" noChangeArrowheads="1"/>
          </p:cNvPicPr>
          <p:nvPr/>
        </p:nvPicPr>
        <p:blipFill>
          <a:blip r:embed="rId5" cstate="print"/>
          <a:srcRect/>
          <a:stretch>
            <a:fillRect/>
          </a:stretch>
        </p:blipFill>
        <p:spPr bwMode="auto">
          <a:xfrm>
            <a:off x="5357818" y="2285992"/>
            <a:ext cx="305048" cy="221875"/>
          </a:xfrm>
          <a:prstGeom prst="rect">
            <a:avLst/>
          </a:prstGeom>
          <a:noFill/>
        </p:spPr>
      </p:pic>
      <p:sp>
        <p:nvSpPr>
          <p:cNvPr id="30" name="Texto explicativo retangular 29"/>
          <p:cNvSpPr/>
          <p:nvPr/>
        </p:nvSpPr>
        <p:spPr>
          <a:xfrm>
            <a:off x="3786182" y="1142984"/>
            <a:ext cx="1587026" cy="928718"/>
          </a:xfrm>
          <a:prstGeom prst="wedgeRectCallout">
            <a:avLst>
              <a:gd name="adj1" fmla="val 53879"/>
              <a:gd name="adj2" fmla="val 8683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u="sng" dirty="0" smtClean="0">
                <a:solidFill>
                  <a:prstClr val="black"/>
                </a:solidFill>
              </a:rPr>
              <a:t>ESPECIALIZADO</a:t>
            </a:r>
            <a:r>
              <a:rPr lang="pt-BR" sz="1200" b="1" dirty="0" smtClean="0">
                <a:solidFill>
                  <a:prstClr val="black"/>
                </a:solidFill>
              </a:rPr>
              <a:t>: </a:t>
            </a:r>
            <a:endParaRPr lang="pt-BR" sz="1200" b="1" dirty="0" smtClean="0">
              <a:solidFill>
                <a:prstClr val="black"/>
              </a:solidFill>
              <a:effectLst>
                <a:outerShdw blurRad="38100" dist="38100" dir="2700000" algn="tl">
                  <a:srgbClr val="000000">
                    <a:alpha val="43137"/>
                  </a:srgbClr>
                </a:outerShdw>
              </a:effectLst>
            </a:endParaRPr>
          </a:p>
          <a:p>
            <a:pPr algn="ctr"/>
            <a:r>
              <a:rPr lang="pt-BR" sz="1200" b="1" dirty="0" smtClean="0">
                <a:solidFill>
                  <a:prstClr val="black"/>
                </a:solidFill>
                <a:effectLst>
                  <a:outerShdw blurRad="38100" dist="38100" dir="2700000" algn="tl">
                    <a:srgbClr val="000000">
                      <a:alpha val="43137"/>
                    </a:srgbClr>
                  </a:outerShdw>
                </a:effectLst>
              </a:rPr>
              <a:t>HGA</a:t>
            </a:r>
            <a:endParaRPr lang="pt-BR" sz="1200" dirty="0">
              <a:solidFill>
                <a:prstClr val="black"/>
              </a:solidFill>
            </a:endParaRPr>
          </a:p>
        </p:txBody>
      </p:sp>
    </p:spTree>
    <p:extLst>
      <p:ext uri="{BB962C8B-B14F-4D97-AF65-F5344CB8AC3E}">
        <p14:creationId xmlns:p14="http://schemas.microsoft.com/office/powerpoint/2010/main" val="2313081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786050" y="2357430"/>
            <a:ext cx="2095488" cy="1571616"/>
          </a:xfrm>
          <a:prstGeom prst="rect">
            <a:avLst/>
          </a:prstGeom>
          <a:noFill/>
          <a:ln w="9525">
            <a:noFill/>
            <a:miter lim="800000"/>
            <a:headEnd/>
            <a:tailEnd/>
          </a:ln>
          <a:effectLst/>
        </p:spPr>
      </p:pic>
      <p:sp>
        <p:nvSpPr>
          <p:cNvPr id="4" name="CaixaDeTexto 3"/>
          <p:cNvSpPr txBox="1"/>
          <p:nvPr/>
        </p:nvSpPr>
        <p:spPr>
          <a:xfrm>
            <a:off x="857224" y="6072206"/>
            <a:ext cx="1785950" cy="307777"/>
          </a:xfrm>
          <a:prstGeom prst="rect">
            <a:avLst/>
          </a:prstGeom>
          <a:noFill/>
        </p:spPr>
        <p:txBody>
          <a:bodyPr wrap="square" rtlCol="0">
            <a:spAutoFit/>
          </a:bodyPr>
          <a:lstStyle/>
          <a:p>
            <a:r>
              <a:rPr lang="pt-BR" sz="1400" b="1" dirty="0" smtClean="0">
                <a:solidFill>
                  <a:prstClr val="black"/>
                </a:solidFill>
              </a:rPr>
              <a:t>São Vicente </a:t>
            </a:r>
            <a:endParaRPr lang="pt-BR" sz="1400" b="1" dirty="0">
              <a:solidFill>
                <a:prstClr val="black"/>
              </a:solidFill>
            </a:endParaRPr>
          </a:p>
        </p:txBody>
      </p:sp>
      <p:sp>
        <p:nvSpPr>
          <p:cNvPr id="5" name="CaixaDeTexto 4"/>
          <p:cNvSpPr txBox="1"/>
          <p:nvPr/>
        </p:nvSpPr>
        <p:spPr>
          <a:xfrm>
            <a:off x="3000364" y="4000504"/>
            <a:ext cx="1785950" cy="307777"/>
          </a:xfrm>
          <a:prstGeom prst="rect">
            <a:avLst/>
          </a:prstGeom>
          <a:noFill/>
        </p:spPr>
        <p:txBody>
          <a:bodyPr wrap="square" rtlCol="0">
            <a:spAutoFit/>
          </a:bodyPr>
          <a:lstStyle/>
          <a:p>
            <a:r>
              <a:rPr lang="pt-BR" sz="1400" b="1" dirty="0" smtClean="0">
                <a:solidFill>
                  <a:prstClr val="black"/>
                </a:solidFill>
              </a:rPr>
              <a:t>Praia Grande </a:t>
            </a:r>
            <a:endParaRPr lang="pt-BR" sz="1400" b="1" dirty="0">
              <a:solidFill>
                <a:prstClr val="black"/>
              </a:solidFill>
            </a:endParaRPr>
          </a:p>
        </p:txBody>
      </p:sp>
      <p:sp>
        <p:nvSpPr>
          <p:cNvPr id="7" name="CaixaDeTexto 6"/>
          <p:cNvSpPr txBox="1"/>
          <p:nvPr/>
        </p:nvSpPr>
        <p:spPr>
          <a:xfrm>
            <a:off x="6072198" y="4071942"/>
            <a:ext cx="1785950" cy="307777"/>
          </a:xfrm>
          <a:prstGeom prst="rect">
            <a:avLst/>
          </a:prstGeom>
          <a:noFill/>
        </p:spPr>
        <p:txBody>
          <a:bodyPr wrap="square" rtlCol="0">
            <a:spAutoFit/>
          </a:bodyPr>
          <a:lstStyle/>
          <a:p>
            <a:r>
              <a:rPr lang="pt-BR" sz="1400" b="1" dirty="0" smtClean="0">
                <a:solidFill>
                  <a:prstClr val="black"/>
                </a:solidFill>
              </a:rPr>
              <a:t>Mongaguá </a:t>
            </a:r>
            <a:endParaRPr lang="pt-BR" sz="1400" b="1" dirty="0">
              <a:solidFill>
                <a:prstClr val="black"/>
              </a:solidFill>
            </a:endParaRPr>
          </a:p>
        </p:txBody>
      </p:sp>
      <p:sp>
        <p:nvSpPr>
          <p:cNvPr id="9" name="CaixaDeTexto 8"/>
          <p:cNvSpPr txBox="1"/>
          <p:nvPr/>
        </p:nvSpPr>
        <p:spPr>
          <a:xfrm>
            <a:off x="3571868" y="6357958"/>
            <a:ext cx="1357322" cy="307777"/>
          </a:xfrm>
          <a:prstGeom prst="rect">
            <a:avLst/>
          </a:prstGeom>
          <a:noFill/>
        </p:spPr>
        <p:txBody>
          <a:bodyPr wrap="square" rtlCol="0">
            <a:spAutoFit/>
          </a:bodyPr>
          <a:lstStyle/>
          <a:p>
            <a:r>
              <a:rPr lang="pt-BR" sz="1400" b="1" dirty="0" smtClean="0">
                <a:solidFill>
                  <a:prstClr val="black"/>
                </a:solidFill>
              </a:rPr>
              <a:t> Itanhaém</a:t>
            </a:r>
            <a:endParaRPr lang="pt-BR" sz="1400" b="1" dirty="0">
              <a:solidFill>
                <a:prstClr val="black"/>
              </a:solidFill>
            </a:endParaRPr>
          </a:p>
        </p:txBody>
      </p:sp>
      <p:pic>
        <p:nvPicPr>
          <p:cNvPr id="1030" name="Picture 6"/>
          <p:cNvPicPr>
            <a:picLocks noChangeAspect="1" noChangeArrowheads="1"/>
          </p:cNvPicPr>
          <p:nvPr/>
        </p:nvPicPr>
        <p:blipFill>
          <a:blip r:embed="rId3" cstate="print"/>
          <a:srcRect/>
          <a:stretch>
            <a:fillRect/>
          </a:stretch>
        </p:blipFill>
        <p:spPr bwMode="auto">
          <a:xfrm>
            <a:off x="3452805" y="285728"/>
            <a:ext cx="2000263" cy="1500198"/>
          </a:xfrm>
          <a:prstGeom prst="rect">
            <a:avLst/>
          </a:prstGeom>
          <a:noFill/>
          <a:ln w="9525">
            <a:noFill/>
            <a:miter lim="800000"/>
            <a:headEnd/>
            <a:tailEnd/>
          </a:ln>
          <a:effectLst/>
        </p:spPr>
      </p:pic>
      <p:sp>
        <p:nvSpPr>
          <p:cNvPr id="11" name="CaixaDeTexto 10"/>
          <p:cNvSpPr txBox="1"/>
          <p:nvPr/>
        </p:nvSpPr>
        <p:spPr>
          <a:xfrm>
            <a:off x="3714744" y="1928802"/>
            <a:ext cx="1785950" cy="307777"/>
          </a:xfrm>
          <a:prstGeom prst="rect">
            <a:avLst/>
          </a:prstGeom>
          <a:noFill/>
        </p:spPr>
        <p:txBody>
          <a:bodyPr wrap="square" rtlCol="0">
            <a:spAutoFit/>
          </a:bodyPr>
          <a:lstStyle/>
          <a:p>
            <a:r>
              <a:rPr lang="pt-BR" sz="1400" b="1" dirty="0" smtClean="0">
                <a:solidFill>
                  <a:prstClr val="black"/>
                </a:solidFill>
              </a:rPr>
              <a:t> Guarujá</a:t>
            </a:r>
            <a:endParaRPr lang="pt-BR" sz="1400" b="1" dirty="0">
              <a:solidFill>
                <a:prstClr val="black"/>
              </a:solidFill>
            </a:endParaRPr>
          </a:p>
        </p:txBody>
      </p:sp>
      <p:pic>
        <p:nvPicPr>
          <p:cNvPr id="1026" name="Picture 2"/>
          <p:cNvPicPr>
            <a:picLocks noChangeAspect="1" noChangeArrowheads="1"/>
          </p:cNvPicPr>
          <p:nvPr/>
        </p:nvPicPr>
        <p:blipFill>
          <a:blip r:embed="rId4" cstate="print"/>
          <a:srcRect/>
          <a:stretch>
            <a:fillRect/>
          </a:stretch>
        </p:blipFill>
        <p:spPr bwMode="auto">
          <a:xfrm>
            <a:off x="642911" y="428604"/>
            <a:ext cx="2213804" cy="1500197"/>
          </a:xfrm>
          <a:prstGeom prst="rect">
            <a:avLst/>
          </a:prstGeom>
          <a:noFill/>
          <a:ln w="9525">
            <a:noFill/>
            <a:miter lim="800000"/>
            <a:headEnd/>
            <a:tailEnd/>
          </a:ln>
          <a:effectLst/>
        </p:spPr>
      </p:pic>
      <p:sp>
        <p:nvSpPr>
          <p:cNvPr id="13" name="CaixaDeTexto 12"/>
          <p:cNvSpPr txBox="1"/>
          <p:nvPr/>
        </p:nvSpPr>
        <p:spPr>
          <a:xfrm>
            <a:off x="714348" y="2071678"/>
            <a:ext cx="1785950" cy="307777"/>
          </a:xfrm>
          <a:prstGeom prst="rect">
            <a:avLst/>
          </a:prstGeom>
          <a:noFill/>
        </p:spPr>
        <p:txBody>
          <a:bodyPr wrap="square" rtlCol="0">
            <a:spAutoFit/>
          </a:bodyPr>
          <a:lstStyle/>
          <a:p>
            <a:r>
              <a:rPr lang="pt-BR" sz="1400" b="1" dirty="0" smtClean="0">
                <a:solidFill>
                  <a:prstClr val="black"/>
                </a:solidFill>
              </a:rPr>
              <a:t> Santos</a:t>
            </a:r>
            <a:endParaRPr lang="pt-BR" sz="1400" b="1" dirty="0">
              <a:solidFill>
                <a:prstClr val="black"/>
              </a:solidFill>
            </a:endParaRPr>
          </a:p>
        </p:txBody>
      </p:sp>
      <p:sp>
        <p:nvSpPr>
          <p:cNvPr id="15" name="CaixaDeTexto 14"/>
          <p:cNvSpPr txBox="1"/>
          <p:nvPr/>
        </p:nvSpPr>
        <p:spPr>
          <a:xfrm>
            <a:off x="6572264" y="1785926"/>
            <a:ext cx="1785950" cy="307777"/>
          </a:xfrm>
          <a:prstGeom prst="rect">
            <a:avLst/>
          </a:prstGeom>
          <a:noFill/>
        </p:spPr>
        <p:txBody>
          <a:bodyPr wrap="square" rtlCol="0">
            <a:spAutoFit/>
          </a:bodyPr>
          <a:lstStyle/>
          <a:p>
            <a:r>
              <a:rPr lang="pt-BR" sz="1400" b="1" dirty="0" smtClean="0">
                <a:solidFill>
                  <a:prstClr val="black"/>
                </a:solidFill>
              </a:rPr>
              <a:t>Bertioga </a:t>
            </a:r>
            <a:endParaRPr lang="pt-BR" sz="1400" b="1" dirty="0">
              <a:solidFill>
                <a:prstClr val="black"/>
              </a:solidFill>
            </a:endParaRPr>
          </a:p>
        </p:txBody>
      </p:sp>
      <p:sp>
        <p:nvSpPr>
          <p:cNvPr id="18" name="CaixaDeTexto 17"/>
          <p:cNvSpPr txBox="1"/>
          <p:nvPr/>
        </p:nvSpPr>
        <p:spPr>
          <a:xfrm>
            <a:off x="6429388" y="6357958"/>
            <a:ext cx="1785950" cy="307777"/>
          </a:xfrm>
          <a:prstGeom prst="rect">
            <a:avLst/>
          </a:prstGeom>
          <a:noFill/>
        </p:spPr>
        <p:txBody>
          <a:bodyPr wrap="square" rtlCol="0">
            <a:spAutoFit/>
          </a:bodyPr>
          <a:lstStyle/>
          <a:p>
            <a:r>
              <a:rPr lang="pt-BR" sz="1400" b="1" dirty="0" smtClean="0">
                <a:solidFill>
                  <a:prstClr val="black"/>
                </a:solidFill>
              </a:rPr>
              <a:t>Peruíbe</a:t>
            </a:r>
            <a:endParaRPr lang="pt-BR" sz="1400" b="1" dirty="0">
              <a:solidFill>
                <a:prstClr val="black"/>
              </a:solidFill>
            </a:endParaRPr>
          </a:p>
        </p:txBody>
      </p:sp>
      <p:sp>
        <p:nvSpPr>
          <p:cNvPr id="19" name="CaixaDeTexto 18"/>
          <p:cNvSpPr txBox="1"/>
          <p:nvPr/>
        </p:nvSpPr>
        <p:spPr>
          <a:xfrm>
            <a:off x="571472" y="4071942"/>
            <a:ext cx="1785950" cy="307777"/>
          </a:xfrm>
          <a:prstGeom prst="rect">
            <a:avLst/>
          </a:prstGeom>
          <a:noFill/>
        </p:spPr>
        <p:txBody>
          <a:bodyPr wrap="square" rtlCol="0">
            <a:spAutoFit/>
          </a:bodyPr>
          <a:lstStyle/>
          <a:p>
            <a:r>
              <a:rPr lang="pt-BR" sz="1400" b="1" dirty="0" smtClean="0">
                <a:solidFill>
                  <a:prstClr val="black"/>
                </a:solidFill>
              </a:rPr>
              <a:t>Cubatão</a:t>
            </a:r>
            <a:endParaRPr lang="pt-BR" sz="1400" b="1" dirty="0">
              <a:solidFill>
                <a:prstClr val="black"/>
              </a:solidFill>
            </a:endParaRPr>
          </a:p>
        </p:txBody>
      </p:sp>
      <p:pic>
        <p:nvPicPr>
          <p:cNvPr id="8" name="Picture 6"/>
          <p:cNvPicPr>
            <a:picLocks noChangeAspect="1" noChangeArrowheads="1"/>
          </p:cNvPicPr>
          <p:nvPr/>
        </p:nvPicPr>
        <p:blipFill>
          <a:blip r:embed="rId5" cstate="print"/>
          <a:srcRect/>
          <a:stretch>
            <a:fillRect/>
          </a:stretch>
        </p:blipFill>
        <p:spPr bwMode="auto">
          <a:xfrm>
            <a:off x="6357950" y="285728"/>
            <a:ext cx="1966909" cy="1473283"/>
          </a:xfrm>
          <a:prstGeom prst="rect">
            <a:avLst/>
          </a:prstGeom>
          <a:noFill/>
          <a:ln w="9525">
            <a:noFill/>
            <a:miter lim="800000"/>
            <a:headEnd/>
            <a:tailEnd/>
          </a:ln>
          <a:effectLst/>
        </p:spPr>
      </p:pic>
      <p:pic>
        <p:nvPicPr>
          <p:cNvPr id="10" name="Picture 7"/>
          <p:cNvPicPr>
            <a:picLocks noChangeAspect="1" noChangeArrowheads="1"/>
          </p:cNvPicPr>
          <p:nvPr/>
        </p:nvPicPr>
        <p:blipFill>
          <a:blip r:embed="rId6" cstate="print"/>
          <a:srcRect/>
          <a:stretch>
            <a:fillRect/>
          </a:stretch>
        </p:blipFill>
        <p:spPr bwMode="auto">
          <a:xfrm>
            <a:off x="428596" y="2500306"/>
            <a:ext cx="2000264" cy="1460269"/>
          </a:xfrm>
          <a:prstGeom prst="rect">
            <a:avLst/>
          </a:prstGeom>
          <a:noFill/>
          <a:ln w="9525">
            <a:noFill/>
            <a:miter lim="800000"/>
            <a:headEnd/>
            <a:tailEnd/>
          </a:ln>
          <a:effectLst/>
        </p:spPr>
      </p:pic>
      <p:pic>
        <p:nvPicPr>
          <p:cNvPr id="1032" name="Picture 8"/>
          <p:cNvPicPr>
            <a:picLocks noChangeAspect="1" noChangeArrowheads="1"/>
          </p:cNvPicPr>
          <p:nvPr/>
        </p:nvPicPr>
        <p:blipFill>
          <a:blip r:embed="rId7" cstate="print"/>
          <a:srcRect/>
          <a:stretch>
            <a:fillRect/>
          </a:stretch>
        </p:blipFill>
        <p:spPr bwMode="auto">
          <a:xfrm>
            <a:off x="5715008" y="2285992"/>
            <a:ext cx="2428892" cy="1643074"/>
          </a:xfrm>
          <a:prstGeom prst="rect">
            <a:avLst/>
          </a:prstGeom>
          <a:noFill/>
          <a:ln w="9525">
            <a:noFill/>
            <a:miter lim="800000"/>
            <a:headEnd/>
            <a:tailEnd/>
          </a:ln>
          <a:effectLst/>
        </p:spPr>
      </p:pic>
      <p:pic>
        <p:nvPicPr>
          <p:cNvPr id="1033" name="Picture 9"/>
          <p:cNvPicPr>
            <a:picLocks noChangeAspect="1" noChangeArrowheads="1"/>
          </p:cNvPicPr>
          <p:nvPr/>
        </p:nvPicPr>
        <p:blipFill>
          <a:blip r:embed="rId8" cstate="print"/>
          <a:srcRect/>
          <a:stretch>
            <a:fillRect/>
          </a:stretch>
        </p:blipFill>
        <p:spPr bwMode="auto">
          <a:xfrm>
            <a:off x="285720" y="4357694"/>
            <a:ext cx="2666992" cy="1663536"/>
          </a:xfrm>
          <a:prstGeom prst="rect">
            <a:avLst/>
          </a:prstGeom>
          <a:noFill/>
          <a:ln w="9525">
            <a:noFill/>
            <a:miter lim="800000"/>
            <a:headEnd/>
            <a:tailEnd/>
          </a:ln>
          <a:effectLst/>
        </p:spPr>
      </p:pic>
      <p:pic>
        <p:nvPicPr>
          <p:cNvPr id="1037" name="Picture 13"/>
          <p:cNvPicPr>
            <a:picLocks noChangeAspect="1" noChangeArrowheads="1"/>
          </p:cNvPicPr>
          <p:nvPr/>
        </p:nvPicPr>
        <p:blipFill>
          <a:blip r:embed="rId9" cstate="print"/>
          <a:srcRect/>
          <a:stretch>
            <a:fillRect/>
          </a:stretch>
        </p:blipFill>
        <p:spPr bwMode="auto">
          <a:xfrm>
            <a:off x="3214677" y="4500570"/>
            <a:ext cx="2157003" cy="1617752"/>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0" cstate="print"/>
          <a:srcRect/>
          <a:stretch>
            <a:fillRect/>
          </a:stretch>
        </p:blipFill>
        <p:spPr bwMode="auto">
          <a:xfrm>
            <a:off x="5857884" y="4357694"/>
            <a:ext cx="2447925" cy="1866900"/>
          </a:xfrm>
          <a:prstGeom prst="rect">
            <a:avLst/>
          </a:prstGeom>
          <a:noFill/>
          <a:ln w="9525">
            <a:noFill/>
            <a:miter lim="800000"/>
            <a:headEnd/>
            <a:tailEnd/>
          </a:ln>
          <a:effectLst/>
        </p:spPr>
      </p:pic>
    </p:spTree>
    <p:extLst>
      <p:ext uri="{BB962C8B-B14F-4D97-AF65-F5344CB8AC3E}">
        <p14:creationId xmlns:p14="http://schemas.microsoft.com/office/powerpoint/2010/main" val="38761643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marL="0" indent="0" algn="ctr">
              <a:buNone/>
            </a:pPr>
            <a:r>
              <a:rPr lang="pt-BR" dirty="0" smtClean="0"/>
              <a:t>Muito  Obrigado</a:t>
            </a:r>
          </a:p>
          <a:p>
            <a:pPr algn="ctr"/>
            <a:endParaRPr lang="pt-BR" dirty="0"/>
          </a:p>
          <a:p>
            <a:pPr algn="ctr"/>
            <a:endParaRPr lang="pt-BR" dirty="0" smtClean="0"/>
          </a:p>
          <a:p>
            <a:pPr marL="0" indent="0" algn="ctr">
              <a:buNone/>
            </a:pPr>
            <a:r>
              <a:rPr lang="pt-BR" dirty="0" smtClean="0"/>
              <a:t>Bom dia</a:t>
            </a:r>
          </a:p>
        </p:txBody>
      </p:sp>
    </p:spTree>
    <p:extLst>
      <p:ext uri="{BB962C8B-B14F-4D97-AF65-F5344CB8AC3E}">
        <p14:creationId xmlns:p14="http://schemas.microsoft.com/office/powerpoint/2010/main" val="2159817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71472" y="2143116"/>
            <a:ext cx="8229600" cy="2543180"/>
          </a:xfrm>
        </p:spPr>
        <p:txBody>
          <a:bodyPr/>
          <a:lstStyle/>
          <a:p>
            <a:r>
              <a:rPr lang="pt-BR" dirty="0" smtClean="0"/>
              <a:t>Contatos:</a:t>
            </a:r>
          </a:p>
          <a:p>
            <a:pPr lvl="1"/>
            <a:r>
              <a:rPr lang="pt-BR" sz="2400" dirty="0" smtClean="0">
                <a:hlinkClick r:id="rId2"/>
              </a:rPr>
              <a:t>drs4@saude.sp.gov.br</a:t>
            </a:r>
            <a:endParaRPr lang="pt-BR" sz="2400" dirty="0" smtClean="0"/>
          </a:p>
          <a:p>
            <a:pPr lvl="1"/>
            <a:r>
              <a:rPr lang="pt-BR" sz="2400" dirty="0" smtClean="0">
                <a:hlinkClick r:id="rId3"/>
              </a:rPr>
              <a:t>gvs-santos@saude.sp.gov.br</a:t>
            </a:r>
            <a:endParaRPr lang="pt-BR" sz="2400" dirty="0" smtClean="0"/>
          </a:p>
          <a:p>
            <a:pPr lvl="1"/>
            <a:r>
              <a:rPr lang="pt-BR" sz="2400" dirty="0" smtClean="0">
                <a:hlinkClick r:id="rId4"/>
              </a:rPr>
              <a:t>gve-santos@saude.sp.gov.br</a:t>
            </a:r>
            <a:r>
              <a:rPr lang="pt-BR" sz="2400" dirty="0" smtClean="0"/>
              <a:t> </a:t>
            </a:r>
            <a:endParaRPr lang="pt-B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340768"/>
            <a:ext cx="8229600" cy="4666523"/>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pt-BR" dirty="0" smtClean="0"/>
              <a:t>Em 1996 foi criada a Região Metropolitana da Baixada Santista (RMBS); </a:t>
            </a:r>
          </a:p>
          <a:p>
            <a:r>
              <a:rPr lang="pt-BR" dirty="0" smtClean="0"/>
              <a:t>População flutuante nos meses de férias escolares e feriados;</a:t>
            </a:r>
          </a:p>
          <a:p>
            <a:r>
              <a:rPr lang="pt-BR" dirty="0" smtClean="0"/>
              <a:t>Crescente a população de idosos que adotam a Baixada Santista como 2ª moradia, passando meses e usufruindo de sua infraestrutura na área da Saúde, principalmente os municípios do Litoral Sul;</a:t>
            </a:r>
          </a:p>
          <a:p>
            <a:r>
              <a:rPr lang="pt-PT" dirty="0" smtClean="0"/>
              <a:t>Parque industrial de Cubatão e o Complexo Portuário de Santos;</a:t>
            </a:r>
          </a:p>
          <a:p>
            <a:r>
              <a:rPr lang="pt-PT" dirty="0" smtClean="0"/>
              <a:t>Vive um “boom” imobiliário;</a:t>
            </a:r>
          </a:p>
          <a:p>
            <a:r>
              <a:rPr lang="pt-BR" dirty="0" smtClean="0"/>
              <a:t>Cerca de 70% do território da RMBS é considerado de preservação ambiental, sendo que o município de Bertioga é o que compreende a maior parcela de Mata Atlântica em seu território;</a:t>
            </a:r>
          </a:p>
          <a:p>
            <a:r>
              <a:rPr lang="pt-BR" dirty="0" smtClean="0"/>
              <a:t>Devido aos acidentes geográficos, a região possui áreas sujeitas à erosão, inundações e deslizamentos de terra, sobretudo nas encostas da Serra do Mar.</a:t>
            </a:r>
            <a:endParaRPr lang="pt-BR" dirty="0"/>
          </a:p>
        </p:txBody>
      </p:sp>
      <p:sp>
        <p:nvSpPr>
          <p:cNvPr id="3" name="Título 2"/>
          <p:cNvSpPr>
            <a:spLocks noGrp="1"/>
          </p:cNvSpPr>
          <p:nvPr>
            <p:ph type="title"/>
          </p:nvPr>
        </p:nvSpPr>
        <p:spPr/>
        <p:txBody>
          <a:bodyPr/>
          <a:lstStyle/>
          <a:p>
            <a:r>
              <a:rPr lang="pt-PT" dirty="0" smtClean="0"/>
              <a:t>Caracterização Geral</a:t>
            </a:r>
            <a:endParaRPr lang="pt-BR" dirty="0"/>
          </a:p>
        </p:txBody>
      </p:sp>
    </p:spTree>
    <p:extLst>
      <p:ext uri="{BB962C8B-B14F-4D97-AF65-F5344CB8AC3E}">
        <p14:creationId xmlns:p14="http://schemas.microsoft.com/office/powerpoint/2010/main" val="3239275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DADOS DEMOGRÁFICOS</a:t>
            </a:r>
            <a:endParaRPr lang="pt-BR" dirty="0"/>
          </a:p>
        </p:txBody>
      </p:sp>
      <p:graphicFrame>
        <p:nvGraphicFramePr>
          <p:cNvPr id="4" name="Tabela 3"/>
          <p:cNvGraphicFramePr>
            <a:graphicFrameLocks noGrp="1"/>
          </p:cNvGraphicFramePr>
          <p:nvPr/>
        </p:nvGraphicFramePr>
        <p:xfrm>
          <a:off x="1115616" y="1268760"/>
          <a:ext cx="6696744" cy="3573380"/>
        </p:xfrm>
        <a:graphic>
          <a:graphicData uri="http://schemas.openxmlformats.org/drawingml/2006/table">
            <a:tbl>
              <a:tblPr/>
              <a:tblGrid>
                <a:gridCol w="1935932"/>
                <a:gridCol w="1442072"/>
                <a:gridCol w="1422317"/>
                <a:gridCol w="1896423"/>
              </a:tblGrid>
              <a:tr h="320762">
                <a:tc>
                  <a:txBody>
                    <a:bodyPr/>
                    <a:lstStyle/>
                    <a:p>
                      <a:pPr algn="ctr">
                        <a:spcAft>
                          <a:spcPts val="0"/>
                        </a:spcAft>
                      </a:pPr>
                      <a:r>
                        <a:rPr lang="pt-BR" sz="2400" b="1" dirty="0">
                          <a:solidFill>
                            <a:srgbClr val="000000"/>
                          </a:solidFill>
                          <a:latin typeface="Calibri"/>
                          <a:ea typeface="Times New Roman"/>
                          <a:cs typeface="Calibri"/>
                        </a:rPr>
                        <a:t>MUNICÍPIO</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b="1">
                          <a:solidFill>
                            <a:srgbClr val="000000"/>
                          </a:solidFill>
                          <a:latin typeface="Calibri"/>
                          <a:ea typeface="Times New Roman"/>
                          <a:cs typeface="Calibri"/>
                        </a:rPr>
                        <a:t>POP 2000</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b="1">
                          <a:solidFill>
                            <a:srgbClr val="000000"/>
                          </a:solidFill>
                          <a:latin typeface="Calibri"/>
                          <a:ea typeface="Times New Roman"/>
                          <a:cs typeface="Calibri"/>
                        </a:rPr>
                        <a:t>POP 2010</a:t>
                      </a:r>
                      <a:endParaRPr lang="pt-BR"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2400" b="1">
                          <a:solidFill>
                            <a:srgbClr val="000000"/>
                          </a:solidFill>
                          <a:latin typeface="Calibri"/>
                          <a:ea typeface="Times New Roman"/>
                          <a:cs typeface="Calibri"/>
                        </a:rPr>
                        <a:t>POP 2013</a:t>
                      </a:r>
                      <a:endParaRPr lang="pt-BR" sz="24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62">
                <a:tc>
                  <a:txBody>
                    <a:bodyPr/>
                    <a:lstStyle/>
                    <a:p>
                      <a:pPr algn="ctr">
                        <a:spcAft>
                          <a:spcPts val="0"/>
                        </a:spcAft>
                      </a:pPr>
                      <a:r>
                        <a:rPr lang="pt-BR" sz="1600" dirty="0">
                          <a:solidFill>
                            <a:srgbClr val="000000"/>
                          </a:solidFill>
                          <a:latin typeface="Verdana"/>
                          <a:ea typeface="Times New Roman"/>
                          <a:cs typeface="Calibri"/>
                        </a:rPr>
                        <a:t>Bertioga</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Verdana"/>
                          <a:ea typeface="Times New Roman"/>
                          <a:cs typeface="Times New Roman"/>
                        </a:rPr>
                        <a:t>30.039</a:t>
                      </a:r>
                      <a:r>
                        <a:rPr lang="pt-BR" sz="1600">
                          <a:solidFill>
                            <a:srgbClr val="000000"/>
                          </a:solidFill>
                          <a:latin typeface="Verdana"/>
                          <a:ea typeface="Times New Roman"/>
                          <a:cs typeface="Calibri"/>
                        </a:rPr>
                        <a:t> </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Verdana"/>
                          <a:ea typeface="Times New Roman"/>
                          <a:cs typeface="Times New Roman"/>
                        </a:rPr>
                        <a:t>45.694 </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solidFill>
                            <a:srgbClr val="000000"/>
                          </a:solidFill>
                          <a:latin typeface="Verdana"/>
                          <a:ea typeface="Times New Roman"/>
                          <a:cs typeface="Calibri"/>
                        </a:rPr>
                        <a:t>53.679 </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62">
                <a:tc>
                  <a:txBody>
                    <a:bodyPr/>
                    <a:lstStyle/>
                    <a:p>
                      <a:pPr algn="ctr">
                        <a:spcAft>
                          <a:spcPts val="0"/>
                        </a:spcAft>
                      </a:pPr>
                      <a:r>
                        <a:rPr lang="pt-BR" sz="1600" dirty="0">
                          <a:solidFill>
                            <a:srgbClr val="000000"/>
                          </a:solidFill>
                          <a:latin typeface="Verdana"/>
                          <a:ea typeface="Times New Roman"/>
                          <a:cs typeface="Calibri"/>
                        </a:rPr>
                        <a:t>Cubatão</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Verdana"/>
                          <a:ea typeface="Times New Roman"/>
                          <a:cs typeface="Times New Roman"/>
                        </a:rPr>
                        <a:t>108.309</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solidFill>
                            <a:srgbClr val="000000"/>
                          </a:solidFill>
                          <a:latin typeface="Verdana"/>
                          <a:ea typeface="Times New Roman"/>
                          <a:cs typeface="Calibri"/>
                        </a:rPr>
                        <a:t> </a:t>
                      </a:r>
                      <a:r>
                        <a:rPr lang="pt-BR" sz="1600">
                          <a:latin typeface="Verdana"/>
                          <a:ea typeface="Times New Roman"/>
                          <a:cs typeface="Times New Roman"/>
                        </a:rPr>
                        <a:t>116.010</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solidFill>
                            <a:srgbClr val="000000"/>
                          </a:solidFill>
                          <a:latin typeface="Verdana"/>
                          <a:ea typeface="Times New Roman"/>
                          <a:cs typeface="Calibri"/>
                        </a:rPr>
                        <a:t> 125.178</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62">
                <a:tc>
                  <a:txBody>
                    <a:bodyPr/>
                    <a:lstStyle/>
                    <a:p>
                      <a:pPr algn="ctr">
                        <a:spcAft>
                          <a:spcPts val="0"/>
                        </a:spcAft>
                      </a:pPr>
                      <a:r>
                        <a:rPr lang="pt-BR" sz="1600" dirty="0">
                          <a:solidFill>
                            <a:srgbClr val="000000"/>
                          </a:solidFill>
                          <a:latin typeface="Verdana"/>
                          <a:ea typeface="Times New Roman"/>
                          <a:cs typeface="Calibri"/>
                        </a:rPr>
                        <a:t>Guarujá</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dirty="0">
                          <a:latin typeface="Verdana"/>
                          <a:ea typeface="Times New Roman"/>
                          <a:cs typeface="Times New Roman"/>
                        </a:rPr>
                        <a:t>264.812</a:t>
                      </a:r>
                      <a:r>
                        <a:rPr lang="pt-BR" sz="1600" dirty="0">
                          <a:solidFill>
                            <a:srgbClr val="000000"/>
                          </a:solidFill>
                          <a:latin typeface="Verdana"/>
                          <a:ea typeface="Times New Roman"/>
                          <a:cs typeface="Calibri"/>
                        </a:rPr>
                        <a:t> </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Verdana"/>
                          <a:ea typeface="Times New Roman"/>
                          <a:cs typeface="Times New Roman"/>
                        </a:rPr>
                        <a:t>260.477</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solidFill>
                            <a:srgbClr val="000000"/>
                          </a:solidFill>
                          <a:latin typeface="Verdana"/>
                          <a:ea typeface="Times New Roman"/>
                          <a:cs typeface="Calibri"/>
                        </a:rPr>
                        <a:t> 306.683</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62">
                <a:tc>
                  <a:txBody>
                    <a:bodyPr/>
                    <a:lstStyle/>
                    <a:p>
                      <a:pPr algn="ctr">
                        <a:spcAft>
                          <a:spcPts val="0"/>
                        </a:spcAft>
                      </a:pPr>
                      <a:r>
                        <a:rPr lang="pt-BR" sz="1600" dirty="0">
                          <a:solidFill>
                            <a:srgbClr val="000000"/>
                          </a:solidFill>
                          <a:latin typeface="Verdana"/>
                          <a:ea typeface="Times New Roman"/>
                          <a:cs typeface="Calibri"/>
                        </a:rPr>
                        <a:t>Mongaguá</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dirty="0">
                          <a:latin typeface="Verdana"/>
                          <a:ea typeface="Times New Roman"/>
                          <a:cs typeface="Times New Roman"/>
                        </a:rPr>
                        <a:t>35.098</a:t>
                      </a:r>
                      <a:r>
                        <a:rPr lang="pt-BR" sz="1600" dirty="0">
                          <a:solidFill>
                            <a:srgbClr val="000000"/>
                          </a:solidFill>
                          <a:latin typeface="Verdana"/>
                          <a:ea typeface="Times New Roman"/>
                          <a:cs typeface="Calibri"/>
                        </a:rPr>
                        <a:t> </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Verdana"/>
                          <a:ea typeface="Times New Roman"/>
                          <a:cs typeface="Times New Roman"/>
                        </a:rPr>
                        <a:t>46.268</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solidFill>
                            <a:srgbClr val="000000"/>
                          </a:solidFill>
                          <a:latin typeface="Verdana"/>
                          <a:ea typeface="Times New Roman"/>
                          <a:cs typeface="Calibri"/>
                        </a:rPr>
                        <a:t> 50.641</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62">
                <a:tc>
                  <a:txBody>
                    <a:bodyPr/>
                    <a:lstStyle/>
                    <a:p>
                      <a:pPr algn="ctr">
                        <a:spcAft>
                          <a:spcPts val="0"/>
                        </a:spcAft>
                      </a:pPr>
                      <a:r>
                        <a:rPr lang="pt-BR" sz="1600">
                          <a:solidFill>
                            <a:srgbClr val="000000"/>
                          </a:solidFill>
                          <a:latin typeface="Verdana"/>
                          <a:ea typeface="Times New Roman"/>
                          <a:cs typeface="Calibri"/>
                        </a:rPr>
                        <a:t>Itanhaém</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dirty="0">
                          <a:latin typeface="Verdana"/>
                          <a:ea typeface="Times New Roman"/>
                          <a:cs typeface="Times New Roman"/>
                        </a:rPr>
                        <a:t>71.995</a:t>
                      </a:r>
                      <a:r>
                        <a:rPr lang="pt-BR" sz="1600" dirty="0">
                          <a:solidFill>
                            <a:srgbClr val="000000"/>
                          </a:solidFill>
                          <a:latin typeface="Verdana"/>
                          <a:ea typeface="Times New Roman"/>
                          <a:cs typeface="Calibri"/>
                        </a:rPr>
                        <a:t> </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Verdana"/>
                          <a:ea typeface="Times New Roman"/>
                          <a:cs typeface="Times New Roman"/>
                        </a:rPr>
                        <a:t>85.952</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solidFill>
                            <a:srgbClr val="000000"/>
                          </a:solidFill>
                          <a:latin typeface="Verdana"/>
                          <a:ea typeface="Times New Roman"/>
                          <a:cs typeface="Calibri"/>
                        </a:rPr>
                        <a:t>93.696 </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62">
                <a:tc>
                  <a:txBody>
                    <a:bodyPr/>
                    <a:lstStyle/>
                    <a:p>
                      <a:pPr algn="ctr">
                        <a:spcAft>
                          <a:spcPts val="0"/>
                        </a:spcAft>
                      </a:pPr>
                      <a:r>
                        <a:rPr lang="pt-BR" sz="1600">
                          <a:solidFill>
                            <a:srgbClr val="000000"/>
                          </a:solidFill>
                          <a:latin typeface="Verdana"/>
                          <a:ea typeface="Times New Roman"/>
                          <a:cs typeface="Calibri"/>
                        </a:rPr>
                        <a:t>Peruíbe</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solidFill>
                            <a:srgbClr val="000000"/>
                          </a:solidFill>
                          <a:latin typeface="Verdana"/>
                          <a:ea typeface="Times New Roman"/>
                          <a:cs typeface="Calibri"/>
                        </a:rPr>
                        <a:t> </a:t>
                      </a:r>
                      <a:r>
                        <a:rPr lang="pt-BR" sz="1600">
                          <a:latin typeface="Verdana"/>
                          <a:ea typeface="Times New Roman"/>
                          <a:cs typeface="Times New Roman"/>
                        </a:rPr>
                        <a:t>51.451</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dirty="0">
                          <a:latin typeface="Verdana"/>
                          <a:ea typeface="Times New Roman"/>
                          <a:cs typeface="Times New Roman"/>
                        </a:rPr>
                        <a:t>59.703</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solidFill>
                            <a:srgbClr val="000000"/>
                          </a:solidFill>
                          <a:latin typeface="Verdana"/>
                          <a:ea typeface="Times New Roman"/>
                          <a:cs typeface="Calibri"/>
                        </a:rPr>
                        <a:t> 63.815</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62">
                <a:tc>
                  <a:txBody>
                    <a:bodyPr/>
                    <a:lstStyle/>
                    <a:p>
                      <a:pPr algn="ctr">
                        <a:spcAft>
                          <a:spcPts val="0"/>
                        </a:spcAft>
                      </a:pPr>
                      <a:r>
                        <a:rPr lang="pt-BR" sz="1600">
                          <a:solidFill>
                            <a:srgbClr val="000000"/>
                          </a:solidFill>
                          <a:latin typeface="Verdana"/>
                          <a:ea typeface="Times New Roman"/>
                          <a:cs typeface="Calibri"/>
                        </a:rPr>
                        <a:t>Praia Grande</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Verdana"/>
                          <a:ea typeface="Times New Roman"/>
                          <a:cs typeface="Times New Roman"/>
                        </a:rPr>
                        <a:t>193.582</a:t>
                      </a:r>
                      <a:r>
                        <a:rPr lang="pt-BR" sz="1600">
                          <a:solidFill>
                            <a:srgbClr val="000000"/>
                          </a:solidFill>
                          <a:latin typeface="Verdana"/>
                          <a:ea typeface="Times New Roman"/>
                          <a:cs typeface="Calibri"/>
                        </a:rPr>
                        <a:t> </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dirty="0">
                          <a:latin typeface="Verdana"/>
                          <a:ea typeface="Times New Roman"/>
                          <a:cs typeface="Times New Roman"/>
                        </a:rPr>
                        <a:t>251.526</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solidFill>
                            <a:srgbClr val="000000"/>
                          </a:solidFill>
                          <a:latin typeface="Verdana"/>
                          <a:ea typeface="Times New Roman"/>
                          <a:cs typeface="Calibri"/>
                        </a:rPr>
                        <a:t> 287.967</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62">
                <a:tc>
                  <a:txBody>
                    <a:bodyPr/>
                    <a:lstStyle/>
                    <a:p>
                      <a:pPr algn="ctr">
                        <a:spcAft>
                          <a:spcPts val="0"/>
                        </a:spcAft>
                      </a:pPr>
                      <a:r>
                        <a:rPr lang="pt-BR" sz="1600">
                          <a:solidFill>
                            <a:srgbClr val="000000"/>
                          </a:solidFill>
                          <a:latin typeface="Verdana"/>
                          <a:ea typeface="Times New Roman"/>
                          <a:cs typeface="Calibri"/>
                        </a:rPr>
                        <a:t>Santos</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Verdana"/>
                          <a:ea typeface="Times New Roman"/>
                          <a:cs typeface="Times New Roman"/>
                        </a:rPr>
                        <a:t>417.983</a:t>
                      </a:r>
                      <a:r>
                        <a:rPr lang="pt-BR" sz="1600">
                          <a:solidFill>
                            <a:srgbClr val="000000"/>
                          </a:solidFill>
                          <a:latin typeface="Verdana"/>
                          <a:ea typeface="Times New Roman"/>
                          <a:cs typeface="Calibri"/>
                        </a:rPr>
                        <a:t> </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dirty="0">
                          <a:latin typeface="Verdana"/>
                          <a:ea typeface="Times New Roman"/>
                          <a:cs typeface="Times New Roman"/>
                        </a:rPr>
                        <a:t>407.506</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dirty="0">
                          <a:solidFill>
                            <a:srgbClr val="000000"/>
                          </a:solidFill>
                          <a:latin typeface="Verdana"/>
                          <a:ea typeface="Times New Roman"/>
                          <a:cs typeface="Calibri"/>
                        </a:rPr>
                        <a:t> 433.153</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62">
                <a:tc>
                  <a:txBody>
                    <a:bodyPr/>
                    <a:lstStyle/>
                    <a:p>
                      <a:pPr algn="ctr">
                        <a:spcAft>
                          <a:spcPts val="0"/>
                        </a:spcAft>
                      </a:pPr>
                      <a:r>
                        <a:rPr lang="pt-BR" sz="1600">
                          <a:solidFill>
                            <a:srgbClr val="000000"/>
                          </a:solidFill>
                          <a:latin typeface="Verdana"/>
                          <a:ea typeface="Times New Roman"/>
                          <a:cs typeface="Calibri"/>
                        </a:rPr>
                        <a:t>São Vicente</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Verdana"/>
                          <a:ea typeface="Times New Roman"/>
                          <a:cs typeface="Times New Roman"/>
                        </a:rPr>
                        <a:t>303.511</a:t>
                      </a:r>
                      <a:r>
                        <a:rPr lang="pt-BR" sz="1600">
                          <a:solidFill>
                            <a:srgbClr val="000000"/>
                          </a:solidFill>
                          <a:latin typeface="Verdana"/>
                          <a:ea typeface="Times New Roman"/>
                          <a:cs typeface="Calibri"/>
                        </a:rPr>
                        <a:t> </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a:latin typeface="Verdana"/>
                          <a:ea typeface="Times New Roman"/>
                          <a:cs typeface="Times New Roman"/>
                        </a:rPr>
                        <a:t>316.324</a:t>
                      </a:r>
                      <a:endParaRPr lang="pt-BR" sz="24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pt-BR" sz="1600" dirty="0">
                          <a:solidFill>
                            <a:srgbClr val="000000"/>
                          </a:solidFill>
                          <a:latin typeface="Verdana"/>
                          <a:ea typeface="Times New Roman"/>
                          <a:cs typeface="Calibri"/>
                        </a:rPr>
                        <a:t> 350.465</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762">
                <a:tc>
                  <a:txBody>
                    <a:bodyPr/>
                    <a:lstStyle/>
                    <a:p>
                      <a:pPr algn="ctr">
                        <a:spcAft>
                          <a:spcPts val="0"/>
                        </a:spcAft>
                      </a:pPr>
                      <a:r>
                        <a:rPr lang="pt-BR" sz="1600" b="1" dirty="0">
                          <a:solidFill>
                            <a:srgbClr val="000000"/>
                          </a:solidFill>
                          <a:latin typeface="Verdana"/>
                          <a:ea typeface="Times New Roman"/>
                          <a:cs typeface="Calibri"/>
                        </a:rPr>
                        <a:t>B. SANTISTA</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pt-BR" sz="1600" b="1" dirty="0">
                          <a:latin typeface="Verdana"/>
                          <a:ea typeface="Times New Roman"/>
                          <a:cs typeface="Times New Roman"/>
                        </a:rPr>
                        <a:t>1.476.820</a:t>
                      </a:r>
                      <a:r>
                        <a:rPr lang="pt-BR" sz="1600" b="1" dirty="0">
                          <a:solidFill>
                            <a:srgbClr val="000000"/>
                          </a:solidFill>
                          <a:latin typeface="Verdana"/>
                          <a:ea typeface="Times New Roman"/>
                          <a:cs typeface="Calibri"/>
                        </a:rPr>
                        <a:t> </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pt-BR" sz="1600" b="1" dirty="0">
                          <a:latin typeface="Verdana"/>
                          <a:ea typeface="Times New Roman"/>
                          <a:cs typeface="Times New Roman"/>
                        </a:rPr>
                        <a:t>1.589.460 </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spcAft>
                          <a:spcPts val="0"/>
                        </a:spcAft>
                      </a:pPr>
                      <a:r>
                        <a:rPr lang="pt-BR" sz="1600" b="1" dirty="0">
                          <a:solidFill>
                            <a:srgbClr val="000000"/>
                          </a:solidFill>
                          <a:latin typeface="Verdana"/>
                          <a:ea typeface="Times New Roman"/>
                          <a:cs typeface="Calibri"/>
                        </a:rPr>
                        <a:t> 1.765.277</a:t>
                      </a:r>
                      <a:endParaRPr lang="pt-BR" sz="24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bl>
          </a:graphicData>
        </a:graphic>
      </p:graphicFrame>
      <p:sp>
        <p:nvSpPr>
          <p:cNvPr id="2049" name="Rectangle 1"/>
          <p:cNvSpPr>
            <a:spLocks noChangeArrowheads="1"/>
          </p:cNvSpPr>
          <p:nvPr/>
        </p:nvSpPr>
        <p:spPr bwMode="auto">
          <a:xfrm>
            <a:off x="1043608" y="4869160"/>
            <a:ext cx="6264696"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pt-BR" sz="800" b="1" dirty="0" smtClean="0">
                <a:solidFill>
                  <a:prstClr val="black"/>
                </a:solidFill>
                <a:latin typeface="Verdana" pitchFamily="34" charset="0"/>
                <a:ea typeface="Times New Roman" pitchFamily="18" charset="0"/>
                <a:cs typeface="Arial" pitchFamily="34" charset="0"/>
              </a:rPr>
              <a:t>Fonte: Pop residente, 2000, 2010 E 2013, IBGE</a:t>
            </a:r>
            <a:endParaRPr lang="pt-BR" sz="700" dirty="0" smtClean="0">
              <a:solidFill>
                <a:prstClr val="black"/>
              </a:solidFill>
              <a:latin typeface="Arial" pitchFamily="34" charset="0"/>
              <a:cs typeface="Arial" pitchFamily="34" charset="0"/>
            </a:endParaRPr>
          </a:p>
          <a:p>
            <a:pPr eaLnBrk="0" fontAlgn="base" hangingPunct="0">
              <a:spcBef>
                <a:spcPct val="0"/>
              </a:spcBef>
              <a:spcAft>
                <a:spcPct val="0"/>
              </a:spcAft>
            </a:pPr>
            <a:endParaRPr lang="pt-BR" dirty="0" smtClean="0">
              <a:solidFill>
                <a:prstClr val="black"/>
              </a:solidFill>
              <a:latin typeface="Arial" pitchFamily="34" charset="0"/>
              <a:cs typeface="Arial" pitchFamily="34" charset="0"/>
            </a:endParaRPr>
          </a:p>
        </p:txBody>
      </p:sp>
      <p:sp>
        <p:nvSpPr>
          <p:cNvPr id="2050" name="Rectangle 2"/>
          <p:cNvSpPr>
            <a:spLocks noChangeArrowheads="1"/>
          </p:cNvSpPr>
          <p:nvPr/>
        </p:nvSpPr>
        <p:spPr bwMode="auto">
          <a:xfrm>
            <a:off x="2267744" y="5327775"/>
            <a:ext cx="6667210" cy="106182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pt-BR" sz="1050" b="1" dirty="0" smtClean="0">
                <a:solidFill>
                  <a:prstClr val="black"/>
                </a:solidFill>
                <a:latin typeface="Verdana" pitchFamily="34" charset="0"/>
                <a:ea typeface="Times New Roman" pitchFamily="18" charset="0"/>
                <a:cs typeface="Frutiger-Light"/>
              </a:rPr>
              <a:t>A taxa geométrica de crescimento anual da população da RMBS, nos últimos anos,</a:t>
            </a:r>
          </a:p>
          <a:p>
            <a:pPr algn="just" fontAlgn="base">
              <a:spcBef>
                <a:spcPct val="0"/>
              </a:spcBef>
              <a:spcAft>
                <a:spcPct val="0"/>
              </a:spcAft>
            </a:pPr>
            <a:r>
              <a:rPr lang="pt-BR" sz="1050" b="1" dirty="0" smtClean="0">
                <a:solidFill>
                  <a:prstClr val="black"/>
                </a:solidFill>
                <a:latin typeface="Verdana" pitchFamily="34" charset="0"/>
                <a:ea typeface="Times New Roman" pitchFamily="18" charset="0"/>
                <a:cs typeface="Frutiger-Light"/>
              </a:rPr>
              <a:t> tem sido superior a média estadual, sendo que São Vicente, Guarujá, </a:t>
            </a:r>
          </a:p>
          <a:p>
            <a:pPr algn="just" fontAlgn="base">
              <a:spcBef>
                <a:spcPct val="0"/>
              </a:spcBef>
              <a:spcAft>
                <a:spcPct val="0"/>
              </a:spcAft>
            </a:pPr>
            <a:r>
              <a:rPr lang="pt-BR" sz="1050" b="1" dirty="0" smtClean="0">
                <a:solidFill>
                  <a:prstClr val="black"/>
                </a:solidFill>
                <a:latin typeface="Verdana" pitchFamily="34" charset="0"/>
                <a:ea typeface="Times New Roman" pitchFamily="18" charset="0"/>
                <a:cs typeface="Frutiger-Light"/>
              </a:rPr>
              <a:t>Bertioga e Praia Grande vêm aumentando a participação de sua população no total da região. Por outro lado, Santos vem apresentando participação decrescente: se, em 1970, sua população residente representava 52,3% do total da RMBS, em 2013, passou a ser de 24,54%.</a:t>
            </a:r>
            <a:endParaRPr lang="pt-BR" sz="2000" b="1"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56894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67544" y="1772816"/>
            <a:ext cx="8229600" cy="4018451"/>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buNone/>
            </a:pPr>
            <a:r>
              <a:rPr lang="pt-BR" b="1" dirty="0" smtClean="0"/>
              <a:t> </a:t>
            </a:r>
            <a:endParaRPr lang="pt-BR" dirty="0" smtClean="0"/>
          </a:p>
          <a:p>
            <a:r>
              <a:rPr lang="pt-BR" b="1" dirty="0" smtClean="0"/>
              <a:t>até 50.000 hab.</a:t>
            </a:r>
            <a:r>
              <a:rPr lang="pt-BR" dirty="0" smtClean="0"/>
              <a:t> – nenhum</a:t>
            </a:r>
          </a:p>
          <a:p>
            <a:r>
              <a:rPr lang="pt-BR" b="1" dirty="0" smtClean="0"/>
              <a:t>de 51.000 até 70.000</a:t>
            </a:r>
            <a:r>
              <a:rPr lang="pt-BR" dirty="0" smtClean="0"/>
              <a:t> </a:t>
            </a:r>
            <a:r>
              <a:rPr lang="pt-BR" b="1" dirty="0" smtClean="0"/>
              <a:t>hab.</a:t>
            </a:r>
            <a:r>
              <a:rPr lang="pt-BR" dirty="0" smtClean="0"/>
              <a:t> – Bertioga, Mongaguá e Peruíbe</a:t>
            </a:r>
          </a:p>
          <a:p>
            <a:r>
              <a:rPr lang="pt-BR" b="1" dirty="0" smtClean="0"/>
              <a:t>de 71.000 até 100.000 hab</a:t>
            </a:r>
            <a:r>
              <a:rPr lang="pt-BR" dirty="0" smtClean="0"/>
              <a:t>. – Itanhaém</a:t>
            </a:r>
          </a:p>
          <a:p>
            <a:r>
              <a:rPr lang="pt-BR" b="1" dirty="0" smtClean="0"/>
              <a:t>de 100.001 até 250.000 hab.</a:t>
            </a:r>
            <a:r>
              <a:rPr lang="pt-BR" dirty="0" smtClean="0"/>
              <a:t> – Cubatão</a:t>
            </a:r>
          </a:p>
          <a:p>
            <a:r>
              <a:rPr lang="pt-BR" b="1" dirty="0" smtClean="0">
                <a:solidFill>
                  <a:schemeClr val="tx1"/>
                </a:solidFill>
              </a:rPr>
              <a:t>de 250.001 até 500.000 hab.</a:t>
            </a:r>
            <a:r>
              <a:rPr lang="pt-BR" dirty="0" smtClean="0">
                <a:solidFill>
                  <a:schemeClr val="tx1"/>
                </a:solidFill>
              </a:rPr>
              <a:t> </a:t>
            </a:r>
            <a:r>
              <a:rPr lang="pt-BR" dirty="0" smtClean="0"/>
              <a:t>– Praia Grande, Guarujá, São Vicente e Santos.</a:t>
            </a:r>
          </a:p>
          <a:p>
            <a:pPr>
              <a:buNone/>
            </a:pPr>
            <a:r>
              <a:rPr lang="pt-BR" dirty="0" smtClean="0"/>
              <a:t> </a:t>
            </a:r>
          </a:p>
          <a:p>
            <a:endParaRPr lang="pt-BR" dirty="0"/>
          </a:p>
        </p:txBody>
      </p:sp>
      <p:sp>
        <p:nvSpPr>
          <p:cNvPr id="3" name="Título 2"/>
          <p:cNvSpPr>
            <a:spLocks noGrp="1"/>
          </p:cNvSpPr>
          <p:nvPr>
            <p:ph type="title"/>
          </p:nvPr>
        </p:nvSpPr>
        <p:spPr>
          <a:xfrm>
            <a:off x="539552" y="332656"/>
            <a:ext cx="8229600" cy="1619672"/>
          </a:xfrm>
        </p:spPr>
        <p:txBody>
          <a:bodyPr>
            <a:normAutofit fontScale="90000"/>
          </a:bodyPr>
          <a:lstStyle/>
          <a:p>
            <a:r>
              <a:rPr lang="pt-BR" sz="3600" dirty="0" smtClean="0"/>
              <a:t>TAMANHO DOS MUNICÍPIOS POR Nº DE HABITANTES</a:t>
            </a:r>
            <a:r>
              <a:rPr lang="pt-BR" dirty="0" smtClean="0"/>
              <a:t/>
            </a:r>
            <a:br>
              <a:rPr lang="pt-BR" dirty="0" smtClean="0"/>
            </a:br>
            <a:endParaRPr lang="pt-BR" dirty="0"/>
          </a:p>
        </p:txBody>
      </p:sp>
    </p:spTree>
    <p:extLst>
      <p:ext uri="{BB962C8B-B14F-4D97-AF65-F5344CB8AC3E}">
        <p14:creationId xmlns:p14="http://schemas.microsoft.com/office/powerpoint/2010/main" val="4051545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2" cstate="print"/>
          <a:srcRect/>
          <a:stretch>
            <a:fillRect/>
          </a:stretch>
        </p:blipFill>
        <p:spPr bwMode="auto">
          <a:xfrm>
            <a:off x="467544" y="260648"/>
            <a:ext cx="6120680" cy="4355834"/>
          </a:xfrm>
          <a:prstGeom prst="rect">
            <a:avLst/>
          </a:prstGeom>
          <a:noFill/>
          <a:ln w="9525">
            <a:noFill/>
            <a:miter lim="800000"/>
            <a:headEnd/>
            <a:tailEnd/>
          </a:ln>
        </p:spPr>
      </p:pic>
      <p:sp>
        <p:nvSpPr>
          <p:cNvPr id="4" name="CaixaDeTexto 3"/>
          <p:cNvSpPr txBox="1"/>
          <p:nvPr/>
        </p:nvSpPr>
        <p:spPr>
          <a:xfrm>
            <a:off x="3347864" y="4549676"/>
            <a:ext cx="5184576"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pt-BR" sz="1600" dirty="0" smtClean="0">
                <a:solidFill>
                  <a:prstClr val="black"/>
                </a:solidFill>
              </a:rPr>
              <a:t>Apesar de seguir a tendência estadual de menor proporção de crianças, maior população em idade ativa e uma proporção crescente de idosos, apresentamos um percentual da população com menos de 15 anos de 22,1%, enquanto no Estado está em torno de 21%. A população com 60 anos e mais também está acima, 12,6% se comparada à do Estado que é de 11,5%.</a:t>
            </a:r>
          </a:p>
          <a:p>
            <a:endParaRPr lang="pt-BR" sz="1600" dirty="0">
              <a:solidFill>
                <a:prstClr val="black"/>
              </a:solidFill>
            </a:endParaRPr>
          </a:p>
        </p:txBody>
      </p:sp>
    </p:spTree>
    <p:extLst>
      <p:ext uri="{BB962C8B-B14F-4D97-AF65-F5344CB8AC3E}">
        <p14:creationId xmlns:p14="http://schemas.microsoft.com/office/powerpoint/2010/main" val="182156484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971600" y="1340768"/>
          <a:ext cx="5225753" cy="4400968"/>
        </p:xfrm>
        <a:graphic>
          <a:graphicData uri="http://schemas.openxmlformats.org/drawingml/2006/table">
            <a:tbl>
              <a:tblPr/>
              <a:tblGrid>
                <a:gridCol w="1571673"/>
                <a:gridCol w="1599063"/>
                <a:gridCol w="2055017"/>
              </a:tblGrid>
              <a:tr h="367241">
                <a:tc>
                  <a:txBody>
                    <a:bodyPr/>
                    <a:lstStyle/>
                    <a:p>
                      <a:pPr algn="ctr">
                        <a:lnSpc>
                          <a:spcPct val="150000"/>
                        </a:lnSpc>
                        <a:spcAft>
                          <a:spcPts val="0"/>
                        </a:spcAft>
                      </a:pPr>
                      <a:r>
                        <a:rPr lang="pt-BR" sz="1600" b="1" dirty="0">
                          <a:solidFill>
                            <a:srgbClr val="000000"/>
                          </a:solidFill>
                          <a:latin typeface="Arial"/>
                          <a:ea typeface="Times New Roman"/>
                          <a:cs typeface="Times New Roman"/>
                        </a:rPr>
                        <a:t>MUNICIPIO</a:t>
                      </a:r>
                      <a:endParaRPr lang="pt-BR"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pt-BR" sz="1600" b="1" dirty="0">
                          <a:solidFill>
                            <a:srgbClr val="000000"/>
                          </a:solidFill>
                          <a:latin typeface="Arial"/>
                          <a:ea typeface="Times New Roman"/>
                          <a:cs typeface="Times New Roman"/>
                        </a:rPr>
                        <a:t>IDH</a:t>
                      </a:r>
                      <a:endParaRPr lang="pt-BR"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50000"/>
                        </a:lnSpc>
                        <a:spcAft>
                          <a:spcPts val="0"/>
                        </a:spcAft>
                      </a:pPr>
                      <a:r>
                        <a:rPr lang="pt-BR" sz="1600" b="1" dirty="0">
                          <a:solidFill>
                            <a:srgbClr val="000000"/>
                          </a:solidFill>
                          <a:latin typeface="Arial"/>
                          <a:ea typeface="Times New Roman"/>
                          <a:cs typeface="Times New Roman"/>
                        </a:rPr>
                        <a:t>RANKING PAULISTA</a:t>
                      </a:r>
                      <a:endParaRPr lang="pt-BR" sz="1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367241">
                <a:tc>
                  <a:txBody>
                    <a:bodyPr/>
                    <a:lstStyle/>
                    <a:p>
                      <a:pPr algn="l">
                        <a:lnSpc>
                          <a:spcPct val="150000"/>
                        </a:lnSpc>
                        <a:spcAft>
                          <a:spcPts val="0"/>
                        </a:spcAft>
                      </a:pPr>
                      <a:r>
                        <a:rPr lang="pt-BR" sz="1600" b="1" dirty="0">
                          <a:solidFill>
                            <a:srgbClr val="000000"/>
                          </a:solidFill>
                          <a:latin typeface="Arial"/>
                          <a:ea typeface="Times New Roman"/>
                          <a:cs typeface="Times New Roman"/>
                        </a:rPr>
                        <a:t>BERTIOGA </a:t>
                      </a:r>
                      <a:endParaRPr lang="pt-BR"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a:solidFill>
                            <a:srgbClr val="000000"/>
                          </a:solidFill>
                          <a:latin typeface="Arial"/>
                          <a:ea typeface="Times New Roman"/>
                          <a:cs typeface="Times New Roman"/>
                        </a:rPr>
                        <a:t>0,792 –M</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a:solidFill>
                            <a:srgbClr val="000000"/>
                          </a:solidFill>
                          <a:latin typeface="Arial"/>
                          <a:ea typeface="Times New Roman"/>
                          <a:cs typeface="Times New Roman"/>
                        </a:rPr>
                        <a:t>220º</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41">
                <a:tc>
                  <a:txBody>
                    <a:bodyPr/>
                    <a:lstStyle/>
                    <a:p>
                      <a:pPr algn="l">
                        <a:lnSpc>
                          <a:spcPct val="150000"/>
                        </a:lnSpc>
                        <a:spcAft>
                          <a:spcPts val="0"/>
                        </a:spcAft>
                      </a:pPr>
                      <a:r>
                        <a:rPr lang="pt-BR" sz="1600" b="1" dirty="0">
                          <a:solidFill>
                            <a:srgbClr val="000000"/>
                          </a:solidFill>
                          <a:latin typeface="Arial"/>
                          <a:ea typeface="Times New Roman"/>
                          <a:cs typeface="Times New Roman"/>
                        </a:rPr>
                        <a:t>CUBATÃO </a:t>
                      </a:r>
                      <a:endParaRPr lang="pt-BR"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dirty="0">
                          <a:solidFill>
                            <a:srgbClr val="000000"/>
                          </a:solidFill>
                          <a:latin typeface="Arial"/>
                          <a:ea typeface="Times New Roman"/>
                          <a:cs typeface="Times New Roman"/>
                        </a:rPr>
                        <a:t>0,772 – M</a:t>
                      </a:r>
                      <a:endParaRPr lang="pt-BR"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a:solidFill>
                            <a:srgbClr val="000000"/>
                          </a:solidFill>
                          <a:latin typeface="Arial"/>
                          <a:ea typeface="Times New Roman"/>
                          <a:cs typeface="Times New Roman"/>
                        </a:rPr>
                        <a:t>378º</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41">
                <a:tc>
                  <a:txBody>
                    <a:bodyPr/>
                    <a:lstStyle/>
                    <a:p>
                      <a:pPr algn="l">
                        <a:lnSpc>
                          <a:spcPct val="150000"/>
                        </a:lnSpc>
                        <a:spcAft>
                          <a:spcPts val="0"/>
                        </a:spcAft>
                      </a:pPr>
                      <a:r>
                        <a:rPr lang="pt-BR" sz="1600" b="1">
                          <a:solidFill>
                            <a:srgbClr val="000000"/>
                          </a:solidFill>
                          <a:latin typeface="Arial"/>
                          <a:ea typeface="Times New Roman"/>
                          <a:cs typeface="Times New Roman"/>
                        </a:rPr>
                        <a:t>GUARUJÁ </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dirty="0">
                          <a:solidFill>
                            <a:srgbClr val="000000"/>
                          </a:solidFill>
                          <a:latin typeface="Arial"/>
                          <a:ea typeface="Times New Roman"/>
                          <a:cs typeface="Times New Roman"/>
                        </a:rPr>
                        <a:t>0,788 – M</a:t>
                      </a:r>
                      <a:endParaRPr lang="pt-BR"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a:solidFill>
                            <a:srgbClr val="000000"/>
                          </a:solidFill>
                          <a:latin typeface="Arial"/>
                          <a:ea typeface="Times New Roman"/>
                          <a:cs typeface="Times New Roman"/>
                        </a:rPr>
                        <a:t>256º</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41">
                <a:tc>
                  <a:txBody>
                    <a:bodyPr/>
                    <a:lstStyle/>
                    <a:p>
                      <a:pPr algn="l">
                        <a:lnSpc>
                          <a:spcPct val="150000"/>
                        </a:lnSpc>
                        <a:spcAft>
                          <a:spcPts val="0"/>
                        </a:spcAft>
                      </a:pPr>
                      <a:r>
                        <a:rPr lang="pt-BR" sz="1600" b="1">
                          <a:solidFill>
                            <a:srgbClr val="000000"/>
                          </a:solidFill>
                          <a:latin typeface="Arial"/>
                          <a:ea typeface="Times New Roman"/>
                          <a:cs typeface="Times New Roman"/>
                        </a:rPr>
                        <a:t>ITANHAÉM </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dirty="0">
                          <a:solidFill>
                            <a:srgbClr val="000000"/>
                          </a:solidFill>
                          <a:latin typeface="Arial"/>
                          <a:ea typeface="Times New Roman"/>
                          <a:cs typeface="Times New Roman"/>
                        </a:rPr>
                        <a:t>0,779 – M</a:t>
                      </a:r>
                      <a:endParaRPr lang="pt-BR"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a:solidFill>
                            <a:srgbClr val="000000"/>
                          </a:solidFill>
                          <a:latin typeface="Arial"/>
                          <a:ea typeface="Times New Roman"/>
                          <a:cs typeface="Times New Roman"/>
                        </a:rPr>
                        <a:t>322º</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41">
                <a:tc>
                  <a:txBody>
                    <a:bodyPr/>
                    <a:lstStyle/>
                    <a:p>
                      <a:pPr algn="l">
                        <a:lnSpc>
                          <a:spcPct val="150000"/>
                        </a:lnSpc>
                        <a:spcAft>
                          <a:spcPts val="0"/>
                        </a:spcAft>
                      </a:pPr>
                      <a:r>
                        <a:rPr lang="pt-BR" sz="1600" b="1">
                          <a:solidFill>
                            <a:srgbClr val="000000"/>
                          </a:solidFill>
                          <a:latin typeface="Arial"/>
                          <a:ea typeface="Times New Roman"/>
                          <a:cs typeface="Times New Roman"/>
                        </a:rPr>
                        <a:t>MONGAGUA </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a:solidFill>
                            <a:srgbClr val="000000"/>
                          </a:solidFill>
                          <a:latin typeface="Arial"/>
                          <a:ea typeface="Times New Roman"/>
                          <a:cs typeface="Times New Roman"/>
                        </a:rPr>
                        <a:t>0,783 – M</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dirty="0">
                          <a:solidFill>
                            <a:srgbClr val="000000"/>
                          </a:solidFill>
                          <a:latin typeface="Arial"/>
                          <a:ea typeface="Times New Roman"/>
                          <a:cs typeface="Times New Roman"/>
                        </a:rPr>
                        <a:t>288º</a:t>
                      </a:r>
                      <a:endParaRPr lang="pt-BR"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41">
                <a:tc>
                  <a:txBody>
                    <a:bodyPr/>
                    <a:lstStyle/>
                    <a:p>
                      <a:pPr algn="l">
                        <a:lnSpc>
                          <a:spcPct val="150000"/>
                        </a:lnSpc>
                        <a:spcAft>
                          <a:spcPts val="0"/>
                        </a:spcAft>
                      </a:pPr>
                      <a:r>
                        <a:rPr lang="pt-BR" sz="1600" b="1">
                          <a:solidFill>
                            <a:srgbClr val="000000"/>
                          </a:solidFill>
                          <a:latin typeface="Arial"/>
                          <a:ea typeface="Times New Roman"/>
                          <a:cs typeface="Times New Roman"/>
                        </a:rPr>
                        <a:t>PERUÍBE </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a:solidFill>
                            <a:srgbClr val="000000"/>
                          </a:solidFill>
                          <a:latin typeface="Arial"/>
                          <a:ea typeface="Times New Roman"/>
                          <a:cs typeface="Times New Roman"/>
                        </a:rPr>
                        <a:t>0,783 – M</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dirty="0">
                          <a:solidFill>
                            <a:srgbClr val="000000"/>
                          </a:solidFill>
                          <a:latin typeface="Arial"/>
                          <a:ea typeface="Times New Roman"/>
                          <a:cs typeface="Times New Roman"/>
                        </a:rPr>
                        <a:t>288º</a:t>
                      </a:r>
                      <a:endParaRPr lang="pt-BR"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41">
                <a:tc>
                  <a:txBody>
                    <a:bodyPr/>
                    <a:lstStyle/>
                    <a:p>
                      <a:pPr algn="l">
                        <a:lnSpc>
                          <a:spcPct val="150000"/>
                        </a:lnSpc>
                        <a:spcAft>
                          <a:spcPts val="0"/>
                        </a:spcAft>
                      </a:pPr>
                      <a:r>
                        <a:rPr lang="pt-BR" sz="1600" b="1">
                          <a:solidFill>
                            <a:srgbClr val="000000"/>
                          </a:solidFill>
                          <a:latin typeface="Arial"/>
                          <a:ea typeface="Times New Roman"/>
                          <a:cs typeface="Times New Roman"/>
                        </a:rPr>
                        <a:t>PRAIA GRANDE </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a:solidFill>
                            <a:srgbClr val="000000"/>
                          </a:solidFill>
                          <a:latin typeface="Arial"/>
                          <a:ea typeface="Times New Roman"/>
                          <a:cs typeface="Times New Roman"/>
                        </a:rPr>
                        <a:t>0,796 – M</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dirty="0">
                          <a:solidFill>
                            <a:srgbClr val="000000"/>
                          </a:solidFill>
                          <a:latin typeface="Arial"/>
                          <a:ea typeface="Times New Roman"/>
                          <a:cs typeface="Times New Roman"/>
                        </a:rPr>
                        <a:t>193º</a:t>
                      </a:r>
                      <a:endParaRPr lang="pt-BR"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41">
                <a:tc>
                  <a:txBody>
                    <a:bodyPr/>
                    <a:lstStyle/>
                    <a:p>
                      <a:pPr algn="l">
                        <a:lnSpc>
                          <a:spcPct val="150000"/>
                        </a:lnSpc>
                        <a:spcAft>
                          <a:spcPts val="0"/>
                        </a:spcAft>
                      </a:pPr>
                      <a:r>
                        <a:rPr lang="pt-BR" sz="1600" b="1">
                          <a:solidFill>
                            <a:srgbClr val="000000"/>
                          </a:solidFill>
                          <a:latin typeface="Arial"/>
                          <a:ea typeface="Times New Roman"/>
                          <a:cs typeface="Times New Roman"/>
                        </a:rPr>
                        <a:t>SANTOS </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dirty="0">
                          <a:solidFill>
                            <a:srgbClr val="548DD4"/>
                          </a:solidFill>
                          <a:latin typeface="Arial"/>
                          <a:ea typeface="Times New Roman"/>
                          <a:cs typeface="Times New Roman"/>
                        </a:rPr>
                        <a:t>0,871 – E</a:t>
                      </a:r>
                      <a:endParaRPr lang="pt-BR"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dirty="0">
                          <a:solidFill>
                            <a:srgbClr val="000000"/>
                          </a:solidFill>
                          <a:latin typeface="Arial"/>
                          <a:ea typeface="Times New Roman"/>
                          <a:cs typeface="Times New Roman"/>
                        </a:rPr>
                        <a:t>3º</a:t>
                      </a:r>
                      <a:endParaRPr lang="pt-BR"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241">
                <a:tc>
                  <a:txBody>
                    <a:bodyPr/>
                    <a:lstStyle/>
                    <a:p>
                      <a:pPr algn="l">
                        <a:lnSpc>
                          <a:spcPct val="150000"/>
                        </a:lnSpc>
                        <a:spcAft>
                          <a:spcPts val="0"/>
                        </a:spcAft>
                      </a:pPr>
                      <a:r>
                        <a:rPr lang="pt-BR" sz="1600" b="1">
                          <a:solidFill>
                            <a:srgbClr val="000000"/>
                          </a:solidFill>
                          <a:latin typeface="Arial"/>
                          <a:ea typeface="Times New Roman"/>
                          <a:cs typeface="Times New Roman"/>
                        </a:rPr>
                        <a:t>SÃO VICENTE </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a:solidFill>
                            <a:srgbClr val="000000"/>
                          </a:solidFill>
                          <a:latin typeface="Arial"/>
                          <a:ea typeface="Times New Roman"/>
                          <a:cs typeface="Times New Roman"/>
                        </a:rPr>
                        <a:t>0,798 - M</a:t>
                      </a:r>
                      <a:endParaRPr lang="pt-BR"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pt-BR" sz="1600" b="1" dirty="0">
                          <a:solidFill>
                            <a:srgbClr val="000000"/>
                          </a:solidFill>
                          <a:latin typeface="Arial"/>
                          <a:ea typeface="Times New Roman"/>
                          <a:cs typeface="Times New Roman"/>
                        </a:rPr>
                        <a:t>179º</a:t>
                      </a:r>
                      <a:endParaRPr lang="pt-BR"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129" name="Rectangle 1"/>
          <p:cNvSpPr>
            <a:spLocks noChangeArrowheads="1"/>
          </p:cNvSpPr>
          <p:nvPr/>
        </p:nvSpPr>
        <p:spPr bwMode="auto">
          <a:xfrm>
            <a:off x="251520" y="649233"/>
            <a:ext cx="729719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pt-BR" sz="2000" b="1" dirty="0" smtClean="0">
                <a:solidFill>
                  <a:prstClr val="black"/>
                </a:solidFill>
                <a:latin typeface="Verdana" pitchFamily="34" charset="0"/>
                <a:ea typeface="Times New Roman" pitchFamily="18" charset="0"/>
                <a:cs typeface="Arial" pitchFamily="34" charset="0"/>
              </a:rPr>
              <a:t>Índice de Desenvolvimento Humano - IDH - 2010</a:t>
            </a:r>
            <a:endParaRPr lang="pt-BR" sz="3600" dirty="0" smtClean="0">
              <a:solidFill>
                <a:prstClr val="black"/>
              </a:solidFill>
              <a:latin typeface="Arial" pitchFamily="34" charset="0"/>
              <a:cs typeface="Arial" pitchFamily="34" charset="0"/>
            </a:endParaRPr>
          </a:p>
        </p:txBody>
      </p:sp>
      <p:sp>
        <p:nvSpPr>
          <p:cNvPr id="48130" name="Rectangle 2"/>
          <p:cNvSpPr>
            <a:spLocks noChangeArrowheads="1"/>
          </p:cNvSpPr>
          <p:nvPr/>
        </p:nvSpPr>
        <p:spPr bwMode="auto">
          <a:xfrm>
            <a:off x="6516216" y="2723583"/>
            <a:ext cx="2376264" cy="126188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pt-BR" sz="1400" b="1" u="sng" dirty="0" smtClean="0">
                <a:solidFill>
                  <a:prstClr val="black"/>
                </a:solidFill>
                <a:latin typeface="Arial" pitchFamily="34" charset="0"/>
                <a:ea typeface="Times New Roman" pitchFamily="18" charset="0"/>
                <a:cs typeface="Arial" pitchFamily="34" charset="0"/>
              </a:rPr>
              <a:t>Classificação IDH</a:t>
            </a:r>
            <a:endParaRPr lang="pt-BR" sz="800" dirty="0" smtClean="0">
              <a:solidFill>
                <a:prstClr val="black"/>
              </a:solidFill>
              <a:latin typeface="Arial" pitchFamily="34" charset="0"/>
              <a:cs typeface="Arial" pitchFamily="34" charset="0"/>
            </a:endParaRPr>
          </a:p>
          <a:p>
            <a:pPr eaLnBrk="0" fontAlgn="base" hangingPunct="0">
              <a:spcBef>
                <a:spcPct val="0"/>
              </a:spcBef>
              <a:spcAft>
                <a:spcPct val="0"/>
              </a:spcAft>
            </a:pPr>
            <a:r>
              <a:rPr lang="pt-BR" sz="1400" b="1" dirty="0" smtClean="0">
                <a:solidFill>
                  <a:prstClr val="black"/>
                </a:solidFill>
                <a:latin typeface="Arial" pitchFamily="34" charset="0"/>
                <a:ea typeface="Times New Roman" pitchFamily="18" charset="0"/>
                <a:cs typeface="Arial" pitchFamily="34" charset="0"/>
              </a:rPr>
              <a:t>0 a 0,499 – B=baixo </a:t>
            </a:r>
            <a:endParaRPr lang="pt-BR" sz="800" dirty="0" smtClean="0">
              <a:solidFill>
                <a:prstClr val="black"/>
              </a:solidFill>
              <a:latin typeface="Arial" pitchFamily="34" charset="0"/>
              <a:cs typeface="Arial" pitchFamily="34" charset="0"/>
            </a:endParaRPr>
          </a:p>
          <a:p>
            <a:pPr eaLnBrk="0" fontAlgn="base" hangingPunct="0">
              <a:spcBef>
                <a:spcPct val="0"/>
              </a:spcBef>
              <a:spcAft>
                <a:spcPct val="0"/>
              </a:spcAft>
            </a:pPr>
            <a:r>
              <a:rPr lang="pt-BR" sz="1400" b="1" dirty="0" smtClean="0">
                <a:solidFill>
                  <a:prstClr val="black"/>
                </a:solidFill>
                <a:latin typeface="Arial" pitchFamily="34" charset="0"/>
                <a:ea typeface="Times New Roman" pitchFamily="18" charset="0"/>
                <a:cs typeface="Arial" pitchFamily="34" charset="0"/>
              </a:rPr>
              <a:t>0,500 a 0,799 – M=médio</a:t>
            </a:r>
            <a:endParaRPr lang="pt-BR" sz="800" dirty="0" smtClean="0">
              <a:solidFill>
                <a:prstClr val="black"/>
              </a:solidFill>
              <a:latin typeface="Arial" pitchFamily="34" charset="0"/>
              <a:cs typeface="Arial" pitchFamily="34" charset="0"/>
            </a:endParaRPr>
          </a:p>
          <a:p>
            <a:pPr eaLnBrk="0" fontAlgn="base" hangingPunct="0">
              <a:spcBef>
                <a:spcPct val="0"/>
              </a:spcBef>
              <a:spcAft>
                <a:spcPct val="0"/>
              </a:spcAft>
            </a:pPr>
            <a:r>
              <a:rPr lang="pt-BR" sz="1400" b="1" dirty="0" smtClean="0">
                <a:solidFill>
                  <a:prstClr val="black"/>
                </a:solidFill>
                <a:latin typeface="Arial" pitchFamily="34" charset="0"/>
                <a:ea typeface="Times New Roman" pitchFamily="18" charset="0"/>
                <a:cs typeface="Arial" pitchFamily="34" charset="0"/>
              </a:rPr>
              <a:t>0,800 a 1 – E=elevado</a:t>
            </a:r>
            <a:endParaRPr lang="pt-BR" sz="800" dirty="0" smtClean="0">
              <a:solidFill>
                <a:prstClr val="black"/>
              </a:solidFill>
              <a:latin typeface="Arial" pitchFamily="34" charset="0"/>
              <a:cs typeface="Arial" pitchFamily="34" charset="0"/>
            </a:endParaRPr>
          </a:p>
          <a:p>
            <a:pPr eaLnBrk="0" fontAlgn="base" hangingPunct="0">
              <a:spcBef>
                <a:spcPct val="0"/>
              </a:spcBef>
              <a:spcAft>
                <a:spcPct val="0"/>
              </a:spcAft>
            </a:pPr>
            <a:endParaRPr lang="pt-BR" sz="20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51685177"/>
      </p:ext>
    </p:extLst>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9_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3_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4_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5_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6_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7_Concurso">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so">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so">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2281</TotalTime>
  <Words>2512</Words>
  <Application>Microsoft Office PowerPoint</Application>
  <PresentationFormat>Apresentação na tela (4:3)</PresentationFormat>
  <Paragraphs>818</Paragraphs>
  <Slides>41</Slides>
  <Notes>0</Notes>
  <HiddenSlides>0</HiddenSlides>
  <MMClips>0</MMClips>
  <ScaleCrop>false</ScaleCrop>
  <HeadingPairs>
    <vt:vector size="6" baseType="variant">
      <vt:variant>
        <vt:lpstr>Tema</vt:lpstr>
      </vt:variant>
      <vt:variant>
        <vt:i4>11</vt:i4>
      </vt:variant>
      <vt:variant>
        <vt:lpstr>Servidores OLE incorporados</vt:lpstr>
      </vt:variant>
      <vt:variant>
        <vt:i4>2</vt:i4>
      </vt:variant>
      <vt:variant>
        <vt:lpstr>Títulos de slides</vt:lpstr>
      </vt:variant>
      <vt:variant>
        <vt:i4>41</vt:i4>
      </vt:variant>
    </vt:vector>
  </HeadingPairs>
  <TitlesOfParts>
    <vt:vector size="54" baseType="lpstr">
      <vt:lpstr>Tema do Office</vt:lpstr>
      <vt:lpstr>Concurso</vt:lpstr>
      <vt:lpstr>1_Concurso</vt:lpstr>
      <vt:lpstr>2_Concurso</vt:lpstr>
      <vt:lpstr>3_Concurso</vt:lpstr>
      <vt:lpstr>4_Concurso</vt:lpstr>
      <vt:lpstr>5_Concurso</vt:lpstr>
      <vt:lpstr>6_Concurso</vt:lpstr>
      <vt:lpstr>7_Concurso</vt:lpstr>
      <vt:lpstr>8_Concurso</vt:lpstr>
      <vt:lpstr>9_Concurso</vt:lpstr>
      <vt:lpstr>Gráfico</vt:lpstr>
      <vt:lpstr>Documento</vt:lpstr>
      <vt:lpstr>Apresentação do PowerPoint</vt:lpstr>
      <vt:lpstr>CARACTERÍSTICAS REGIONAIS</vt:lpstr>
      <vt:lpstr>Região da Baixada Santista</vt:lpstr>
      <vt:lpstr>Apresentação do PowerPoint</vt:lpstr>
      <vt:lpstr>Caracterização Geral</vt:lpstr>
      <vt:lpstr>DADOS DEMOGRÁFICOS</vt:lpstr>
      <vt:lpstr>TAMANHO DOS MUNICÍPIOS POR Nº DE HABITANTES </vt:lpstr>
      <vt:lpstr>Apresentação do PowerPoint</vt:lpstr>
      <vt:lpstr>Apresentação do PowerPoint</vt:lpstr>
      <vt:lpstr>Índice Paulista de Responsabilidade Social – nos anos 2000, 2002, 2004, 2006 e 2010 - POR GRUPOS </vt:lpstr>
      <vt:lpstr>Índice de Vulnerabilidade Juvenil à Violência (IVJ-V de jovens entre 12 e 29 anos) </vt:lpstr>
      <vt:lpstr>SAÚDE SUPLEMENTAR – ANVISA – COBERTURA POR MUNICÍPIO </vt:lpstr>
      <vt:lpstr>MAPA: REDE HOSPITALAR</vt:lpstr>
      <vt:lpstr>LEITOS HOSPITALARES </vt:lpstr>
      <vt:lpstr>LEITOS HOSPITALARES </vt:lpstr>
      <vt:lpstr> MEDIA DE PERMANÊNCIA -HGA</vt:lpstr>
      <vt:lpstr> MÉDIA DE OCUPAÇÃO-HGA</vt:lpstr>
      <vt:lpstr>ATENÇÃO BÁSICA</vt:lpstr>
      <vt:lpstr>ESTRUTURAÇÃO COMITÊS MUNICIPAIS DRS IV – BAIXADA SANTISTA</vt:lpstr>
      <vt:lpstr>Mortes Maternas declaradas, RMBS, por município de residência 2007 a  2013(dados preliminares)</vt:lpstr>
      <vt:lpstr>Razão de Mortalidade Materna,* Estado S.Paulo e RMBS,2000 a 2012</vt:lpstr>
      <vt:lpstr>Mortalidade Infantil(CMI)  por Município de Residência,RMBS,2012 (dados preliminares)</vt:lpstr>
      <vt:lpstr>Mortalidade Infantil(CMI)  por Município de Residência,RMBS,2013 (dados preliminares)</vt:lpstr>
      <vt:lpstr>Total de Óbitos e Coeficientes por faixa etária dos óbitos,por Residência,RMBS,2013</vt:lpstr>
      <vt:lpstr>Evolução do Coeficiente de Mortalidade Infantil (CMI)  e seus componentes,RMBS,2008 a 2013</vt:lpstr>
      <vt:lpstr>CAUSAS DE ÓBITO</vt:lpstr>
      <vt:lpstr>Evolução do Coeficiente de Mortalidade Infantil(CMI),por município de residência, RMBS,2010 a 2013(dados preliminares)</vt:lpstr>
      <vt:lpstr>Comparativo Série Histórica do Coeficiente de  Mortalidade infantil (CMI),BRASIL, Estado S.PAULO,RMBS,2007 A 2013</vt:lpstr>
      <vt:lpstr>AÇÕES REALIZADAS EM 2013</vt:lpstr>
      <vt:lpstr>Apresentação do PowerPoint</vt:lpstr>
      <vt:lpstr>Apresentação do PowerPoint</vt:lpstr>
      <vt:lpstr>Apresentação do PowerPoint</vt:lpstr>
      <vt:lpstr>Apresentação do PowerPoint</vt:lpstr>
      <vt:lpstr>Apresentação do PowerPoint</vt:lpstr>
      <vt:lpstr>Apresentação do PowerPoint</vt:lpstr>
      <vt:lpstr>PROPOSTAS / 2014</vt:lpstr>
      <vt:lpstr>PROPOSTAS -  2014</vt:lpstr>
      <vt:lpstr>PROPOSTAS -  2014</vt:lpstr>
      <vt:lpstr>MAPA: REDE HOSPITALAR</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user3</dc:creator>
  <cp:lastModifiedBy>A</cp:lastModifiedBy>
  <cp:revision>252</cp:revision>
  <dcterms:created xsi:type="dcterms:W3CDTF">2014-01-09T23:37:21Z</dcterms:created>
  <dcterms:modified xsi:type="dcterms:W3CDTF">2014-02-27T11:36:31Z</dcterms:modified>
</cp:coreProperties>
</file>