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8" r:id="rId21"/>
    <p:sldId id="275" r:id="rId22"/>
    <p:sldId id="276" r:id="rId23"/>
    <p:sldId id="277" r:id="rId24"/>
    <p:sldId id="279" r:id="rId25"/>
    <p:sldId id="280" r:id="rId2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5" name="Retângulo de cantos arredondado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de cantos arredondado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ítu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pt-BR"/>
              <a:t>Clique para editar o título mestre</a:t>
            </a:r>
            <a:endParaRPr kumimoji="0" lang="en-US"/>
          </a:p>
        </p:txBody>
      </p:sp>
      <p:sp>
        <p:nvSpPr>
          <p:cNvPr id="20" name="Subtítu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a:t>Clique para editar o estilo do subtítulo mestre</a:t>
            </a:r>
            <a:endParaRPr kumimoji="0" lang="en-US"/>
          </a:p>
        </p:txBody>
      </p:sp>
      <p:sp>
        <p:nvSpPr>
          <p:cNvPr id="19" name="Espaço Reservado para Data 18"/>
          <p:cNvSpPr>
            <a:spLocks noGrp="1"/>
          </p:cNvSpPr>
          <p:nvPr>
            <p:ph type="dt" sz="half" idx="10"/>
          </p:nvPr>
        </p:nvSpPr>
        <p:spPr/>
        <p:txBody>
          <a:bodyPr/>
          <a:lstStyle/>
          <a:p>
            <a:fld id="{7FDEBD82-D0FE-4E97-B37B-462A4ADBD642}" type="datetimeFigureOut">
              <a:rPr lang="pt-BR" smtClean="0"/>
              <a:t>24/09/2021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11" name="Espaço Reservado para Número de Slide 10"/>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lstStyle/>
          <a:p>
            <a:r>
              <a:rPr kumimoji="0" lang="pt-BR"/>
              <a:t>Clique para editar o título mestre</a:t>
            </a:r>
            <a:endParaRPr kumimoji="0" lang="en-US"/>
          </a:p>
        </p:txBody>
      </p:sp>
      <p:sp>
        <p:nvSpPr>
          <p:cNvPr id="3" name="Espaço Reservado para Texto Vertical 2"/>
          <p:cNvSpPr>
            <a:spLocks noGrp="1"/>
          </p:cNvSpPr>
          <p:nvPr>
            <p:ph type="body" orient="vert" idx="1"/>
          </p:nvPr>
        </p:nvSpPr>
        <p:spPr>
          <a:xfrm>
            <a:off x="502920" y="530352"/>
            <a:ext cx="8183880" cy="4187952"/>
          </a:xfrm>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7FDEBD82-D0FE-4E97-B37B-462A4ADBD642}" type="datetimeFigureOut">
              <a:rPr lang="pt-BR" smtClean="0"/>
              <a:t>24/09/2021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533404"/>
            <a:ext cx="1981200" cy="5257799"/>
          </a:xfrm>
        </p:spPr>
        <p:txBody>
          <a:bodyPr vert="eaVert"/>
          <a:lstStyle/>
          <a:p>
            <a:r>
              <a:rPr kumimoji="0" lang="pt-BR"/>
              <a:t>Clique para editar o título mestre</a:t>
            </a:r>
            <a:endParaRPr kumimoji="0" lang="en-US"/>
          </a:p>
        </p:txBody>
      </p:sp>
      <p:sp>
        <p:nvSpPr>
          <p:cNvPr id="3" name="Espaço Reservado para Texto Vertical 2"/>
          <p:cNvSpPr>
            <a:spLocks noGrp="1"/>
          </p:cNvSpPr>
          <p:nvPr>
            <p:ph type="body" orient="vert" idx="1"/>
          </p:nvPr>
        </p:nvSpPr>
        <p:spPr>
          <a:xfrm>
            <a:off x="533400" y="533402"/>
            <a:ext cx="5943600" cy="5257801"/>
          </a:xfrm>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7FDEBD82-D0FE-4E97-B37B-462A4ADBD642}" type="datetimeFigureOut">
              <a:rPr lang="pt-BR" smtClean="0"/>
              <a:t>24/09/2021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lstStyle/>
          <a:p>
            <a:r>
              <a:rPr kumimoji="0" lang="pt-BR"/>
              <a:t>Clique para editar o título mestre</a:t>
            </a:r>
            <a:endParaRPr kumimoji="0" lang="en-US"/>
          </a:p>
        </p:txBody>
      </p:sp>
      <p:sp>
        <p:nvSpPr>
          <p:cNvPr id="3" name="Espaço Reservado para Conteúdo 2"/>
          <p:cNvSpPr>
            <a:spLocks noGrp="1"/>
          </p:cNvSpPr>
          <p:nvPr>
            <p:ph idx="1"/>
          </p:nvPr>
        </p:nvSpPr>
        <p:spPr>
          <a:xfrm>
            <a:off x="502920" y="530352"/>
            <a:ext cx="8183880" cy="4187952"/>
          </a:xfrm>
        </p:spPr>
        <p:txBody>
          <a:body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7FDEBD82-D0FE-4E97-B37B-462A4ADBD642}" type="datetimeFigureOut">
              <a:rPr lang="pt-BR" smtClean="0"/>
              <a:t>24/09/2021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4" name="Retângulo de cantos arredondado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de cantos arredondado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pt-BR"/>
              <a:t>Clique para editar o título mestre</a:t>
            </a:r>
            <a:endParaRPr kumimoji="0" lang="en-US"/>
          </a:p>
        </p:txBody>
      </p:sp>
      <p:sp>
        <p:nvSpPr>
          <p:cNvPr id="3" name="Espaço Reservado para Tex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a:t>Clique para editar o texto mestre</a:t>
            </a:r>
          </a:p>
        </p:txBody>
      </p:sp>
      <p:sp>
        <p:nvSpPr>
          <p:cNvPr id="4" name="Espaço Reservado para Data 3"/>
          <p:cNvSpPr>
            <a:spLocks noGrp="1"/>
          </p:cNvSpPr>
          <p:nvPr>
            <p:ph type="dt" sz="half" idx="10"/>
          </p:nvPr>
        </p:nvSpPr>
        <p:spPr/>
        <p:txBody>
          <a:bodyPr/>
          <a:lstStyle/>
          <a:p>
            <a:fld id="{7FDEBD82-D0FE-4E97-B37B-462A4ADBD642}" type="datetimeFigureOut">
              <a:rPr lang="pt-BR" smtClean="0"/>
              <a:t>24/09/2021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3" name="Espaço Reservado para Conteúd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Conteúd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Espaço Reservado para Data 4"/>
          <p:cNvSpPr>
            <a:spLocks noGrp="1"/>
          </p:cNvSpPr>
          <p:nvPr>
            <p:ph type="dt" sz="half" idx="10"/>
          </p:nvPr>
        </p:nvSpPr>
        <p:spPr/>
        <p:txBody>
          <a:bodyPr/>
          <a:lstStyle/>
          <a:p>
            <a:fld id="{7FDEBD82-D0FE-4E97-B37B-462A4ADBD642}" type="datetimeFigureOut">
              <a:rPr lang="pt-BR" smtClean="0"/>
              <a:t>24/09/2021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nchor="b"/>
          <a:lstStyle>
            <a:lvl1pPr>
              <a:defRPr b="1"/>
            </a:lvl1pPr>
            <a:extLst/>
          </a:lstStyle>
          <a:p>
            <a:r>
              <a:rPr kumimoji="0" lang="pt-BR"/>
              <a:t>Clique para editar o título mestre</a:t>
            </a:r>
            <a:endParaRPr kumimoji="0" lang="en-US"/>
          </a:p>
        </p:txBody>
      </p:sp>
      <p:sp>
        <p:nvSpPr>
          <p:cNvPr id="3" name="Espaço Reservado para Tex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a:t>Clique para editar o texto mestre</a:t>
            </a:r>
          </a:p>
        </p:txBody>
      </p:sp>
      <p:sp>
        <p:nvSpPr>
          <p:cNvPr id="4" name="Espaço Reservado para Tex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a:t>Clique para editar o texto mestre</a:t>
            </a:r>
          </a:p>
        </p:txBody>
      </p:sp>
      <p:sp>
        <p:nvSpPr>
          <p:cNvPr id="5" name="Espaço Reservado para Conteúd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6" name="Espaço Reservado para Conteúd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Espaço Reservado para Data 6"/>
          <p:cNvSpPr>
            <a:spLocks noGrp="1"/>
          </p:cNvSpPr>
          <p:nvPr>
            <p:ph type="dt" sz="half" idx="10"/>
          </p:nvPr>
        </p:nvSpPr>
        <p:spPr/>
        <p:txBody>
          <a:bodyPr/>
          <a:lstStyle/>
          <a:p>
            <a:fld id="{7FDEBD82-D0FE-4E97-B37B-462A4ADBD642}" type="datetimeFigureOut">
              <a:rPr lang="pt-BR" smtClean="0"/>
              <a:t>24/09/2021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3" name="Espaço Reservado para Data 2"/>
          <p:cNvSpPr>
            <a:spLocks noGrp="1"/>
          </p:cNvSpPr>
          <p:nvPr>
            <p:ph type="dt" sz="half" idx="10"/>
          </p:nvPr>
        </p:nvSpPr>
        <p:spPr/>
        <p:txBody>
          <a:bodyPr/>
          <a:lstStyle/>
          <a:p>
            <a:fld id="{7FDEBD82-D0FE-4E97-B37B-462A4ADBD642}" type="datetimeFigureOut">
              <a:rPr lang="pt-BR" smtClean="0"/>
              <a:t>24/09/2021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Retângulo de cantos arredondado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ço Reservado para Data 1"/>
          <p:cNvSpPr>
            <a:spLocks noGrp="1"/>
          </p:cNvSpPr>
          <p:nvPr>
            <p:ph type="dt" sz="half" idx="10"/>
          </p:nvPr>
        </p:nvSpPr>
        <p:spPr/>
        <p:txBody>
          <a:bodyPr/>
          <a:lstStyle/>
          <a:p>
            <a:fld id="{7FDEBD82-D0FE-4E97-B37B-462A4ADBD642}" type="datetimeFigureOut">
              <a:rPr lang="pt-BR" smtClean="0"/>
              <a:t>24/09/2021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pt-BR"/>
              <a:t>Clique para editar o título mestre</a:t>
            </a:r>
            <a:endParaRPr kumimoji="0" lang="en-US"/>
          </a:p>
        </p:txBody>
      </p:sp>
      <p:sp>
        <p:nvSpPr>
          <p:cNvPr id="3" name="Espaço Reservado para Tex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Conteúd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Espaço Reservado para Data 4"/>
          <p:cNvSpPr>
            <a:spLocks noGrp="1"/>
          </p:cNvSpPr>
          <p:nvPr>
            <p:ph type="dt" sz="half" idx="10"/>
          </p:nvPr>
        </p:nvSpPr>
        <p:spPr/>
        <p:txBody>
          <a:bodyPr/>
          <a:lstStyle/>
          <a:p>
            <a:fld id="{7FDEBD82-D0FE-4E97-B37B-462A4ADBD642}" type="datetimeFigureOut">
              <a:rPr lang="pt-BR" smtClean="0"/>
              <a:t>24/09/2021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E67F8EE-EE67-4EE4-BBCC-91F099AFA8D7}"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5" name="Retângulo de cantos arredondado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rredondar Retângulo em um Canto Únic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pt-BR"/>
              <a:t>Clique para editar o título mestre</a:t>
            </a:r>
            <a:endParaRPr kumimoji="0" lang="en-US"/>
          </a:p>
        </p:txBody>
      </p:sp>
      <p:sp>
        <p:nvSpPr>
          <p:cNvPr id="4" name="Espaço Reservado para Tex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Espaço Reservado para Data 4"/>
          <p:cNvSpPr>
            <a:spLocks noGrp="1"/>
          </p:cNvSpPr>
          <p:nvPr>
            <p:ph type="dt" sz="half" idx="10"/>
          </p:nvPr>
        </p:nvSpPr>
        <p:spPr/>
        <p:txBody>
          <a:bodyPr/>
          <a:lstStyle/>
          <a:p>
            <a:fld id="{7FDEBD82-D0FE-4E97-B37B-462A4ADBD642}" type="datetimeFigureOut">
              <a:rPr lang="pt-BR" smtClean="0"/>
              <a:t>24/09/2021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E67F8EE-EE67-4EE4-BBCC-91F099AFA8D7}" type="slidenum">
              <a:rPr lang="pt-BR" smtClean="0"/>
              <a:t>‹nº›</a:t>
            </a:fld>
            <a:endParaRPr lang="pt-BR"/>
          </a:p>
        </p:txBody>
      </p:sp>
      <p:sp>
        <p:nvSpPr>
          <p:cNvPr id="3" name="Espaço Reservado para Imagem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pt-BR"/>
              <a:t>Clique no ícone para adicionar uma imagem</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ângulo de cantos arredondado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de cantos arredondado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spaço Reservado para Título 12"/>
          <p:cNvSpPr>
            <a:spLocks noGrp="1"/>
          </p:cNvSpPr>
          <p:nvPr>
            <p:ph type="title"/>
          </p:nvPr>
        </p:nvSpPr>
        <p:spPr>
          <a:xfrm>
            <a:off x="502920" y="4985590"/>
            <a:ext cx="8183880" cy="1051560"/>
          </a:xfrm>
          <a:prstGeom prst="rect">
            <a:avLst/>
          </a:prstGeom>
        </p:spPr>
        <p:txBody>
          <a:bodyPr vert="horz" anchor="b">
            <a:normAutofit/>
          </a:bodyPr>
          <a:lstStyle/>
          <a:p>
            <a:r>
              <a:rPr kumimoji="0" lang="pt-BR"/>
              <a:t>Clique para editar o título mestre</a:t>
            </a:r>
            <a:endParaRPr kumimoji="0" lang="en-US"/>
          </a:p>
        </p:txBody>
      </p:sp>
      <p:sp>
        <p:nvSpPr>
          <p:cNvPr id="4" name="Espaço Reservado para Texto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pt-BR"/>
              <a:t>Clique para editar 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25" name="Espaço Reservado para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FDEBD82-D0FE-4E97-B37B-462A4ADBD642}" type="datetimeFigureOut">
              <a:rPr lang="pt-BR" smtClean="0"/>
              <a:t>24/09/2021</a:t>
            </a:fld>
            <a:endParaRPr lang="pt-BR"/>
          </a:p>
        </p:txBody>
      </p:sp>
      <p:sp>
        <p:nvSpPr>
          <p:cNvPr id="18" name="Espaço Reservado para Rodapé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pt-BR"/>
          </a:p>
        </p:txBody>
      </p:sp>
      <p:sp>
        <p:nvSpPr>
          <p:cNvPr id="5" name="Espaço Reservado para Número de Slid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E67F8EE-EE67-4EE4-BBCC-91F099AFA8D7}"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pt-BR" b="1" dirty="0"/>
              <a:t>ROTEIRO FACILITADOR DE PROJETO TERAPÊUTICO SINGULAR:</a:t>
            </a:r>
            <a:endParaRPr lang="pt-BR" dirty="0"/>
          </a:p>
        </p:txBody>
      </p:sp>
      <p:sp>
        <p:nvSpPr>
          <p:cNvPr id="3" name="Subtítulo 2"/>
          <p:cNvSpPr>
            <a:spLocks noGrp="1"/>
          </p:cNvSpPr>
          <p:nvPr>
            <p:ph type="subTitle" idx="1"/>
          </p:nvPr>
        </p:nvSpPr>
        <p:spPr/>
        <p:txBody>
          <a:bodyPr/>
          <a:lstStyle/>
          <a:p>
            <a:r>
              <a:rPr lang="pt-BR" b="1" dirty="0"/>
              <a:t>UM DISPOSITIVO EM CONSTRUÇÃO</a:t>
            </a:r>
            <a:r>
              <a:rPr lang="pt-BR" dirty="0"/>
              <a:t/>
            </a:r>
            <a:br>
              <a:rPr lang="pt-BR" dirty="0"/>
            </a:br>
            <a:endParaRPr lang="pt-BR" dirty="0"/>
          </a:p>
        </p:txBody>
      </p:sp>
    </p:spTree>
    <p:extLst>
      <p:ext uri="{BB962C8B-B14F-4D97-AF65-F5344CB8AC3E}">
        <p14:creationId xmlns:p14="http://schemas.microsoft.com/office/powerpoint/2010/main" val="1370538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fontScale="92500" lnSpcReduction="10000"/>
          </a:bodyPr>
          <a:lstStyle/>
          <a:p>
            <a:r>
              <a:rPr lang="pt-BR" b="1" u="sng" dirty="0"/>
              <a:t>2. PARTICIPANTES DO PTS</a:t>
            </a:r>
            <a:endParaRPr lang="pt-BR" dirty="0"/>
          </a:p>
          <a:p>
            <a:r>
              <a:rPr lang="pt-BR" dirty="0"/>
              <a:t>______________</a:t>
            </a:r>
            <a:r>
              <a:rPr lang="pt-BR" b="1" i="1" dirty="0"/>
              <a:t>_________________________________________________________________________________________________________________________________</a:t>
            </a:r>
            <a:endParaRPr lang="pt-BR" dirty="0"/>
          </a:p>
        </p:txBody>
      </p:sp>
      <p:sp>
        <p:nvSpPr>
          <p:cNvPr id="6" name="Espaço Reservado para Conteúdo 5"/>
          <p:cNvSpPr>
            <a:spLocks noGrp="1"/>
          </p:cNvSpPr>
          <p:nvPr>
            <p:ph sz="half" idx="2"/>
          </p:nvPr>
        </p:nvSpPr>
        <p:spPr/>
        <p:txBody>
          <a:bodyPr>
            <a:normAutofit fontScale="92500" lnSpcReduction="10000"/>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endParaRPr lang="pt-BR" dirty="0"/>
          </a:p>
        </p:txBody>
      </p:sp>
      <p:sp>
        <p:nvSpPr>
          <p:cNvPr id="9" name="CaixaDeTexto 8"/>
          <p:cNvSpPr txBox="1"/>
          <p:nvPr/>
        </p:nvSpPr>
        <p:spPr>
          <a:xfrm>
            <a:off x="5652120" y="1988840"/>
            <a:ext cx="2736304" cy="1846659"/>
          </a:xfrm>
          <a:prstGeom prst="rect">
            <a:avLst/>
          </a:prstGeom>
          <a:noFill/>
        </p:spPr>
        <p:txBody>
          <a:bodyPr wrap="square" rtlCol="0">
            <a:spAutoFit/>
          </a:bodyPr>
          <a:lstStyle/>
          <a:p>
            <a:r>
              <a:rPr lang="pt-BR" sz="1600" dirty="0"/>
              <a:t>DADOS DOS PROFISSIONAIS, SERVIÇOS E CONTATOS, DE TODOS OS PARTICIPANTES DA DISCUSSÃO.</a:t>
            </a:r>
          </a:p>
          <a:p>
            <a:endParaRPr lang="pt-BR" dirty="0"/>
          </a:p>
        </p:txBody>
      </p:sp>
    </p:spTree>
    <p:extLst>
      <p:ext uri="{BB962C8B-B14F-4D97-AF65-F5344CB8AC3E}">
        <p14:creationId xmlns:p14="http://schemas.microsoft.com/office/powerpoint/2010/main" val="1596663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a:bodyPr>
          <a:lstStyle/>
          <a:p>
            <a:r>
              <a:rPr lang="pt-BR" b="1" u="sng" dirty="0"/>
              <a:t>3. DADOS DO NÚCLEO FAMILIAR  (NOME, END, SUS, GRAU DE PARENTESCO)</a:t>
            </a:r>
            <a:endParaRPr lang="pt-BR" dirty="0"/>
          </a:p>
          <a:p>
            <a:endParaRPr lang="pt-BR" dirty="0"/>
          </a:p>
        </p:txBody>
      </p:sp>
      <p:sp>
        <p:nvSpPr>
          <p:cNvPr id="6" name="Espaço Reservado para Conteúdo 5"/>
          <p:cNvSpPr>
            <a:spLocks noGrp="1"/>
          </p:cNvSpPr>
          <p:nvPr>
            <p:ph sz="half" idx="2"/>
          </p:nvPr>
        </p:nvSpPr>
        <p:spPr/>
        <p:txBody>
          <a:bodyPr>
            <a:normAutofit/>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3"/>
          </a:lnRef>
          <a:fillRef idx="3">
            <a:schemeClr val="accent3"/>
          </a:fillRef>
          <a:effectRef idx="3">
            <a:schemeClr val="accent3"/>
          </a:effectRef>
          <a:fontRef idx="minor">
            <a:schemeClr val="lt1"/>
          </a:fontRef>
        </p:style>
        <p:txBody>
          <a:bodyPr rtlCol="0" anchor="ctr"/>
          <a:lstStyle/>
          <a:p>
            <a:endParaRPr lang="pt-BR" dirty="0"/>
          </a:p>
        </p:txBody>
      </p:sp>
      <p:sp>
        <p:nvSpPr>
          <p:cNvPr id="9" name="CaixaDeTexto 8"/>
          <p:cNvSpPr txBox="1"/>
          <p:nvPr/>
        </p:nvSpPr>
        <p:spPr>
          <a:xfrm>
            <a:off x="5652120" y="1988840"/>
            <a:ext cx="2736304" cy="1477328"/>
          </a:xfrm>
          <a:prstGeom prst="rect">
            <a:avLst/>
          </a:prstGeom>
          <a:noFill/>
        </p:spPr>
        <p:txBody>
          <a:bodyPr wrap="square" rtlCol="0">
            <a:spAutoFit/>
          </a:bodyPr>
          <a:lstStyle/>
          <a:p>
            <a:r>
              <a:rPr lang="pt-BR" dirty="0"/>
              <a:t>DE TODOS OS MEMBROS DA UNIDADE DOMICILIAR</a:t>
            </a:r>
          </a:p>
          <a:p>
            <a:endParaRPr lang="pt-BR" dirty="0"/>
          </a:p>
        </p:txBody>
      </p:sp>
    </p:spTree>
    <p:extLst>
      <p:ext uri="{BB962C8B-B14F-4D97-AF65-F5344CB8AC3E}">
        <p14:creationId xmlns:p14="http://schemas.microsoft.com/office/powerpoint/2010/main" val="3833173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a:bodyPr>
          <a:lstStyle/>
          <a:p>
            <a:r>
              <a:rPr lang="pt-BR" b="1" u="sng" dirty="0"/>
              <a:t>4. DIAGNÓSTICO SITUACIONAL:  NECESSIDADES/DEMANDAS QUE A EQUIPE IDENTIFICA (BIOPSICOSSOCIAL)</a:t>
            </a:r>
            <a:endParaRPr lang="pt-BR" dirty="0"/>
          </a:p>
          <a:p>
            <a:endParaRPr lang="pt-BR" dirty="0"/>
          </a:p>
        </p:txBody>
      </p:sp>
      <p:sp>
        <p:nvSpPr>
          <p:cNvPr id="6" name="Espaço Reservado para Conteúdo 5"/>
          <p:cNvSpPr>
            <a:spLocks noGrp="1"/>
          </p:cNvSpPr>
          <p:nvPr>
            <p:ph sz="half" idx="2"/>
          </p:nvPr>
        </p:nvSpPr>
        <p:spPr/>
        <p:txBody>
          <a:bodyPr>
            <a:normAutofit/>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4"/>
          </a:lnRef>
          <a:fillRef idx="3">
            <a:schemeClr val="accent4"/>
          </a:fillRef>
          <a:effectRef idx="3">
            <a:schemeClr val="accent4"/>
          </a:effectRef>
          <a:fontRef idx="minor">
            <a:schemeClr val="lt1"/>
          </a:fontRef>
        </p:style>
        <p:txBody>
          <a:bodyPr rtlCol="0" anchor="ctr"/>
          <a:lstStyle/>
          <a:p>
            <a:endParaRPr lang="pt-BR" dirty="0"/>
          </a:p>
        </p:txBody>
      </p:sp>
      <p:sp>
        <p:nvSpPr>
          <p:cNvPr id="9" name="CaixaDeTexto 8"/>
          <p:cNvSpPr txBox="1"/>
          <p:nvPr/>
        </p:nvSpPr>
        <p:spPr>
          <a:xfrm>
            <a:off x="5652120" y="1988840"/>
            <a:ext cx="2736304" cy="1846659"/>
          </a:xfrm>
          <a:prstGeom prst="rect">
            <a:avLst/>
          </a:prstGeom>
          <a:noFill/>
        </p:spPr>
        <p:txBody>
          <a:bodyPr wrap="square" rtlCol="0">
            <a:spAutoFit/>
          </a:bodyPr>
          <a:lstStyle/>
          <a:p>
            <a:r>
              <a:rPr lang="pt-BR" sz="1200" dirty="0"/>
              <a:t>MOMENTO DE DESCREVER DIAGNÓSTICOS, SITUAÇÃO FAMILIAR, COMPLEXIDADES E AGRAVOS, BUSCA-SE OUVIR RELATOS DE TODOS OS ENVOLVIDOS DE MANEIRA SINGULAR. ELEGER UMA SITUAÇÃO PROBLEMA.</a:t>
            </a:r>
          </a:p>
          <a:p>
            <a:endParaRPr lang="pt-BR" dirty="0"/>
          </a:p>
        </p:txBody>
      </p:sp>
    </p:spTree>
    <p:extLst>
      <p:ext uri="{BB962C8B-B14F-4D97-AF65-F5344CB8AC3E}">
        <p14:creationId xmlns:p14="http://schemas.microsoft.com/office/powerpoint/2010/main" val="1255767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fontScale="92500" lnSpcReduction="20000"/>
          </a:bodyPr>
          <a:lstStyle/>
          <a:p>
            <a:r>
              <a:rPr lang="pt-BR" b="1" u="sng" dirty="0"/>
              <a:t>5. DEMANDA (PEDIDO MANIFESTO DO USUÁRIO/FAMÍLIA</a:t>
            </a:r>
            <a:endParaRPr lang="pt-BR" dirty="0"/>
          </a:p>
          <a:p>
            <a:r>
              <a:rPr lang="pt-BR" dirty="0"/>
              <a:t>________________________________________________________________________________________________________________________________________________</a:t>
            </a:r>
          </a:p>
        </p:txBody>
      </p:sp>
      <p:sp>
        <p:nvSpPr>
          <p:cNvPr id="6" name="Espaço Reservado para Conteúdo 5"/>
          <p:cNvSpPr>
            <a:spLocks noGrp="1"/>
          </p:cNvSpPr>
          <p:nvPr>
            <p:ph sz="half" idx="2"/>
          </p:nvPr>
        </p:nvSpPr>
        <p:spPr/>
        <p:txBody>
          <a:bodyPr>
            <a:normAutofit fontScale="92500" lnSpcReduction="20000"/>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endParaRPr lang="pt-BR" dirty="0"/>
          </a:p>
        </p:txBody>
      </p:sp>
      <p:sp>
        <p:nvSpPr>
          <p:cNvPr id="9" name="CaixaDeTexto 8"/>
          <p:cNvSpPr txBox="1"/>
          <p:nvPr/>
        </p:nvSpPr>
        <p:spPr>
          <a:xfrm>
            <a:off x="5652120" y="1844824"/>
            <a:ext cx="2736304" cy="2062103"/>
          </a:xfrm>
          <a:prstGeom prst="rect">
            <a:avLst/>
          </a:prstGeom>
          <a:noFill/>
        </p:spPr>
        <p:txBody>
          <a:bodyPr wrap="square" rtlCol="0">
            <a:spAutoFit/>
          </a:bodyPr>
          <a:lstStyle/>
          <a:p>
            <a:r>
              <a:rPr lang="pt-BR" sz="1100" dirty="0"/>
              <a:t>AQUILO QUE É QUEIXA PRINCIPAL DO USUÁRIO /FAMÍLIA. O QUE SE PRETENDE QUE SEJA SOLUCIONADO? O QUE ESPERA DA ASSISTÊNCIA? MOMENTO IMPORTANTE PARA IDENTIFICAÇÃO SUBJETIVA DAQUELES QUE SÃO O ALVO DO PROJETO, DISCUSSÃO DE OBJETIVOS E ARTICULAÇÃO DE VIABILIZAÇÃO DE SOLUÇÕES.</a:t>
            </a:r>
          </a:p>
          <a:p>
            <a:endParaRPr lang="pt-BR" dirty="0"/>
          </a:p>
        </p:txBody>
      </p:sp>
    </p:spTree>
    <p:extLst>
      <p:ext uri="{BB962C8B-B14F-4D97-AF65-F5344CB8AC3E}">
        <p14:creationId xmlns:p14="http://schemas.microsoft.com/office/powerpoint/2010/main" val="130315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fontScale="85000" lnSpcReduction="10000"/>
          </a:bodyPr>
          <a:lstStyle/>
          <a:p>
            <a:r>
              <a:rPr lang="pt-BR" b="1" u="sng" dirty="0"/>
              <a:t>6. PRINCIPAIS DIFICULDADES DE CUIDADO DA EQUIPE EM RELAÇÃO À FAMÍLIA</a:t>
            </a:r>
            <a:endParaRPr lang="pt-BR" dirty="0"/>
          </a:p>
          <a:p>
            <a:r>
              <a:rPr lang="pt-BR" dirty="0"/>
              <a:t>________________________________________________________________________________________________________________________________________________</a:t>
            </a:r>
          </a:p>
          <a:p>
            <a:endParaRPr lang="pt-BR" dirty="0"/>
          </a:p>
        </p:txBody>
      </p:sp>
      <p:sp>
        <p:nvSpPr>
          <p:cNvPr id="6" name="Espaço Reservado para Conteúdo 5"/>
          <p:cNvSpPr>
            <a:spLocks noGrp="1"/>
          </p:cNvSpPr>
          <p:nvPr>
            <p:ph sz="half" idx="2"/>
          </p:nvPr>
        </p:nvSpPr>
        <p:spPr/>
        <p:txBody>
          <a:bodyPr>
            <a:normAutofit fontScale="85000" lnSpcReduction="10000"/>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endParaRPr lang="pt-BR" dirty="0"/>
          </a:p>
        </p:txBody>
      </p:sp>
      <p:sp>
        <p:nvSpPr>
          <p:cNvPr id="9" name="CaixaDeTexto 8"/>
          <p:cNvSpPr txBox="1"/>
          <p:nvPr/>
        </p:nvSpPr>
        <p:spPr>
          <a:xfrm>
            <a:off x="5652120" y="1844824"/>
            <a:ext cx="2736304" cy="2015936"/>
          </a:xfrm>
          <a:prstGeom prst="rect">
            <a:avLst/>
          </a:prstGeom>
          <a:noFill/>
        </p:spPr>
        <p:txBody>
          <a:bodyPr wrap="square" rtlCol="0">
            <a:spAutoFit/>
          </a:bodyPr>
          <a:lstStyle/>
          <a:p>
            <a:r>
              <a:rPr lang="pt-BR" sz="1600" dirty="0"/>
              <a:t>É O MOMENTO DO “NÃO DITO” SER DITO. AJUDA A COMPREENDER O CONTEXTO E A RACIONALIDADE DO CUIDADO.</a:t>
            </a:r>
          </a:p>
          <a:p>
            <a:endParaRPr lang="pt-BR" sz="1100" dirty="0"/>
          </a:p>
          <a:p>
            <a:endParaRPr lang="pt-BR" dirty="0"/>
          </a:p>
        </p:txBody>
      </p:sp>
    </p:spTree>
    <p:extLst>
      <p:ext uri="{BB962C8B-B14F-4D97-AF65-F5344CB8AC3E}">
        <p14:creationId xmlns:p14="http://schemas.microsoft.com/office/powerpoint/2010/main" val="1162351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fontScale="92500"/>
          </a:bodyPr>
          <a:lstStyle/>
          <a:p>
            <a:r>
              <a:rPr lang="pt-BR" b="1" u="sng" dirty="0"/>
              <a:t>7. AÇÕES CLÍNICAS JÁ REALIZADAS</a:t>
            </a:r>
            <a:endParaRPr lang="pt-BR" dirty="0"/>
          </a:p>
          <a:p>
            <a:r>
              <a:rPr lang="pt-BR" dirty="0"/>
              <a:t>________________________________________________________________________________________________________________________________________________</a:t>
            </a:r>
          </a:p>
          <a:p>
            <a:endParaRPr lang="pt-BR" dirty="0"/>
          </a:p>
        </p:txBody>
      </p:sp>
      <p:sp>
        <p:nvSpPr>
          <p:cNvPr id="6" name="Espaço Reservado para Conteúdo 5"/>
          <p:cNvSpPr>
            <a:spLocks noGrp="1"/>
          </p:cNvSpPr>
          <p:nvPr>
            <p:ph sz="half" idx="2"/>
          </p:nvPr>
        </p:nvSpPr>
        <p:spPr/>
        <p:txBody>
          <a:bodyPr>
            <a:normAutofit fontScale="92500"/>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endParaRPr lang="pt-BR" dirty="0"/>
          </a:p>
        </p:txBody>
      </p:sp>
      <p:sp>
        <p:nvSpPr>
          <p:cNvPr id="9" name="CaixaDeTexto 8"/>
          <p:cNvSpPr txBox="1"/>
          <p:nvPr/>
        </p:nvSpPr>
        <p:spPr>
          <a:xfrm>
            <a:off x="5652120" y="1844824"/>
            <a:ext cx="2736304" cy="2031325"/>
          </a:xfrm>
          <a:prstGeom prst="rect">
            <a:avLst/>
          </a:prstGeom>
          <a:noFill/>
        </p:spPr>
        <p:txBody>
          <a:bodyPr wrap="square" rtlCol="0">
            <a:spAutoFit/>
          </a:bodyPr>
          <a:lstStyle/>
          <a:p>
            <a:r>
              <a:rPr lang="pt-BR" sz="1200" dirty="0"/>
              <a:t>RESGATE DAS AÇÕES DAS EQUIPES E DOS EFEITOS RESULTANTES, PERCEBER OS CAMINHOS QUE FORAM TOMADOS E, QUANDO CONVENIENTE, AVALIAR DESVIOS OU CORREÇÕES DE TRAJETÓRIAS, AMPLIANDO AS POSSIBILIDADES DE SUCESSO. </a:t>
            </a:r>
          </a:p>
          <a:p>
            <a:endParaRPr lang="pt-BR" dirty="0"/>
          </a:p>
        </p:txBody>
      </p:sp>
    </p:spTree>
    <p:extLst>
      <p:ext uri="{BB962C8B-B14F-4D97-AF65-F5344CB8AC3E}">
        <p14:creationId xmlns:p14="http://schemas.microsoft.com/office/powerpoint/2010/main" val="1541844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a:bodyPr>
          <a:lstStyle/>
          <a:p>
            <a:r>
              <a:rPr lang="pt-BR" dirty="0"/>
              <a:t/>
            </a:r>
            <a:br>
              <a:rPr lang="pt-BR" dirty="0"/>
            </a:br>
            <a:r>
              <a:rPr lang="pt-BR" b="1" u="sng" dirty="0"/>
              <a:t>8. GENOGRAMA</a:t>
            </a:r>
            <a:endParaRPr lang="pt-BR" dirty="0"/>
          </a:p>
          <a:p>
            <a:endParaRPr lang="pt-BR" dirty="0"/>
          </a:p>
        </p:txBody>
      </p:sp>
      <p:sp>
        <p:nvSpPr>
          <p:cNvPr id="6" name="Espaço Reservado para Conteúdo 5"/>
          <p:cNvSpPr>
            <a:spLocks noGrp="1"/>
          </p:cNvSpPr>
          <p:nvPr>
            <p:ph sz="half" idx="2"/>
          </p:nvPr>
        </p:nvSpPr>
        <p:spPr/>
        <p:txBody>
          <a:bodyPr>
            <a:normAutofit/>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endParaRPr lang="pt-BR" dirty="0"/>
          </a:p>
        </p:txBody>
      </p:sp>
      <p:sp>
        <p:nvSpPr>
          <p:cNvPr id="9" name="CaixaDeTexto 8"/>
          <p:cNvSpPr txBox="1"/>
          <p:nvPr/>
        </p:nvSpPr>
        <p:spPr>
          <a:xfrm>
            <a:off x="5652120" y="1844824"/>
            <a:ext cx="2520280" cy="1923604"/>
          </a:xfrm>
          <a:prstGeom prst="rect">
            <a:avLst/>
          </a:prstGeom>
          <a:noFill/>
        </p:spPr>
        <p:txBody>
          <a:bodyPr wrap="square" rtlCol="0">
            <a:spAutoFit/>
          </a:bodyPr>
          <a:lstStyle/>
          <a:p>
            <a:r>
              <a:rPr lang="pt-BR" sz="1200" dirty="0"/>
              <a:t>ESCLARECE DE FORMA ESQUEMÁTICA QUEM SÃO QUANTOS SÃO E COMO SE RELACIONAM OS COMPONENTES DE UMA UNIDADE DOMICILIAR, FACILITANDO A APRESENTAÇÃO E A CONSULTA RÁPIDA. </a:t>
            </a:r>
          </a:p>
          <a:p>
            <a:endParaRPr lang="pt-BR" sz="1100" dirty="0"/>
          </a:p>
        </p:txBody>
      </p:sp>
      <p:pic>
        <p:nvPicPr>
          <p:cNvPr id="8" name="Imagem 7" descr="C:\Users\Usuario\Desktop\a05fig1.jpg"/>
          <p:cNvPicPr/>
          <p:nvPr/>
        </p:nvPicPr>
        <p:blipFill rotWithShape="1">
          <a:blip r:embed="rId2">
            <a:extLst>
              <a:ext uri="{28A0092B-C50C-407E-A947-70E740481C1C}">
                <a14:useLocalDpi xmlns:a14="http://schemas.microsoft.com/office/drawing/2010/main" val="0"/>
              </a:ext>
            </a:extLst>
          </a:blip>
          <a:srcRect l="1" t="7274" r="1416" b="4053"/>
          <a:stretch/>
        </p:blipFill>
        <p:spPr bwMode="auto">
          <a:xfrm>
            <a:off x="971600" y="1556792"/>
            <a:ext cx="3600400" cy="3168352"/>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33974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a:bodyPr>
          <a:lstStyle/>
          <a:p>
            <a:r>
              <a:rPr lang="pt-BR" b="1" u="sng" dirty="0"/>
              <a:t>09. ECOMAPA</a:t>
            </a:r>
            <a:endParaRPr lang="pt-BR" dirty="0"/>
          </a:p>
          <a:p>
            <a:endParaRPr lang="pt-BR" dirty="0"/>
          </a:p>
        </p:txBody>
      </p:sp>
      <p:sp>
        <p:nvSpPr>
          <p:cNvPr id="6" name="Espaço Reservado para Conteúdo 5"/>
          <p:cNvSpPr>
            <a:spLocks noGrp="1"/>
          </p:cNvSpPr>
          <p:nvPr>
            <p:ph sz="half" idx="2"/>
          </p:nvPr>
        </p:nvSpPr>
        <p:spPr/>
        <p:txBody>
          <a:bodyPr>
            <a:normAutofit/>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3"/>
          </a:lnRef>
          <a:fillRef idx="3">
            <a:schemeClr val="accent3"/>
          </a:fillRef>
          <a:effectRef idx="3">
            <a:schemeClr val="accent3"/>
          </a:effectRef>
          <a:fontRef idx="minor">
            <a:schemeClr val="lt1"/>
          </a:fontRef>
        </p:style>
        <p:txBody>
          <a:bodyPr rtlCol="0" anchor="ctr"/>
          <a:lstStyle/>
          <a:p>
            <a:endParaRPr lang="pt-BR" dirty="0"/>
          </a:p>
        </p:txBody>
      </p:sp>
      <p:sp>
        <p:nvSpPr>
          <p:cNvPr id="9" name="CaixaDeTexto 8"/>
          <p:cNvSpPr txBox="1"/>
          <p:nvPr/>
        </p:nvSpPr>
        <p:spPr>
          <a:xfrm>
            <a:off x="5652120" y="1844824"/>
            <a:ext cx="2736304" cy="1815882"/>
          </a:xfrm>
          <a:prstGeom prst="rect">
            <a:avLst/>
          </a:prstGeom>
          <a:noFill/>
        </p:spPr>
        <p:txBody>
          <a:bodyPr wrap="square" rtlCol="0">
            <a:spAutoFit/>
          </a:bodyPr>
          <a:lstStyle/>
          <a:p>
            <a:r>
              <a:rPr lang="pt-BR" sz="800" dirty="0"/>
              <a:t>IDENTIFICAÇÃO DA REDE DE APOIO SOCIAL E FAMILIAR. É UM DIAGRAMA DAS RELAÇÕES ENTRE A FAMÍLIA, A COMUNIDADE E OS SERVIÇOS. TRADUZ GRAFICAMENTE SEUS PADRÕES DE ORGANIZAÇÃO E RELAÇÕES COM O MEIO, EXPONDO O BALANÇO ENTRE SEUS RECURSOS E NECESSIDADES. TEM O POTENCIAL DE REPRESENTAR A PRESENÇA OU AUSÊNCIA DE RECURSOS SOCIAIS ECONÔMICOS E CULTURAIS, SUA CONSTITUIÇÃO DINÂMICA DEVE SER SEMPRE REAVALIADA, QUALIFICANDO INTERVENÇÕES E CONDUTAS BASEADAS NOS DESEQUILÍBRIOS E VÍNCULOS IDENTIFICADOS. </a:t>
            </a:r>
          </a:p>
          <a:p>
            <a:endParaRPr lang="pt-BR" sz="800" dirty="0"/>
          </a:p>
        </p:txBody>
      </p:sp>
      <p:pic>
        <p:nvPicPr>
          <p:cNvPr id="8" name="Imagem 7" descr="C:\Users\Usuario\Desktop\2016-abordagem-familiar-1-savassi-43-638.jpg"/>
          <p:cNvPicPr/>
          <p:nvPr/>
        </p:nvPicPr>
        <p:blipFill>
          <a:blip r:embed="rId2"/>
          <a:srcRect/>
          <a:stretch>
            <a:fillRect/>
          </a:stretch>
        </p:blipFill>
        <p:spPr bwMode="auto">
          <a:xfrm>
            <a:off x="683568" y="1268760"/>
            <a:ext cx="3816424" cy="3168352"/>
          </a:xfrm>
          <a:prstGeom prst="rect">
            <a:avLst/>
          </a:prstGeom>
          <a:noFill/>
          <a:ln w="9525">
            <a:solidFill>
              <a:schemeClr val="bg1"/>
            </a:solidFill>
            <a:miter lim="800000"/>
            <a:headEnd/>
            <a:tailEnd/>
          </a:ln>
        </p:spPr>
      </p:pic>
    </p:spTree>
    <p:extLst>
      <p:ext uri="{BB962C8B-B14F-4D97-AF65-F5344CB8AC3E}">
        <p14:creationId xmlns:p14="http://schemas.microsoft.com/office/powerpoint/2010/main" val="2551889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a:bodyPr>
          <a:lstStyle/>
          <a:p>
            <a:r>
              <a:rPr lang="pt-BR" sz="1800" b="1" u="sng" dirty="0"/>
              <a:t>10. AVALIAÇÃO DAS VULNERABILIDADES</a:t>
            </a:r>
            <a:endParaRPr lang="pt-BR" sz="1800" dirty="0"/>
          </a:p>
          <a:p>
            <a:endParaRPr lang="pt-BR" dirty="0"/>
          </a:p>
        </p:txBody>
      </p:sp>
      <p:graphicFrame>
        <p:nvGraphicFramePr>
          <p:cNvPr id="13" name="Espaço Reservado para Conteúdo 12"/>
          <p:cNvGraphicFramePr>
            <a:graphicFrameLocks noGrp="1"/>
          </p:cNvGraphicFramePr>
          <p:nvPr>
            <p:ph sz="half" idx="2"/>
            <p:extLst>
              <p:ext uri="{D42A27DB-BD31-4B8C-83A1-F6EECF244321}">
                <p14:modId xmlns:p14="http://schemas.microsoft.com/office/powerpoint/2010/main" val="119420039"/>
              </p:ext>
            </p:extLst>
          </p:nvPr>
        </p:nvGraphicFramePr>
        <p:xfrm>
          <a:off x="899592" y="1412776"/>
          <a:ext cx="2971165" cy="1003300"/>
        </p:xfrm>
        <a:graphic>
          <a:graphicData uri="http://schemas.openxmlformats.org/drawingml/2006/table">
            <a:tbl>
              <a:tblPr firstRow="1" firstCol="1" bandRow="1">
                <a:tableStyleId>{5C22544A-7EE6-4342-B048-85BDC9FD1C3A}</a:tableStyleId>
              </a:tblPr>
              <a:tblGrid>
                <a:gridCol w="2971165">
                  <a:extLst>
                    <a:ext uri="{9D8B030D-6E8A-4147-A177-3AD203B41FA5}">
                      <a16:colId xmlns:a16="http://schemas.microsoft.com/office/drawing/2014/main" xmlns="" val="20000"/>
                    </a:ext>
                  </a:extLst>
                </a:gridCol>
              </a:tblGrid>
              <a:tr h="250825">
                <a:tc>
                  <a:txBody>
                    <a:bodyPr/>
                    <a:lstStyle/>
                    <a:p>
                      <a:pPr algn="ctr">
                        <a:lnSpc>
                          <a:spcPct val="150000"/>
                        </a:lnSpc>
                        <a:spcAft>
                          <a:spcPts val="0"/>
                        </a:spcAft>
                      </a:pPr>
                      <a:r>
                        <a:rPr lang="pt-BR" sz="1000" u="sng" dirty="0">
                          <a:effectLst/>
                        </a:rPr>
                        <a:t>FATORE DE RISCO/ ADOECEDORES</a:t>
                      </a:r>
                      <a:endParaRPr lang="pt-BR" sz="11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250825">
                <a:tc>
                  <a:txBody>
                    <a:bodyPr/>
                    <a:lstStyle/>
                    <a:p>
                      <a:pPr algn="ctr">
                        <a:lnSpc>
                          <a:spcPct val="150000"/>
                        </a:lnSpc>
                        <a:spcAft>
                          <a:spcPts val="0"/>
                        </a:spcAft>
                      </a:pPr>
                      <a:r>
                        <a:rPr lang="pt-BR" sz="1000" u="none" strike="noStrike" dirty="0">
                          <a:effectLst/>
                        </a:rPr>
                        <a:t> </a:t>
                      </a:r>
                      <a:endParaRPr lang="pt-BR" sz="11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250825">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250825">
                <a:tc>
                  <a:txBody>
                    <a:bodyPr/>
                    <a:lstStyle/>
                    <a:p>
                      <a:pPr algn="ctr">
                        <a:lnSpc>
                          <a:spcPct val="150000"/>
                        </a:lnSpc>
                        <a:spcAft>
                          <a:spcPts val="0"/>
                        </a:spcAft>
                      </a:pPr>
                      <a:r>
                        <a:rPr lang="pt-BR" sz="1000" u="none" strike="noStrike" dirty="0">
                          <a:effectLst/>
                        </a:rPr>
                        <a:t> </a:t>
                      </a:r>
                      <a:endParaRPr lang="pt-BR" sz="11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bl>
          </a:graphicData>
        </a:graphic>
      </p:graphicFrame>
      <p:sp>
        <p:nvSpPr>
          <p:cNvPr id="7" name="Seta para a esquerda 6"/>
          <p:cNvSpPr/>
          <p:nvPr/>
        </p:nvSpPr>
        <p:spPr>
          <a:xfrm>
            <a:off x="4674948" y="404664"/>
            <a:ext cx="3384376" cy="2376264"/>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endParaRPr lang="pt-BR" dirty="0"/>
          </a:p>
        </p:txBody>
      </p:sp>
      <p:sp>
        <p:nvSpPr>
          <p:cNvPr id="9" name="CaixaDeTexto 8"/>
          <p:cNvSpPr txBox="1"/>
          <p:nvPr/>
        </p:nvSpPr>
        <p:spPr>
          <a:xfrm>
            <a:off x="5292080" y="1123436"/>
            <a:ext cx="2736304" cy="1169551"/>
          </a:xfrm>
          <a:prstGeom prst="rect">
            <a:avLst/>
          </a:prstGeom>
          <a:noFill/>
        </p:spPr>
        <p:txBody>
          <a:bodyPr wrap="square" rtlCol="0">
            <a:spAutoFit/>
          </a:bodyPr>
          <a:lstStyle/>
          <a:p>
            <a:r>
              <a:rPr lang="pt-BR" sz="900" dirty="0"/>
              <a:t>O QUE INFLUENCIA, TENCIONA OU DETERMINA NEGATIVAMENTE A SITUAÇÃO, NO SENTIDO DA PRODUÇÃO DE SOFRIMENTOS OU AGRAVOS, CONSIDERAR TAMBÉM QUESTÕES POLITICO/ PROGRAMÁTICA. AUMENTA A VULNERABILIDADE.</a:t>
            </a:r>
          </a:p>
          <a:p>
            <a:endParaRPr lang="pt-BR" sz="700" dirty="0"/>
          </a:p>
        </p:txBody>
      </p:sp>
      <p:graphicFrame>
        <p:nvGraphicFramePr>
          <p:cNvPr id="14" name="Tabela 13"/>
          <p:cNvGraphicFramePr>
            <a:graphicFrameLocks noGrp="1"/>
          </p:cNvGraphicFramePr>
          <p:nvPr>
            <p:extLst>
              <p:ext uri="{D42A27DB-BD31-4B8C-83A1-F6EECF244321}">
                <p14:modId xmlns:p14="http://schemas.microsoft.com/office/powerpoint/2010/main" val="1215898389"/>
              </p:ext>
            </p:extLst>
          </p:nvPr>
        </p:nvGraphicFramePr>
        <p:xfrm>
          <a:off x="899592" y="3212976"/>
          <a:ext cx="3091815" cy="914400"/>
        </p:xfrm>
        <a:graphic>
          <a:graphicData uri="http://schemas.openxmlformats.org/drawingml/2006/table">
            <a:tbl>
              <a:tblPr firstRow="1" firstCol="1" bandRow="1">
                <a:tableStyleId>{5C22544A-7EE6-4342-B048-85BDC9FD1C3A}</a:tableStyleId>
              </a:tblPr>
              <a:tblGrid>
                <a:gridCol w="3091815">
                  <a:extLst>
                    <a:ext uri="{9D8B030D-6E8A-4147-A177-3AD203B41FA5}">
                      <a16:colId xmlns:a16="http://schemas.microsoft.com/office/drawing/2014/main" xmlns="" val="20000"/>
                    </a:ext>
                  </a:extLst>
                </a:gridCol>
              </a:tblGrid>
              <a:tr h="0">
                <a:tc>
                  <a:txBody>
                    <a:bodyPr/>
                    <a:lstStyle/>
                    <a:p>
                      <a:pPr algn="ctr">
                        <a:lnSpc>
                          <a:spcPct val="150000"/>
                        </a:lnSpc>
                        <a:spcAft>
                          <a:spcPts val="0"/>
                        </a:spcAft>
                      </a:pPr>
                      <a:r>
                        <a:rPr lang="pt-BR" sz="1000" u="sng">
                          <a:effectLst/>
                        </a:rPr>
                        <a:t>FATORES DE PROTEÇÃO</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0">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0">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0">
                <a:tc>
                  <a:txBody>
                    <a:bodyPr/>
                    <a:lstStyle/>
                    <a:p>
                      <a:pPr algn="ctr">
                        <a:lnSpc>
                          <a:spcPct val="150000"/>
                        </a:lnSpc>
                        <a:spcAft>
                          <a:spcPts val="0"/>
                        </a:spcAft>
                      </a:pPr>
                      <a:r>
                        <a:rPr lang="pt-BR" sz="1000" u="none" strike="noStrike" dirty="0">
                          <a:effectLst/>
                        </a:rPr>
                        <a:t> </a:t>
                      </a:r>
                      <a:endParaRPr lang="pt-BR" sz="11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bl>
          </a:graphicData>
        </a:graphic>
      </p:graphicFrame>
      <p:sp>
        <p:nvSpPr>
          <p:cNvPr id="15" name="Seta para a esquerda 14"/>
          <p:cNvSpPr/>
          <p:nvPr/>
        </p:nvSpPr>
        <p:spPr>
          <a:xfrm>
            <a:off x="4716016" y="2852936"/>
            <a:ext cx="3384376" cy="2376264"/>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endParaRPr lang="pt-BR" dirty="0"/>
          </a:p>
        </p:txBody>
      </p:sp>
      <p:sp>
        <p:nvSpPr>
          <p:cNvPr id="16" name="CaixaDeTexto 15"/>
          <p:cNvSpPr txBox="1"/>
          <p:nvPr/>
        </p:nvSpPr>
        <p:spPr>
          <a:xfrm>
            <a:off x="5292080" y="3633264"/>
            <a:ext cx="2736304" cy="892552"/>
          </a:xfrm>
          <a:prstGeom prst="rect">
            <a:avLst/>
          </a:prstGeom>
          <a:noFill/>
        </p:spPr>
        <p:txBody>
          <a:bodyPr wrap="square" rtlCol="0">
            <a:spAutoFit/>
          </a:bodyPr>
          <a:lstStyle/>
          <a:p>
            <a:r>
              <a:rPr lang="pt-BR" sz="900" dirty="0"/>
              <a:t>O QUE PROTEGE, INFLUENCIA, TENCIONA OU DETERMINA POSITIVAMENTE A SITUAÇÃO NO SENTIDO DA DIMINUIÇÃO OU SUPERAÇÃO DE SOFRIMENTOS OU DE AGRAVOS. DIMINUI A VULNERABILIDADE. </a:t>
            </a:r>
          </a:p>
          <a:p>
            <a:endParaRPr lang="pt-BR" sz="700" dirty="0"/>
          </a:p>
        </p:txBody>
      </p:sp>
    </p:spTree>
    <p:extLst>
      <p:ext uri="{BB962C8B-B14F-4D97-AF65-F5344CB8AC3E}">
        <p14:creationId xmlns:p14="http://schemas.microsoft.com/office/powerpoint/2010/main" val="2204452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a:bodyPr>
          <a:lstStyle/>
          <a:p>
            <a:r>
              <a:rPr lang="pt-BR" sz="2000" b="1" u="sng" dirty="0"/>
              <a:t>11. DIAGNÓSTICO E HISTÓRIA NATURAL DA DOENÇA (PROGNÓSTICO)</a:t>
            </a:r>
            <a:endParaRPr lang="pt-BR" sz="2000" dirty="0"/>
          </a:p>
          <a:p>
            <a:endParaRPr lang="pt-BR" dirty="0"/>
          </a:p>
        </p:txBody>
      </p:sp>
      <p:sp>
        <p:nvSpPr>
          <p:cNvPr id="6" name="Espaço Reservado para Conteúdo 5"/>
          <p:cNvSpPr>
            <a:spLocks noGrp="1"/>
          </p:cNvSpPr>
          <p:nvPr>
            <p:ph sz="half" idx="2"/>
          </p:nvPr>
        </p:nvSpPr>
        <p:spPr/>
        <p:txBody>
          <a:bodyPr>
            <a:normAutofit/>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endParaRPr lang="pt-BR" dirty="0"/>
          </a:p>
        </p:txBody>
      </p:sp>
      <p:sp>
        <p:nvSpPr>
          <p:cNvPr id="9" name="CaixaDeTexto 8"/>
          <p:cNvSpPr txBox="1"/>
          <p:nvPr/>
        </p:nvSpPr>
        <p:spPr>
          <a:xfrm>
            <a:off x="5652120" y="1844824"/>
            <a:ext cx="2736304" cy="1938992"/>
          </a:xfrm>
          <a:prstGeom prst="rect">
            <a:avLst/>
          </a:prstGeom>
          <a:noFill/>
        </p:spPr>
        <p:txBody>
          <a:bodyPr wrap="square" rtlCol="0">
            <a:spAutoFit/>
          </a:bodyPr>
          <a:lstStyle/>
          <a:p>
            <a:r>
              <a:rPr lang="pt-BR" sz="1200" dirty="0"/>
              <a:t>SUGESTÃO: USE O GOOGLE ESTA EXPLICITAÇÃO E DISCUSSÃO É UMA IMPORTANTE OPORTUNIDADE DE EDUCAÇÃO PERMANENTE A TODOS OS ENVOLVIDOS. OBSERVA-SE PROGNÓSTICOS, EVOLUÇÃO NATURAL NA DOENÇA, TRATAMENTOS, ÍNDICES, TAXAS DE MORTALIDADE, AGRAVOS </a:t>
            </a:r>
          </a:p>
        </p:txBody>
      </p:sp>
    </p:spTree>
    <p:extLst>
      <p:ext uri="{BB962C8B-B14F-4D97-AF65-F5344CB8AC3E}">
        <p14:creationId xmlns:p14="http://schemas.microsoft.com/office/powerpoint/2010/main" val="3148114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INTRODUÇÃO</a:t>
            </a:r>
            <a:br>
              <a:rPr lang="pt-BR" dirty="0"/>
            </a:br>
            <a:endParaRPr lang="pt-BR" dirty="0"/>
          </a:p>
        </p:txBody>
      </p:sp>
      <p:sp>
        <p:nvSpPr>
          <p:cNvPr id="3" name="Espaço Reservado para Conteúdo 2"/>
          <p:cNvSpPr>
            <a:spLocks noGrp="1"/>
          </p:cNvSpPr>
          <p:nvPr>
            <p:ph idx="1"/>
          </p:nvPr>
        </p:nvSpPr>
        <p:spPr/>
        <p:txBody>
          <a:bodyPr>
            <a:normAutofit fontScale="47500" lnSpcReduction="20000"/>
          </a:bodyPr>
          <a:lstStyle/>
          <a:p>
            <a:r>
              <a:rPr lang="pt-BR" dirty="0"/>
              <a:t>PTS é um Conjunto de propostas de condutas terapêuticas articuladas.</a:t>
            </a:r>
          </a:p>
          <a:p>
            <a:pPr marL="0" indent="0">
              <a:buNone/>
            </a:pPr>
            <a:endParaRPr lang="pt-BR" dirty="0"/>
          </a:p>
          <a:p>
            <a:r>
              <a:rPr lang="pt-BR" dirty="0"/>
              <a:t>Para um sujeito individual ou coletivo, pode ser feito para grupos ou famílias e não só para indivíduos, além de frisar que o foco é a busca por singularidades (as diferenças) como elemento central de articulação.</a:t>
            </a:r>
          </a:p>
          <a:p>
            <a:endParaRPr lang="pt-BR" dirty="0"/>
          </a:p>
          <a:p>
            <a:r>
              <a:rPr lang="pt-BR" dirty="0"/>
              <a:t>Resultado de discussão coletiva com a participação do usuário.</a:t>
            </a:r>
          </a:p>
          <a:p>
            <a:endParaRPr lang="pt-BR" dirty="0"/>
          </a:p>
          <a:p>
            <a:r>
              <a:rPr lang="pt-BR" dirty="0"/>
              <a:t>situações mais complexas e de difícil resolução.</a:t>
            </a:r>
          </a:p>
          <a:p>
            <a:endParaRPr lang="pt-BR" dirty="0"/>
          </a:p>
          <a:p>
            <a:r>
              <a:rPr lang="pt-BR" dirty="0"/>
              <a:t>Sua prática consiste em  uma reunião envolvendo toda a equipe e o usuário e/ou sua família.</a:t>
            </a:r>
          </a:p>
          <a:p>
            <a:pPr marL="0" indent="0">
              <a:buNone/>
            </a:pPr>
            <a:endParaRPr lang="pt-BR" dirty="0"/>
          </a:p>
          <a:p>
            <a:r>
              <a:rPr lang="pt-BR" dirty="0" err="1"/>
              <a:t>intra</a:t>
            </a:r>
            <a:r>
              <a:rPr lang="pt-BR" dirty="0"/>
              <a:t> e </a:t>
            </a:r>
            <a:r>
              <a:rPr lang="pt-BR" dirty="0" err="1"/>
              <a:t>intersetorial</a:t>
            </a:r>
            <a:r>
              <a:rPr lang="pt-BR" dirty="0"/>
              <a:t>. </a:t>
            </a:r>
          </a:p>
          <a:p>
            <a:endParaRPr lang="pt-BR" dirty="0"/>
          </a:p>
          <a:p>
            <a:r>
              <a:rPr lang="pt-BR" dirty="0"/>
              <a:t>definição de propostas de ações.</a:t>
            </a:r>
          </a:p>
          <a:p>
            <a:endParaRPr lang="pt-BR" dirty="0"/>
          </a:p>
          <a:p>
            <a:r>
              <a:rPr lang="pt-BR" dirty="0"/>
              <a:t>Este desafio de lidar com os usuários enquanto sujeitos buscando sua participação e autonomia no projeto terapêutico e cada vez mais vital para qualificar os serviços dialogar com os Sujeitos. O que é um desafio também em vários sistemas públicos de saúde no mundo. Diante dessa tendência, é importante no PTS ter a crença de que a pessoa tem grande poder de mudar a sua relação com a vida e com a própria doença.</a:t>
            </a:r>
          </a:p>
          <a:p>
            <a:endParaRPr lang="pt-BR" dirty="0"/>
          </a:p>
        </p:txBody>
      </p:sp>
    </p:spTree>
    <p:extLst>
      <p:ext uri="{BB962C8B-B14F-4D97-AF65-F5344CB8AC3E}">
        <p14:creationId xmlns:p14="http://schemas.microsoft.com/office/powerpoint/2010/main" val="2459280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fontScale="85000" lnSpcReduction="20000"/>
          </a:bodyPr>
          <a:lstStyle/>
          <a:p>
            <a:r>
              <a:rPr lang="pt-BR" b="1" u="sng" dirty="0"/>
              <a:t>12. NÍVEL DE PATOLOGIA RELACIONAL DOS FAMILIARES/SOLIDARIEDADE DO CONTEXTO SOCIAL</a:t>
            </a:r>
            <a:endParaRPr lang="pt-BR" dirty="0"/>
          </a:p>
          <a:p>
            <a:r>
              <a:rPr lang="pt-BR" dirty="0"/>
              <a:t>______________________________________________________________________________________________________________________________________________________</a:t>
            </a:r>
          </a:p>
        </p:txBody>
      </p:sp>
      <p:sp>
        <p:nvSpPr>
          <p:cNvPr id="6" name="Espaço Reservado para Conteúdo 5"/>
          <p:cNvSpPr>
            <a:spLocks noGrp="1"/>
          </p:cNvSpPr>
          <p:nvPr>
            <p:ph sz="half" idx="2"/>
          </p:nvPr>
        </p:nvSpPr>
        <p:spPr/>
        <p:txBody>
          <a:bodyPr>
            <a:normAutofit fontScale="85000" lnSpcReduction="20000"/>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4"/>
          </a:lnRef>
          <a:fillRef idx="3">
            <a:schemeClr val="accent4"/>
          </a:fillRef>
          <a:effectRef idx="3">
            <a:schemeClr val="accent4"/>
          </a:effectRef>
          <a:fontRef idx="minor">
            <a:schemeClr val="lt1"/>
          </a:fontRef>
        </p:style>
        <p:txBody>
          <a:bodyPr rtlCol="0" anchor="ctr"/>
          <a:lstStyle/>
          <a:p>
            <a:endParaRPr lang="pt-BR" dirty="0"/>
          </a:p>
        </p:txBody>
      </p:sp>
      <p:sp>
        <p:nvSpPr>
          <p:cNvPr id="9" name="CaixaDeTexto 8"/>
          <p:cNvSpPr txBox="1"/>
          <p:nvPr/>
        </p:nvSpPr>
        <p:spPr>
          <a:xfrm>
            <a:off x="5652120" y="1844824"/>
            <a:ext cx="2736304" cy="1954381"/>
          </a:xfrm>
          <a:prstGeom prst="rect">
            <a:avLst/>
          </a:prstGeom>
          <a:noFill/>
        </p:spPr>
        <p:txBody>
          <a:bodyPr wrap="square" rtlCol="0">
            <a:spAutoFit/>
          </a:bodyPr>
          <a:lstStyle/>
          <a:p>
            <a:r>
              <a:rPr lang="pt-BR" sz="1100" dirty="0"/>
              <a:t>APONTA A NECESSIDADE DE TRANSPOR O FOCO DO SUJEITO ÍNDICE PARA OS DEMAIS MEMBROS DA UNIDADE FAMILIAR, SUAS DIFICULDADES E POTENCIALIDADES, LIMITES E RECURSOS. ESPAÇO PARA RACIONALIDADES DE SAÚDE PARA TODO O CONTEXTO FAMILIAR E PODEMOS DIZER TAMBÉM DO TERRITÓRIO</a:t>
            </a:r>
          </a:p>
        </p:txBody>
      </p:sp>
    </p:spTree>
    <p:extLst>
      <p:ext uri="{BB962C8B-B14F-4D97-AF65-F5344CB8AC3E}">
        <p14:creationId xmlns:p14="http://schemas.microsoft.com/office/powerpoint/2010/main" val="2352579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5" name="Espaço Reservado para Conteúdo 4"/>
          <p:cNvSpPr>
            <a:spLocks noGrp="1"/>
          </p:cNvSpPr>
          <p:nvPr>
            <p:ph sz="half" idx="1"/>
          </p:nvPr>
        </p:nvSpPr>
        <p:spPr/>
        <p:txBody>
          <a:bodyPr>
            <a:normAutofit fontScale="92500" lnSpcReduction="20000"/>
          </a:bodyPr>
          <a:lstStyle/>
          <a:p>
            <a:r>
              <a:rPr lang="pt-BR" b="1" u="sng" dirty="0"/>
              <a:t>13. ENVOLVIMENTO DE OUTROS SERVIÇOS DA REDE</a:t>
            </a:r>
            <a:endParaRPr lang="pt-BR" dirty="0"/>
          </a:p>
          <a:p>
            <a:pPr marL="0" indent="0">
              <a:buNone/>
            </a:pPr>
            <a:r>
              <a:rPr lang="pt-BR" dirty="0"/>
              <a:t>_____________________________________________________________________________________________________________________________________________________</a:t>
            </a:r>
          </a:p>
          <a:p>
            <a:endParaRPr lang="pt-BR" dirty="0"/>
          </a:p>
        </p:txBody>
      </p:sp>
      <p:sp>
        <p:nvSpPr>
          <p:cNvPr id="6" name="Espaço Reservado para Conteúdo 5"/>
          <p:cNvSpPr>
            <a:spLocks noGrp="1"/>
          </p:cNvSpPr>
          <p:nvPr>
            <p:ph sz="half" idx="2"/>
          </p:nvPr>
        </p:nvSpPr>
        <p:spPr/>
        <p:txBody>
          <a:bodyPr>
            <a:normAutofit fontScale="92500" lnSpcReduction="20000"/>
          </a:bodyPr>
          <a:lstStyle/>
          <a:p>
            <a:endParaRPr lang="pt-BR" dirty="0"/>
          </a:p>
        </p:txBody>
      </p:sp>
      <p:sp>
        <p:nvSpPr>
          <p:cNvPr id="7" name="Seta para a esquerda 6"/>
          <p:cNvSpPr/>
          <p:nvPr/>
        </p:nvSpPr>
        <p:spPr>
          <a:xfrm>
            <a:off x="4887435" y="692696"/>
            <a:ext cx="3384376" cy="403244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endParaRPr lang="pt-BR" dirty="0"/>
          </a:p>
        </p:txBody>
      </p:sp>
      <p:sp>
        <p:nvSpPr>
          <p:cNvPr id="9" name="CaixaDeTexto 8"/>
          <p:cNvSpPr txBox="1"/>
          <p:nvPr/>
        </p:nvSpPr>
        <p:spPr>
          <a:xfrm>
            <a:off x="5652120" y="1844824"/>
            <a:ext cx="2736304" cy="2092881"/>
          </a:xfrm>
          <a:prstGeom prst="rect">
            <a:avLst/>
          </a:prstGeom>
          <a:noFill/>
        </p:spPr>
        <p:txBody>
          <a:bodyPr wrap="square" rtlCol="0">
            <a:spAutoFit/>
          </a:bodyPr>
          <a:lstStyle/>
          <a:p>
            <a:r>
              <a:rPr lang="pt-BR" sz="1000" dirty="0"/>
              <a:t>LEVANTAMENTO DE PONTOS DA REDE DE PROTEÇÃO E ASSISTÊNCIA, E QUAL COLABORAÇÃO E RACIONALIDADE PODEM TRAZER PARA BENEFICIAR AS DISCUSSÕES E AÇÕES, COM OBJETIVO DE AMPLIAÇÃO DE RECURSOS E ASSERTIVIDADE E EFICIÊNCIA NA ASSISTÊNCIA. EXEMPLO: CIDADANIA, EDUCAÇÃO, INFRAESTRUTURA, CONSELHO TUTELAR, MINISTÉRIO PUBLICO, ONGS, ETC. </a:t>
            </a:r>
          </a:p>
          <a:p>
            <a:endParaRPr lang="pt-BR" sz="1000" dirty="0"/>
          </a:p>
        </p:txBody>
      </p:sp>
    </p:spTree>
    <p:extLst>
      <p:ext uri="{BB962C8B-B14F-4D97-AF65-F5344CB8AC3E}">
        <p14:creationId xmlns:p14="http://schemas.microsoft.com/office/powerpoint/2010/main" val="4125942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graphicFrame>
        <p:nvGraphicFramePr>
          <p:cNvPr id="2" name="Espaço Reservado para Conteúdo 1"/>
          <p:cNvGraphicFramePr>
            <a:graphicFrameLocks noGrp="1"/>
          </p:cNvGraphicFramePr>
          <p:nvPr>
            <p:ph sz="half" idx="1"/>
            <p:extLst>
              <p:ext uri="{D42A27DB-BD31-4B8C-83A1-F6EECF244321}">
                <p14:modId xmlns:p14="http://schemas.microsoft.com/office/powerpoint/2010/main" val="285719211"/>
              </p:ext>
            </p:extLst>
          </p:nvPr>
        </p:nvGraphicFramePr>
        <p:xfrm>
          <a:off x="683569" y="495969"/>
          <a:ext cx="3888431" cy="4254321"/>
        </p:xfrm>
        <a:graphic>
          <a:graphicData uri="http://schemas.openxmlformats.org/drawingml/2006/table">
            <a:tbl>
              <a:tblPr firstRow="1" firstCol="1" bandRow="1">
                <a:tableStyleId>{5C22544A-7EE6-4342-B048-85BDC9FD1C3A}</a:tableStyleId>
              </a:tblPr>
              <a:tblGrid>
                <a:gridCol w="648071">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0001"/>
                    </a:ext>
                  </a:extLst>
                </a:gridCol>
                <a:gridCol w="907330">
                  <a:extLst>
                    <a:ext uri="{9D8B030D-6E8A-4147-A177-3AD203B41FA5}">
                      <a16:colId xmlns:a16="http://schemas.microsoft.com/office/drawing/2014/main" xmlns="" val="20002"/>
                    </a:ext>
                  </a:extLst>
                </a:gridCol>
                <a:gridCol w="676846">
                  <a:extLst>
                    <a:ext uri="{9D8B030D-6E8A-4147-A177-3AD203B41FA5}">
                      <a16:colId xmlns:a16="http://schemas.microsoft.com/office/drawing/2014/main" xmlns="" val="20003"/>
                    </a:ext>
                  </a:extLst>
                </a:gridCol>
                <a:gridCol w="936104">
                  <a:extLst>
                    <a:ext uri="{9D8B030D-6E8A-4147-A177-3AD203B41FA5}">
                      <a16:colId xmlns:a16="http://schemas.microsoft.com/office/drawing/2014/main" xmlns="" val="20004"/>
                    </a:ext>
                  </a:extLst>
                </a:gridCol>
              </a:tblGrid>
              <a:tr h="825321">
                <a:tc>
                  <a:txBody>
                    <a:bodyPr/>
                    <a:lstStyle/>
                    <a:p>
                      <a:pPr algn="ctr">
                        <a:lnSpc>
                          <a:spcPct val="150000"/>
                        </a:lnSpc>
                        <a:spcAft>
                          <a:spcPts val="0"/>
                        </a:spcAft>
                      </a:pPr>
                      <a:r>
                        <a:rPr lang="pt-BR" sz="1000" u="sng">
                          <a:effectLst/>
                        </a:rPr>
                        <a:t>DATA</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sng">
                          <a:effectLst/>
                        </a:rPr>
                        <a:t>METAS</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sng">
                          <a:effectLst/>
                        </a:rPr>
                        <a:t>QUEM IRÁ REALIZA-LAS</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sng">
                          <a:effectLst/>
                        </a:rPr>
                        <a:t>PRAZO</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sng">
                          <a:effectLst/>
                        </a:rPr>
                        <a:t>META CUMPRIDA EM:</a:t>
                      </a:r>
                      <a:endParaRPr lang="pt-BR" sz="1100">
                        <a:effectLst/>
                        <a:latin typeface="Calibri"/>
                        <a:ea typeface="Calibri"/>
                        <a:cs typeface="Times New Roman"/>
                      </a:endParaRPr>
                    </a:p>
                  </a:txBody>
                  <a:tcPr marL="65842" marR="65842" marT="0" marB="0"/>
                </a:tc>
                <a:extLst>
                  <a:ext uri="{0D108BD9-81ED-4DB2-BD59-A6C34878D82A}">
                    <a16:rowId xmlns:a16="http://schemas.microsoft.com/office/drawing/2014/main" xmlns="" val="10000"/>
                  </a:ext>
                </a:extLst>
              </a:tr>
              <a:tr h="625533">
                <a:tc>
                  <a:txBody>
                    <a:bodyPr/>
                    <a:lstStyle/>
                    <a:p>
                      <a:pPr algn="ct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extLst>
                  <a:ext uri="{0D108BD9-81ED-4DB2-BD59-A6C34878D82A}">
                    <a16:rowId xmlns:a16="http://schemas.microsoft.com/office/drawing/2014/main" xmlns="" val="10001"/>
                  </a:ext>
                </a:extLst>
              </a:tr>
              <a:tr h="625533">
                <a:tc>
                  <a:txBody>
                    <a:bodyPr/>
                    <a:lstStyle/>
                    <a:p>
                      <a:pPr algn="ct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endParaRPr>
                    </a:p>
                    <a:p>
                      <a:pP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dirty="0">
                          <a:effectLst/>
                        </a:rPr>
                        <a:t> </a:t>
                      </a:r>
                      <a:endParaRPr lang="pt-BR" sz="1100" dirty="0">
                        <a:effectLst/>
                        <a:latin typeface="Calibri"/>
                        <a:ea typeface="Calibri"/>
                        <a:cs typeface="Times New Roman"/>
                      </a:endParaRPr>
                    </a:p>
                  </a:txBody>
                  <a:tcPr marL="65842" marR="65842" marT="0" marB="0"/>
                </a:tc>
                <a:extLst>
                  <a:ext uri="{0D108BD9-81ED-4DB2-BD59-A6C34878D82A}">
                    <a16:rowId xmlns:a16="http://schemas.microsoft.com/office/drawing/2014/main" xmlns="" val="10002"/>
                  </a:ext>
                </a:extLst>
              </a:tr>
              <a:tr h="625533">
                <a:tc>
                  <a:txBody>
                    <a:bodyPr/>
                    <a:lstStyle/>
                    <a:p>
                      <a:pPr algn="ct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endParaRPr>
                    </a:p>
                    <a:p>
                      <a:pP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endParaRPr>
                    </a:p>
                    <a:p>
                      <a:pP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extLst>
                  <a:ext uri="{0D108BD9-81ED-4DB2-BD59-A6C34878D82A}">
                    <a16:rowId xmlns:a16="http://schemas.microsoft.com/office/drawing/2014/main" xmlns="" val="10003"/>
                  </a:ext>
                </a:extLst>
              </a:tr>
              <a:tr h="625533">
                <a:tc>
                  <a:txBody>
                    <a:bodyPr/>
                    <a:lstStyle/>
                    <a:p>
                      <a:pPr algn="ct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endParaRPr>
                    </a:p>
                    <a:p>
                      <a:pP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extLst>
                  <a:ext uri="{0D108BD9-81ED-4DB2-BD59-A6C34878D82A}">
                    <a16:rowId xmlns:a16="http://schemas.microsoft.com/office/drawing/2014/main" xmlns="" val="10004"/>
                  </a:ext>
                </a:extLst>
              </a:tr>
              <a:tr h="319911">
                <a:tc>
                  <a:txBody>
                    <a:bodyPr/>
                    <a:lstStyle/>
                    <a:p>
                      <a:pPr algn="ct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endParaRPr>
                    </a:p>
                    <a:p>
                      <a:pPr>
                        <a:lnSpc>
                          <a:spcPct val="150000"/>
                        </a:lnSpc>
                        <a:spcAft>
                          <a:spcPts val="0"/>
                        </a:spcAft>
                      </a:pPr>
                      <a:r>
                        <a:rPr lang="pt-BR" sz="1000" u="none" strike="noStrike">
                          <a:effectLst/>
                        </a:rPr>
                        <a:t> </a:t>
                      </a:r>
                      <a:endParaRPr lang="pt-BR" sz="1100">
                        <a:effectLst/>
                      </a:endParaRPr>
                    </a:p>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a:effectLst/>
                        </a:rPr>
                        <a:t> </a:t>
                      </a:r>
                      <a:endParaRPr lang="pt-BR" sz="1100">
                        <a:effectLst/>
                        <a:latin typeface="Calibri"/>
                        <a:ea typeface="Calibri"/>
                        <a:cs typeface="Times New Roman"/>
                      </a:endParaRPr>
                    </a:p>
                  </a:txBody>
                  <a:tcPr marL="65842" marR="65842" marT="0" marB="0"/>
                </a:tc>
                <a:tc>
                  <a:txBody>
                    <a:bodyPr/>
                    <a:lstStyle/>
                    <a:p>
                      <a:pPr algn="ctr">
                        <a:lnSpc>
                          <a:spcPct val="150000"/>
                        </a:lnSpc>
                        <a:spcAft>
                          <a:spcPts val="0"/>
                        </a:spcAft>
                      </a:pPr>
                      <a:r>
                        <a:rPr lang="pt-BR" sz="1000" u="none" strike="noStrike" dirty="0">
                          <a:effectLst/>
                        </a:rPr>
                        <a:t> </a:t>
                      </a:r>
                      <a:endParaRPr lang="pt-BR" sz="1100" dirty="0">
                        <a:effectLst/>
                        <a:latin typeface="Calibri"/>
                        <a:ea typeface="Calibri"/>
                        <a:cs typeface="Times New Roman"/>
                      </a:endParaRPr>
                    </a:p>
                  </a:txBody>
                  <a:tcPr marL="65842" marR="65842" marT="0" marB="0"/>
                </a:tc>
                <a:extLst>
                  <a:ext uri="{0D108BD9-81ED-4DB2-BD59-A6C34878D82A}">
                    <a16:rowId xmlns:a16="http://schemas.microsoft.com/office/drawing/2014/main" xmlns="" val="10005"/>
                  </a:ext>
                </a:extLst>
              </a:tr>
            </a:tbl>
          </a:graphicData>
        </a:graphic>
      </p:graphicFrame>
      <p:sp>
        <p:nvSpPr>
          <p:cNvPr id="6" name="Espaço Reservado para Conteúdo 5"/>
          <p:cNvSpPr>
            <a:spLocks noGrp="1"/>
          </p:cNvSpPr>
          <p:nvPr>
            <p:ph sz="half" idx="2"/>
          </p:nvPr>
        </p:nvSpPr>
        <p:spPr/>
        <p:txBody>
          <a:bodyPr>
            <a:normAutofit/>
          </a:bodyPr>
          <a:lstStyle/>
          <a:p>
            <a:endParaRPr lang="pt-BR" dirty="0"/>
          </a:p>
        </p:txBody>
      </p:sp>
      <p:sp>
        <p:nvSpPr>
          <p:cNvPr id="7" name="Seta para a esquerda 6"/>
          <p:cNvSpPr/>
          <p:nvPr/>
        </p:nvSpPr>
        <p:spPr>
          <a:xfrm>
            <a:off x="4887435" y="692696"/>
            <a:ext cx="3384376" cy="47525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t-BR" dirty="0"/>
          </a:p>
        </p:txBody>
      </p:sp>
      <p:sp>
        <p:nvSpPr>
          <p:cNvPr id="9" name="CaixaDeTexto 8"/>
          <p:cNvSpPr txBox="1"/>
          <p:nvPr/>
        </p:nvSpPr>
        <p:spPr>
          <a:xfrm>
            <a:off x="5652120" y="1844824"/>
            <a:ext cx="2736304" cy="2308324"/>
          </a:xfrm>
          <a:prstGeom prst="rect">
            <a:avLst/>
          </a:prstGeom>
          <a:noFill/>
        </p:spPr>
        <p:txBody>
          <a:bodyPr wrap="square" rtlCol="0">
            <a:spAutoFit/>
          </a:bodyPr>
          <a:lstStyle/>
          <a:p>
            <a:r>
              <a:rPr lang="pt-BR" sz="800" dirty="0"/>
              <a:t>O DEBATE EM TORNO DAS METAS E OBJETIVOS É A FINALIDADE DO PTS. É TRAZER A TONA COMO CADA ATOR IMAGINA O CENÁRIO, SUPONDO QUE A PROBLEMÁTICA ESTIVESSE RESOLVIDA. OU, QUANDO ISSO É IMPROVÁVEL COMO SERIAM OS CENÁRIOS NOS DIFERENTES GRADIENTES INTERMEDIÁRIOS DE SUCESSO, ISSO AJUDA A DEFINIR RUMOS, LINHAS DE AÇÃO E PRIORIDADES.</a:t>
            </a:r>
            <a:r>
              <a:rPr lang="pt-BR" sz="800" b="1" dirty="0"/>
              <a:t> </a:t>
            </a:r>
            <a:r>
              <a:rPr lang="pt-BR" sz="800" dirty="0"/>
              <a:t>AQUI SE FAZ NECESSÁRIO RIGOR E IMPLICAÇÃO DOS ATORES INTERESSADOS, NÃO SE DEVE DISPERSAR CADA AÇÃO EM VÁRIOS RESPONSÁVEIS E NEM TÃO POUCO CONCENTRAR VARIAS AÇÕES EM UM RESPONSÁVEL QUE SE SOBRECARREGA. A IDEIA DE RESPONSÁVEL AQUI SIGNIFICA AQUELE QUE VAI SE COMPROMETER COM A EXECUÇÃO DA AÇÃO PROPOSTA. </a:t>
            </a:r>
          </a:p>
        </p:txBody>
      </p:sp>
    </p:spTree>
    <p:extLst>
      <p:ext uri="{BB962C8B-B14F-4D97-AF65-F5344CB8AC3E}">
        <p14:creationId xmlns:p14="http://schemas.microsoft.com/office/powerpoint/2010/main" val="190898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6" name="Espaço Reservado para Conteúdo 5"/>
          <p:cNvSpPr>
            <a:spLocks noGrp="1"/>
          </p:cNvSpPr>
          <p:nvPr>
            <p:ph sz="half" idx="2"/>
          </p:nvPr>
        </p:nvSpPr>
        <p:spPr/>
        <p:txBody>
          <a:bodyPr>
            <a:normAutofit/>
          </a:bodyPr>
          <a:lstStyle/>
          <a:p>
            <a:endParaRPr lang="pt-BR" dirty="0"/>
          </a:p>
        </p:txBody>
      </p:sp>
      <p:sp>
        <p:nvSpPr>
          <p:cNvPr id="7" name="Seta para a esquerda 6"/>
          <p:cNvSpPr/>
          <p:nvPr/>
        </p:nvSpPr>
        <p:spPr>
          <a:xfrm>
            <a:off x="4887435" y="692696"/>
            <a:ext cx="3384376" cy="4752528"/>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endParaRPr lang="pt-BR" dirty="0"/>
          </a:p>
        </p:txBody>
      </p:sp>
      <p:sp>
        <p:nvSpPr>
          <p:cNvPr id="9" name="CaixaDeTexto 8"/>
          <p:cNvSpPr txBox="1"/>
          <p:nvPr/>
        </p:nvSpPr>
        <p:spPr>
          <a:xfrm>
            <a:off x="5652120" y="1844824"/>
            <a:ext cx="2736304" cy="2492990"/>
          </a:xfrm>
          <a:prstGeom prst="rect">
            <a:avLst/>
          </a:prstGeom>
          <a:noFill/>
        </p:spPr>
        <p:txBody>
          <a:bodyPr wrap="square" rtlCol="0">
            <a:spAutoFit/>
          </a:bodyPr>
          <a:lstStyle/>
          <a:p>
            <a:r>
              <a:rPr lang="pt-BR" sz="1200" dirty="0"/>
              <a:t>UTILIZADO COMO INSTRUMENTO DE AVALIAÇÃO DA FUNCIONALIDADE FAMILIAR. AS REAVALIAÇÕES PERMITEM QUE, ATRAVÉS DE NOTAS SEJAM AVALIADAS ATRAVÉS DO TEMPO AS EVOLUÇÕES OU INVOLUÇÕES, NA CAPACIDADE DE AUTO GERENCIAMENTO E SOLUÇÃO DE PROBLEMAS DE FORMA AUTÔNOMA ENTRE OS MEMBROS DA FAMÍLIA.</a:t>
            </a:r>
          </a:p>
          <a:p>
            <a:endParaRPr lang="pt-BR" sz="1200" dirty="0"/>
          </a:p>
        </p:txBody>
      </p:sp>
      <p:graphicFrame>
        <p:nvGraphicFramePr>
          <p:cNvPr id="5" name="Espaço Reservado para Conteúdo 4"/>
          <p:cNvGraphicFramePr>
            <a:graphicFrameLocks noGrp="1"/>
          </p:cNvGraphicFramePr>
          <p:nvPr>
            <p:ph sz="half" idx="1"/>
            <p:extLst>
              <p:ext uri="{D42A27DB-BD31-4B8C-83A1-F6EECF244321}">
                <p14:modId xmlns:p14="http://schemas.microsoft.com/office/powerpoint/2010/main" val="2001521660"/>
              </p:ext>
            </p:extLst>
          </p:nvPr>
        </p:nvGraphicFramePr>
        <p:xfrm>
          <a:off x="467544" y="332656"/>
          <a:ext cx="4104456" cy="6430754"/>
        </p:xfrm>
        <a:graphic>
          <a:graphicData uri="http://schemas.openxmlformats.org/drawingml/2006/table">
            <a:tbl>
              <a:tblPr firstRow="1" firstCol="1" bandRow="1">
                <a:tableStyleId>{5C22544A-7EE6-4342-B048-85BDC9FD1C3A}</a:tableStyleId>
              </a:tblPr>
              <a:tblGrid>
                <a:gridCol w="2365280">
                  <a:extLst>
                    <a:ext uri="{9D8B030D-6E8A-4147-A177-3AD203B41FA5}">
                      <a16:colId xmlns:a16="http://schemas.microsoft.com/office/drawing/2014/main" xmlns="" val="20000"/>
                    </a:ext>
                  </a:extLst>
                </a:gridCol>
                <a:gridCol w="1307129">
                  <a:extLst>
                    <a:ext uri="{9D8B030D-6E8A-4147-A177-3AD203B41FA5}">
                      <a16:colId xmlns:a16="http://schemas.microsoft.com/office/drawing/2014/main" xmlns="" val="20001"/>
                    </a:ext>
                  </a:extLst>
                </a:gridCol>
                <a:gridCol w="432047">
                  <a:extLst>
                    <a:ext uri="{9D8B030D-6E8A-4147-A177-3AD203B41FA5}">
                      <a16:colId xmlns:a16="http://schemas.microsoft.com/office/drawing/2014/main" xmlns="" val="20002"/>
                    </a:ext>
                  </a:extLst>
                </a:gridCol>
              </a:tblGrid>
              <a:tr h="386952">
                <a:tc gridSpan="2">
                  <a:txBody>
                    <a:bodyPr/>
                    <a:lstStyle/>
                    <a:p>
                      <a:pPr algn="ctr">
                        <a:lnSpc>
                          <a:spcPct val="150000"/>
                        </a:lnSpc>
                        <a:spcAft>
                          <a:spcPts val="0"/>
                        </a:spcAft>
                      </a:pPr>
                      <a:r>
                        <a:rPr lang="pt-BR" sz="800" u="sng">
                          <a:effectLst/>
                        </a:rPr>
                        <a:t>APGAR FAMILIAR</a:t>
                      </a:r>
                      <a:endParaRPr lang="pt-BR" sz="900">
                        <a:effectLst/>
                        <a:latin typeface="Calibri"/>
                        <a:ea typeface="Calibri"/>
                        <a:cs typeface="Times New Roman"/>
                      </a:endParaRPr>
                    </a:p>
                  </a:txBody>
                  <a:tcPr marL="33593" marR="33593" marT="0" marB="0"/>
                </a:tc>
                <a:tc hMerge="1">
                  <a:txBody>
                    <a:bodyPr/>
                    <a:lstStyle/>
                    <a:p>
                      <a:endParaRPr lang="pt-BR"/>
                    </a:p>
                  </a:txBody>
                  <a:tcPr/>
                </a:tc>
                <a:tc>
                  <a:txBody>
                    <a:bodyPr/>
                    <a:lstStyle/>
                    <a:p>
                      <a:pPr algn="l">
                        <a:lnSpc>
                          <a:spcPct val="150000"/>
                        </a:lnSpc>
                        <a:spcAft>
                          <a:spcPts val="0"/>
                        </a:spcAft>
                      </a:pPr>
                      <a:r>
                        <a:rPr lang="pt-BR" sz="800" u="sng">
                          <a:effectLst/>
                        </a:rPr>
                        <a:t>NOTA</a:t>
                      </a:r>
                      <a:endParaRPr lang="pt-BR" sz="900">
                        <a:effectLst/>
                        <a:latin typeface="Calibri"/>
                        <a:ea typeface="Calibri"/>
                        <a:cs typeface="Times New Roman"/>
                      </a:endParaRPr>
                    </a:p>
                  </a:txBody>
                  <a:tcPr marL="33593" marR="33593" marT="0" marB="0"/>
                </a:tc>
                <a:extLst>
                  <a:ext uri="{0D108BD9-81ED-4DB2-BD59-A6C34878D82A}">
                    <a16:rowId xmlns:a16="http://schemas.microsoft.com/office/drawing/2014/main" xmlns="" val="10000"/>
                  </a:ext>
                </a:extLst>
              </a:tr>
              <a:tr h="789182">
                <a:tc>
                  <a:txBody>
                    <a:bodyPr/>
                    <a:lstStyle/>
                    <a:p>
                      <a:pPr marL="342900" lvl="0" indent="-342900" algn="l">
                        <a:lnSpc>
                          <a:spcPct val="150000"/>
                        </a:lnSpc>
                        <a:spcAft>
                          <a:spcPts val="0"/>
                        </a:spcAft>
                        <a:buFont typeface="+mj-lt"/>
                        <a:buAutoNum type="arabicPeriod"/>
                      </a:pPr>
                      <a:r>
                        <a:rPr lang="pt-BR" sz="800">
                          <a:effectLst/>
                        </a:rPr>
                        <a:t>ADAPTAÇÃO: a família é capaz de oferecer recursos próprios quando se faz necessária uma assistência para enfrentamento dos problemas?</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a:effectLst/>
                        </a:rPr>
                        <a:t>Sempre (4)      Quase sempre (3)</a:t>
                      </a:r>
                      <a:endParaRPr lang="pt-BR" sz="900">
                        <a:effectLst/>
                      </a:endParaRPr>
                    </a:p>
                    <a:p>
                      <a:pPr algn="l">
                        <a:lnSpc>
                          <a:spcPct val="150000"/>
                        </a:lnSpc>
                        <a:spcAft>
                          <a:spcPts val="0"/>
                        </a:spcAft>
                      </a:pPr>
                      <a:r>
                        <a:rPr lang="pt-BR" sz="800">
                          <a:effectLst/>
                        </a:rPr>
                        <a:t>Algumas vezes (2)   Raramente (1)</a:t>
                      </a:r>
                      <a:endParaRPr lang="pt-BR" sz="900">
                        <a:effectLst/>
                      </a:endParaRPr>
                    </a:p>
                    <a:p>
                      <a:pPr algn="l">
                        <a:lnSpc>
                          <a:spcPct val="150000"/>
                        </a:lnSpc>
                        <a:spcAft>
                          <a:spcPts val="0"/>
                        </a:spcAft>
                      </a:pPr>
                      <a:r>
                        <a:rPr lang="pt-BR" sz="800">
                          <a:effectLst/>
                        </a:rPr>
                        <a:t>Nunca (0)</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u="none" strike="noStrike" dirty="0">
                          <a:effectLst/>
                        </a:rPr>
                        <a:t> </a:t>
                      </a:r>
                      <a:endParaRPr lang="pt-BR" sz="900" dirty="0">
                        <a:effectLst/>
                        <a:latin typeface="Calibri"/>
                        <a:ea typeface="Calibri"/>
                        <a:cs typeface="Times New Roman"/>
                      </a:endParaRPr>
                    </a:p>
                  </a:txBody>
                  <a:tcPr marL="33593" marR="33593" marT="0" marB="0"/>
                </a:tc>
                <a:extLst>
                  <a:ext uri="{0D108BD9-81ED-4DB2-BD59-A6C34878D82A}">
                    <a16:rowId xmlns:a16="http://schemas.microsoft.com/office/drawing/2014/main" xmlns="" val="10001"/>
                  </a:ext>
                </a:extLst>
              </a:tr>
              <a:tr h="789182">
                <a:tc>
                  <a:txBody>
                    <a:bodyPr/>
                    <a:lstStyle/>
                    <a:p>
                      <a:pPr marL="342900" lvl="0" indent="-342900" algn="l">
                        <a:lnSpc>
                          <a:spcPct val="150000"/>
                        </a:lnSpc>
                        <a:spcAft>
                          <a:spcPts val="0"/>
                        </a:spcAft>
                        <a:buFont typeface="+mj-lt"/>
                        <a:buAutoNum type="arabicPeriod"/>
                      </a:pPr>
                      <a:r>
                        <a:rPr lang="pt-BR" sz="800">
                          <a:effectLst/>
                        </a:rPr>
                        <a:t>COMPANHEIRISMO: a comunicação entre os membros da família é recíproca e esta comunicação ajuda na resolução dos problemas?</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a:effectLst/>
                        </a:rPr>
                        <a:t>Sempre (4)      Quase sempre (3)</a:t>
                      </a:r>
                      <a:endParaRPr lang="pt-BR" sz="900">
                        <a:effectLst/>
                      </a:endParaRPr>
                    </a:p>
                    <a:p>
                      <a:pPr algn="l">
                        <a:lnSpc>
                          <a:spcPct val="150000"/>
                        </a:lnSpc>
                        <a:spcAft>
                          <a:spcPts val="0"/>
                        </a:spcAft>
                      </a:pPr>
                      <a:r>
                        <a:rPr lang="pt-BR" sz="800">
                          <a:effectLst/>
                        </a:rPr>
                        <a:t>Algumas vezes (2)   Raramente (1)</a:t>
                      </a:r>
                      <a:endParaRPr lang="pt-BR" sz="900">
                        <a:effectLst/>
                      </a:endParaRPr>
                    </a:p>
                    <a:p>
                      <a:pPr algn="l">
                        <a:lnSpc>
                          <a:spcPct val="150000"/>
                        </a:lnSpc>
                        <a:spcAft>
                          <a:spcPts val="0"/>
                        </a:spcAft>
                      </a:pPr>
                      <a:r>
                        <a:rPr lang="pt-BR" sz="800">
                          <a:effectLst/>
                        </a:rPr>
                        <a:t>Nunca (0)</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u="none" strike="noStrike">
                          <a:effectLst/>
                        </a:rPr>
                        <a:t> </a:t>
                      </a:r>
                      <a:endParaRPr lang="pt-BR" sz="900">
                        <a:effectLst/>
                        <a:latin typeface="Calibri"/>
                        <a:ea typeface="Calibri"/>
                        <a:cs typeface="Times New Roman"/>
                      </a:endParaRPr>
                    </a:p>
                  </a:txBody>
                  <a:tcPr marL="33593" marR="33593" marT="0" marB="0"/>
                </a:tc>
                <a:extLst>
                  <a:ext uri="{0D108BD9-81ED-4DB2-BD59-A6C34878D82A}">
                    <a16:rowId xmlns:a16="http://schemas.microsoft.com/office/drawing/2014/main" xmlns="" val="10002"/>
                  </a:ext>
                </a:extLst>
              </a:tr>
              <a:tr h="923162">
                <a:tc>
                  <a:txBody>
                    <a:bodyPr/>
                    <a:lstStyle/>
                    <a:p>
                      <a:pPr marL="342900" lvl="0" indent="-342900" algn="l">
                        <a:lnSpc>
                          <a:spcPct val="150000"/>
                        </a:lnSpc>
                        <a:spcAft>
                          <a:spcPts val="0"/>
                        </a:spcAft>
                        <a:buFont typeface="+mj-lt"/>
                        <a:buAutoNum type="arabicPeriod"/>
                      </a:pPr>
                      <a:r>
                        <a:rPr lang="pt-BR" sz="800">
                          <a:effectLst/>
                        </a:rPr>
                        <a:t>DESENVOLVIMENTO: os membros da família são disponíveis para troca de papéis e funções quando necessário? Nota-se maturidade e desenvolvimento emocional?</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a:effectLst/>
                        </a:rPr>
                        <a:t>Sempre (4)      Quase sempre (3)</a:t>
                      </a:r>
                      <a:endParaRPr lang="pt-BR" sz="900">
                        <a:effectLst/>
                      </a:endParaRPr>
                    </a:p>
                    <a:p>
                      <a:pPr algn="l">
                        <a:lnSpc>
                          <a:spcPct val="150000"/>
                        </a:lnSpc>
                        <a:spcAft>
                          <a:spcPts val="0"/>
                        </a:spcAft>
                      </a:pPr>
                      <a:r>
                        <a:rPr lang="pt-BR" sz="800">
                          <a:effectLst/>
                        </a:rPr>
                        <a:t>Algumas vezes (2)   Raramente (1)</a:t>
                      </a:r>
                      <a:endParaRPr lang="pt-BR" sz="900">
                        <a:effectLst/>
                      </a:endParaRPr>
                    </a:p>
                    <a:p>
                      <a:pPr algn="l">
                        <a:lnSpc>
                          <a:spcPct val="150000"/>
                        </a:lnSpc>
                        <a:spcAft>
                          <a:spcPts val="0"/>
                        </a:spcAft>
                      </a:pPr>
                      <a:r>
                        <a:rPr lang="pt-BR" sz="800">
                          <a:effectLst/>
                        </a:rPr>
                        <a:t>Nunca (0)</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u="none" strike="noStrike">
                          <a:effectLst/>
                        </a:rPr>
                        <a:t> </a:t>
                      </a:r>
                      <a:endParaRPr lang="pt-BR" sz="900">
                        <a:effectLst/>
                        <a:latin typeface="Calibri"/>
                        <a:ea typeface="Calibri"/>
                        <a:cs typeface="Times New Roman"/>
                      </a:endParaRPr>
                    </a:p>
                  </a:txBody>
                  <a:tcPr marL="33593" marR="33593" marT="0" marB="0"/>
                </a:tc>
                <a:extLst>
                  <a:ext uri="{0D108BD9-81ED-4DB2-BD59-A6C34878D82A}">
                    <a16:rowId xmlns:a16="http://schemas.microsoft.com/office/drawing/2014/main" xmlns="" val="10003"/>
                  </a:ext>
                </a:extLst>
              </a:tr>
              <a:tr h="655202">
                <a:tc>
                  <a:txBody>
                    <a:bodyPr/>
                    <a:lstStyle/>
                    <a:p>
                      <a:pPr marL="342900" lvl="0" indent="-342900" algn="l">
                        <a:lnSpc>
                          <a:spcPct val="150000"/>
                        </a:lnSpc>
                        <a:spcAft>
                          <a:spcPts val="0"/>
                        </a:spcAft>
                        <a:buFont typeface="+mj-lt"/>
                        <a:buAutoNum type="arabicPeriod"/>
                      </a:pPr>
                      <a:r>
                        <a:rPr lang="pt-BR" sz="800">
                          <a:effectLst/>
                        </a:rPr>
                        <a:t>AFETIVIDADE: existe intimidade entre os membros da família e as interações emocionais são equilibradas e saudáveis?</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a:effectLst/>
                        </a:rPr>
                        <a:t>Sempre (4)      Quase sempre (3)</a:t>
                      </a:r>
                      <a:endParaRPr lang="pt-BR" sz="900">
                        <a:effectLst/>
                      </a:endParaRPr>
                    </a:p>
                    <a:p>
                      <a:pPr algn="l">
                        <a:lnSpc>
                          <a:spcPct val="150000"/>
                        </a:lnSpc>
                        <a:spcAft>
                          <a:spcPts val="0"/>
                        </a:spcAft>
                      </a:pPr>
                      <a:r>
                        <a:rPr lang="pt-BR" sz="800">
                          <a:effectLst/>
                        </a:rPr>
                        <a:t>Algumas vezes (2)   Raramente (1)</a:t>
                      </a:r>
                      <a:endParaRPr lang="pt-BR" sz="900">
                        <a:effectLst/>
                      </a:endParaRPr>
                    </a:p>
                    <a:p>
                      <a:pPr algn="l">
                        <a:lnSpc>
                          <a:spcPct val="150000"/>
                        </a:lnSpc>
                        <a:spcAft>
                          <a:spcPts val="0"/>
                        </a:spcAft>
                      </a:pPr>
                      <a:r>
                        <a:rPr lang="pt-BR" sz="800">
                          <a:effectLst/>
                        </a:rPr>
                        <a:t>Nunca (0)</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u="none" strike="noStrike" dirty="0">
                          <a:effectLst/>
                        </a:rPr>
                        <a:t> </a:t>
                      </a:r>
                      <a:endParaRPr lang="pt-BR" sz="900" dirty="0">
                        <a:effectLst/>
                        <a:latin typeface="Calibri"/>
                        <a:ea typeface="Calibri"/>
                        <a:cs typeface="Times New Roman"/>
                      </a:endParaRPr>
                    </a:p>
                  </a:txBody>
                  <a:tcPr marL="33593" marR="33593" marT="0" marB="0"/>
                </a:tc>
                <a:extLst>
                  <a:ext uri="{0D108BD9-81ED-4DB2-BD59-A6C34878D82A}">
                    <a16:rowId xmlns:a16="http://schemas.microsoft.com/office/drawing/2014/main" xmlns="" val="10004"/>
                  </a:ext>
                </a:extLst>
              </a:tr>
              <a:tr h="923162">
                <a:tc>
                  <a:txBody>
                    <a:bodyPr/>
                    <a:lstStyle/>
                    <a:p>
                      <a:pPr marL="342900" lvl="0" indent="-342900" algn="l">
                        <a:lnSpc>
                          <a:spcPct val="150000"/>
                        </a:lnSpc>
                        <a:spcAft>
                          <a:spcPts val="0"/>
                        </a:spcAft>
                        <a:buFont typeface="+mj-lt"/>
                        <a:buAutoNum type="arabicPeriod"/>
                      </a:pPr>
                      <a:r>
                        <a:rPr lang="pt-BR" sz="800" dirty="0">
                          <a:effectLst/>
                        </a:rPr>
                        <a:t>CAPACIDADE RESOLUTIVA: os membros da família são determinados em tomar decisões que promovam a resolutividades dos conflitos e o enfrentamento dos problemas?</a:t>
                      </a:r>
                      <a:endParaRPr lang="pt-BR" sz="900" dirty="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a:effectLst/>
                        </a:rPr>
                        <a:t>Sempre (4)      Quase sempre (3)</a:t>
                      </a:r>
                      <a:endParaRPr lang="pt-BR" sz="900">
                        <a:effectLst/>
                      </a:endParaRPr>
                    </a:p>
                    <a:p>
                      <a:pPr algn="l">
                        <a:lnSpc>
                          <a:spcPct val="150000"/>
                        </a:lnSpc>
                        <a:spcAft>
                          <a:spcPts val="0"/>
                        </a:spcAft>
                      </a:pPr>
                      <a:r>
                        <a:rPr lang="pt-BR" sz="800">
                          <a:effectLst/>
                        </a:rPr>
                        <a:t>Algumas vezes (2)   Raramente (1)</a:t>
                      </a:r>
                      <a:endParaRPr lang="pt-BR" sz="900">
                        <a:effectLst/>
                      </a:endParaRPr>
                    </a:p>
                    <a:p>
                      <a:pPr algn="l">
                        <a:lnSpc>
                          <a:spcPct val="150000"/>
                        </a:lnSpc>
                        <a:spcAft>
                          <a:spcPts val="0"/>
                        </a:spcAft>
                      </a:pPr>
                      <a:r>
                        <a:rPr lang="pt-BR" sz="800">
                          <a:effectLst/>
                        </a:rPr>
                        <a:t>Nunca (0)</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u="none" strike="noStrike" dirty="0">
                          <a:effectLst/>
                        </a:rPr>
                        <a:t> </a:t>
                      </a:r>
                      <a:endParaRPr lang="pt-BR" sz="900" dirty="0">
                        <a:effectLst/>
                        <a:latin typeface="Calibri"/>
                        <a:ea typeface="Calibri"/>
                        <a:cs typeface="Times New Roman"/>
                      </a:endParaRPr>
                    </a:p>
                  </a:txBody>
                  <a:tcPr marL="33593" marR="33593" marT="0" marB="0"/>
                </a:tc>
                <a:extLst>
                  <a:ext uri="{0D108BD9-81ED-4DB2-BD59-A6C34878D82A}">
                    <a16:rowId xmlns:a16="http://schemas.microsoft.com/office/drawing/2014/main" xmlns="" val="10005"/>
                  </a:ext>
                </a:extLst>
              </a:tr>
              <a:tr h="923162">
                <a:tc>
                  <a:txBody>
                    <a:bodyPr/>
                    <a:lstStyle/>
                    <a:p>
                      <a:pPr algn="l">
                        <a:lnSpc>
                          <a:spcPct val="150000"/>
                        </a:lnSpc>
                        <a:spcAft>
                          <a:spcPts val="0"/>
                        </a:spcAft>
                      </a:pPr>
                      <a:r>
                        <a:rPr lang="pt-BR" sz="800" u="sng">
                          <a:effectLst/>
                        </a:rPr>
                        <a:t>SCORE: </a:t>
                      </a:r>
                      <a:endParaRPr lang="pt-BR" sz="900">
                        <a:effectLst/>
                      </a:endParaRPr>
                    </a:p>
                    <a:p>
                      <a:pPr algn="l">
                        <a:lnSpc>
                          <a:spcPct val="150000"/>
                        </a:lnSpc>
                        <a:spcAft>
                          <a:spcPts val="0"/>
                        </a:spcAft>
                      </a:pPr>
                      <a:r>
                        <a:rPr lang="pt-BR" sz="800">
                          <a:effectLst/>
                        </a:rPr>
                        <a:t>de 1 a 8 pontos: elevada disfunção familiar; </a:t>
                      </a:r>
                      <a:endParaRPr lang="pt-BR" sz="900">
                        <a:effectLst/>
                      </a:endParaRPr>
                    </a:p>
                    <a:p>
                      <a:pPr algn="l">
                        <a:lnSpc>
                          <a:spcPct val="150000"/>
                        </a:lnSpc>
                        <a:spcAft>
                          <a:spcPts val="0"/>
                        </a:spcAft>
                      </a:pPr>
                      <a:r>
                        <a:rPr lang="pt-BR" sz="800">
                          <a:effectLst/>
                        </a:rPr>
                        <a:t>9 a 12 pontos: moderada disfunção familiar; </a:t>
                      </a:r>
                      <a:endParaRPr lang="pt-BR" sz="900">
                        <a:effectLst/>
                      </a:endParaRPr>
                    </a:p>
                    <a:p>
                      <a:pPr algn="l">
                        <a:lnSpc>
                          <a:spcPct val="150000"/>
                        </a:lnSpc>
                        <a:spcAft>
                          <a:spcPts val="0"/>
                        </a:spcAft>
                      </a:pPr>
                      <a:r>
                        <a:rPr lang="pt-BR" sz="800">
                          <a:effectLst/>
                        </a:rPr>
                        <a:t>13 a 20 pontos: Boa funcionalidade familiar.</a:t>
                      </a:r>
                      <a:endParaRPr lang="pt-BR" sz="90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u="sng" dirty="0">
                          <a:effectLst/>
                        </a:rPr>
                        <a:t>RESULTADO: </a:t>
                      </a:r>
                      <a:endParaRPr lang="pt-BR" sz="900" dirty="0">
                        <a:effectLst/>
                      </a:endParaRPr>
                    </a:p>
                    <a:p>
                      <a:pPr algn="l">
                        <a:lnSpc>
                          <a:spcPct val="150000"/>
                        </a:lnSpc>
                        <a:spcAft>
                          <a:spcPts val="0"/>
                        </a:spcAft>
                      </a:pPr>
                      <a:r>
                        <a:rPr lang="pt-BR" sz="800" u="none" strike="noStrike" dirty="0">
                          <a:effectLst/>
                        </a:rPr>
                        <a:t> </a:t>
                      </a:r>
                      <a:endParaRPr lang="pt-BR" sz="900" dirty="0">
                        <a:effectLst/>
                        <a:latin typeface="Calibri"/>
                        <a:ea typeface="Calibri"/>
                        <a:cs typeface="Times New Roman"/>
                      </a:endParaRPr>
                    </a:p>
                  </a:txBody>
                  <a:tcPr marL="33593" marR="33593" marT="0" marB="0"/>
                </a:tc>
                <a:tc>
                  <a:txBody>
                    <a:bodyPr/>
                    <a:lstStyle/>
                    <a:p>
                      <a:pPr algn="l">
                        <a:lnSpc>
                          <a:spcPct val="150000"/>
                        </a:lnSpc>
                        <a:spcAft>
                          <a:spcPts val="0"/>
                        </a:spcAft>
                      </a:pPr>
                      <a:r>
                        <a:rPr lang="pt-BR" sz="800" u="none" strike="noStrike" dirty="0">
                          <a:effectLst/>
                        </a:rPr>
                        <a:t> </a:t>
                      </a:r>
                      <a:endParaRPr lang="pt-BR" sz="900" dirty="0">
                        <a:effectLst/>
                        <a:latin typeface="Calibri"/>
                        <a:ea typeface="Calibri"/>
                        <a:cs typeface="Times New Roman"/>
                      </a:endParaRPr>
                    </a:p>
                  </a:txBody>
                  <a:tcPr marL="33593" marR="33593"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478824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r>
              <a:rPr lang="pt-BR" dirty="0"/>
              <a:t>OBRIGADA! </a:t>
            </a:r>
          </a:p>
        </p:txBody>
      </p:sp>
      <p:sp>
        <p:nvSpPr>
          <p:cNvPr id="6" name="Subtítulo 5"/>
          <p:cNvSpPr>
            <a:spLocks noGrp="1"/>
          </p:cNvSpPr>
          <p:nvPr>
            <p:ph type="subTitle" idx="1"/>
          </p:nvPr>
        </p:nvSpPr>
        <p:spPr/>
        <p:txBody>
          <a:bodyPr/>
          <a:lstStyle/>
          <a:p>
            <a:endParaRPr lang="pt-BR"/>
          </a:p>
        </p:txBody>
      </p:sp>
    </p:spTree>
    <p:extLst>
      <p:ext uri="{BB962C8B-B14F-4D97-AF65-F5344CB8AC3E}">
        <p14:creationId xmlns:p14="http://schemas.microsoft.com/office/powerpoint/2010/main" val="3798030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p:txBody>
          <a:bodyPr/>
          <a:lstStyle/>
          <a:p>
            <a:r>
              <a:rPr lang="pt-BR" dirty="0"/>
              <a:t>Carol Martinelli</a:t>
            </a:r>
          </a:p>
        </p:txBody>
      </p:sp>
      <p:sp>
        <p:nvSpPr>
          <p:cNvPr id="6" name="Título 5"/>
          <p:cNvSpPr>
            <a:spLocks noGrp="1"/>
          </p:cNvSpPr>
          <p:nvPr>
            <p:ph type="ctrTitle"/>
          </p:nvPr>
        </p:nvSpPr>
        <p:spPr/>
        <p:txBody>
          <a:bodyPr/>
          <a:lstStyle/>
          <a:p>
            <a:r>
              <a:rPr lang="pt-BR" dirty="0"/>
              <a:t>99138-7295</a:t>
            </a:r>
          </a:p>
        </p:txBody>
      </p:sp>
    </p:spTree>
    <p:extLst>
      <p:ext uri="{BB962C8B-B14F-4D97-AF65-F5344CB8AC3E}">
        <p14:creationId xmlns:p14="http://schemas.microsoft.com/office/powerpoint/2010/main" val="44919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JUSTIFICATIVA</a:t>
            </a:r>
            <a:br>
              <a:rPr lang="pt-BR" dirty="0"/>
            </a:br>
            <a:endParaRPr lang="pt-BR" dirty="0"/>
          </a:p>
        </p:txBody>
      </p:sp>
      <p:sp>
        <p:nvSpPr>
          <p:cNvPr id="3" name="Espaço Reservado para Conteúdo 2"/>
          <p:cNvSpPr>
            <a:spLocks noGrp="1"/>
          </p:cNvSpPr>
          <p:nvPr>
            <p:ph idx="1"/>
          </p:nvPr>
        </p:nvSpPr>
        <p:spPr/>
        <p:txBody>
          <a:bodyPr>
            <a:normAutofit lnSpcReduction="10000"/>
          </a:bodyPr>
          <a:lstStyle/>
          <a:p>
            <a:r>
              <a:rPr lang="pt-BR" sz="1800" dirty="0"/>
              <a:t>A concepção de Clínica Ampliada e a proposta do PTS convidam-nos a entender que as situações percebidas pela equipe como de difícil resolução são situações que esbarram nos limites da Clínica Tradicional. </a:t>
            </a:r>
          </a:p>
          <a:p>
            <a:endParaRPr lang="pt-BR" sz="1800" dirty="0"/>
          </a:p>
          <a:p>
            <a:r>
              <a:rPr lang="pt-BR" sz="1800" dirty="0"/>
              <a:t>É necessário, portanto, que se forneçam instrumentos para que os profissionais possam lidar consigo mesmos e com os Sujeitos acometidos por uma doença de forma diferente da tradicional.</a:t>
            </a:r>
          </a:p>
          <a:p>
            <a:endParaRPr lang="pt-BR" sz="1800" dirty="0"/>
          </a:p>
          <a:p>
            <a:r>
              <a:rPr lang="pt-BR" sz="1800" dirty="0"/>
              <a:t>A equipe do NASF-AB de Caçapava percebeu a necessidade de aprofundar o estudo nesse tema e traduzi-lo em um roteiro prático e abrangente para sua aplicação</a:t>
            </a:r>
          </a:p>
          <a:p>
            <a:endParaRPr lang="pt-BR" sz="1800" dirty="0"/>
          </a:p>
          <a:p>
            <a:r>
              <a:rPr lang="pt-BR" sz="1800" dirty="0"/>
              <a:t>Falta de um norteador prático para seu uso no dia a dia.</a:t>
            </a:r>
          </a:p>
          <a:p>
            <a:endParaRPr lang="pt-BR" dirty="0"/>
          </a:p>
        </p:txBody>
      </p:sp>
    </p:spTree>
    <p:extLst>
      <p:ext uri="{BB962C8B-B14F-4D97-AF65-F5344CB8AC3E}">
        <p14:creationId xmlns:p14="http://schemas.microsoft.com/office/powerpoint/2010/main" val="753390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OBJETIVOS</a:t>
            </a:r>
            <a:br>
              <a:rPr lang="pt-BR" dirty="0"/>
            </a:br>
            <a:endParaRPr lang="pt-BR" dirty="0"/>
          </a:p>
        </p:txBody>
      </p:sp>
      <p:sp>
        <p:nvSpPr>
          <p:cNvPr id="3" name="Espaço Reservado para Conteúdo 2"/>
          <p:cNvSpPr>
            <a:spLocks noGrp="1"/>
          </p:cNvSpPr>
          <p:nvPr>
            <p:ph idx="1"/>
          </p:nvPr>
        </p:nvSpPr>
        <p:spPr/>
        <p:txBody>
          <a:bodyPr>
            <a:normAutofit/>
          </a:bodyPr>
          <a:lstStyle/>
          <a:p>
            <a:r>
              <a:rPr lang="pt-BR" dirty="0"/>
              <a:t>Objetivamente queremos apresentar o roteiro criado como instrumento norteador de produção de estratégias de cuidado. </a:t>
            </a:r>
          </a:p>
          <a:p>
            <a:pPr marL="0" indent="0">
              <a:buNone/>
            </a:pPr>
            <a:endParaRPr lang="pt-BR" dirty="0"/>
          </a:p>
          <a:p>
            <a:r>
              <a:rPr lang="pt-BR" dirty="0"/>
              <a:t>Complexidade de se produzir saúde e mais ainda a de produzir prevenção do adoecimento das populações.</a:t>
            </a:r>
          </a:p>
          <a:p>
            <a:pPr marL="0" indent="0">
              <a:buNone/>
            </a:pPr>
            <a:endParaRPr lang="pt-BR" dirty="0"/>
          </a:p>
          <a:p>
            <a:endParaRPr lang="pt-BR" dirty="0"/>
          </a:p>
        </p:txBody>
      </p:sp>
    </p:spTree>
    <p:extLst>
      <p:ext uri="{BB962C8B-B14F-4D97-AF65-F5344CB8AC3E}">
        <p14:creationId xmlns:p14="http://schemas.microsoft.com/office/powerpoint/2010/main" val="3587068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METODOLOGIA</a:t>
            </a:r>
            <a:br>
              <a:rPr lang="pt-BR" dirty="0"/>
            </a:br>
            <a:endParaRPr lang="pt-BR" dirty="0"/>
          </a:p>
        </p:txBody>
      </p:sp>
      <p:sp>
        <p:nvSpPr>
          <p:cNvPr id="3" name="Espaço Reservado para Conteúdo 2"/>
          <p:cNvSpPr>
            <a:spLocks noGrp="1"/>
          </p:cNvSpPr>
          <p:nvPr>
            <p:ph idx="1"/>
          </p:nvPr>
        </p:nvSpPr>
        <p:spPr/>
        <p:txBody>
          <a:bodyPr>
            <a:normAutofit/>
          </a:bodyPr>
          <a:lstStyle/>
          <a:p>
            <a:r>
              <a:rPr lang="pt-BR" dirty="0"/>
              <a:t>A construção deste roteiro tem sido alvo de trabalho desde a criação do primeiro NASF na cidade de Caçapava em 2014. </a:t>
            </a:r>
          </a:p>
          <a:p>
            <a:endParaRPr lang="pt-BR" dirty="0"/>
          </a:p>
          <a:p>
            <a:r>
              <a:rPr lang="pt-BR" dirty="0"/>
              <a:t>Revisão bibliográfica.</a:t>
            </a:r>
          </a:p>
          <a:p>
            <a:endParaRPr lang="pt-BR" dirty="0"/>
          </a:p>
          <a:p>
            <a:r>
              <a:rPr lang="pt-BR" dirty="0"/>
              <a:t>Inúmeras discussões sobre o tema.</a:t>
            </a:r>
          </a:p>
        </p:txBody>
      </p:sp>
    </p:spTree>
    <p:extLst>
      <p:ext uri="{BB962C8B-B14F-4D97-AF65-F5344CB8AC3E}">
        <p14:creationId xmlns:p14="http://schemas.microsoft.com/office/powerpoint/2010/main" val="913041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
            </a:r>
            <a:br>
              <a:rPr lang="pt-BR" dirty="0"/>
            </a:br>
            <a:r>
              <a:rPr lang="pt-BR" dirty="0"/>
              <a:t/>
            </a:r>
            <a:br>
              <a:rPr lang="pt-BR" dirty="0"/>
            </a:br>
            <a:r>
              <a:rPr lang="pt-BR" dirty="0"/>
              <a:t/>
            </a:r>
            <a:br>
              <a:rPr lang="pt-BR" dirty="0"/>
            </a:br>
            <a:r>
              <a:rPr lang="pt-BR" dirty="0"/>
              <a:t/>
            </a:r>
            <a:br>
              <a:rPr lang="pt-BR" dirty="0"/>
            </a:br>
            <a:r>
              <a:rPr lang="pt-BR" dirty="0"/>
              <a:t>O PTS contém quatro momentos básicos:</a:t>
            </a:r>
            <a:br>
              <a:rPr lang="pt-BR" dirty="0"/>
            </a:br>
            <a:endParaRPr lang="pt-BR" dirty="0"/>
          </a:p>
        </p:txBody>
      </p:sp>
      <p:sp>
        <p:nvSpPr>
          <p:cNvPr id="3" name="Espaço Reservado para Conteúdo 2"/>
          <p:cNvSpPr>
            <a:spLocks noGrp="1"/>
          </p:cNvSpPr>
          <p:nvPr>
            <p:ph idx="1"/>
          </p:nvPr>
        </p:nvSpPr>
        <p:spPr/>
        <p:txBody>
          <a:bodyPr>
            <a:normAutofit fontScale="55000" lnSpcReduction="20000"/>
          </a:bodyPr>
          <a:lstStyle/>
          <a:p>
            <a:r>
              <a:rPr lang="pt-BR" dirty="0"/>
              <a:t>1) O diagnóstico: que deverá conter uma avaliação orgânica, psicológica e social, que possibilite uma conclusão a respeito dos riscos e da vulnerabilidade do usuário. Deve tentar captar como o Sujeito singular se produz diante de forças como as doenças, os desejos e os interesses, assim como também o trabalho, a cultura, a família e a rede social. Ou seja, tentar entender o que o Sujeito faz de tudo que fizeram dele. </a:t>
            </a:r>
          </a:p>
          <a:p>
            <a:endParaRPr lang="pt-BR" dirty="0"/>
          </a:p>
          <a:p>
            <a:r>
              <a:rPr lang="pt-BR" dirty="0"/>
              <a:t>2) Definição de metas: uma vez que a equipe fez os diagnósticos, ela faz propostas de curto, médio e longo prazo, que serão negociadas com o Sujeito doente pelo membro da equipe que tiver um vínculo melhor. </a:t>
            </a:r>
          </a:p>
          <a:p>
            <a:endParaRPr lang="pt-BR" dirty="0"/>
          </a:p>
          <a:p>
            <a:r>
              <a:rPr lang="pt-BR" dirty="0"/>
              <a:t>3) Divisão de responsabilidades: é importante definir as tarefas de cada um com clareza. </a:t>
            </a:r>
          </a:p>
          <a:p>
            <a:endParaRPr lang="pt-BR" dirty="0"/>
          </a:p>
          <a:p>
            <a:r>
              <a:rPr lang="pt-BR" dirty="0"/>
              <a:t>4) Reavaliação: momento em que se discutirá a evolução e se farão as devidas correções de rumo.</a:t>
            </a:r>
          </a:p>
          <a:p>
            <a:endParaRPr lang="pt-BR" dirty="0"/>
          </a:p>
        </p:txBody>
      </p:sp>
    </p:spTree>
    <p:extLst>
      <p:ext uri="{BB962C8B-B14F-4D97-AF65-F5344CB8AC3E}">
        <p14:creationId xmlns:p14="http://schemas.microsoft.com/office/powerpoint/2010/main" val="132425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De acordo com o Ministério da Saúde:</a:t>
            </a:r>
            <a:br>
              <a:rPr lang="pt-BR" dirty="0"/>
            </a:br>
            <a:endParaRPr lang="pt-BR" dirty="0"/>
          </a:p>
        </p:txBody>
      </p:sp>
      <p:sp>
        <p:nvSpPr>
          <p:cNvPr id="3" name="Espaço Reservado para Conteúdo 2"/>
          <p:cNvSpPr>
            <a:spLocks noGrp="1"/>
          </p:cNvSpPr>
          <p:nvPr>
            <p:ph idx="1"/>
          </p:nvPr>
        </p:nvSpPr>
        <p:spPr/>
        <p:txBody>
          <a:bodyPr>
            <a:normAutofit fontScale="40000" lnSpcReduction="20000"/>
          </a:bodyPr>
          <a:lstStyle/>
          <a:p>
            <a:r>
              <a:rPr lang="pt-BR" dirty="0"/>
              <a:t>a) a escolha dos casos para reuniões de PTS.</a:t>
            </a:r>
          </a:p>
          <a:p>
            <a:endParaRPr lang="pt-BR" dirty="0"/>
          </a:p>
          <a:p>
            <a:r>
              <a:rPr lang="pt-BR" dirty="0"/>
              <a:t>b) as reuniões para discussão de PTS: vínculo, quanto maior </a:t>
            </a:r>
            <a:r>
              <a:rPr lang="pt-BR" dirty="0" err="1"/>
              <a:t>maior</a:t>
            </a:r>
            <a:r>
              <a:rPr lang="pt-BR" dirty="0"/>
              <a:t> a responsabilidade na coordenação.</a:t>
            </a:r>
          </a:p>
          <a:p>
            <a:endParaRPr lang="pt-BR" dirty="0"/>
          </a:p>
          <a:p>
            <a:r>
              <a:rPr lang="pt-BR" dirty="0"/>
              <a:t>c) o tempo de um PTS: o tempo mais dilatado de formulação e acompanhamento do PTS depende da característica de cada serviço. Serviços de saúde na Atenção Básica e Centros de Especialidades com usuários crônicos têm um seguimento longo (</a:t>
            </a:r>
            <a:r>
              <a:rPr lang="pt-BR" dirty="0" err="1"/>
              <a:t>longitudinalidade</a:t>
            </a:r>
            <a:r>
              <a:rPr lang="pt-BR" dirty="0"/>
              <a:t>). Isso, naturalmente, significa processos de aprendizado e transformação diferenciados. A história, em geral, vai se construindo aos poucos, embora, obviamente, não se possa falar de regras fixas para um processo que é relacional e complexo.</a:t>
            </a:r>
          </a:p>
          <a:p>
            <a:endParaRPr lang="pt-BR" dirty="0"/>
          </a:p>
          <a:p>
            <a:r>
              <a:rPr lang="pt-BR" dirty="0"/>
              <a:t>d) PTS e Mudança: quando ainda existem possibilidades de tratamento para uma doença, não é muito difícil provar que o investimento da equipe de saúde faz diferença no resultado. O encorajamento e o apoio podem contribuir para evitar uma atitude passiva por parte do usuário. Nos casos de “prognóstico fechado”, ou seja, de usuários em que existem poucas opções terapêuticas, como no caso dos usuários sem possibilidade de cura ou controle da doença, é mais fácil ainda para uma equipe eximir-se de dedicar-se a eles, embora, mesmo nesses casos, seja bastante evidente que é possível morrer com mais ou menos sofrimento, dependendo de como o usuário e a família entendem, sentem e lidam com a morte. </a:t>
            </a:r>
          </a:p>
          <a:p>
            <a:r>
              <a:rPr lang="pt-BR" dirty="0"/>
              <a:t>O PTS nesses casos pode ser importante como ferramenta gerencial, uma vez em que constitui um espaço coletivo em que se pode falar do sofrimento dos trabalhadores em lidar com determinada situação. A presunção de “não envolvimento” compromete as ações de cuidado e adoece trabalhadores de saúde e usuários, porque, como se sabe, é um mecanismo de negação simples, que tem eficiência precária. </a:t>
            </a:r>
          </a:p>
          <a:p>
            <a:r>
              <a:rPr lang="pt-BR" dirty="0"/>
              <a:t>. Fica clara a necessidade do protagonismo do Sujeito no projeto de sua cura: autonomia. A partir da anamnese ampliada o tema da intervenção ganha destaque.</a:t>
            </a:r>
          </a:p>
          <a:p>
            <a:r>
              <a:rPr lang="pt-BR" dirty="0"/>
              <a:t>Propomos que não predomine nem a postura radicalmente “neutra”, que valoriza sobremaneira a não-intervenção, nem aquela típica na prática biomédica, que pressupõe que o Sujeito acometido por uma doença seja passivo diante das propostas.</a:t>
            </a:r>
          </a:p>
          <a:p>
            <a:endParaRPr lang="pt-BR" dirty="0"/>
          </a:p>
        </p:txBody>
      </p:sp>
    </p:spTree>
    <p:extLst>
      <p:ext uri="{BB962C8B-B14F-4D97-AF65-F5344CB8AC3E}">
        <p14:creationId xmlns:p14="http://schemas.microsoft.com/office/powerpoint/2010/main" val="1878782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CONCLUSÃO</a:t>
            </a:r>
            <a:br>
              <a:rPr lang="pt-BR" dirty="0"/>
            </a:br>
            <a:endParaRPr lang="pt-BR" dirty="0"/>
          </a:p>
        </p:txBody>
      </p:sp>
      <p:sp>
        <p:nvSpPr>
          <p:cNvPr id="3" name="Espaço Reservado para Conteúdo 2"/>
          <p:cNvSpPr>
            <a:spLocks noGrp="1"/>
          </p:cNvSpPr>
          <p:nvPr>
            <p:ph idx="1"/>
          </p:nvPr>
        </p:nvSpPr>
        <p:spPr/>
        <p:txBody>
          <a:bodyPr>
            <a:normAutofit fontScale="55000" lnSpcReduction="20000"/>
          </a:bodyPr>
          <a:lstStyle/>
          <a:p>
            <a:r>
              <a:rPr lang="pt-BR" dirty="0"/>
              <a:t>	Na prática cotidiana o dispositivo tem trazido nova luz á casos que antes pareciam sem solução. A desfragmentação das problemáticas, a troca de percepções sobre o caso, a reunião de informações que antes eram desencontradas, a escuta do usuário e de profissionais de outros setores, e o investimento em raciocinar sobre cada questão, tem potencial de despertar nos envolvidos novos ângulos no enfretamento do problema, estimula a criatividade de novas estratégias de cuidado, estabelece prioridades e objetivos mais palpáveis. Quando pensamos em metas a pequeno, longo e médio prazo, passamos a ter conquistas reais na evolução da atenção prestada. Talvez a solução completa esteja distante ou sequer exista, mas nas ações de curto prazo, as </a:t>
            </a:r>
            <a:r>
              <a:rPr lang="pt-BR" dirty="0" err="1"/>
              <a:t>micro-conquistas</a:t>
            </a:r>
            <a:r>
              <a:rPr lang="pt-BR" dirty="0"/>
              <a:t> dão a sensação de que estamos avançando, rumo a um alvo definido, a um objetivo construído coletivamente. </a:t>
            </a:r>
          </a:p>
          <a:p>
            <a:r>
              <a:rPr lang="pt-BR" dirty="0"/>
              <a:t>	Existe uma conversão nas ações, em que todos os envolvidos, mesmo que atuando separadamente, buscam um objetivo comum: a melhora na qualidade de vida, a prevenção de agravos, a garantia de direitos universais, ganho de autonomia, a ampliação da capacidade resolutiva de problemas, e consequentemente, à produção de indivíduos, populações e territórios mais saudáveis. </a:t>
            </a:r>
          </a:p>
          <a:p>
            <a:r>
              <a:rPr lang="pt-BR" dirty="0"/>
              <a:t>A seguir compartilhamos o roteiro comentado que tem sido modelo na realização dos </a:t>
            </a:r>
            <a:r>
              <a:rPr lang="pt-BR" dirty="0" err="1"/>
              <a:t>PTSs</a:t>
            </a:r>
            <a:r>
              <a:rPr lang="pt-BR" dirty="0"/>
              <a:t> no município de Caçapava.</a:t>
            </a:r>
          </a:p>
          <a:p>
            <a:endParaRPr lang="pt-BR" dirty="0"/>
          </a:p>
        </p:txBody>
      </p:sp>
    </p:spTree>
    <p:extLst>
      <p:ext uri="{BB962C8B-B14F-4D97-AF65-F5344CB8AC3E}">
        <p14:creationId xmlns:p14="http://schemas.microsoft.com/office/powerpoint/2010/main" val="23066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endParaRPr lang="pt-BR" dirty="0"/>
          </a:p>
        </p:txBody>
      </p:sp>
      <p:sp>
        <p:nvSpPr>
          <p:cNvPr id="6" name="Espaço Reservado para Conteúdo 5"/>
          <p:cNvSpPr>
            <a:spLocks noGrp="1"/>
          </p:cNvSpPr>
          <p:nvPr>
            <p:ph sz="half" idx="1"/>
          </p:nvPr>
        </p:nvSpPr>
        <p:spPr/>
        <p:txBody>
          <a:bodyPr>
            <a:normAutofit/>
          </a:bodyPr>
          <a:lstStyle/>
          <a:p>
            <a:r>
              <a:rPr lang="pt-BR" sz="1800" b="1" u="sng" dirty="0"/>
              <a:t>PROJETO TERAPÊUTICO SINGULAR – NASF E ATENÇÃO BÁSICA</a:t>
            </a:r>
          </a:p>
          <a:p>
            <a:endParaRPr lang="pt-BR" dirty="0"/>
          </a:p>
          <a:p>
            <a:r>
              <a:rPr lang="pt-BR" sz="1800" b="1" u="sng" dirty="0"/>
              <a:t>1.IDENTIFICAÇÃO:</a:t>
            </a:r>
          </a:p>
          <a:p>
            <a:endParaRPr lang="pt-BR" sz="800" dirty="0"/>
          </a:p>
          <a:p>
            <a:r>
              <a:rPr lang="pt-BR" sz="800" b="1" dirty="0"/>
              <a:t>Nome: ____________________</a:t>
            </a:r>
          </a:p>
          <a:p>
            <a:r>
              <a:rPr lang="pt-BR" sz="800" b="1" dirty="0"/>
              <a:t>Nome social: </a:t>
            </a:r>
          </a:p>
          <a:p>
            <a:r>
              <a:rPr lang="pt-BR" sz="800" b="1" dirty="0"/>
              <a:t>DN:_____________ </a:t>
            </a:r>
          </a:p>
          <a:p>
            <a:r>
              <a:rPr lang="pt-BR" sz="800" b="1" dirty="0"/>
              <a:t>Data de início do PTS:_______­­­­­­­­­­___­­_</a:t>
            </a:r>
            <a:endParaRPr lang="pt-BR" sz="800" dirty="0"/>
          </a:p>
          <a:p>
            <a:r>
              <a:rPr lang="en-US" sz="800" b="1" dirty="0"/>
              <a:t>Endereço:___________________________________Tel:___________________</a:t>
            </a:r>
            <a:endParaRPr lang="pt-BR" sz="800" dirty="0"/>
          </a:p>
          <a:p>
            <a:r>
              <a:rPr lang="en-US" sz="800" b="1" dirty="0"/>
              <a:t>Whatsapp:_____________PSF:_______________SUS_____________________</a:t>
            </a:r>
            <a:endParaRPr lang="pt-BR" sz="800" dirty="0"/>
          </a:p>
          <a:p>
            <a:r>
              <a:rPr lang="pt-BR" sz="800" b="1" dirty="0"/>
              <a:t>Técnico de referência_______ Área:__</a:t>
            </a:r>
            <a:r>
              <a:rPr lang="pt-BR" sz="800" b="1" dirty="0" err="1"/>
              <a:t>Microárea</a:t>
            </a:r>
            <a:r>
              <a:rPr lang="pt-BR" sz="800" b="1" dirty="0"/>
              <a:t>:___</a:t>
            </a:r>
            <a:r>
              <a:rPr lang="pt-BR" sz="800" b="1" dirty="0" err="1"/>
              <a:t>N°</a:t>
            </a:r>
            <a:r>
              <a:rPr lang="pt-BR" sz="800" b="1" dirty="0"/>
              <a:t> da família:________________</a:t>
            </a:r>
          </a:p>
          <a:p>
            <a:r>
              <a:rPr lang="pt-BR" sz="800" b="1" dirty="0"/>
              <a:t>End. das redes sociais: </a:t>
            </a:r>
            <a:endParaRPr lang="pt-BR" sz="800" dirty="0"/>
          </a:p>
        </p:txBody>
      </p:sp>
      <p:sp>
        <p:nvSpPr>
          <p:cNvPr id="7" name="Espaço Reservado para Conteúdo 6"/>
          <p:cNvSpPr>
            <a:spLocks noGrp="1"/>
          </p:cNvSpPr>
          <p:nvPr>
            <p:ph sz="half" idx="2"/>
          </p:nvPr>
        </p:nvSpPr>
        <p:spPr/>
        <p:txBody>
          <a:bodyPr>
            <a:normAutofit/>
          </a:bodyPr>
          <a:lstStyle/>
          <a:p>
            <a:endParaRPr lang="pt-BR" dirty="0"/>
          </a:p>
        </p:txBody>
      </p:sp>
      <p:sp>
        <p:nvSpPr>
          <p:cNvPr id="8" name="Seta para a esquerda 7"/>
          <p:cNvSpPr/>
          <p:nvPr/>
        </p:nvSpPr>
        <p:spPr>
          <a:xfrm>
            <a:off x="4887435" y="692696"/>
            <a:ext cx="3384376" cy="4032448"/>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endParaRPr lang="pt-BR" dirty="0"/>
          </a:p>
        </p:txBody>
      </p:sp>
      <p:sp>
        <p:nvSpPr>
          <p:cNvPr id="9" name="CaixaDeTexto 8"/>
          <p:cNvSpPr txBox="1"/>
          <p:nvPr/>
        </p:nvSpPr>
        <p:spPr>
          <a:xfrm>
            <a:off x="5652120" y="1988840"/>
            <a:ext cx="2664296" cy="1754326"/>
          </a:xfrm>
          <a:prstGeom prst="rect">
            <a:avLst/>
          </a:prstGeom>
          <a:noFill/>
        </p:spPr>
        <p:txBody>
          <a:bodyPr wrap="square" rtlCol="0">
            <a:spAutoFit/>
          </a:bodyPr>
          <a:lstStyle/>
          <a:p>
            <a:r>
              <a:rPr lang="pt-BR" dirty="0"/>
              <a:t>TODAS AS INFORMAÇÕES IMPORTANTES PARA IDENTIFICAÇÃO RÁPIDA DO SUJEITO ÍNDICE</a:t>
            </a:r>
          </a:p>
        </p:txBody>
      </p:sp>
    </p:spTree>
    <p:extLst>
      <p:ext uri="{BB962C8B-B14F-4D97-AF65-F5344CB8AC3E}">
        <p14:creationId xmlns:p14="http://schemas.microsoft.com/office/powerpoint/2010/main" val="23649143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122</TotalTime>
  <Words>1976</Words>
  <Application>Microsoft Office PowerPoint</Application>
  <PresentationFormat>Apresentação na tela (4:3)</PresentationFormat>
  <Paragraphs>200</Paragraphs>
  <Slides>25</Slides>
  <Notes>0</Notes>
  <HiddenSlides>0</HiddenSlides>
  <MMClips>0</MMClips>
  <ScaleCrop>false</ScaleCrop>
  <HeadingPairs>
    <vt:vector size="4" baseType="variant">
      <vt:variant>
        <vt:lpstr>Tema</vt:lpstr>
      </vt:variant>
      <vt:variant>
        <vt:i4>1</vt:i4>
      </vt:variant>
      <vt:variant>
        <vt:lpstr>Títulos de slides</vt:lpstr>
      </vt:variant>
      <vt:variant>
        <vt:i4>25</vt:i4>
      </vt:variant>
    </vt:vector>
  </HeadingPairs>
  <TitlesOfParts>
    <vt:vector size="26" baseType="lpstr">
      <vt:lpstr>Aspecto</vt:lpstr>
      <vt:lpstr>ROTEIRO FACILITADOR DE PROJETO TERAPÊUTICO SINGULAR:</vt:lpstr>
      <vt:lpstr>INTRODUÇÃO </vt:lpstr>
      <vt:lpstr>JUSTIFICATIVA </vt:lpstr>
      <vt:lpstr>OBJETIVOS </vt:lpstr>
      <vt:lpstr>METODOLOGIA </vt:lpstr>
      <vt:lpstr>    O PTS contém quatro momentos básicos: </vt:lpstr>
      <vt:lpstr>De acordo com o Ministério da Saúde: </vt:lpstr>
      <vt:lpstr>CONCLUSÃO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OBRIGADA! </vt:lpstr>
      <vt:lpstr>99138-7295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ROTEIRO FACILITADOR DE PROJETO TERAPÊUTICO SINGULAR:</dc:title>
  <dc:creator>Maria de Fátima da Silva</dc:creator>
  <cp:lastModifiedBy>Ana Carolina Pegoraro Martins</cp:lastModifiedBy>
  <cp:revision>17</cp:revision>
  <dcterms:created xsi:type="dcterms:W3CDTF">2020-02-04T14:24:47Z</dcterms:created>
  <dcterms:modified xsi:type="dcterms:W3CDTF">2021-09-24T16:22:47Z</dcterms:modified>
</cp:coreProperties>
</file>