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257" r:id="rId3"/>
    <p:sldId id="258" r:id="rId4"/>
    <p:sldId id="259" r:id="rId5"/>
    <p:sldId id="260" r:id="rId6"/>
    <p:sldId id="261" r:id="rId7"/>
    <p:sldId id="263" r:id="rId8"/>
    <p:sldId id="264" r:id="rId9"/>
    <p:sldId id="265" r:id="rId10"/>
    <p:sldId id="266" r:id="rId11"/>
    <p:sldId id="308" r:id="rId12"/>
    <p:sldId id="267" r:id="rId13"/>
    <p:sldId id="268" r:id="rId14"/>
    <p:sldId id="269" r:id="rId15"/>
    <p:sldId id="271" r:id="rId16"/>
    <p:sldId id="270" r:id="rId17"/>
    <p:sldId id="272" r:id="rId18"/>
    <p:sldId id="273" r:id="rId19"/>
    <p:sldId id="275" r:id="rId20"/>
    <p:sldId id="274"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306" r:id="rId44"/>
    <p:sldId id="307" r:id="rId45"/>
    <p:sldId id="309" r:id="rId4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E6CAEA-CB49-4BBB-8477-04513BF054BB}" type="datetimeFigureOut">
              <a:rPr lang="pt-BR" smtClean="0"/>
              <a:t>22/03/2015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001768-74C9-47AB-B842-14C7B52E54C8}" type="slidenum">
              <a:rPr lang="pt-BR" smtClean="0"/>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61001768-74C9-47AB-B842-14C7B52E54C8}" type="slidenum">
              <a:rPr lang="pt-BR" smtClean="0"/>
              <a:t>23</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5402F708-4B4F-41CB-BEFF-5623FB26BE14}"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402F708-4B4F-41CB-BEFF-5623FB26BE14}"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402F708-4B4F-41CB-BEFF-5623FB26BE14}"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0DC171A5-9AE9-4E59-9C61-C08BE4524A58}" type="datetimeFigureOut">
              <a:rPr lang="pt-BR" smtClean="0"/>
              <a:pPr/>
              <a:t>22/03/2015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5402F708-4B4F-41CB-BEFF-5623FB26BE14}"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C171A5-9AE9-4E59-9C61-C08BE4524A58}" type="datetimeFigureOut">
              <a:rPr lang="pt-BR" smtClean="0"/>
              <a:pPr/>
              <a:t>22/03/2015</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02F708-4B4F-41CB-BEFF-5623FB26BE14}"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Saúde Mental Na Atenção Básica </a:t>
            </a:r>
            <a:endParaRPr lang="pt-BR" dirty="0"/>
          </a:p>
        </p:txBody>
      </p:sp>
      <p:sp>
        <p:nvSpPr>
          <p:cNvPr id="3" name="Subtítulo 2"/>
          <p:cNvSpPr>
            <a:spLocks noGrp="1"/>
          </p:cNvSpPr>
          <p:nvPr>
            <p:ph idx="1"/>
          </p:nvPr>
        </p:nvSpPr>
        <p:spPr>
          <a:xfrm>
            <a:off x="395536" y="1920200"/>
            <a:ext cx="8229600" cy="4389120"/>
          </a:xfrm>
        </p:spPr>
        <p:txBody>
          <a:bodyPr>
            <a:noAutofit/>
          </a:bodyPr>
          <a:lstStyle/>
          <a:p>
            <a:pPr marL="0" indent="0">
              <a:buNone/>
            </a:pPr>
            <a:r>
              <a:rPr lang="pt-BR" sz="2000" dirty="0" smtClean="0">
                <a:latin typeface="Arial" pitchFamily="34" charset="0"/>
                <a:cs typeface="Arial" pitchFamily="34" charset="0"/>
              </a:rPr>
              <a:t>De </a:t>
            </a:r>
            <a:r>
              <a:rPr lang="pt-BR" sz="2000" dirty="0" smtClean="0">
                <a:latin typeface="Arial" pitchFamily="34" charset="0"/>
                <a:cs typeface="Arial" pitchFamily="34" charset="0"/>
              </a:rPr>
              <a:t>acordo com a Portaria GM/MS nº 3088, de 23 de dezembro de 2011, a Rede de Atenção </a:t>
            </a:r>
            <a:r>
              <a:rPr lang="pt-BR" sz="2000" dirty="0" err="1" smtClean="0">
                <a:latin typeface="Arial" pitchFamily="34" charset="0"/>
                <a:cs typeface="Arial" pitchFamily="34" charset="0"/>
              </a:rPr>
              <a:t>Psicossocial-RAPS</a:t>
            </a:r>
            <a:r>
              <a:rPr lang="pt-BR" sz="2000" dirty="0" smtClean="0">
                <a:latin typeface="Arial" pitchFamily="34" charset="0"/>
                <a:cs typeface="Arial" pitchFamily="34" charset="0"/>
              </a:rPr>
              <a:t>, instituída no âmbito do Sistema Único de </a:t>
            </a:r>
            <a:r>
              <a:rPr lang="pt-BR" sz="2000" dirty="0" err="1" smtClean="0">
                <a:latin typeface="Arial" pitchFamily="34" charset="0"/>
                <a:cs typeface="Arial" pitchFamily="34" charset="0"/>
              </a:rPr>
              <a:t>Saúde-SUS</a:t>
            </a:r>
            <a:r>
              <a:rPr lang="pt-BR" sz="2000" dirty="0" smtClean="0">
                <a:latin typeface="Arial" pitchFamily="34" charset="0"/>
                <a:cs typeface="Arial" pitchFamily="34" charset="0"/>
              </a:rPr>
              <a:t>, consiste numa rede de cuidados que visa assegurar às pessoas com sofrimento ou transtorno mental e com necessidades decorrentes do uso do </a:t>
            </a:r>
            <a:r>
              <a:rPr lang="pt-BR" sz="2000" dirty="0" err="1" smtClean="0">
                <a:latin typeface="Arial" pitchFamily="34" charset="0"/>
                <a:cs typeface="Arial" pitchFamily="34" charset="0"/>
              </a:rPr>
              <a:t>crack</a:t>
            </a:r>
            <a:r>
              <a:rPr lang="pt-BR" sz="2000" dirty="0" smtClean="0">
                <a:latin typeface="Arial" pitchFamily="34" charset="0"/>
                <a:cs typeface="Arial" pitchFamily="34" charset="0"/>
              </a:rPr>
              <a:t>, álcool e outras drogas; atendimento integral e humanizado.</a:t>
            </a:r>
          </a:p>
          <a:p>
            <a:pPr>
              <a:buNone/>
            </a:pPr>
            <a:endParaRPr lang="pt-BR" sz="2000" dirty="0" smtClean="0">
              <a:latin typeface="Arial" pitchFamily="34" charset="0"/>
              <a:cs typeface="Arial" pitchFamily="34" charset="0"/>
            </a:endParaRPr>
          </a:p>
          <a:p>
            <a:pPr marL="0" indent="0">
              <a:buNone/>
            </a:pPr>
            <a:r>
              <a:rPr lang="pt-BR" sz="2000" dirty="0" smtClean="0">
                <a:latin typeface="Arial" pitchFamily="34" charset="0"/>
                <a:cs typeface="Arial" pitchFamily="34" charset="0"/>
              </a:rPr>
              <a:t>A RAPS tem como objetivo, fomentar a implementação de novo modelo de atenção em saúde mental com a criação, ampliação e articulação de pontos de atenção à saúde para pessoas com sofrimento ou transtorno mental e com necessidades decorrentes do uso de </a:t>
            </a:r>
            <a:r>
              <a:rPr lang="pt-BR" sz="2000" dirty="0" err="1" smtClean="0">
                <a:latin typeface="Arial" pitchFamily="34" charset="0"/>
                <a:cs typeface="Arial" pitchFamily="34" charset="0"/>
              </a:rPr>
              <a:t>crack</a:t>
            </a:r>
            <a:r>
              <a:rPr lang="pt-BR" sz="2000" dirty="0" smtClean="0">
                <a:latin typeface="Arial" pitchFamily="34" charset="0"/>
                <a:cs typeface="Arial" pitchFamily="34" charset="0"/>
              </a:rPr>
              <a:t>, álcool e outras </a:t>
            </a:r>
          </a:p>
          <a:p>
            <a:pPr marL="0" indent="0">
              <a:buNone/>
            </a:pPr>
            <a:r>
              <a:rPr lang="pt-BR" sz="2000" dirty="0" smtClean="0">
                <a:latin typeface="Arial" pitchFamily="34" charset="0"/>
                <a:cs typeface="Arial" pitchFamily="34" charset="0"/>
              </a:rPr>
              <a:t>drogas no âmbito do SUS.</a:t>
            </a:r>
          </a:p>
          <a:p>
            <a:pPr marL="0" indent="0">
              <a:buNone/>
            </a:pPr>
            <a:r>
              <a:rPr lang="pt-BR" sz="2000" dirty="0" smtClean="0">
                <a:latin typeface="Arial" pitchFamily="34" charset="0"/>
                <a:cs typeface="Arial" pitchFamily="34" charset="0"/>
              </a:rPr>
              <a:t> </a:t>
            </a:r>
          </a:p>
          <a:p>
            <a:endParaRPr lang="pt-BR" sz="2000" dirty="0">
              <a:latin typeface="Arial" pitchFamily="34" charset="0"/>
              <a:cs typeface="Arial" pitchFamily="34" charset="0"/>
            </a:endParaRPr>
          </a:p>
        </p:txBody>
      </p:sp>
    </p:spTree>
    <p:extLst>
      <p:ext uri="{BB962C8B-B14F-4D97-AF65-F5344CB8AC3E}">
        <p14:creationId xmlns="" xmlns:p14="http://schemas.microsoft.com/office/powerpoint/2010/main" val="509751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32656"/>
            <a:ext cx="8229600" cy="1224136"/>
          </a:xfrm>
        </p:spPr>
        <p:txBody>
          <a:bodyPr>
            <a:normAutofit/>
          </a:bodyPr>
          <a:lstStyle/>
          <a:p>
            <a:pPr algn="ctr"/>
            <a:r>
              <a:rPr lang="en-US" dirty="0" err="1" smtClean="0"/>
              <a:t>Intervençao</a:t>
            </a:r>
            <a:r>
              <a:rPr lang="en-US" dirty="0" smtClean="0"/>
              <a:t> </a:t>
            </a:r>
            <a:r>
              <a:rPr lang="en-US" dirty="0" err="1" smtClean="0"/>
              <a:t>na</a:t>
            </a:r>
            <a:r>
              <a:rPr lang="en-US" dirty="0" smtClean="0"/>
              <a:t> </a:t>
            </a:r>
            <a:r>
              <a:rPr lang="en-US" dirty="0" err="1" smtClean="0"/>
              <a:t>Atençao</a:t>
            </a:r>
            <a:r>
              <a:rPr lang="en-US" dirty="0" smtClean="0"/>
              <a:t> </a:t>
            </a:r>
            <a:r>
              <a:rPr lang="en-US" dirty="0" err="1" smtClean="0"/>
              <a:t>Básica</a:t>
            </a:r>
            <a:endParaRPr lang="pt-BR" dirty="0"/>
          </a:p>
        </p:txBody>
      </p:sp>
      <p:sp>
        <p:nvSpPr>
          <p:cNvPr id="3" name="Espaço Reservado para Conteúdo 2"/>
          <p:cNvSpPr>
            <a:spLocks noGrp="1"/>
          </p:cNvSpPr>
          <p:nvPr>
            <p:ph idx="1"/>
          </p:nvPr>
        </p:nvSpPr>
        <p:spPr>
          <a:xfrm>
            <a:off x="539552" y="1772816"/>
            <a:ext cx="8229600" cy="4605144"/>
          </a:xfrm>
        </p:spPr>
        <p:txBody>
          <a:bodyPr>
            <a:normAutofit fontScale="25000" lnSpcReduction="20000"/>
          </a:bodyPr>
          <a:lstStyle/>
          <a:p>
            <a:pPr marL="0" indent="0">
              <a:lnSpc>
                <a:spcPct val="120000"/>
              </a:lnSpc>
              <a:buNone/>
            </a:pPr>
            <a:endParaRPr lang="pt-BR" sz="8000" dirty="0" smtClean="0">
              <a:latin typeface="Arial" panose="020B0604020202020204" pitchFamily="34" charset="0"/>
              <a:cs typeface="Arial" panose="020B0604020202020204" pitchFamily="34" charset="0"/>
            </a:endParaRPr>
          </a:p>
          <a:p>
            <a:pPr marL="0" indent="0">
              <a:lnSpc>
                <a:spcPct val="120000"/>
              </a:lnSpc>
              <a:buNone/>
            </a:pPr>
            <a:r>
              <a:rPr lang="pt-BR" sz="8000" dirty="0" smtClean="0">
                <a:latin typeface="Arial" panose="020B0604020202020204" pitchFamily="34" charset="0"/>
                <a:cs typeface="Arial" panose="020B0604020202020204" pitchFamily="34" charset="0"/>
              </a:rPr>
              <a:t>Algumas </a:t>
            </a:r>
            <a:r>
              <a:rPr lang="pt-BR" sz="8000" dirty="0">
                <a:latin typeface="Arial" panose="020B0604020202020204" pitchFamily="34" charset="0"/>
                <a:cs typeface="Arial" panose="020B0604020202020204" pitchFamily="34" charset="0"/>
              </a:rPr>
              <a:t>ações que podem ser realizadas por todos os profissionais da </a:t>
            </a:r>
          </a:p>
          <a:p>
            <a:pPr marL="0" indent="0">
              <a:lnSpc>
                <a:spcPct val="120000"/>
              </a:lnSpc>
              <a:buNone/>
            </a:pPr>
            <a:r>
              <a:rPr lang="pt-BR" sz="8000" dirty="0">
                <a:latin typeface="Arial" panose="020B0604020202020204" pitchFamily="34" charset="0"/>
                <a:cs typeface="Arial" panose="020B0604020202020204" pitchFamily="34" charset="0"/>
              </a:rPr>
              <a:t>Atenção Básica, nos mais diversos dispositivos </a:t>
            </a:r>
            <a:r>
              <a:rPr lang="pt-BR" sz="8000" dirty="0" smtClean="0">
                <a:latin typeface="Arial" panose="020B0604020202020204" pitchFamily="34" charset="0"/>
                <a:cs typeface="Arial" panose="020B0604020202020204" pitchFamily="34" charset="0"/>
              </a:rPr>
              <a:t>de cuidado (CHIAVERINI</a:t>
            </a:r>
            <a:r>
              <a:rPr lang="pt-BR" sz="8000" dirty="0">
                <a:latin typeface="Arial" panose="020B0604020202020204" pitchFamily="34" charset="0"/>
                <a:cs typeface="Arial" panose="020B0604020202020204" pitchFamily="34" charset="0"/>
              </a:rPr>
              <a:t>, 2011</a:t>
            </a:r>
            <a:r>
              <a:rPr lang="pt-BR" sz="8000" dirty="0" smtClean="0">
                <a:latin typeface="Arial" panose="020B0604020202020204" pitchFamily="34" charset="0"/>
                <a:cs typeface="Arial" panose="020B0604020202020204" pitchFamily="34" charset="0"/>
              </a:rPr>
              <a:t>):</a:t>
            </a:r>
          </a:p>
          <a:p>
            <a:pPr marL="0" indent="0">
              <a:lnSpc>
                <a:spcPct val="120000"/>
              </a:lnSpc>
              <a:buNone/>
            </a:pPr>
            <a:endParaRPr lang="pt-BR" sz="8000" dirty="0">
              <a:latin typeface="Arial" panose="020B0604020202020204" pitchFamily="34" charset="0"/>
              <a:cs typeface="Arial" panose="020B0604020202020204" pitchFamily="34" charset="0"/>
            </a:endParaRPr>
          </a:p>
          <a:p>
            <a:pPr marL="0" indent="0">
              <a:lnSpc>
                <a:spcPct val="120000"/>
              </a:lnSpc>
              <a:buNone/>
            </a:pPr>
            <a:r>
              <a:rPr lang="pt-BR" sz="8000" dirty="0" smtClean="0">
                <a:latin typeface="Arial" panose="020B0604020202020204" pitchFamily="34" charset="0"/>
                <a:cs typeface="Arial" panose="020B0604020202020204" pitchFamily="34" charset="0"/>
              </a:rPr>
              <a:t>Proporcionar </a:t>
            </a:r>
            <a:r>
              <a:rPr lang="pt-BR" sz="8000" dirty="0">
                <a:latin typeface="Arial" panose="020B0604020202020204" pitchFamily="34" charset="0"/>
                <a:cs typeface="Arial" panose="020B0604020202020204" pitchFamily="34" charset="0"/>
              </a:rPr>
              <a:t>ao usuário um momento para pensar/refletir.</a:t>
            </a:r>
          </a:p>
          <a:p>
            <a:pPr marL="0" indent="0">
              <a:lnSpc>
                <a:spcPct val="120000"/>
              </a:lnSpc>
              <a:buNone/>
            </a:pPr>
            <a:r>
              <a:rPr lang="pt-BR" sz="8000" dirty="0" smtClean="0">
                <a:latin typeface="Arial" panose="020B0604020202020204" pitchFamily="34" charset="0"/>
                <a:cs typeface="Arial" panose="020B0604020202020204" pitchFamily="34" charset="0"/>
              </a:rPr>
              <a:t> </a:t>
            </a:r>
            <a:endParaRPr lang="pt-BR" sz="8000" dirty="0">
              <a:latin typeface="Arial" panose="020B0604020202020204" pitchFamily="34" charset="0"/>
              <a:cs typeface="Arial" panose="020B0604020202020204" pitchFamily="34" charset="0"/>
            </a:endParaRPr>
          </a:p>
          <a:p>
            <a:pPr marL="0" indent="0">
              <a:lnSpc>
                <a:spcPct val="120000"/>
              </a:lnSpc>
              <a:buNone/>
            </a:pPr>
            <a:r>
              <a:rPr lang="pt-BR" sz="8000" dirty="0">
                <a:latin typeface="Arial" panose="020B0604020202020204" pitchFamily="34" charset="0"/>
                <a:cs typeface="Arial" panose="020B0604020202020204" pitchFamily="34" charset="0"/>
              </a:rPr>
              <a:t>Exercer boa comunicação.</a:t>
            </a:r>
          </a:p>
          <a:p>
            <a:pPr marL="0" indent="0">
              <a:lnSpc>
                <a:spcPct val="120000"/>
              </a:lnSpc>
              <a:buNone/>
            </a:pPr>
            <a:r>
              <a:rPr lang="pt-BR" sz="8000" dirty="0" smtClean="0">
                <a:latin typeface="Arial" panose="020B0604020202020204" pitchFamily="34" charset="0"/>
                <a:cs typeface="Arial" panose="020B0604020202020204" pitchFamily="34" charset="0"/>
              </a:rPr>
              <a:t> </a:t>
            </a:r>
            <a:endParaRPr lang="pt-BR" sz="8000" dirty="0">
              <a:latin typeface="Arial" panose="020B0604020202020204" pitchFamily="34" charset="0"/>
              <a:cs typeface="Arial" panose="020B0604020202020204" pitchFamily="34" charset="0"/>
            </a:endParaRPr>
          </a:p>
          <a:p>
            <a:pPr marL="0" indent="0">
              <a:lnSpc>
                <a:spcPct val="120000"/>
              </a:lnSpc>
              <a:buNone/>
            </a:pPr>
            <a:r>
              <a:rPr lang="pt-BR" sz="8000" dirty="0">
                <a:latin typeface="Arial" panose="020B0604020202020204" pitchFamily="34" charset="0"/>
                <a:cs typeface="Arial" panose="020B0604020202020204" pitchFamily="34" charset="0"/>
              </a:rPr>
              <a:t>Exercitar a habilidade da empatia.</a:t>
            </a:r>
          </a:p>
          <a:p>
            <a:pPr marL="0" indent="0">
              <a:lnSpc>
                <a:spcPct val="120000"/>
              </a:lnSpc>
              <a:buNone/>
            </a:pPr>
            <a:r>
              <a:rPr lang="pt-BR" sz="8000" dirty="0" smtClean="0">
                <a:latin typeface="Arial" panose="020B0604020202020204" pitchFamily="34" charset="0"/>
                <a:cs typeface="Arial" panose="020B0604020202020204" pitchFamily="34" charset="0"/>
              </a:rPr>
              <a:t> </a:t>
            </a:r>
            <a:endParaRPr lang="pt-BR" sz="80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22927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Intervençao</a:t>
            </a:r>
            <a:r>
              <a:rPr lang="en-US" dirty="0" smtClean="0"/>
              <a:t> </a:t>
            </a:r>
            <a:r>
              <a:rPr lang="en-US" dirty="0" err="1" smtClean="0"/>
              <a:t>na</a:t>
            </a:r>
            <a:r>
              <a:rPr lang="en-US" dirty="0" smtClean="0"/>
              <a:t> </a:t>
            </a:r>
            <a:r>
              <a:rPr lang="en-US" dirty="0" err="1" smtClean="0"/>
              <a:t>Atençao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fontScale="77500" lnSpcReduction="20000"/>
          </a:bodyPr>
          <a:lstStyle/>
          <a:p>
            <a:pPr marL="0" indent="0">
              <a:lnSpc>
                <a:spcPct val="120000"/>
              </a:lnSpc>
              <a:buNone/>
            </a:pPr>
            <a:endParaRPr lang="pt-BR" sz="2800" dirty="0" smtClean="0">
              <a:latin typeface="Arial" panose="020B0604020202020204" pitchFamily="34" charset="0"/>
              <a:cs typeface="Arial" panose="020B0604020202020204" pitchFamily="34" charset="0"/>
            </a:endParaRPr>
          </a:p>
          <a:p>
            <a:pPr marL="0" indent="0">
              <a:lnSpc>
                <a:spcPct val="120000"/>
              </a:lnSpc>
              <a:buNone/>
            </a:pPr>
            <a:r>
              <a:rPr lang="pt-BR" sz="2800" dirty="0" smtClean="0">
                <a:latin typeface="Arial" panose="020B0604020202020204" pitchFamily="34" charset="0"/>
                <a:cs typeface="Arial" panose="020B0604020202020204" pitchFamily="34" charset="0"/>
              </a:rPr>
              <a:t>Lembrar-se de escutar o que o usuário precisa dizer.</a:t>
            </a:r>
          </a:p>
          <a:p>
            <a:pPr marL="0" indent="0">
              <a:lnSpc>
                <a:spcPct val="120000"/>
              </a:lnSpc>
              <a:buNone/>
            </a:pPr>
            <a:r>
              <a:rPr lang="pt-BR" sz="2800" dirty="0" smtClean="0">
                <a:latin typeface="Arial" panose="020B0604020202020204" pitchFamily="34" charset="0"/>
                <a:cs typeface="Arial" panose="020B0604020202020204" pitchFamily="34" charset="0"/>
              </a:rPr>
              <a:t> </a:t>
            </a:r>
          </a:p>
          <a:p>
            <a:pPr marL="0" indent="0">
              <a:lnSpc>
                <a:spcPct val="120000"/>
              </a:lnSpc>
              <a:buNone/>
            </a:pPr>
            <a:r>
              <a:rPr lang="pt-BR" sz="2800" dirty="0" smtClean="0">
                <a:latin typeface="Arial" panose="020B0604020202020204" pitchFamily="34" charset="0"/>
                <a:cs typeface="Arial" panose="020B0604020202020204" pitchFamily="34" charset="0"/>
              </a:rPr>
              <a:t>Acolher o usuário e suas queixas emocionais como legítimas.</a:t>
            </a:r>
          </a:p>
          <a:p>
            <a:pPr marL="0" indent="0">
              <a:lnSpc>
                <a:spcPct val="120000"/>
              </a:lnSpc>
              <a:buNone/>
            </a:pPr>
            <a:r>
              <a:rPr lang="pt-BR" sz="2800" dirty="0" smtClean="0">
                <a:latin typeface="Arial" panose="020B0604020202020204" pitchFamily="34" charset="0"/>
                <a:cs typeface="Arial" panose="020B0604020202020204" pitchFamily="34" charset="0"/>
              </a:rPr>
              <a:t> </a:t>
            </a:r>
          </a:p>
          <a:p>
            <a:pPr marL="0" indent="0">
              <a:lnSpc>
                <a:spcPct val="120000"/>
              </a:lnSpc>
              <a:buNone/>
            </a:pPr>
            <a:r>
              <a:rPr lang="pt-BR" sz="2800" dirty="0" smtClean="0">
                <a:latin typeface="Arial" panose="020B0604020202020204" pitchFamily="34" charset="0"/>
                <a:cs typeface="Arial" panose="020B0604020202020204" pitchFamily="34" charset="0"/>
              </a:rPr>
              <a:t>Oferecer suporte na medida certa; uma medida que não torne o usuário dependente e nem gere no profissional uma sobrecarga.</a:t>
            </a:r>
          </a:p>
          <a:p>
            <a:pPr marL="0" indent="0">
              <a:lnSpc>
                <a:spcPct val="120000"/>
              </a:lnSpc>
              <a:buNone/>
            </a:pPr>
            <a:r>
              <a:rPr lang="pt-BR" sz="2800" dirty="0" smtClean="0">
                <a:latin typeface="Arial" panose="020B0604020202020204" pitchFamily="34" charset="0"/>
                <a:cs typeface="Arial" panose="020B0604020202020204" pitchFamily="34" charset="0"/>
              </a:rPr>
              <a:t> </a:t>
            </a:r>
          </a:p>
          <a:p>
            <a:pPr marL="0" indent="0">
              <a:lnSpc>
                <a:spcPct val="120000"/>
              </a:lnSpc>
              <a:buNone/>
            </a:pPr>
            <a:r>
              <a:rPr lang="pt-BR" sz="2800" dirty="0" smtClean="0">
                <a:latin typeface="Arial" panose="020B0604020202020204" pitchFamily="34" charset="0"/>
                <a:cs typeface="Arial" panose="020B0604020202020204" pitchFamily="34" charset="0"/>
              </a:rPr>
              <a:t>Reconhecer os modelos de entendimento do usuário</a:t>
            </a:r>
          </a:p>
          <a:p>
            <a:pPr marL="0" indent="0">
              <a:lnSpc>
                <a:spcPct val="120000"/>
              </a:lnSpc>
              <a:buNone/>
            </a:pPr>
            <a:r>
              <a:rPr lang="pt-BR" sz="2800" dirty="0" smtClean="0">
                <a:latin typeface="Arial" panose="020B0604020202020204" pitchFamily="34" charset="0"/>
                <a:cs typeface="Arial" panose="020B0604020202020204" pitchFamily="34" charset="0"/>
              </a:rPr>
              <a:t> </a:t>
            </a:r>
          </a:p>
          <a:p>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Acolhimento</a:t>
            </a:r>
            <a:endParaRPr lang="pt-BR" dirty="0"/>
          </a:p>
        </p:txBody>
      </p:sp>
      <p:sp>
        <p:nvSpPr>
          <p:cNvPr id="3" name="Espaço Reservado para Conteúdo 2"/>
          <p:cNvSpPr>
            <a:spLocks noGrp="1"/>
          </p:cNvSpPr>
          <p:nvPr>
            <p:ph idx="1"/>
          </p:nvPr>
        </p:nvSpPr>
        <p:spPr>
          <a:xfrm>
            <a:off x="395536" y="1916832"/>
            <a:ext cx="8229600" cy="4389120"/>
          </a:xfrm>
        </p:spPr>
        <p:txBody>
          <a:bodyPr>
            <a:normAutofit/>
          </a:bodyPr>
          <a:lstStyle/>
          <a:p>
            <a:pPr marL="0" indent="0">
              <a:buNone/>
            </a:pPr>
            <a:endParaRPr lang="pt-BR" sz="2000" dirty="0" smtClean="0">
              <a:latin typeface="Arial" pitchFamily="34" charset="0"/>
              <a:cs typeface="Arial" pitchFamily="34" charset="0"/>
            </a:endParaRPr>
          </a:p>
          <a:p>
            <a:pPr marL="0" indent="0">
              <a:buNone/>
            </a:pPr>
            <a:r>
              <a:rPr lang="pt-BR" sz="2000" dirty="0" smtClean="0">
                <a:latin typeface="Arial" pitchFamily="34" charset="0"/>
                <a:cs typeface="Arial" pitchFamily="34" charset="0"/>
              </a:rPr>
              <a:t>A </a:t>
            </a:r>
            <a:r>
              <a:rPr lang="pt-BR" sz="2000" dirty="0">
                <a:latin typeface="Arial" pitchFamily="34" charset="0"/>
                <a:cs typeface="Arial" pitchFamily="34" charset="0"/>
              </a:rPr>
              <a:t>potência do acolhimento </a:t>
            </a:r>
            <a:r>
              <a:rPr lang="pt-BR" sz="2000" dirty="0" smtClean="0">
                <a:latin typeface="Arial" pitchFamily="34" charset="0"/>
                <a:cs typeface="Arial" pitchFamily="34" charset="0"/>
              </a:rPr>
              <a:t>:</a:t>
            </a:r>
            <a:endParaRPr lang="pt-BR" sz="2000" dirty="0">
              <a:latin typeface="Arial" pitchFamily="34" charset="0"/>
              <a:cs typeface="Arial" pitchFamily="34" charset="0"/>
            </a:endParaRPr>
          </a:p>
          <a:p>
            <a:pPr marL="0" indent="0">
              <a:buNone/>
            </a:pPr>
            <a:endParaRPr lang="pt-BR" sz="2000" dirty="0" smtClean="0">
              <a:latin typeface="Arial" pitchFamily="34" charset="0"/>
              <a:cs typeface="Arial" pitchFamily="34" charset="0"/>
            </a:endParaRPr>
          </a:p>
          <a:p>
            <a:pPr marL="0" indent="0">
              <a:buNone/>
            </a:pPr>
            <a:r>
              <a:rPr lang="pt-BR" sz="2000" dirty="0" smtClean="0">
                <a:latin typeface="Arial" pitchFamily="34" charset="0"/>
                <a:cs typeface="Arial" pitchFamily="34" charset="0"/>
              </a:rPr>
              <a:t>O </a:t>
            </a:r>
            <a:r>
              <a:rPr lang="pt-BR" sz="2000" dirty="0">
                <a:latin typeface="Arial" pitchFamily="34" charset="0"/>
                <a:cs typeface="Arial" pitchFamily="34" charset="0"/>
              </a:rPr>
              <a:t>acolhimento realizado nas unidades de Saúde é um dispositivo para a formação de vínculo </a:t>
            </a:r>
            <a:r>
              <a:rPr lang="pt-BR" sz="2000" dirty="0" smtClean="0">
                <a:latin typeface="Arial" pitchFamily="34" charset="0"/>
                <a:cs typeface="Arial" pitchFamily="34" charset="0"/>
              </a:rPr>
              <a:t>e </a:t>
            </a:r>
            <a:r>
              <a:rPr lang="pt-BR" sz="2000" dirty="0">
                <a:latin typeface="Arial" pitchFamily="34" charset="0"/>
                <a:cs typeface="Arial" pitchFamily="34" charset="0"/>
              </a:rPr>
              <a:t>a prática de cuidado entre o profissional e o usuário. Em uma primeira conversa, por meio do </a:t>
            </a:r>
            <a:r>
              <a:rPr lang="pt-BR" sz="2000" dirty="0" smtClean="0">
                <a:latin typeface="Arial" pitchFamily="34" charset="0"/>
                <a:cs typeface="Arial" pitchFamily="34" charset="0"/>
              </a:rPr>
              <a:t>acolhimento</a:t>
            </a:r>
            <a:r>
              <a:rPr lang="pt-BR" sz="2000" dirty="0">
                <a:latin typeface="Arial" pitchFamily="34" charset="0"/>
                <a:cs typeface="Arial" pitchFamily="34" charset="0"/>
              </a:rPr>
              <a:t>, a equipe da unidade de Saúde já pode oferecer um espaço de escuta a usuários e a </a:t>
            </a:r>
            <a:r>
              <a:rPr lang="pt-BR" sz="2000" dirty="0" smtClean="0">
                <a:latin typeface="Arial" pitchFamily="34" charset="0"/>
                <a:cs typeface="Arial" pitchFamily="34" charset="0"/>
              </a:rPr>
              <a:t>famílias</a:t>
            </a:r>
            <a:r>
              <a:rPr lang="pt-BR" sz="2000" dirty="0">
                <a:latin typeface="Arial" pitchFamily="34" charset="0"/>
                <a:cs typeface="Arial" pitchFamily="34" charset="0"/>
              </a:rPr>
              <a:t>, de modo que eles se sintam seguros e tranquilos para expressar suas aflições, dúvidas e </a:t>
            </a:r>
            <a:r>
              <a:rPr lang="pt-BR" sz="2000" dirty="0" smtClean="0">
                <a:latin typeface="Arial" pitchFamily="34" charset="0"/>
                <a:cs typeface="Arial" pitchFamily="34" charset="0"/>
              </a:rPr>
              <a:t>angústias</a:t>
            </a:r>
            <a:r>
              <a:rPr lang="pt-BR" sz="2000" dirty="0">
                <a:latin typeface="Arial" pitchFamily="34" charset="0"/>
                <a:cs typeface="Arial" pitchFamily="34" charset="0"/>
              </a:rPr>
              <a:t>, sabendo então que a UBS está disponível para acolher, acompanhar e se o caso exigir, </a:t>
            </a:r>
            <a:r>
              <a:rPr lang="pt-BR" sz="2000" dirty="0" smtClean="0">
                <a:latin typeface="Arial" pitchFamily="34" charset="0"/>
                <a:cs typeface="Arial" pitchFamily="34" charset="0"/>
              </a:rPr>
              <a:t>cuidar </a:t>
            </a:r>
            <a:r>
              <a:rPr lang="pt-BR" sz="2000" dirty="0">
                <a:latin typeface="Arial" pitchFamily="34" charset="0"/>
                <a:cs typeface="Arial" pitchFamily="34" charset="0"/>
              </a:rPr>
              <a:t>de forma compartilhada com outros serviços.</a:t>
            </a:r>
          </a:p>
          <a:p>
            <a:pPr marL="0" indent="0">
              <a:buNone/>
            </a:pPr>
            <a:r>
              <a:rPr lang="pt-BR" sz="2000" dirty="0" smtClean="0">
                <a:latin typeface="Arial" pitchFamily="34" charset="0"/>
                <a:cs typeface="Arial" pitchFamily="34" charset="0"/>
              </a:rPr>
              <a:t> </a:t>
            </a:r>
            <a:endParaRPr lang="pt-BR" sz="2000" dirty="0">
              <a:latin typeface="Arial" pitchFamily="34" charset="0"/>
              <a:cs typeface="Arial" pitchFamily="34" charset="0"/>
            </a:endParaRPr>
          </a:p>
        </p:txBody>
      </p:sp>
    </p:spTree>
    <p:extLst>
      <p:ext uri="{BB962C8B-B14F-4D97-AF65-F5344CB8AC3E}">
        <p14:creationId xmlns="" xmlns:p14="http://schemas.microsoft.com/office/powerpoint/2010/main" val="771064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Dor</a:t>
            </a:r>
            <a:r>
              <a:rPr lang="en-US" dirty="0" smtClean="0"/>
              <a:t> X </a:t>
            </a:r>
            <a:r>
              <a:rPr lang="en-US" dirty="0" err="1" smtClean="0"/>
              <a:t>Sofrimento</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Sofrimento </a:t>
            </a:r>
            <a:r>
              <a:rPr lang="pt-BR" sz="2000" dirty="0" smtClean="0">
                <a:latin typeface="Arial" pitchFamily="34" charset="0"/>
                <a:cs typeface="Arial" pitchFamily="34" charset="0"/>
              </a:rPr>
              <a:t>não é o mesmo que dor, embora a dor possa levar a um sofrimento, mas não é qualquer dor que nos faz sofrer. Da mesma forma, o sofrimento não equivale a uma perda, embora as perdas possam, ocasionalmente, nos fazer sofrer.</a:t>
            </a:r>
            <a:endParaRPr lang="pt-BR" sz="20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692696"/>
            <a:ext cx="8229600" cy="1143000"/>
          </a:xfrm>
        </p:spPr>
        <p:txBody>
          <a:bodyPr/>
          <a:lstStyle/>
          <a:p>
            <a:pPr algn="ctr"/>
            <a:r>
              <a:rPr lang="en-US" dirty="0" err="1" smtClean="0"/>
              <a:t>Sofrimento</a:t>
            </a:r>
            <a:endParaRPr lang="pt-BR" dirty="0"/>
          </a:p>
        </p:txBody>
      </p:sp>
      <p:sp>
        <p:nvSpPr>
          <p:cNvPr id="3" name="Espaço Reservado para Conteúdo 2"/>
          <p:cNvSpPr>
            <a:spLocks noGrp="1"/>
          </p:cNvSpPr>
          <p:nvPr>
            <p:ph idx="1"/>
          </p:nvPr>
        </p:nvSpPr>
        <p:spPr/>
        <p:txBody>
          <a:bodyPr>
            <a:normAutofit/>
          </a:bodyPr>
          <a:lstStyle/>
          <a:p>
            <a:pPr>
              <a:buNone/>
            </a:pPr>
            <a:r>
              <a:rPr lang="pt-BR" dirty="0" smtClean="0"/>
              <a:t> </a:t>
            </a:r>
          </a:p>
          <a:p>
            <a:pPr>
              <a:buNone/>
            </a:pPr>
            <a:r>
              <a:rPr lang="pt-BR" dirty="0" smtClean="0"/>
              <a:t>   </a:t>
            </a:r>
            <a:r>
              <a:rPr lang="pt-BR" sz="2200" dirty="0" smtClean="0">
                <a:latin typeface="Arial" pitchFamily="34" charset="0"/>
                <a:cs typeface="Arial" pitchFamily="34" charset="0"/>
              </a:rPr>
              <a:t>Tendo </a:t>
            </a:r>
            <a:r>
              <a:rPr lang="pt-BR" sz="2200" dirty="0" smtClean="0">
                <a:latin typeface="Arial" pitchFamily="34" charset="0"/>
                <a:cs typeface="Arial" pitchFamily="34" charset="0"/>
              </a:rPr>
              <a:t>em vista que cada pessoa é um conjunto de dimensões diferentes com relações distintas entre cada esfera, devemos, em cada encontro com a pessoa que sofre, dar atenção ao </a:t>
            </a:r>
            <a:r>
              <a:rPr lang="pt-BR" sz="2200" dirty="0" smtClean="0">
                <a:latin typeface="Arial" pitchFamily="34" charset="0"/>
                <a:cs typeface="Arial" pitchFamily="34" charset="0"/>
              </a:rPr>
              <a:t>conjunto </a:t>
            </a:r>
            <a:r>
              <a:rPr lang="pt-BR" sz="2200" dirty="0" smtClean="0">
                <a:latin typeface="Arial" pitchFamily="34" charset="0"/>
                <a:cs typeface="Arial" pitchFamily="34" charset="0"/>
              </a:rPr>
              <a:t>dessas esferas, em uma abordagem integral, e assim identificar quais transformações ocorreram, como cada mudança influiu em cada uma das esferas, quais correlações estão estagnadas ou ameaçadas, enfim, o que está provocando adoecimento e o que está em vias de causar adoecimento. Da mesma forma, devemos identificar que esferas ou relações propiciam mais movimento, estabilidade e coesão ao conjunto. </a:t>
            </a:r>
            <a:endParaRPr lang="pt-BR" sz="22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Projeto</a:t>
            </a:r>
            <a:r>
              <a:rPr lang="en-US" dirty="0" smtClean="0"/>
              <a:t> </a:t>
            </a:r>
            <a:r>
              <a:rPr lang="en-US" dirty="0" err="1" smtClean="0"/>
              <a:t>terapeútico</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Projeto </a:t>
            </a:r>
            <a:r>
              <a:rPr lang="pt-BR" sz="2000" dirty="0" smtClean="0">
                <a:latin typeface="Arial" pitchFamily="34" charset="0"/>
                <a:cs typeface="Arial" pitchFamily="34" charset="0"/>
              </a:rPr>
              <a:t>terapêutico é um plano de ação compartilhado composto por um conjunto de intervenções que seguem uma intencionalidade de cuidado integral à pessoa. Neste projeto, tratar das doenças não é menos importante, mas é apenas uma das ações que visam ao cuidado integral. Um Projeto Terapêutico Singular deve ser elaborado com o usuário, a partir de uma primeira análise do profissional sobre as múltiplas dimensões do sujeito. Cabe ressaltar que esse é um processo dinâmico, devendo manter sempre no seu horizonte o caráter provisório dessa construção, uma vez que a própria relação entre o profissional e o usuário está em constante transformação.</a:t>
            </a:r>
            <a:endParaRPr lang="pt-BR"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Projeto</a:t>
            </a:r>
            <a:r>
              <a:rPr lang="en-US" dirty="0" smtClean="0"/>
              <a:t> </a:t>
            </a:r>
            <a:r>
              <a:rPr lang="en-US" dirty="0" err="1" smtClean="0"/>
              <a:t>Terapeutico</a:t>
            </a:r>
            <a:endParaRPr lang="pt-BR" dirty="0"/>
          </a:p>
        </p:txBody>
      </p:sp>
      <p:sp>
        <p:nvSpPr>
          <p:cNvPr id="3" name="Espaço Reservado para Conteúdo 2"/>
          <p:cNvSpPr>
            <a:spLocks noGrp="1"/>
          </p:cNvSpPr>
          <p:nvPr>
            <p:ph idx="1"/>
          </p:nvPr>
        </p:nvSpPr>
        <p:spPr/>
        <p:txBody>
          <a:bodyPr>
            <a:normAutofit/>
          </a:bodyPr>
          <a:lstStyle/>
          <a:p>
            <a:endParaRPr lang="pt-BR" sz="2000" dirty="0" smtClean="0">
              <a:latin typeface="Arial" pitchFamily="34" charset="0"/>
              <a:cs typeface="Arial" pitchFamily="34" charset="0"/>
            </a:endParaRPr>
          </a:p>
          <a:p>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Poderemos então elaborar estratégias de intervenção em algumas ou várias dessas esferas, dentro de uma sequencia temporal, e buscando reintroduzir uma dinâmica de dissipação das forças entrópicas para reduzir o sofrimento e promover a retomada da vida. O esforço em realizar esse exercício com os usuários e os familiares pode se chamar de Projeto Terapêutico Singular.</a:t>
            </a:r>
            <a:endParaRPr lang="pt-BR" sz="20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Projeto</a:t>
            </a:r>
            <a:r>
              <a:rPr lang="en-US" dirty="0" smtClean="0"/>
              <a:t>  </a:t>
            </a:r>
            <a:r>
              <a:rPr lang="en-US" dirty="0" err="1" smtClean="0"/>
              <a:t>Terapeutico</a:t>
            </a:r>
            <a:r>
              <a:rPr lang="en-US" dirty="0" smtClean="0"/>
              <a:t> Singular</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O </a:t>
            </a:r>
            <a:r>
              <a:rPr lang="pt-BR" sz="2000" dirty="0" smtClean="0">
                <a:latin typeface="Arial" pitchFamily="34" charset="0"/>
                <a:cs typeface="Arial" pitchFamily="34" charset="0"/>
              </a:rPr>
              <a:t>PTS pode ser definido como uma estratégia de cuidado que articula um conjunto de ações resultantes da discussão e da construção coletiva de uma equipe multidisciplinar e leva em conta as necessidades, as expectativas, as crenças e o contexto social da pessoa ou do coletivo para o qual está dirigido (BRASIL, 2007). A noção de singularidade advém da especificidade irreprodutível da situação sobre a qual o PTS atua, relacionada ao problema de uma determinada pessoa, uma família, um grupo ou um coletivo.</a:t>
            </a:r>
            <a:endParaRPr lang="pt-BR" sz="20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356760"/>
          </a:xfrm>
        </p:spPr>
        <p:txBody>
          <a:bodyPr>
            <a:normAutofit fontScale="90000"/>
          </a:bodyPr>
          <a:lstStyle/>
          <a:p>
            <a:r>
              <a:rPr lang="en-US" dirty="0" err="1" smtClean="0"/>
              <a:t>Situacoes</a:t>
            </a:r>
            <a:r>
              <a:rPr lang="en-US" dirty="0" smtClean="0"/>
              <a:t> 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Atencão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fontScale="32500" lnSpcReduction="20000"/>
          </a:bodyPr>
          <a:lstStyle/>
          <a:p>
            <a:endParaRPr lang="pt-BR" dirty="0" smtClean="0"/>
          </a:p>
          <a:p>
            <a:endParaRPr lang="pt-BR" dirty="0" smtClean="0"/>
          </a:p>
          <a:p>
            <a:pPr>
              <a:buNone/>
            </a:pPr>
            <a:r>
              <a:rPr lang="pt-BR" sz="6200" dirty="0" smtClean="0">
                <a:latin typeface="Arial" pitchFamily="34" charset="0"/>
                <a:cs typeface="Arial" pitchFamily="34" charset="0"/>
              </a:rPr>
              <a:t>   </a:t>
            </a:r>
          </a:p>
          <a:p>
            <a:pPr>
              <a:buNone/>
            </a:pPr>
            <a:r>
              <a:rPr lang="pt-BR" sz="6200" dirty="0" smtClean="0">
                <a:latin typeface="Arial" pitchFamily="34" charset="0"/>
                <a:cs typeface="Arial" pitchFamily="34" charset="0"/>
              </a:rPr>
              <a:t> </a:t>
            </a:r>
            <a:r>
              <a:rPr lang="pt-BR" sz="6200" dirty="0" smtClean="0">
                <a:latin typeface="Arial" pitchFamily="34" charset="0"/>
                <a:cs typeface="Arial" pitchFamily="34" charset="0"/>
              </a:rPr>
              <a:t>   Pesquisas </a:t>
            </a:r>
            <a:r>
              <a:rPr lang="pt-BR" sz="6200" dirty="0" smtClean="0">
                <a:latin typeface="Arial" pitchFamily="34" charset="0"/>
                <a:cs typeface="Arial" pitchFamily="34" charset="0"/>
              </a:rPr>
              <a:t>realizadas no Brasil e no mundo confirmam </a:t>
            </a:r>
            <a:r>
              <a:rPr lang="pt-BR" sz="6200" dirty="0" smtClean="0">
                <a:latin typeface="Arial" pitchFamily="34" charset="0"/>
                <a:cs typeface="Arial" pitchFamily="34" charset="0"/>
              </a:rPr>
              <a:t>que cerca </a:t>
            </a:r>
            <a:r>
              <a:rPr lang="pt-BR" sz="6200" dirty="0" smtClean="0">
                <a:latin typeface="Arial" pitchFamily="34" charset="0"/>
                <a:cs typeface="Arial" pitchFamily="34" charset="0"/>
              </a:rPr>
              <a:t>de uma em cada quatro pessoas que procuram a AB tem algum transtorno mental segundo a CID-10. Outros estudos mostram que se incluirmos também aqueles que têm um sofrimento mental pouco abaixo do limiar diagnóstico (os chamados casos subclínicos) a proporção chega a uma pessoa em sofrimento a cada duas pessoas que procuram a AB (GOLDBERG, 1995; BUSNELLO, 1983; MARI, 1987; FORTES, 2008). Esses dados epidemiológicos fazem com que muitos autores usem a expressão transtorno mental comum para identificar as entidades clínicas pesquisadas nesses estudos.Há ainda dois outros conjuntos de situações em que os cuidados de saúde mental na AB ganham relevo, apesar de raramente serem motivados por uma demanda do </a:t>
            </a:r>
            <a:r>
              <a:rPr lang="pt-BR" sz="6200" dirty="0" smtClean="0">
                <a:latin typeface="Arial" pitchFamily="34" charset="0"/>
                <a:cs typeface="Arial" pitchFamily="34" charset="0"/>
              </a:rPr>
              <a:t>usuário</a:t>
            </a:r>
            <a:endParaRPr lang="pt-BR" sz="6200" i="1" dirty="0" smtClean="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428768"/>
          </a:xfrm>
        </p:spPr>
        <p:txBody>
          <a:bodyPr>
            <a:normAutofit fontScale="90000"/>
          </a:bodyPr>
          <a:lstStyle/>
          <a:p>
            <a:r>
              <a:rPr lang="en-US" dirty="0" err="1" smtClean="0"/>
              <a:t>Situaçoes</a:t>
            </a:r>
            <a:r>
              <a:rPr lang="en-US" dirty="0" smtClean="0"/>
              <a:t> </a:t>
            </a:r>
            <a:r>
              <a:rPr lang="en-US" dirty="0" smtClean="0"/>
              <a:t>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Atenção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smtClean="0">
                <a:latin typeface="Arial" pitchFamily="34" charset="0"/>
                <a:cs typeface="Arial" pitchFamily="34" charset="0"/>
              </a:rPr>
              <a:t>primeira são os problemas relacionados ao uso do álcool, que são frequentes na população brasileira, atingindo cerca de um em cada dez adultos. A segunda são os chamados transtornos mentais graves e persistentes, que incluem a esquizofrenia e as psicoses afetivas (transtorno bipolar do humor). Esses são bem menos frequentes, cerca de dois em cada 100 adultos, mas trazem grande impacto na saúde global </a:t>
            </a:r>
            <a:r>
              <a:rPr lang="pt-BR" sz="2000" dirty="0" smtClean="0">
                <a:latin typeface="Arial" pitchFamily="34" charset="0"/>
                <a:cs typeface="Arial" pitchFamily="34" charset="0"/>
              </a:rPr>
              <a:t>das pessoas.</a:t>
            </a:r>
            <a:endParaRPr lang="pt-BR" sz="2000" i="1" dirty="0" smtClean="0">
              <a:latin typeface="Arial" pitchFamily="34" charset="0"/>
              <a:cs typeface="Arial" pitchFamily="34" charset="0"/>
            </a:endParaRP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a:t>Saúde Mental Na Atenção Básica </a:t>
            </a:r>
          </a:p>
        </p:txBody>
      </p:sp>
      <p:sp>
        <p:nvSpPr>
          <p:cNvPr id="3" name="Espaço Reservado para Conteúdo 2"/>
          <p:cNvSpPr>
            <a:spLocks noGrp="1"/>
          </p:cNvSpPr>
          <p:nvPr>
            <p:ph idx="1"/>
          </p:nvPr>
        </p:nvSpPr>
        <p:spPr/>
        <p:txBody>
          <a:bodyPr>
            <a:normAutofit/>
          </a:bodyPr>
          <a:lstStyle/>
          <a:p>
            <a:pPr marL="0" indent="0">
              <a:buNone/>
            </a:pPr>
            <a:endParaRPr lang="pt-BR" sz="2000" dirty="0" smtClean="0">
              <a:latin typeface="Arial" pitchFamily="34" charset="0"/>
              <a:cs typeface="Arial" pitchFamily="34" charset="0"/>
            </a:endParaRPr>
          </a:p>
          <a:p>
            <a:pPr marL="0" indent="0">
              <a:buNone/>
            </a:pPr>
            <a:r>
              <a:rPr lang="pt-BR" sz="2000" dirty="0" smtClean="0">
                <a:latin typeface="Arial" pitchFamily="34" charset="0"/>
                <a:cs typeface="Arial" pitchFamily="34" charset="0"/>
              </a:rPr>
              <a:t>A </a:t>
            </a:r>
            <a:r>
              <a:rPr lang="pt-BR" sz="2000" dirty="0">
                <a:latin typeface="Arial" pitchFamily="34" charset="0"/>
                <a:cs typeface="Arial" pitchFamily="34" charset="0"/>
              </a:rPr>
              <a:t>RAPS em sua organização deve possibilitar o provimento contínuo e integral de ações de atenção à saúde mental para a população de determinado território, mediante a articulação dos </a:t>
            </a:r>
            <a:r>
              <a:rPr lang="pt-BR" sz="2000" dirty="0" smtClean="0">
                <a:latin typeface="Arial" pitchFamily="34" charset="0"/>
                <a:cs typeface="Arial" pitchFamily="34" charset="0"/>
              </a:rPr>
              <a:t>distintos </a:t>
            </a:r>
            <a:r>
              <a:rPr lang="pt-BR" sz="2000" dirty="0">
                <a:latin typeface="Arial" pitchFamily="34" charset="0"/>
                <a:cs typeface="Arial" pitchFamily="34" charset="0"/>
              </a:rPr>
              <a:t>pontos de atenção à saúde, do sistema de apoio, do sistema logístico e da governança da rede de atenção à saúde em consonância com a Portaria GM/MS n°3088/2011, dos parâmetros estabelecidos para o Estado de São Paulo, através da Deliberação CIB nº 87de3 de dezembro de </a:t>
            </a:r>
            <a:r>
              <a:rPr lang="pt-BR" sz="2000" dirty="0" smtClean="0">
                <a:latin typeface="Arial" pitchFamily="34" charset="0"/>
                <a:cs typeface="Arial" pitchFamily="34" charset="0"/>
              </a:rPr>
              <a:t>2012,a </a:t>
            </a:r>
            <a:r>
              <a:rPr lang="pt-BR" sz="2000" dirty="0">
                <a:latin typeface="Arial" pitchFamily="34" charset="0"/>
                <a:cs typeface="Arial" pitchFamily="34" charset="0"/>
              </a:rPr>
              <a:t>partir das seguintes diretrizes:</a:t>
            </a:r>
          </a:p>
          <a:p>
            <a:pPr marL="0" indent="0">
              <a:buNone/>
            </a:pPr>
            <a:r>
              <a:rPr lang="pt-BR" sz="2000" dirty="0">
                <a:latin typeface="Arial" pitchFamily="34" charset="0"/>
                <a:cs typeface="Arial" pitchFamily="34" charset="0"/>
              </a:rPr>
              <a:t> </a:t>
            </a:r>
          </a:p>
          <a:p>
            <a:endParaRPr lang="pt-BR" sz="2000" dirty="0">
              <a:latin typeface="Arial" pitchFamily="34" charset="0"/>
              <a:cs typeface="Arial" pitchFamily="34" charset="0"/>
            </a:endParaRPr>
          </a:p>
        </p:txBody>
      </p:sp>
    </p:spTree>
    <p:extLst>
      <p:ext uri="{BB962C8B-B14F-4D97-AF65-F5344CB8AC3E}">
        <p14:creationId xmlns="" xmlns:p14="http://schemas.microsoft.com/office/powerpoint/2010/main" val="3818837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428768"/>
          </a:xfrm>
        </p:spPr>
        <p:txBody>
          <a:bodyPr>
            <a:normAutofit fontScale="90000"/>
          </a:bodyPr>
          <a:lstStyle/>
          <a:p>
            <a:r>
              <a:rPr lang="en-US" dirty="0" err="1" smtClean="0"/>
              <a:t>Situaçoes</a:t>
            </a:r>
            <a:r>
              <a:rPr lang="en-US" dirty="0" smtClean="0"/>
              <a:t> </a:t>
            </a:r>
            <a:r>
              <a:rPr lang="en-US" dirty="0" smtClean="0"/>
              <a:t>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Atencão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smtClean="0">
                <a:latin typeface="Arial" pitchFamily="34" charset="0"/>
                <a:cs typeface="Arial" pitchFamily="34" charset="0"/>
              </a:rPr>
              <a:t>segunda são os chamados transtornos mentais graves e persistentes, que incluem a esquizofrenia e as psicoses afetivas (transtorno bipolar do humor). Esses são bem menos frequentes, cerca de dois em cada 100 adultos, mas trazem grande impacto na saúde global das pessoas</a:t>
            </a:r>
            <a:r>
              <a:rPr lang="pt-BR" dirty="0" smtClean="0"/>
              <a:t>.</a:t>
            </a:r>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428768"/>
          </a:xfrm>
        </p:spPr>
        <p:txBody>
          <a:bodyPr>
            <a:normAutofit fontScale="90000"/>
          </a:bodyPr>
          <a:lstStyle/>
          <a:p>
            <a:r>
              <a:rPr lang="en-US" dirty="0" err="1" smtClean="0"/>
              <a:t>Situaçoes</a:t>
            </a:r>
            <a:r>
              <a:rPr lang="en-US" dirty="0" smtClean="0"/>
              <a:t> </a:t>
            </a:r>
            <a:r>
              <a:rPr lang="en-US" dirty="0" smtClean="0"/>
              <a:t>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Atenção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dirty="0" smtClean="0"/>
              <a:t>   </a:t>
            </a:r>
          </a:p>
          <a:p>
            <a:pPr>
              <a:buNone/>
            </a:pPr>
            <a:r>
              <a:rPr lang="pt-BR" dirty="0" smtClean="0"/>
              <a:t>    </a:t>
            </a:r>
            <a:r>
              <a:rPr lang="pt-BR" sz="2000" dirty="0" smtClean="0">
                <a:latin typeface="Arial" pitchFamily="34" charset="0"/>
                <a:cs typeface="Arial" pitchFamily="34" charset="0"/>
              </a:rPr>
              <a:t>Abordaremos aqui a pessoa que sofre, e não as doenças ou transtornos. Vamos usar o conhecimento de pesquisas, usando o conceito de doença como as citadas acima, revelam sobre </a:t>
            </a:r>
            <a:r>
              <a:rPr lang="pt-BR" sz="2000" i="1" dirty="0" smtClean="0">
                <a:latin typeface="Arial" pitchFamily="34" charset="0"/>
                <a:cs typeface="Arial" pitchFamily="34" charset="0"/>
              </a:rPr>
              <a:t>quem </a:t>
            </a:r>
            <a:r>
              <a:rPr lang="pt-BR" sz="2000" i="1" dirty="0" smtClean="0">
                <a:latin typeface="Arial" pitchFamily="34" charset="0"/>
                <a:cs typeface="Arial" pitchFamily="34" charset="0"/>
              </a:rPr>
              <a:t>são as pessoas que sofrem e </a:t>
            </a:r>
            <a:r>
              <a:rPr lang="pt-BR" sz="2000" i="1" dirty="0" smtClean="0">
                <a:latin typeface="Arial" pitchFamily="34" charset="0"/>
                <a:cs typeface="Arial" pitchFamily="34" charset="0"/>
              </a:rPr>
              <a:t>são atendidas </a:t>
            </a:r>
            <a:r>
              <a:rPr lang="pt-BR" sz="2000" i="1" dirty="0" smtClean="0">
                <a:latin typeface="Arial" pitchFamily="34" charset="0"/>
                <a:cs typeface="Arial" pitchFamily="34" charset="0"/>
              </a:rPr>
              <a:t>na AB e sobre como se expressa seu </a:t>
            </a:r>
            <a:r>
              <a:rPr lang="pt-BR" sz="2000" i="1" dirty="0" smtClean="0">
                <a:latin typeface="Arial" pitchFamily="34" charset="0"/>
                <a:cs typeface="Arial" pitchFamily="34" charset="0"/>
              </a:rPr>
              <a:t>sofrimento</a:t>
            </a:r>
            <a:endParaRPr lang="pt-BR" sz="2000" dirty="0" smtClean="0">
              <a:latin typeface="Arial" pitchFamily="34" charset="0"/>
              <a:cs typeface="Arial" pitchFamily="34" charset="0"/>
            </a:endParaRPr>
          </a:p>
          <a:p>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err="1" smtClean="0"/>
              <a:t>Situacoes</a:t>
            </a:r>
            <a:r>
              <a:rPr lang="en-US" dirty="0" smtClean="0"/>
              <a:t> 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Atencão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dirty="0" smtClean="0"/>
              <a:t>  </a:t>
            </a:r>
          </a:p>
          <a:p>
            <a:pPr>
              <a:buNone/>
            </a:pPr>
            <a:r>
              <a:rPr lang="pt-BR" dirty="0" smtClean="0"/>
              <a:t> </a:t>
            </a:r>
            <a:r>
              <a:rPr lang="pt-BR" dirty="0" smtClean="0"/>
              <a:t>   </a:t>
            </a:r>
            <a:r>
              <a:rPr lang="pt-BR" sz="2000" dirty="0" smtClean="0">
                <a:latin typeface="Arial" pitchFamily="34" charset="0"/>
                <a:cs typeface="Arial" pitchFamily="34" charset="0"/>
              </a:rPr>
              <a:t>Tomar </a:t>
            </a:r>
            <a:r>
              <a:rPr lang="pt-BR" sz="2000" dirty="0" smtClean="0">
                <a:latin typeface="Arial" pitchFamily="34" charset="0"/>
                <a:cs typeface="Arial" pitchFamily="34" charset="0"/>
              </a:rPr>
              <a:t>a pessoa, e não a doença, como ponto de partida enriquece a compreensão do que a motiva a procurar ajuda e, portanto, permite um cuidado que se adapta à diversidade de todas as pessoas e, ao mesmo tempo, dá conta da integralidade de cada pessoa. As pessoas procuram ajuda na AB porque sofrem, e não porque tem uma doença. Muitos dos que sofrem e procuram atendimento, estão de fato doentes, mas dificilmente a doença explica todo seu sofrimento. O maior desafio dos serviços de Saúde, no entanto, é cuidar daqueles que estão doentes sem sofrer e dos que sofrem sem estar doentes. </a:t>
            </a:r>
            <a:endParaRPr lang="pt-BR" sz="20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428768"/>
          </a:xfrm>
        </p:spPr>
        <p:txBody>
          <a:bodyPr>
            <a:normAutofit fontScale="90000"/>
          </a:bodyPr>
          <a:lstStyle/>
          <a:p>
            <a:r>
              <a:rPr lang="en-US" dirty="0" err="1" smtClean="0"/>
              <a:t>Situaçoes</a:t>
            </a:r>
            <a:r>
              <a:rPr lang="en-US" dirty="0" smtClean="0"/>
              <a:t> </a:t>
            </a:r>
            <a:r>
              <a:rPr lang="en-US" dirty="0" smtClean="0"/>
              <a:t>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Atenção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São </a:t>
            </a:r>
            <a:r>
              <a:rPr lang="pt-BR" sz="2000" dirty="0" smtClean="0">
                <a:latin typeface="Arial" pitchFamily="34" charset="0"/>
                <a:cs typeface="Arial" pitchFamily="34" charset="0"/>
              </a:rPr>
              <a:t>os que estão doentes sem sofrer que fazem do diabetes </a:t>
            </a:r>
            <a:r>
              <a:rPr lang="pt-BR" sz="2000" i="1" dirty="0" smtClean="0">
                <a:latin typeface="Arial" pitchFamily="34" charset="0"/>
                <a:cs typeface="Arial" pitchFamily="34" charset="0"/>
              </a:rPr>
              <a:t>mellitus</a:t>
            </a:r>
            <a:r>
              <a:rPr lang="pt-BR" sz="2000" dirty="0" smtClean="0">
                <a:latin typeface="Arial" pitchFamily="34" charset="0"/>
                <a:cs typeface="Arial" pitchFamily="34" charset="0"/>
              </a:rPr>
              <a:t>, </a:t>
            </a:r>
            <a:r>
              <a:rPr lang="pt-BR" sz="2000" dirty="0" smtClean="0">
                <a:latin typeface="Arial" pitchFamily="34" charset="0"/>
                <a:cs typeface="Arial" pitchFamily="34" charset="0"/>
              </a:rPr>
              <a:t>da hipertensão e da obesidade os fatores de risco mais comuns para as doenças </a:t>
            </a:r>
            <a:r>
              <a:rPr lang="pt-BR" sz="2000" dirty="0" smtClean="0">
                <a:latin typeface="Arial" pitchFamily="34" charset="0"/>
                <a:cs typeface="Arial" pitchFamily="34" charset="0"/>
              </a:rPr>
              <a:t>cárdio</a:t>
            </a:r>
            <a:r>
              <a:rPr lang="pt-BR" sz="2000" dirty="0" smtClean="0">
                <a:latin typeface="Arial" pitchFamily="34" charset="0"/>
                <a:cs typeface="Arial" pitchFamily="34" charset="0"/>
              </a:rPr>
              <a:t> e cerebrovasculares. São os que sofrem sem estar doentes que lotam as agendas da AB e inflam as estatísticas de prevalência de depressão e de ansiedade.</a:t>
            </a:r>
          </a:p>
          <a:p>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500776"/>
          </a:xfrm>
        </p:spPr>
        <p:txBody>
          <a:bodyPr>
            <a:normAutofit fontScale="90000"/>
          </a:bodyPr>
          <a:lstStyle/>
          <a:p>
            <a:r>
              <a:rPr lang="en-US" dirty="0" err="1" smtClean="0"/>
              <a:t>Situaçoes</a:t>
            </a:r>
            <a:r>
              <a:rPr lang="en-US" dirty="0" smtClean="0"/>
              <a:t> </a:t>
            </a:r>
            <a:r>
              <a:rPr lang="en-US" dirty="0" smtClean="0"/>
              <a:t>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Atenção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Nesse </a:t>
            </a:r>
            <a:r>
              <a:rPr lang="pt-BR" sz="2000" dirty="0" smtClean="0">
                <a:latin typeface="Arial" pitchFamily="34" charset="0"/>
                <a:cs typeface="Arial" pitchFamily="34" charset="0"/>
              </a:rPr>
              <a:t>ponto, vamos lembrar que não é a doença apenas que mobiliza os cuidados dos profissionais de Saúde, mas sim pessoas que sofrem e, doentes ou não, buscam ajuda. Portanto, dizer que uma pessoa não está doente, não significa que ela não necessita de cuidado.</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t>
            </a:r>
            <a:r>
              <a:rPr lang="pt-BR" sz="2000" i="1" dirty="0" smtClean="0">
                <a:latin typeface="Arial" pitchFamily="34" charset="0"/>
                <a:cs typeface="Arial" pitchFamily="34" charset="0"/>
              </a:rPr>
              <a:t>Sofrimento </a:t>
            </a:r>
            <a:r>
              <a:rPr lang="pt-BR" sz="2000" i="1" dirty="0" smtClean="0">
                <a:latin typeface="Arial" pitchFamily="34" charset="0"/>
                <a:cs typeface="Arial" pitchFamily="34" charset="0"/>
              </a:rPr>
              <a:t>não é </a:t>
            </a:r>
            <a:r>
              <a:rPr lang="pt-BR" sz="2000" i="1" dirty="0" smtClean="0">
                <a:latin typeface="Arial" pitchFamily="34" charset="0"/>
                <a:cs typeface="Arial" pitchFamily="34" charset="0"/>
              </a:rPr>
              <a:t>doença.</a:t>
            </a:r>
            <a:r>
              <a:rPr lang="pt-BR" sz="2000" dirty="0" smtClean="0">
                <a:latin typeface="Arial" pitchFamily="34" charset="0"/>
                <a:cs typeface="Arial" pitchFamily="34" charset="0"/>
              </a:rPr>
              <a:t> </a:t>
            </a:r>
            <a:r>
              <a:rPr lang="pt-BR" sz="2000" dirty="0" smtClean="0">
                <a:latin typeface="Arial" pitchFamily="34" charset="0"/>
                <a:cs typeface="Arial" pitchFamily="34" charset="0"/>
              </a:rPr>
              <a:t>Em segundo lugar, as formas de expressão mais frequentes do sofrimento (mental) na AB não podem ser facilmente categorizadas como </a:t>
            </a:r>
            <a:r>
              <a:rPr lang="pt-BR" sz="2000" dirty="0" smtClean="0">
                <a:latin typeface="Arial" pitchFamily="34" charset="0"/>
                <a:cs typeface="Arial" pitchFamily="34" charset="0"/>
              </a:rPr>
              <a:t>doenças.</a:t>
            </a:r>
            <a:endParaRPr lang="pt-BR" sz="20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err="1" smtClean="0"/>
              <a:t>Situacoes</a:t>
            </a:r>
            <a:r>
              <a:rPr lang="en-US" dirty="0" smtClean="0"/>
              <a:t> de </a:t>
            </a:r>
            <a:r>
              <a:rPr lang="en-US" dirty="0" err="1" smtClean="0"/>
              <a:t>Saúde</a:t>
            </a:r>
            <a:r>
              <a:rPr lang="en-US" dirty="0" smtClean="0"/>
              <a:t> mental </a:t>
            </a:r>
            <a:r>
              <a:rPr lang="en-US" dirty="0" err="1" smtClean="0"/>
              <a:t>comuns</a:t>
            </a:r>
            <a:r>
              <a:rPr lang="en-US" dirty="0" smtClean="0"/>
              <a:t> </a:t>
            </a:r>
            <a:r>
              <a:rPr lang="en-US" dirty="0" err="1" smtClean="0"/>
              <a:t>na</a:t>
            </a:r>
            <a:r>
              <a:rPr lang="en-US" dirty="0" smtClean="0"/>
              <a:t> </a:t>
            </a:r>
            <a:r>
              <a:rPr lang="en-US" dirty="0" err="1" smtClean="0"/>
              <a:t>Atencão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Autofit/>
          </a:bodyPr>
          <a:lstStyle/>
          <a:p>
            <a:pPr>
              <a:buNone/>
            </a:pPr>
            <a:r>
              <a:rPr lang="pt-BR" sz="2000" dirty="0" smtClean="0">
                <a:latin typeface="Arial" pitchFamily="34" charset="0"/>
                <a:cs typeface="Arial" pitchFamily="34" charset="0"/>
              </a:rPr>
              <a:t>    Estudos populacionais no Brasil e no mundo identificaram uma série de características individuais que estão mais associadas a essa forma de sofrimento. Essas características interagem e se combinam com outras, ainda não identificadas, para determinar o grau de vulnerabilidade de cada pessoa a essa forma de manifestação de sofrimento.</a:t>
            </a:r>
          </a:p>
          <a:p>
            <a:pPr>
              <a:buNone/>
            </a:pPr>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Principais aspectos do contexto de vida de uma pessoa que estão associados ao sofrimento mental </a:t>
            </a:r>
            <a:r>
              <a:rPr lang="pt-BR" sz="2000" dirty="0" smtClean="0">
                <a:latin typeface="Arial" pitchFamily="34" charset="0"/>
                <a:cs typeface="Arial" pitchFamily="34" charset="0"/>
              </a:rPr>
              <a:t>comum:</a:t>
            </a:r>
          </a:p>
          <a:p>
            <a:pPr>
              <a:buNone/>
            </a:pPr>
            <a:endParaRPr lang="pt-BR" sz="2000" dirty="0" smtClean="0">
              <a:latin typeface="Arial" pitchFamily="34" charset="0"/>
              <a:cs typeface="Arial" pitchFamily="34" charset="0"/>
            </a:endParaRPr>
          </a:p>
          <a:p>
            <a:r>
              <a:rPr lang="pt-BR" sz="2000" b="1" dirty="0" smtClean="0">
                <a:latin typeface="Arial" pitchFamily="34" charset="0"/>
                <a:cs typeface="Arial" pitchFamily="34" charset="0"/>
              </a:rPr>
              <a:t>Vulnerabilidade: gênero, pobreza, cor da pele e desigualdade</a:t>
            </a:r>
          </a:p>
          <a:p>
            <a:r>
              <a:rPr lang="pt-BR" sz="2000" b="1" dirty="0" smtClean="0">
                <a:latin typeface="Arial" pitchFamily="34" charset="0"/>
                <a:cs typeface="Arial" pitchFamily="34" charset="0"/>
              </a:rPr>
              <a:t>Desestabilização: eventos de vida e seus significados</a:t>
            </a:r>
          </a:p>
          <a:p>
            <a:r>
              <a:rPr lang="pt-BR" sz="2000" b="1" dirty="0" err="1" smtClean="0">
                <a:latin typeface="Arial" pitchFamily="34" charset="0"/>
                <a:cs typeface="Arial" pitchFamily="34" charset="0"/>
              </a:rPr>
              <a:t>Resiliência</a:t>
            </a:r>
            <a:r>
              <a:rPr lang="pt-BR" sz="2000" b="1" dirty="0" smtClean="0">
                <a:latin typeface="Arial" pitchFamily="34" charset="0"/>
                <a:cs typeface="Arial" pitchFamily="34" charset="0"/>
              </a:rPr>
              <a:t>: temperamento e apoio social</a:t>
            </a:r>
          </a:p>
          <a:p>
            <a:pPr>
              <a:buNone/>
            </a:pPr>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a:t>
            </a:r>
            <a:endParaRPr lang="pt-BR" sz="20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644792"/>
          </a:xfrm>
        </p:spPr>
        <p:txBody>
          <a:bodyPr>
            <a:normAutofit/>
          </a:bodyPr>
          <a:lstStyle/>
          <a:p>
            <a:r>
              <a:rPr lang="pt-BR" dirty="0" smtClean="0"/>
              <a:t>Instrumentos de Intervenção Psicossocial na Atenção Básica</a:t>
            </a:r>
            <a:endParaRPr lang="pt-BR" dirty="0"/>
          </a:p>
        </p:txBody>
      </p:sp>
      <p:sp>
        <p:nvSpPr>
          <p:cNvPr id="3" name="Espaço Reservado para Conteúdo 2"/>
          <p:cNvSpPr>
            <a:spLocks noGrp="1"/>
          </p:cNvSpPr>
          <p:nvPr>
            <p:ph idx="1"/>
          </p:nvPr>
        </p:nvSpPr>
        <p:spPr/>
        <p:txBody>
          <a:bodyPr>
            <a:normAutofit/>
          </a:bodyPr>
          <a:lstStyle/>
          <a:p>
            <a:endParaRPr lang="pt-BR" sz="2000" dirty="0" smtClean="0">
              <a:latin typeface="Arial" pitchFamily="34" charset="0"/>
              <a:cs typeface="Arial" pitchFamily="34" charset="0"/>
            </a:endParaRPr>
          </a:p>
          <a:p>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Os </a:t>
            </a:r>
            <a:r>
              <a:rPr lang="pt-BR" sz="2000" dirty="0" smtClean="0">
                <a:latin typeface="Arial" pitchFamily="34" charset="0"/>
                <a:cs typeface="Arial" pitchFamily="34" charset="0"/>
              </a:rPr>
              <a:t>Instrumentos de Intervenção Psicossocial na Atenção Básica constituem-se em importante estratégia para produção do cuidado em Saúde. Com uma oferta de tecnologias que contemplem necessidades e demandas que surgem do </a:t>
            </a:r>
            <a:r>
              <a:rPr lang="pt-BR" sz="2000" dirty="0" smtClean="0">
                <a:latin typeface="Arial" pitchFamily="34" charset="0"/>
                <a:cs typeface="Arial" pitchFamily="34" charset="0"/>
              </a:rPr>
              <a:t>território.A </a:t>
            </a:r>
            <a:r>
              <a:rPr lang="pt-BR" sz="2000" dirty="0" smtClean="0">
                <a:latin typeface="Arial" pitchFamily="34" charset="0"/>
                <a:cs typeface="Arial" pitchFamily="34" charset="0"/>
              </a:rPr>
              <a:t>seguir</a:t>
            </a:r>
            <a:r>
              <a:rPr lang="pt-BR" sz="2000" dirty="0" smtClean="0">
                <a:latin typeface="Arial" pitchFamily="34" charset="0"/>
                <a:cs typeface="Arial" pitchFamily="34" charset="0"/>
              </a:rPr>
              <a:t>, ações </a:t>
            </a:r>
            <a:r>
              <a:rPr lang="pt-BR" sz="2000" dirty="0" smtClean="0">
                <a:latin typeface="Arial" pitchFamily="34" charset="0"/>
                <a:cs typeface="Arial" pitchFamily="34" charset="0"/>
              </a:rPr>
              <a:t>em saúde mental para Atenção Básica que dialogam com o conceito ampliado de Saúde e com a integralidade do cuidado.</a:t>
            </a:r>
            <a:endParaRPr lang="pt-BR" sz="20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smtClean="0"/>
              <a:t>GRUPO</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O </a:t>
            </a:r>
            <a:r>
              <a:rPr lang="pt-BR" sz="2000" dirty="0" smtClean="0">
                <a:latin typeface="Arial" pitchFamily="34" charset="0"/>
                <a:cs typeface="Arial" pitchFamily="34" charset="0"/>
              </a:rPr>
              <a:t>grupo deve ser proposto de tal modo a permitir que seus integrantes tenham voz, espaço e corpos presentes; se sintam verdadeiramente como integrantes ativos de um grupo. Não há participação verdadeiramente ativa em um grupo sem que os sujeitos que se colocam tenham condição de ser ouvidos em suas demandas, para depois poder ouvir e colaborar com a demanda alheia e proposta geral; constituindo, somente a partir daí, um verdadeiro sentimento de pertencimento grupal.</a:t>
            </a:r>
            <a:endParaRPr lang="pt-BR" sz="20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04664"/>
            <a:ext cx="8229600" cy="1442424"/>
          </a:xfrm>
        </p:spPr>
        <p:txBody>
          <a:bodyPr>
            <a:normAutofit fontScale="90000"/>
          </a:bodyPr>
          <a:lstStyle/>
          <a:p>
            <a:pPr algn="ct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
            </a:r>
            <a:br>
              <a:rPr lang="pt-BR" dirty="0" smtClean="0"/>
            </a:br>
            <a:r>
              <a:rPr lang="pt-BR" dirty="0" smtClean="0"/>
              <a:t>Grupo </a:t>
            </a:r>
            <a:r>
              <a:rPr lang="pt-BR" dirty="0" smtClean="0"/>
              <a:t>Operativo</a:t>
            </a:r>
            <a:endParaRPr lang="pt-BR" dirty="0" smtClean="0"/>
          </a:p>
        </p:txBody>
      </p:sp>
      <p:sp>
        <p:nvSpPr>
          <p:cNvPr id="3" name="Espaço Reservado para Conteúdo 2"/>
          <p:cNvSpPr>
            <a:spLocks noGrp="1"/>
          </p:cNvSpPr>
          <p:nvPr>
            <p:ph idx="1"/>
          </p:nvPr>
        </p:nvSpPr>
        <p:spPr/>
        <p:txBody>
          <a:bodyPr>
            <a:normAutofit/>
          </a:bodyPr>
          <a:lstStyle/>
          <a:p>
            <a:endParaRPr lang="pt-BR" sz="2000" dirty="0" smtClean="0">
              <a:latin typeface="Arial" pitchFamily="34" charset="0"/>
              <a:cs typeface="Arial" pitchFamily="34" charset="0"/>
            </a:endParaRPr>
          </a:p>
          <a:p>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Segundo </a:t>
            </a:r>
            <a:r>
              <a:rPr lang="pt-BR" sz="2000" dirty="0" smtClean="0">
                <a:latin typeface="Arial" pitchFamily="34" charset="0"/>
                <a:cs typeface="Arial" pitchFamily="34" charset="0"/>
              </a:rPr>
              <a:t>Pichon-Rivière</a:t>
            </a:r>
            <a:r>
              <a:rPr lang="pt-BR" sz="2000" dirty="0" smtClean="0">
                <a:latin typeface="Arial" pitchFamily="34" charset="0"/>
                <a:cs typeface="Arial" pitchFamily="34" charset="0"/>
              </a:rPr>
              <a:t> (2005</a:t>
            </a:r>
            <a:r>
              <a:rPr lang="pt-BR" sz="2000" dirty="0" smtClean="0">
                <a:latin typeface="Arial" pitchFamily="34" charset="0"/>
                <a:cs typeface="Arial" pitchFamily="34" charset="0"/>
              </a:rPr>
              <a:t>), </a:t>
            </a:r>
            <a:r>
              <a:rPr lang="pt-BR" sz="2000" dirty="0" smtClean="0">
                <a:latin typeface="Arial" pitchFamily="34" charset="0"/>
                <a:cs typeface="Arial" pitchFamily="34" charset="0"/>
              </a:rPr>
              <a:t>o grupo operativo ocorre por um conjunto de pessoas movidas por necessidades semelhantes que se reúnem em torno de uma tarefa específica ou objetivo compartilhado, onde cada participante, com suas peculiaridades, expressa suas opiniões, defende pontos de vistas ou simplesmente, fica em silêncio (FREIRE, 2000).</a:t>
            </a:r>
            <a:endParaRPr lang="pt-BR" sz="2000"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Grupo </a:t>
            </a:r>
            <a:r>
              <a:rPr lang="pt-BR" dirty="0" smtClean="0"/>
              <a:t>Operativo</a:t>
            </a:r>
            <a:endParaRPr lang="pt-BR" dirty="0" smtClean="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O </a:t>
            </a:r>
            <a:r>
              <a:rPr lang="pt-BR" sz="2000" dirty="0" smtClean="0">
                <a:latin typeface="Arial" pitchFamily="34" charset="0"/>
                <a:cs typeface="Arial" pitchFamily="34" charset="0"/>
              </a:rPr>
              <a:t>grupo operativo caracteriza-se pela relação que seus integrantes mantêm com a tarefa. As finalidades e propósitos dos grupos operativos estão centrados na solução de situações estereotipadas, dificuldades de aprendizagem e comunicação, considerando a ansiedade vivenciada diante da perspectiva de mudança que se opera (OSÓRIO, 2003). O grupo operativo tem, portanto, a proposta de mobilizar um processo de mudança, que passa fundamentalmente pelo manejo de medos básicos, da perda e do ataque. Assim, visa fortalecer o grupo favorecendo uma adaptação ativa à realidade a partir do rompimento de estereótipos, revisão de papéis sociais, elaboração das perdas cotidianas e superação das resistências a mudanças.</a:t>
            </a:r>
            <a:endParaRPr lang="pt-BR" sz="20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a:t>Saúde Mental Na Atenção Básica </a:t>
            </a:r>
          </a:p>
        </p:txBody>
      </p:sp>
      <p:sp>
        <p:nvSpPr>
          <p:cNvPr id="3" name="Espaço Reservado para Conteúdo 2"/>
          <p:cNvSpPr>
            <a:spLocks noGrp="1"/>
          </p:cNvSpPr>
          <p:nvPr>
            <p:ph idx="1"/>
          </p:nvPr>
        </p:nvSpPr>
        <p:spPr/>
        <p:txBody>
          <a:bodyPr>
            <a:normAutofit fontScale="25000" lnSpcReduction="20000"/>
          </a:bodyPr>
          <a:lstStyle/>
          <a:p>
            <a:pPr marL="0" indent="0">
              <a:buNone/>
            </a:pPr>
            <a:endParaRPr lang="pt-BR" dirty="0" smtClean="0">
              <a:latin typeface="Arial" panose="020B0604020202020204" pitchFamily="34" charset="0"/>
              <a:cs typeface="Arial" panose="020B0604020202020204" pitchFamily="34" charset="0"/>
            </a:endParaRPr>
          </a:p>
          <a:p>
            <a:pPr marL="0" indent="0">
              <a:buNone/>
            </a:pPr>
            <a:r>
              <a:rPr lang="pt-BR" sz="8000" dirty="0" smtClean="0">
                <a:latin typeface="Arial" panose="020B0604020202020204" pitchFamily="34" charset="0"/>
                <a:cs typeface="Arial" panose="020B0604020202020204" pitchFamily="34" charset="0"/>
              </a:rPr>
              <a:t>I </a:t>
            </a:r>
            <a:r>
              <a:rPr lang="pt-BR" sz="8000" dirty="0">
                <a:latin typeface="Arial" panose="020B0604020202020204" pitchFamily="34" charset="0"/>
                <a:cs typeface="Arial" panose="020B0604020202020204" pitchFamily="34" charset="0"/>
              </a:rPr>
              <a:t>– Respeito aos direitos humanos garantindo autonomia e liberdade das pessoas;</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II – promoção da equidade, reconhecendo os determinantes sociais da saúde;</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III – combate a estigmas e preconceito;</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IV – garantia do acesso e da qualidade dos serviços, ofertando cuidado integral e assistência multiprofissional, sob a lógica interdisciplinar;</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V – atenção humanizada e centrada nas </a:t>
            </a:r>
          </a:p>
          <a:p>
            <a:pPr marL="0" indent="0">
              <a:buNone/>
            </a:pPr>
            <a:r>
              <a:rPr lang="pt-BR" sz="8000" dirty="0">
                <a:latin typeface="Arial" panose="020B0604020202020204" pitchFamily="34" charset="0"/>
                <a:cs typeface="Arial" panose="020B0604020202020204" pitchFamily="34" charset="0"/>
              </a:rPr>
              <a:t>Necessidades das pessoas;</a:t>
            </a:r>
          </a:p>
          <a:p>
            <a:pPr marL="0" indent="0">
              <a:buNone/>
            </a:pPr>
            <a:r>
              <a:rPr lang="pt-BR" sz="8000" dirty="0">
                <a:latin typeface="Arial" panose="020B0604020202020204" pitchFamily="34" charset="0"/>
                <a:cs typeface="Arial" panose="020B0604020202020204" pitchFamily="34" charset="0"/>
              </a:rPr>
              <a:t> </a:t>
            </a:r>
          </a:p>
          <a:p>
            <a:endParaRPr lang="pt-BR" sz="8000" dirty="0"/>
          </a:p>
        </p:txBody>
      </p:sp>
    </p:spTree>
    <p:extLst>
      <p:ext uri="{BB962C8B-B14F-4D97-AF65-F5344CB8AC3E}">
        <p14:creationId xmlns="" xmlns:p14="http://schemas.microsoft.com/office/powerpoint/2010/main" val="30242793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Grupo </a:t>
            </a:r>
            <a:r>
              <a:rPr lang="pt-BR" dirty="0" smtClean="0"/>
              <a:t>Operativo</a:t>
            </a:r>
            <a:endParaRPr lang="pt-BR" dirty="0" smtClean="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Os </a:t>
            </a:r>
            <a:r>
              <a:rPr lang="pt-BR" sz="2000" dirty="0" smtClean="0">
                <a:latin typeface="Arial" pitchFamily="34" charset="0"/>
                <a:cs typeface="Arial" pitchFamily="34" charset="0"/>
              </a:rPr>
              <a:t>grupos operativos abrangem quatro campos de atuação:</a:t>
            </a:r>
          </a:p>
          <a:p>
            <a:pPr>
              <a:buNone/>
            </a:pPr>
            <a:endParaRPr lang="pt-BR" sz="2000" dirty="0" smtClean="0">
              <a:latin typeface="Arial" pitchFamily="34" charset="0"/>
              <a:cs typeface="Arial" pitchFamily="34" charset="0"/>
            </a:endParaRPr>
          </a:p>
          <a:p>
            <a:r>
              <a:rPr lang="pt-BR" sz="2000" b="1" dirty="0" smtClean="0">
                <a:latin typeface="Arial" pitchFamily="34" charset="0"/>
                <a:cs typeface="Arial" pitchFamily="34" charset="0"/>
              </a:rPr>
              <a:t>Ensino-aprendizagem</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Cuja </a:t>
            </a:r>
            <a:r>
              <a:rPr lang="pt-BR" sz="2000" dirty="0" smtClean="0">
                <a:latin typeface="Arial" pitchFamily="34" charset="0"/>
                <a:cs typeface="Arial" pitchFamily="34" charset="0"/>
              </a:rPr>
              <a:t>tarefa essencial é refletir sobre temas e discutir questões de interesse comum.</a:t>
            </a:r>
          </a:p>
          <a:p>
            <a:pPr>
              <a:buNone/>
            </a:pPr>
            <a:endParaRPr lang="pt-BR" sz="2000" dirty="0" smtClean="0">
              <a:latin typeface="Arial" pitchFamily="34" charset="0"/>
              <a:cs typeface="Arial" pitchFamily="34" charset="0"/>
            </a:endParaRPr>
          </a:p>
          <a:p>
            <a:r>
              <a:rPr lang="pt-BR" sz="2000" b="1" dirty="0" smtClean="0">
                <a:latin typeface="Arial" pitchFamily="34" charset="0"/>
                <a:cs typeface="Arial" pitchFamily="34" charset="0"/>
              </a:rPr>
              <a:t>Institucionais</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Grupos </a:t>
            </a:r>
            <a:r>
              <a:rPr lang="pt-BR" sz="2000" dirty="0" smtClean="0">
                <a:latin typeface="Arial" pitchFamily="34" charset="0"/>
                <a:cs typeface="Arial" pitchFamily="34" charset="0"/>
              </a:rPr>
              <a:t>formados em escolas, igrejas, sindicatos, promovendo reuniões com vistas ao debate sobre questões de seus interesses.</a:t>
            </a:r>
          </a:p>
          <a:p>
            <a:endParaRPr lang="pt-BR" sz="20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Grupo </a:t>
            </a:r>
            <a:r>
              <a:rPr lang="pt-BR" dirty="0" smtClean="0"/>
              <a:t>Operativo</a:t>
            </a:r>
            <a:endParaRPr lang="pt-BR" dirty="0" smtClean="0"/>
          </a:p>
        </p:txBody>
      </p:sp>
      <p:sp>
        <p:nvSpPr>
          <p:cNvPr id="3" name="Espaço Reservado para Conteúdo 2"/>
          <p:cNvSpPr>
            <a:spLocks noGrp="1"/>
          </p:cNvSpPr>
          <p:nvPr>
            <p:ph idx="1"/>
          </p:nvPr>
        </p:nvSpPr>
        <p:spPr/>
        <p:txBody>
          <a:bodyPr>
            <a:normAutofit/>
          </a:bodyPr>
          <a:lstStyle/>
          <a:p>
            <a:endParaRPr lang="pt-BR" sz="2000" b="1" dirty="0" smtClean="0">
              <a:latin typeface="Arial" pitchFamily="34" charset="0"/>
              <a:cs typeface="Arial" pitchFamily="34" charset="0"/>
            </a:endParaRPr>
          </a:p>
          <a:p>
            <a:endParaRPr lang="pt-BR" sz="2000" b="1" dirty="0" smtClean="0">
              <a:latin typeface="Arial" pitchFamily="34" charset="0"/>
              <a:cs typeface="Arial" pitchFamily="34" charset="0"/>
            </a:endParaRPr>
          </a:p>
          <a:p>
            <a:r>
              <a:rPr lang="pt-BR" sz="2000" b="1" dirty="0" smtClean="0">
                <a:latin typeface="Arial" pitchFamily="34" charset="0"/>
                <a:cs typeface="Arial" pitchFamily="34" charset="0"/>
              </a:rPr>
              <a:t>Comunitário</a:t>
            </a:r>
          </a:p>
          <a:p>
            <a:pPr>
              <a:buNone/>
            </a:pPr>
            <a:r>
              <a:rPr lang="pt-BR" sz="2000" dirty="0" smtClean="0">
                <a:latin typeface="Arial" pitchFamily="34" charset="0"/>
                <a:cs typeface="Arial" pitchFamily="34" charset="0"/>
              </a:rPr>
              <a:t>    Pode ser utilizado nos programas de Saúde em que profissionais são treinados para a tarefa de integração e incentivo a capacidades grupais.</a:t>
            </a:r>
          </a:p>
          <a:p>
            <a:pPr>
              <a:buNone/>
            </a:pPr>
            <a:endParaRPr lang="pt-BR" sz="2000" dirty="0" smtClean="0">
              <a:latin typeface="Arial" pitchFamily="34" charset="0"/>
              <a:cs typeface="Arial" pitchFamily="34" charset="0"/>
            </a:endParaRPr>
          </a:p>
          <a:p>
            <a:r>
              <a:rPr lang="pt-BR" sz="2000" b="1" dirty="0" smtClean="0">
                <a:latin typeface="Arial" pitchFamily="34" charset="0"/>
                <a:cs typeface="Arial" pitchFamily="34" charset="0"/>
              </a:rPr>
              <a:t>Terapêutico</a:t>
            </a:r>
          </a:p>
          <a:p>
            <a:pPr>
              <a:buNone/>
            </a:pPr>
            <a:r>
              <a:rPr lang="pt-BR" sz="2000" dirty="0" smtClean="0">
                <a:latin typeface="Arial" pitchFamily="34" charset="0"/>
                <a:cs typeface="Arial" pitchFamily="34" charset="0"/>
              </a:rPr>
              <a:t>    Objetiva a melhoria da situação de sofrimento. </a:t>
            </a:r>
          </a:p>
          <a:p>
            <a:endParaRPr lang="pt-BR" sz="20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764704"/>
            <a:ext cx="8229600" cy="1368152"/>
          </a:xfrm>
        </p:spPr>
        <p:txBody>
          <a:bodyPr>
            <a:normAutofit fontScale="90000"/>
          </a:bodyPr>
          <a:lstStyle/>
          <a:p>
            <a:pPr algn="ctr"/>
            <a:r>
              <a:rPr lang="pt-BR" b="1" dirty="0" smtClean="0"/>
              <a:t>Práticas </a:t>
            </a:r>
            <a:r>
              <a:rPr lang="pt-BR" b="1" dirty="0" smtClean="0"/>
              <a:t>integrativas e complementares</a:t>
            </a:r>
            <a:endParaRPr lang="pt-BR" dirty="0"/>
          </a:p>
        </p:txBody>
      </p:sp>
      <p:sp>
        <p:nvSpPr>
          <p:cNvPr id="3" name="Espaço Reservado para Conteúdo 2"/>
          <p:cNvSpPr>
            <a:spLocks noGrp="1"/>
          </p:cNvSpPr>
          <p:nvPr>
            <p:ph idx="1"/>
          </p:nvPr>
        </p:nvSpPr>
        <p:spPr>
          <a:xfrm>
            <a:off x="457200" y="2132856"/>
            <a:ext cx="8229600" cy="4191744"/>
          </a:xfrm>
        </p:spPr>
        <p:txBody>
          <a:bodyPr>
            <a:normAutofit/>
          </a:bodyPr>
          <a:lstStyle/>
          <a:p>
            <a:pPr>
              <a:buNone/>
            </a:pPr>
            <a:r>
              <a:rPr lang="pt-BR" sz="2200" dirty="0" smtClean="0">
                <a:latin typeface="Arial" pitchFamily="34" charset="0"/>
                <a:cs typeface="Arial" pitchFamily="34" charset="0"/>
              </a:rPr>
              <a:t>    </a:t>
            </a:r>
          </a:p>
          <a:p>
            <a:pPr>
              <a:buNone/>
            </a:pPr>
            <a:r>
              <a:rPr lang="pt-BR" sz="2200" dirty="0" smtClean="0">
                <a:latin typeface="Arial" pitchFamily="34" charset="0"/>
                <a:cs typeface="Arial" pitchFamily="34" charset="0"/>
              </a:rPr>
              <a:t> </a:t>
            </a:r>
            <a:r>
              <a:rPr lang="pt-BR" sz="2200" dirty="0" smtClean="0">
                <a:latin typeface="Arial" pitchFamily="34" charset="0"/>
                <a:cs typeface="Arial" pitchFamily="34" charset="0"/>
              </a:rPr>
              <a:t>  </a:t>
            </a:r>
            <a:r>
              <a:rPr lang="pt-BR" sz="2000" dirty="0" smtClean="0">
                <a:latin typeface="Arial" pitchFamily="34" charset="0"/>
                <a:cs typeface="Arial" pitchFamily="34" charset="0"/>
              </a:rPr>
              <a:t>Os </a:t>
            </a:r>
            <a:r>
              <a:rPr lang="pt-BR" sz="2000" dirty="0" smtClean="0">
                <a:latin typeface="Arial" pitchFamily="34" charset="0"/>
                <a:cs typeface="Arial" pitchFamily="34" charset="0"/>
              </a:rPr>
              <a:t>recursos terapêuticos da MTC buscam harmonizar o Yin-Yang e </a:t>
            </a:r>
            <a:r>
              <a:rPr lang="pt-BR" sz="2000" dirty="0" smtClean="0">
                <a:latin typeface="Arial" pitchFamily="34" charset="0"/>
                <a:cs typeface="Arial" pitchFamily="34" charset="0"/>
              </a:rPr>
              <a:t>os </a:t>
            </a:r>
            <a:r>
              <a:rPr lang="pt-BR" sz="2000" dirty="0" smtClean="0">
                <a:latin typeface="Arial" pitchFamily="34" charset="0"/>
                <a:cs typeface="Arial" pitchFamily="34" charset="0"/>
              </a:rPr>
              <a:t>cinco elementos de diferentes formas. A acupuntura consiste no uso de agulhas filiformes colocadas em pontos específicos do corpo, seguindo a teoria dos canais energéticos. Já as práticas corporais e mentais (ex.: </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lian</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gong</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chi</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gong</a:t>
            </a:r>
            <a:r>
              <a:rPr lang="pt-BR" sz="2000" i="1" dirty="0" smtClean="0">
                <a:latin typeface="Arial" pitchFamily="34" charset="0"/>
                <a:cs typeface="Arial" pitchFamily="34" charset="0"/>
              </a:rPr>
              <a:t>,tai </a:t>
            </a:r>
            <a:r>
              <a:rPr lang="pt-BR" sz="2000" i="1" dirty="0" err="1" smtClean="0">
                <a:latin typeface="Arial" pitchFamily="34" charset="0"/>
                <a:cs typeface="Arial" pitchFamily="34" charset="0"/>
              </a:rPr>
              <a:t>chi</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chuan</a:t>
            </a:r>
            <a:r>
              <a:rPr lang="pt-BR" sz="2000" i="1" dirty="0" smtClean="0">
                <a:latin typeface="Arial" pitchFamily="34" charset="0"/>
                <a:cs typeface="Arial" pitchFamily="34" charset="0"/>
              </a:rPr>
              <a:t>, </a:t>
            </a:r>
            <a:r>
              <a:rPr lang="pt-BR" sz="2000" i="1" dirty="0" err="1" smtClean="0">
                <a:latin typeface="Arial" pitchFamily="34" charset="0"/>
                <a:cs typeface="Arial" pitchFamily="34" charset="0"/>
              </a:rPr>
              <a:t>tuina</a:t>
            </a:r>
            <a:r>
              <a:rPr lang="pt-BR" sz="2000" dirty="0" smtClean="0">
                <a:latin typeface="Arial" pitchFamily="34" charset="0"/>
                <a:cs typeface="Arial" pitchFamily="34" charset="0"/>
              </a:rPr>
              <a:t>, </a:t>
            </a:r>
            <a:r>
              <a:rPr lang="pt-BR" sz="2000" dirty="0" smtClean="0">
                <a:latin typeface="Arial" pitchFamily="34" charset="0"/>
                <a:cs typeface="Arial" pitchFamily="34" charset="0"/>
              </a:rPr>
              <a:t>meditação) utilizam o movimento, a respiração, a concentração e massagens com intuito semelhante, além de promoverem relaxamento, equilíbrio e percepção corporal de modo a favorecer a integralidade da saúde, estimulando o autocuidado e a corresponsabilização no processo terapêutico. Estes importantes recursos terapêuticos estão disponíveis para qualificar a oferta de serviços no cuidado à saúde mental. </a:t>
            </a:r>
          </a:p>
          <a:p>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Homeopatia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smtClean="0">
                <a:latin typeface="Arial" pitchFamily="34" charset="0"/>
                <a:cs typeface="Arial" pitchFamily="34" charset="0"/>
              </a:rPr>
              <a:t>Homeopatia é um sistema médico complexo, desenvolvido por Samuel </a:t>
            </a:r>
            <a:r>
              <a:rPr lang="pt-BR" sz="2000" dirty="0" err="1" smtClean="0">
                <a:latin typeface="Arial" pitchFamily="34" charset="0"/>
                <a:cs typeface="Arial" pitchFamily="34" charset="0"/>
              </a:rPr>
              <a:t>Hahnemann</a:t>
            </a:r>
            <a:r>
              <a:rPr lang="pt-BR" sz="2000" dirty="0" smtClean="0">
                <a:latin typeface="Arial" pitchFamily="34" charset="0"/>
                <a:cs typeface="Arial" pitchFamily="34" charset="0"/>
              </a:rPr>
              <a:t>, médico alemão, no Século XVIII. Está ancorado em três princípios fundamentais: a lei dos semelhantes, a experimentação no homem sadio e no uso de doses </a:t>
            </a:r>
            <a:r>
              <a:rPr lang="pt-BR" sz="2000" dirty="0" smtClean="0">
                <a:latin typeface="Arial" pitchFamily="34" charset="0"/>
                <a:cs typeface="Arial" pitchFamily="34" charset="0"/>
              </a:rPr>
              <a:t>infinitesimais.</a:t>
            </a:r>
            <a:r>
              <a:rPr lang="pt-BR" sz="2000" dirty="0" smtClean="0">
                <a:latin typeface="Arial" pitchFamily="34" charset="0"/>
                <a:cs typeface="Arial" pitchFamily="34" charset="0"/>
              </a:rPr>
              <a:t> Os serviços de Homeopatia da rede de atenção à Saúde têm sido opção terapêutica bastante frequente entre as pessoas com quadros de ansiedade, depressão, insônia e outros transtornos mentais, além de auxiliar no processo de redução e retirada de medicamentos psicotrópicos (NOVAES, 2007).</a:t>
            </a:r>
            <a:endParaRPr lang="pt-BR" sz="2000" dirty="0" smtClean="0">
              <a:latin typeface="Arial" pitchFamily="34" charset="0"/>
              <a:cs typeface="Arial" pitchFamily="34" charset="0"/>
            </a:endParaRPr>
          </a:p>
          <a:p>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b="1" dirty="0" err="1" smtClean="0"/>
              <a:t>Fitoterapia</a:t>
            </a:r>
            <a:r>
              <a:rPr lang="pt-BR" b="1" dirty="0" smtClean="0"/>
              <a:t> e plantas medicinais</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err="1" smtClean="0">
                <a:latin typeface="Arial" pitchFamily="34" charset="0"/>
                <a:cs typeface="Arial" pitchFamily="34" charset="0"/>
              </a:rPr>
              <a:t>Fitoterapia</a:t>
            </a:r>
            <a:r>
              <a:rPr lang="pt-BR" sz="2000" dirty="0" smtClean="0">
                <a:latin typeface="Arial" pitchFamily="34" charset="0"/>
                <a:cs typeface="Arial" pitchFamily="34" charset="0"/>
              </a:rPr>
              <a:t> é a “terapêutica caracterizada pelo uso de plantas medicinais em suas diferentes apresentações e formas farmacêuticas, sem a utilização de substâncias ativas isoladas, ainda que de origem </a:t>
            </a:r>
            <a:r>
              <a:rPr lang="pt-BR" sz="2000" dirty="0" err="1" smtClean="0">
                <a:latin typeface="Arial" pitchFamily="34" charset="0"/>
                <a:cs typeface="Arial" pitchFamily="34" charset="0"/>
              </a:rPr>
              <a:t>veget</a:t>
            </a:r>
            <a:r>
              <a:rPr lang="pt-BR" sz="2000" dirty="0" smtClean="0">
                <a:latin typeface="Arial" pitchFamily="34" charset="0"/>
                <a:cs typeface="Arial" pitchFamily="34" charset="0"/>
              </a:rPr>
              <a:t> No campo da Saúde Mental diversas são as possibilidades que as plantas medicinais e a </a:t>
            </a:r>
            <a:r>
              <a:rPr lang="pt-BR" sz="2000" dirty="0" err="1" smtClean="0">
                <a:latin typeface="Arial" pitchFamily="34" charset="0"/>
                <a:cs typeface="Arial" pitchFamily="34" charset="0"/>
              </a:rPr>
              <a:t>Fitoterapia</a:t>
            </a:r>
            <a:r>
              <a:rPr lang="pt-BR" sz="2000" dirty="0" smtClean="0">
                <a:latin typeface="Arial" pitchFamily="34" charset="0"/>
                <a:cs typeface="Arial" pitchFamily="34" charset="0"/>
              </a:rPr>
              <a:t> podem oferecer no processo de cuidado aos sujeitos que procuram as redes de Atenção à Saúde para obter alívio de seu sofrimento mental e/ou de um convívio com álcool e drogas </a:t>
            </a:r>
            <a:r>
              <a:rPr lang="pt-BR" sz="2000" dirty="0" err="1" smtClean="0">
                <a:latin typeface="Arial" pitchFamily="34" charset="0"/>
                <a:cs typeface="Arial" pitchFamily="34" charset="0"/>
              </a:rPr>
              <a:t>al</a:t>
            </a:r>
            <a:r>
              <a:rPr lang="pt-BR" sz="2000" dirty="0" smtClean="0">
                <a:latin typeface="Arial" pitchFamily="34" charset="0"/>
                <a:cs typeface="Arial" pitchFamily="34" charset="0"/>
              </a:rPr>
              <a:t>” (LUZ NETTO, 1998 apud Brasil, 2006, p. 18</a:t>
            </a:r>
            <a:r>
              <a:rPr lang="pt-BR" sz="2000" dirty="0" smtClean="0">
                <a:latin typeface="Arial" pitchFamily="34" charset="0"/>
                <a:cs typeface="Arial" pitchFamily="34" charset="0"/>
              </a:rPr>
              <a:t>).</a:t>
            </a:r>
          </a:p>
          <a:p>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1152128"/>
          </a:xfrm>
        </p:spPr>
        <p:txBody>
          <a:bodyPr>
            <a:normAutofit/>
          </a:bodyPr>
          <a:lstStyle/>
          <a:p>
            <a:pPr algn="ctr"/>
            <a:r>
              <a:rPr lang="en-US" dirty="0" err="1" smtClean="0"/>
              <a:t>Terapia</a:t>
            </a:r>
            <a:r>
              <a:rPr lang="en-US" dirty="0" smtClean="0"/>
              <a:t> de </a:t>
            </a:r>
            <a:r>
              <a:rPr lang="en-US" dirty="0" err="1" smtClean="0"/>
              <a:t>Reatribuiçao</a:t>
            </a:r>
            <a:endParaRPr lang="pt-BR" dirty="0"/>
          </a:p>
        </p:txBody>
      </p:sp>
      <p:sp>
        <p:nvSpPr>
          <p:cNvPr id="3" name="Espaço Reservado para Conteúdo 2"/>
          <p:cNvSpPr>
            <a:spLocks noGrp="1"/>
          </p:cNvSpPr>
          <p:nvPr>
            <p:ph idx="1"/>
          </p:nvPr>
        </p:nvSpPr>
        <p:spPr>
          <a:xfrm>
            <a:off x="457200" y="2276872"/>
            <a:ext cx="8229600" cy="4104456"/>
          </a:xfrm>
        </p:spPr>
        <p:txBody>
          <a:bodyPr>
            <a:normAutofit fontScale="92500" lnSpcReduction="20000"/>
          </a:bodyPr>
          <a:lstStyle/>
          <a:p>
            <a:endParaRPr lang="pt-BR" dirty="0" smtClean="0"/>
          </a:p>
          <a:p>
            <a:pPr>
              <a:buNone/>
            </a:pPr>
            <a:r>
              <a:rPr lang="pt-BR" sz="2400" dirty="0" smtClean="0">
                <a:latin typeface="Arial" pitchFamily="34" charset="0"/>
                <a:cs typeface="Arial" pitchFamily="34" charset="0"/>
              </a:rPr>
              <a:t>    Reatribuir </a:t>
            </a:r>
            <a:r>
              <a:rPr lang="pt-BR" sz="2400" dirty="0" smtClean="0">
                <a:latin typeface="Arial" pitchFamily="34" charset="0"/>
                <a:cs typeface="Arial" pitchFamily="34" charset="0"/>
              </a:rPr>
              <a:t>significa fazer a relação entre as queixas sintomáticas e o sofrimento psíquico. Atribuir o sintoma a um sofrimento que pode não ter sua origem no corpo. E dar ao sofrimento o cuidado que ele demanda. De fato, essa pessoa precisa de atenção, pois não está conseguindo sozinha se dar conta de que sofre com determinado contexto de sua vida. E sobre a reatribuição, todos nós podemos falar a respeito. Quem nunca se deu conta, posteriormente, que certa dor de barriga ou dor de cabeça na verdade estava representando o sofrimento por algo que estava ocorrendo em sua vida? Da mesma forma, sabemos que as crianças sinalizam muito pelo corpo um sofrimento que não necessariamente inicia ali, mas em outra questão em seu entorno</a:t>
            </a:r>
            <a:endParaRPr lang="pt-BR" sz="24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692696"/>
            <a:ext cx="8229600" cy="1143000"/>
          </a:xfrm>
        </p:spPr>
        <p:txBody>
          <a:bodyPr/>
          <a:lstStyle/>
          <a:p>
            <a:pPr algn="ctr"/>
            <a:r>
              <a:rPr lang="en-US" dirty="0" err="1" smtClean="0"/>
              <a:t>Terapia</a:t>
            </a:r>
            <a:r>
              <a:rPr lang="en-US" dirty="0" smtClean="0"/>
              <a:t> de </a:t>
            </a:r>
            <a:r>
              <a:rPr lang="en-US" dirty="0" err="1" smtClean="0"/>
              <a:t>Reatribuiçao</a:t>
            </a:r>
            <a:endParaRPr lang="pt-BR" dirty="0" smtClean="0"/>
          </a:p>
        </p:txBody>
      </p:sp>
      <p:sp>
        <p:nvSpPr>
          <p:cNvPr id="3" name="Espaço Reservado para Conteúdo 2"/>
          <p:cNvSpPr>
            <a:spLocks noGrp="1"/>
          </p:cNvSpPr>
          <p:nvPr>
            <p:ph idx="1"/>
          </p:nvPr>
        </p:nvSpPr>
        <p:spPr/>
        <p:txBody>
          <a:bodyPr>
            <a:normAutofit fontScale="85000" lnSpcReduction="10000"/>
          </a:bodyPr>
          <a:lstStyle/>
          <a:p>
            <a:pPr>
              <a:buNone/>
            </a:pPr>
            <a:r>
              <a:rPr lang="pt-BR" sz="2400" b="1" dirty="0" smtClean="0">
                <a:latin typeface="Arial" pitchFamily="34" charset="0"/>
                <a:cs typeface="Arial" pitchFamily="34" charset="0"/>
              </a:rPr>
              <a:t>     Etapas </a:t>
            </a:r>
            <a:r>
              <a:rPr lang="pt-BR" sz="2400" b="1" dirty="0" smtClean="0">
                <a:latin typeface="Arial" pitchFamily="34" charset="0"/>
                <a:cs typeface="Arial" pitchFamily="34" charset="0"/>
              </a:rPr>
              <a:t>da terapia de reatribuição</a:t>
            </a:r>
          </a:p>
          <a:p>
            <a:pPr>
              <a:buNone/>
            </a:pPr>
            <a:r>
              <a:rPr lang="pt-BR" sz="2400" dirty="0" smtClean="0">
                <a:latin typeface="Arial" pitchFamily="34" charset="0"/>
                <a:cs typeface="Arial" pitchFamily="34" charset="0"/>
              </a:rPr>
              <a:t>    1</a:t>
            </a:r>
            <a:r>
              <a:rPr lang="pt-BR" sz="2400" dirty="0" smtClean="0">
                <a:latin typeface="Arial" pitchFamily="34" charset="0"/>
                <a:cs typeface="Arial" pitchFamily="34" charset="0"/>
              </a:rPr>
              <a:t>. Sentindo-se compreendido – fazer </a:t>
            </a:r>
            <a:r>
              <a:rPr lang="pt-BR" sz="2400" dirty="0" err="1" smtClean="0">
                <a:latin typeface="Arial" pitchFamily="34" charset="0"/>
                <a:cs typeface="Arial" pitchFamily="34" charset="0"/>
              </a:rPr>
              <a:t>anamnese</a:t>
            </a:r>
            <a:r>
              <a:rPr lang="pt-BR" sz="2400" dirty="0" smtClean="0">
                <a:latin typeface="Arial" pitchFamily="34" charset="0"/>
                <a:cs typeface="Arial" pitchFamily="34" charset="0"/>
              </a:rPr>
              <a:t> ampliada e exame físico focado na queixa, com valorização das crenças da pessoa</a:t>
            </a:r>
            <a:r>
              <a:rPr lang="pt-BR" sz="2400" dirty="0" smtClean="0">
                <a:latin typeface="Arial" pitchFamily="34" charset="0"/>
                <a:cs typeface="Arial" pitchFamily="34" charset="0"/>
              </a:rPr>
              <a:t>.</a:t>
            </a:r>
          </a:p>
          <a:p>
            <a:pPr>
              <a:buNone/>
            </a:pPr>
            <a:r>
              <a:rPr lang="pt-BR" sz="2400" dirty="0" smtClean="0">
                <a:latin typeface="Arial" pitchFamily="34" charset="0"/>
                <a:cs typeface="Arial" pitchFamily="34" charset="0"/>
              </a:rPr>
              <a:t>    2</a:t>
            </a:r>
            <a:r>
              <a:rPr lang="pt-BR" sz="2400" dirty="0" smtClean="0">
                <a:latin typeface="Arial" pitchFamily="34" charset="0"/>
                <a:cs typeface="Arial" pitchFamily="34" charset="0"/>
              </a:rPr>
              <a:t>. Ampliando a agenda – dar </a:t>
            </a:r>
            <a:r>
              <a:rPr lang="pt-BR" sz="2400" i="1" dirty="0" smtClean="0">
                <a:latin typeface="Arial" pitchFamily="34" charset="0"/>
                <a:cs typeface="Arial" pitchFamily="34" charset="0"/>
              </a:rPr>
              <a:t>feedback</a:t>
            </a:r>
            <a:r>
              <a:rPr lang="pt-BR" sz="2400" i="1" dirty="0" smtClean="0">
                <a:latin typeface="Arial" pitchFamily="34" charset="0"/>
                <a:cs typeface="Arial" pitchFamily="34" charset="0"/>
              </a:rPr>
              <a:t> </a:t>
            </a:r>
            <a:r>
              <a:rPr lang="pt-BR" sz="2400" dirty="0" smtClean="0">
                <a:latin typeface="Arial" pitchFamily="34" charset="0"/>
                <a:cs typeface="Arial" pitchFamily="34" charset="0"/>
              </a:rPr>
              <a:t>à </a:t>
            </a:r>
            <a:r>
              <a:rPr lang="pt-BR" sz="2400" dirty="0" smtClean="0">
                <a:latin typeface="Arial" pitchFamily="34" charset="0"/>
                <a:cs typeface="Arial" pitchFamily="34" charset="0"/>
              </a:rPr>
              <a:t>pessoa, com recodificação dos sintomas e vinculação destes com eventos vitais e/ou psicológicos</a:t>
            </a:r>
            <a:r>
              <a:rPr lang="pt-BR" sz="2400" dirty="0" smtClean="0">
                <a:latin typeface="Arial" pitchFamily="34" charset="0"/>
                <a:cs typeface="Arial" pitchFamily="34" charset="0"/>
              </a:rPr>
              <a:t>.</a:t>
            </a:r>
          </a:p>
          <a:p>
            <a:pPr>
              <a:buNone/>
            </a:pPr>
            <a:r>
              <a:rPr lang="pt-BR" sz="2400" dirty="0" smtClean="0">
                <a:latin typeface="Arial" pitchFamily="34" charset="0"/>
                <a:cs typeface="Arial" pitchFamily="34" charset="0"/>
              </a:rPr>
              <a:t>    3</a:t>
            </a:r>
            <a:r>
              <a:rPr lang="pt-BR" sz="2400" dirty="0" smtClean="0">
                <a:latin typeface="Arial" pitchFamily="34" charset="0"/>
                <a:cs typeface="Arial" pitchFamily="34" charset="0"/>
              </a:rPr>
              <a:t>. Fazendo o vínculo – construir modelos explicativos que façam sentido para a </a:t>
            </a:r>
            <a:r>
              <a:rPr lang="pt-BR" sz="2400" dirty="0" smtClean="0">
                <a:latin typeface="Arial" pitchFamily="34" charset="0"/>
                <a:cs typeface="Arial" pitchFamily="34" charset="0"/>
              </a:rPr>
              <a:t>pessoa.</a:t>
            </a:r>
          </a:p>
          <a:p>
            <a:pPr>
              <a:buNone/>
            </a:pPr>
            <a:r>
              <a:rPr lang="pt-BR" sz="2400" dirty="0" smtClean="0">
                <a:latin typeface="Arial" pitchFamily="34" charset="0"/>
                <a:cs typeface="Arial" pitchFamily="34" charset="0"/>
              </a:rPr>
              <a:t>    4</a:t>
            </a:r>
            <a:r>
              <a:rPr lang="pt-BR" sz="2400" dirty="0" smtClean="0">
                <a:latin typeface="Arial" pitchFamily="34" charset="0"/>
                <a:cs typeface="Arial" pitchFamily="34" charset="0"/>
              </a:rPr>
              <a:t>. Negociando o tratamento – pactuar, em conjunto com a pessoa, um projeto terapêutico ampliado.As etapas desse tratamento devem seguir uma rotina de consultas de tal forma que o profissional e a pessoa em tratamento desenvolvam um contrato terapêutico. Essas consultas podem durar de 15 a 45 minutos, devendo-se reservar pelo menos uma consulta para cada uma das etapas</a:t>
            </a:r>
          </a:p>
          <a:p>
            <a:endParaRPr lang="pt-B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
            </a:r>
            <a:br>
              <a:rPr lang="pt-BR" dirty="0" smtClean="0"/>
            </a:br>
            <a:r>
              <a:rPr lang="pt-BR" b="1" dirty="0" smtClean="0"/>
              <a:t>Terapia comunitária</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smtClean="0">
                <a:latin typeface="Arial" pitchFamily="34" charset="0"/>
                <a:cs typeface="Arial" pitchFamily="34" charset="0"/>
              </a:rPr>
              <a:t>Terapia Comunitária (TC) caracteriza-se como mais uma ferramenta à disposição dos profissionais da Atenção Básica no campo da Saúde Mental a ser utilizada no território de atuação. A atividade organiza-se como um espaço comunitário que possibilita a troca de experiências e de sabedorias de vida. A TC visa trabalhar de forma horizontal e circular ao propor que cada um que participe da sessão seja corresponsável no processo terapêutico que se realiza naquele momento e que produz efeitos tanto grupais quanto singulares.</a:t>
            </a:r>
            <a:endParaRPr lang="pt-BR" sz="2000"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Terapia</a:t>
            </a:r>
            <a:r>
              <a:rPr lang="en-US" dirty="0" smtClean="0"/>
              <a:t> </a:t>
            </a:r>
            <a:r>
              <a:rPr lang="en-US" dirty="0" err="1" smtClean="0"/>
              <a:t>comunitária</a:t>
            </a:r>
            <a:endParaRPr lang="pt-BR" dirty="0"/>
          </a:p>
        </p:txBody>
      </p:sp>
      <p:sp>
        <p:nvSpPr>
          <p:cNvPr id="3" name="Espaço Reservado para Conteúdo 2"/>
          <p:cNvSpPr>
            <a:spLocks noGrp="1"/>
          </p:cNvSpPr>
          <p:nvPr>
            <p:ph idx="1"/>
          </p:nvPr>
        </p:nvSpPr>
        <p:spPr/>
        <p:txBody>
          <a:bodyPr>
            <a:noAutofit/>
          </a:bodyPr>
          <a:lstStyle/>
          <a:p>
            <a:pPr>
              <a:buNone/>
            </a:pPr>
            <a:r>
              <a:rPr lang="pt-BR" sz="2000" b="1" dirty="0" smtClean="0">
                <a:latin typeface="Arial" pitchFamily="34" charset="0"/>
                <a:cs typeface="Arial" pitchFamily="34" charset="0"/>
              </a:rPr>
              <a:t>   Etapas </a:t>
            </a:r>
            <a:r>
              <a:rPr lang="pt-BR" sz="2000" b="1" dirty="0" smtClean="0">
                <a:latin typeface="Arial" pitchFamily="34" charset="0"/>
                <a:cs typeface="Arial" pitchFamily="34" charset="0"/>
              </a:rPr>
              <a:t>da Terapia Comunitária</a:t>
            </a:r>
          </a:p>
          <a:p>
            <a:pPr>
              <a:buNone/>
            </a:pPr>
            <a:r>
              <a:rPr lang="pt-BR" sz="2000" dirty="0" smtClean="0">
                <a:latin typeface="Arial" pitchFamily="34" charset="0"/>
                <a:cs typeface="Arial" pitchFamily="34" charset="0"/>
              </a:rPr>
              <a:t>1</a:t>
            </a:r>
            <a:r>
              <a:rPr lang="pt-BR" sz="2000" dirty="0" smtClean="0">
                <a:latin typeface="Arial" pitchFamily="34" charset="0"/>
                <a:cs typeface="Arial" pitchFamily="34" charset="0"/>
              </a:rPr>
              <a:t>. Acolhimento – momento de apresentação individual e das cinco regras</a:t>
            </a:r>
            <a:r>
              <a:rPr lang="pt-BR" sz="2000" dirty="0" smtClean="0">
                <a:latin typeface="Arial" pitchFamily="34" charset="0"/>
                <a:cs typeface="Arial" pitchFamily="34" charset="0"/>
              </a:rPr>
              <a:t>.</a:t>
            </a:r>
          </a:p>
          <a:p>
            <a:pPr>
              <a:buNone/>
            </a:pPr>
            <a:r>
              <a:rPr lang="pt-BR" sz="2000" dirty="0" smtClean="0">
                <a:latin typeface="Arial" pitchFamily="34" charset="0"/>
                <a:cs typeface="Arial" pitchFamily="34" charset="0"/>
              </a:rPr>
              <a:t>2</a:t>
            </a:r>
            <a:r>
              <a:rPr lang="pt-BR" sz="2000" dirty="0" smtClean="0">
                <a:latin typeface="Arial" pitchFamily="34" charset="0"/>
                <a:cs typeface="Arial" pitchFamily="34" charset="0"/>
              </a:rPr>
              <a:t>. Escolha do tema – as pessoas apresentam as questões e os temas sobre os quais querem falar. Vota-se o tema a ser abordado no dia</a:t>
            </a:r>
            <a:r>
              <a:rPr lang="pt-BR" sz="2000" dirty="0" smtClean="0">
                <a:latin typeface="Arial" pitchFamily="34" charset="0"/>
                <a:cs typeface="Arial" pitchFamily="34" charset="0"/>
              </a:rPr>
              <a:t>.</a:t>
            </a:r>
          </a:p>
          <a:p>
            <a:pPr>
              <a:buNone/>
            </a:pPr>
            <a:r>
              <a:rPr lang="pt-BR" sz="2000" dirty="0" smtClean="0">
                <a:latin typeface="Arial" pitchFamily="34" charset="0"/>
                <a:cs typeface="Arial" pitchFamily="34" charset="0"/>
              </a:rPr>
              <a:t>3</a:t>
            </a:r>
            <a:r>
              <a:rPr lang="pt-BR" sz="2000" dirty="0" smtClean="0">
                <a:latin typeface="Arial" pitchFamily="34" charset="0"/>
                <a:cs typeface="Arial" pitchFamily="34" charset="0"/>
              </a:rPr>
              <a:t>. Contextualização – momento em que o participante, com o tema escolhido, conta sua história. O grupo faz perguntas</a:t>
            </a:r>
            <a:r>
              <a:rPr lang="pt-BR" sz="2000" dirty="0" smtClean="0">
                <a:latin typeface="Arial" pitchFamily="34" charset="0"/>
                <a:cs typeface="Arial" pitchFamily="34" charset="0"/>
              </a:rPr>
              <a:t>.</a:t>
            </a:r>
          </a:p>
          <a:p>
            <a:pPr>
              <a:buNone/>
            </a:pPr>
            <a:r>
              <a:rPr lang="pt-BR" sz="2000" dirty="0" smtClean="0">
                <a:latin typeface="Arial" pitchFamily="34" charset="0"/>
                <a:cs typeface="Arial" pitchFamily="34" charset="0"/>
              </a:rPr>
              <a:t>4</a:t>
            </a:r>
            <a:r>
              <a:rPr lang="pt-BR" sz="2000" dirty="0" smtClean="0">
                <a:latin typeface="Arial" pitchFamily="34" charset="0"/>
                <a:cs typeface="Arial" pitchFamily="34" charset="0"/>
              </a:rPr>
              <a:t>. </a:t>
            </a:r>
            <a:r>
              <a:rPr lang="pt-BR" sz="2000" dirty="0" err="1" smtClean="0">
                <a:latin typeface="Arial" pitchFamily="34" charset="0"/>
                <a:cs typeface="Arial" pitchFamily="34" charset="0"/>
              </a:rPr>
              <a:t>Problematização</a:t>
            </a:r>
            <a:r>
              <a:rPr lang="pt-BR" sz="2000" dirty="0" smtClean="0">
                <a:latin typeface="Arial" pitchFamily="34" charset="0"/>
                <a:cs typeface="Arial" pitchFamily="34" charset="0"/>
              </a:rPr>
              <a:t> – o mote (questão-chave para reflexão) do dia, relacionado ao tema, é  jogado para o grupo</a:t>
            </a:r>
            <a:r>
              <a:rPr lang="pt-BR" sz="2000" dirty="0" smtClean="0">
                <a:latin typeface="Arial" pitchFamily="34" charset="0"/>
                <a:cs typeface="Arial" pitchFamily="34" charset="0"/>
              </a:rPr>
              <a:t>.</a:t>
            </a:r>
          </a:p>
          <a:p>
            <a:pPr>
              <a:buNone/>
            </a:pPr>
            <a:r>
              <a:rPr lang="pt-BR" sz="2000" dirty="0" smtClean="0">
                <a:latin typeface="Arial" pitchFamily="34" charset="0"/>
                <a:cs typeface="Arial" pitchFamily="34" charset="0"/>
              </a:rPr>
              <a:t>5</a:t>
            </a:r>
            <a:r>
              <a:rPr lang="pt-BR" sz="2000" dirty="0" smtClean="0">
                <a:latin typeface="Arial" pitchFamily="34" charset="0"/>
                <a:cs typeface="Arial" pitchFamily="34" charset="0"/>
              </a:rPr>
              <a:t>. Rituais de agregação e conotação positiva – com o grupo unido, cada integrante verbaliza o que mais o tocou em relação às histórias contadas</a:t>
            </a:r>
            <a:r>
              <a:rPr lang="pt-BR" sz="2000" dirty="0" smtClean="0">
                <a:latin typeface="Arial" pitchFamily="34" charset="0"/>
                <a:cs typeface="Arial" pitchFamily="34" charset="0"/>
              </a:rPr>
              <a:t>.</a:t>
            </a:r>
          </a:p>
          <a:p>
            <a:pPr>
              <a:buNone/>
            </a:pPr>
            <a:r>
              <a:rPr lang="pt-BR" sz="2000" dirty="0" smtClean="0">
                <a:latin typeface="Arial" pitchFamily="34" charset="0"/>
                <a:cs typeface="Arial" pitchFamily="34" charset="0"/>
              </a:rPr>
              <a:t>6</a:t>
            </a:r>
            <a:r>
              <a:rPr lang="pt-BR" sz="2000" dirty="0" smtClean="0">
                <a:latin typeface="Arial" pitchFamily="34" charset="0"/>
                <a:cs typeface="Arial" pitchFamily="34" charset="0"/>
              </a:rPr>
              <a:t>. Avaliação – feita entre os terapeutas comunitários.</a:t>
            </a:r>
            <a:endParaRPr lang="pt-BR" sz="20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500776"/>
          </a:xfrm>
        </p:spPr>
        <p:txBody>
          <a:bodyPr>
            <a:normAutofit fontScale="90000"/>
          </a:bodyPr>
          <a:lstStyle/>
          <a:p>
            <a:pPr algn="ctr"/>
            <a:r>
              <a:rPr lang="pt-BR" b="1" dirty="0" smtClean="0"/>
              <a:t>Terapias cognitivas comportamentais: ativação</a:t>
            </a:r>
            <a:endParaRPr lang="pt-BR" dirty="0"/>
          </a:p>
        </p:txBody>
      </p:sp>
      <p:sp>
        <p:nvSpPr>
          <p:cNvPr id="3" name="Espaço Reservado para Conteúdo 2"/>
          <p:cNvSpPr>
            <a:spLocks noGrp="1"/>
          </p:cNvSpPr>
          <p:nvPr>
            <p:ph idx="1"/>
          </p:nvPr>
        </p:nvSpPr>
        <p:spPr>
          <a:xfrm>
            <a:off x="457200" y="2348880"/>
            <a:ext cx="8229600" cy="3975720"/>
          </a:xfrm>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As </a:t>
            </a:r>
            <a:r>
              <a:rPr lang="pt-BR" sz="2000" dirty="0" smtClean="0">
                <a:latin typeface="Arial" pitchFamily="34" charset="0"/>
                <a:cs typeface="Arial" pitchFamily="34" charset="0"/>
              </a:rPr>
              <a:t>pessoas que estão com um grau elevado de sofrimento psíquico muitas vezes deixam de fazer atividades que lhes dão prazer. Ações simples como passear, ir ao cinema, ir ao parque, cuidar do jardim, cozinhar, fazer esporte, ler, costurar, entre outras, são abandonadas, retiradas da rotina da pessoa gradativamente, ao mesmo tempo em que o sofrimento vai praticamente tomando conta da vida da pessoa. </a:t>
            </a:r>
            <a:endParaRPr lang="pt-BR"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6686"/>
            <a:ext cx="8229600" cy="922114"/>
          </a:xfrm>
        </p:spPr>
        <p:txBody>
          <a:bodyPr>
            <a:normAutofit fontScale="90000"/>
          </a:bodyPr>
          <a:lstStyle/>
          <a:p>
            <a:pPr algn="ctr"/>
            <a:r>
              <a:rPr lang="pt-BR" dirty="0"/>
              <a:t>Saúde Mental Na Atenção Básica </a:t>
            </a:r>
          </a:p>
        </p:txBody>
      </p:sp>
      <p:sp>
        <p:nvSpPr>
          <p:cNvPr id="3" name="Espaço Reservado para Conteúdo 2"/>
          <p:cNvSpPr>
            <a:spLocks noGrp="1"/>
          </p:cNvSpPr>
          <p:nvPr>
            <p:ph idx="1"/>
          </p:nvPr>
        </p:nvSpPr>
        <p:spPr>
          <a:xfrm>
            <a:off x="457200" y="1811957"/>
            <a:ext cx="8229600" cy="4713387"/>
          </a:xfrm>
        </p:spPr>
        <p:txBody>
          <a:bodyPr>
            <a:noAutofit/>
          </a:bodyPr>
          <a:lstStyle/>
          <a:p>
            <a:pPr marL="0" indent="0">
              <a:buNone/>
            </a:pPr>
            <a:endParaRPr lang="pt-BR" sz="2000" dirty="0" smtClean="0">
              <a:latin typeface="Arial" panose="020B0604020202020204" pitchFamily="34" charset="0"/>
              <a:cs typeface="Arial" panose="020B0604020202020204" pitchFamily="34" charset="0"/>
            </a:endParaRPr>
          </a:p>
          <a:p>
            <a:pPr marL="0" indent="0">
              <a:buNone/>
            </a:pPr>
            <a:r>
              <a:rPr lang="pt-BR" sz="2000" dirty="0" smtClean="0">
                <a:latin typeface="Arial" panose="020B0604020202020204" pitchFamily="34" charset="0"/>
                <a:cs typeface="Arial" panose="020B0604020202020204" pitchFamily="34" charset="0"/>
              </a:rPr>
              <a:t>VI </a:t>
            </a:r>
            <a:r>
              <a:rPr lang="pt-BR" sz="2000" dirty="0">
                <a:latin typeface="Arial" panose="020B0604020202020204" pitchFamily="34" charset="0"/>
                <a:cs typeface="Arial" panose="020B0604020202020204" pitchFamily="34" charset="0"/>
              </a:rPr>
              <a:t>– diversificação das estratégias de cuidado;</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VII – desenvolvimento de atividades no território, que favoreçam a inclusão social com vistas à promoção de autonomia e ao exercício da autonomia;</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VIII-desenvolvimento de estratégias de Redução</a:t>
            </a:r>
          </a:p>
          <a:p>
            <a:pPr marL="0" indent="0">
              <a:buNone/>
            </a:pPr>
            <a:r>
              <a:rPr lang="pt-BR" sz="2000" dirty="0">
                <a:latin typeface="Arial" panose="020B0604020202020204" pitchFamily="34" charset="0"/>
                <a:cs typeface="Arial" panose="020B0604020202020204" pitchFamily="34" charset="0"/>
              </a:rPr>
              <a:t>de Danos;</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IX – ênfase em serviços de base territorial e comunitária com participação e controle social dos usuários e de seus familiares;</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 </a:t>
            </a:r>
          </a:p>
          <a:p>
            <a:endParaRPr lang="pt-BR" sz="2000" dirty="0"/>
          </a:p>
        </p:txBody>
      </p:sp>
    </p:spTree>
    <p:extLst>
      <p:ext uri="{BB962C8B-B14F-4D97-AF65-F5344CB8AC3E}">
        <p14:creationId xmlns="" xmlns:p14="http://schemas.microsoft.com/office/powerpoint/2010/main" val="1906754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1152128"/>
          </a:xfrm>
        </p:spPr>
        <p:txBody>
          <a:bodyPr>
            <a:normAutofit fontScale="90000"/>
          </a:bodyPr>
          <a:lstStyle/>
          <a:p>
            <a:pPr algn="ctr"/>
            <a:r>
              <a:rPr lang="pt-BR" b="1" dirty="0" smtClean="0"/>
              <a:t>Terapias cognitivas comportamentais: ativação</a:t>
            </a:r>
            <a:endParaRPr lang="pt-BR" dirty="0"/>
          </a:p>
        </p:txBody>
      </p:sp>
      <p:sp>
        <p:nvSpPr>
          <p:cNvPr id="3" name="Espaço Reservado para Conteúdo 2"/>
          <p:cNvSpPr>
            <a:spLocks noGrp="1"/>
          </p:cNvSpPr>
          <p:nvPr>
            <p:ph idx="1"/>
          </p:nvPr>
        </p:nvSpPr>
        <p:spPr>
          <a:xfrm>
            <a:off x="457200" y="2348880"/>
            <a:ext cx="8229600" cy="3975720"/>
          </a:xfrm>
        </p:spPr>
        <p:txBody>
          <a:bodyPr>
            <a:normAutofit/>
          </a:bodyPr>
          <a:lstStyle/>
          <a:p>
            <a:endParaRPr lang="pt-BR" sz="2000" dirty="0" smtClean="0">
              <a:latin typeface="Arial" pitchFamily="34" charset="0"/>
              <a:cs typeface="Arial" pitchFamily="34" charset="0"/>
            </a:endParaRPr>
          </a:p>
          <a:p>
            <a:pPr>
              <a:buNone/>
            </a:pPr>
            <a:r>
              <a:rPr lang="pt-BR" sz="2000" dirty="0" smtClean="0">
                <a:latin typeface="Arial" pitchFamily="34" charset="0"/>
                <a:cs typeface="Arial" pitchFamily="34" charset="0"/>
              </a:rPr>
              <a:t>    Conversar </a:t>
            </a:r>
            <a:r>
              <a:rPr lang="pt-BR" sz="2000" dirty="0" smtClean="0">
                <a:latin typeface="Arial" pitchFamily="34" charset="0"/>
                <a:cs typeface="Arial" pitchFamily="34" charset="0"/>
              </a:rPr>
              <a:t>sobre a importância desse tipo de atividade é uma forma de cuidado que o profissional de saúde pode proporcionar à pessoa que está com sofrimento psíquico. Chamamos de </a:t>
            </a:r>
            <a:r>
              <a:rPr lang="pt-BR" sz="2000" i="1" dirty="0" smtClean="0">
                <a:latin typeface="Arial" pitchFamily="34" charset="0"/>
                <a:cs typeface="Arial" pitchFamily="34" charset="0"/>
              </a:rPr>
              <a:t>terapia de ativação.</a:t>
            </a:r>
            <a:r>
              <a:rPr lang="pt-BR" sz="2000" dirty="0" smtClean="0">
                <a:latin typeface="Arial" pitchFamily="34" charset="0"/>
                <a:cs typeface="Arial" pitchFamily="34" charset="0"/>
              </a:rPr>
              <a:t> </a:t>
            </a:r>
            <a:r>
              <a:rPr lang="pt-BR" sz="2000" dirty="0" smtClean="0">
                <a:latin typeface="Arial" pitchFamily="34" charset="0"/>
                <a:cs typeface="Arial" pitchFamily="34" charset="0"/>
              </a:rPr>
              <a:t>Essa </a:t>
            </a:r>
            <a:r>
              <a:rPr lang="pt-BR" sz="2000" dirty="0" smtClean="0">
                <a:latin typeface="Arial" pitchFamily="34" charset="0"/>
                <a:cs typeface="Arial" pitchFamily="34" charset="0"/>
              </a:rPr>
              <a:t>forma de cuidado que incentiva e apoia a retomada das atividades que oferecem qualquer tipo de satisfação à pessoa.</a:t>
            </a:r>
          </a:p>
          <a:p>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692696"/>
            <a:ext cx="8229600" cy="1143000"/>
          </a:xfrm>
        </p:spPr>
        <p:txBody>
          <a:bodyPr/>
          <a:lstStyle/>
          <a:p>
            <a:pPr algn="ctr"/>
            <a:r>
              <a:rPr lang="pt-BR" b="1" dirty="0" smtClean="0"/>
              <a:t>Mediação de conflitos</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 </a:t>
            </a:r>
            <a:r>
              <a:rPr lang="pt-BR" sz="2000" dirty="0" smtClean="0">
                <a:latin typeface="Arial" pitchFamily="34" charset="0"/>
                <a:cs typeface="Arial" pitchFamily="34" charset="0"/>
              </a:rPr>
              <a:t>mediação de conflito envolve a capacidade de transformar conhecimentos, habilidades e atitudes em resultados práticos. Pressupõe a utilização e o desenvolvimento de habilidades comunicativas, cognitivas, sociais </a:t>
            </a:r>
            <a:r>
              <a:rPr lang="pt-BR" sz="2000" dirty="0" smtClean="0">
                <a:latin typeface="Arial" pitchFamily="34" charset="0"/>
                <a:cs typeface="Arial" pitchFamily="34" charset="0"/>
              </a:rPr>
              <a:t>e emocionais </a:t>
            </a:r>
            <a:r>
              <a:rPr lang="pt-BR" sz="2000" dirty="0" smtClean="0">
                <a:latin typeface="Arial" pitchFamily="34" charset="0"/>
                <a:cs typeface="Arial" pitchFamily="34" charset="0"/>
              </a:rPr>
              <a:t>que estão imbricadas com crenças e atitudes que levam à elaboração de um modelo mental.</a:t>
            </a:r>
            <a:endParaRPr lang="pt-BR" sz="2000"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3408"/>
            <a:ext cx="8229600" cy="1224136"/>
          </a:xfrm>
        </p:spPr>
        <p:txBody>
          <a:bodyPr>
            <a:normAutofit/>
          </a:bodyPr>
          <a:lstStyle/>
          <a:p>
            <a:pPr algn="ctr"/>
            <a:r>
              <a:rPr lang="pt-BR" b="1" dirty="0" smtClean="0"/>
              <a:t>Mediação de conflitos</a:t>
            </a:r>
            <a:endParaRPr lang="pt-BR" dirty="0"/>
          </a:p>
        </p:txBody>
      </p:sp>
      <p:sp>
        <p:nvSpPr>
          <p:cNvPr id="3" name="Espaço Reservado para Conteúdo 2"/>
          <p:cNvSpPr>
            <a:spLocks noGrp="1"/>
          </p:cNvSpPr>
          <p:nvPr>
            <p:ph idx="1"/>
          </p:nvPr>
        </p:nvSpPr>
        <p:spPr>
          <a:xfrm>
            <a:off x="457200" y="980728"/>
            <a:ext cx="8229600" cy="5688632"/>
          </a:xfrm>
        </p:spPr>
        <p:txBody>
          <a:bodyPr>
            <a:noAutofit/>
          </a:bodyPr>
          <a:lstStyle/>
          <a:p>
            <a:pPr>
              <a:buNone/>
            </a:pPr>
            <a:r>
              <a:rPr lang="pt-BR" sz="2000" dirty="0" smtClean="0">
                <a:latin typeface="Arial" pitchFamily="34" charset="0"/>
                <a:cs typeface="Arial" pitchFamily="34" charset="0"/>
              </a:rPr>
              <a:t>    Para </a:t>
            </a:r>
            <a:r>
              <a:rPr lang="pt-BR" sz="2000" dirty="0" smtClean="0">
                <a:latin typeface="Arial" pitchFamily="34" charset="0"/>
                <a:cs typeface="Arial" pitchFamily="34" charset="0"/>
              </a:rPr>
              <a:t>orientar a intervenção em uma situação de conflito é </a:t>
            </a:r>
            <a:r>
              <a:rPr lang="pt-BR" sz="2000" dirty="0" smtClean="0">
                <a:latin typeface="Arial" pitchFamily="34" charset="0"/>
                <a:cs typeface="Arial" pitchFamily="34" charset="0"/>
              </a:rPr>
              <a:t>importante que </a:t>
            </a:r>
            <a:r>
              <a:rPr lang="pt-BR" sz="2000" dirty="0" smtClean="0">
                <a:latin typeface="Arial" pitchFamily="34" charset="0"/>
                <a:cs typeface="Arial" pitchFamily="34" charset="0"/>
              </a:rPr>
              <a:t>identifiquemos, antes de tudo, a intensidade desse conflito</a:t>
            </a:r>
            <a:r>
              <a:rPr lang="pt-BR" sz="2000" dirty="0" smtClean="0">
                <a:latin typeface="Arial" pitchFamily="34" charset="0"/>
                <a:cs typeface="Arial" pitchFamily="34" charset="0"/>
              </a:rPr>
              <a:t>:</a:t>
            </a:r>
            <a:endParaRPr lang="pt-BR" sz="2000" dirty="0" smtClean="0">
              <a:latin typeface="Arial" pitchFamily="34" charset="0"/>
              <a:cs typeface="Arial" pitchFamily="34" charset="0"/>
            </a:endParaRPr>
          </a:p>
          <a:p>
            <a:r>
              <a:rPr lang="pt-BR" sz="2000" dirty="0" smtClean="0">
                <a:latin typeface="Arial" pitchFamily="34" charset="0"/>
                <a:cs typeface="Arial" pitchFamily="34" charset="0"/>
              </a:rPr>
              <a:t>Situações de normalidade: podem ser entendidas como conflitos em que os próprios envolvidos conseguem resolvê-lo com seus próprios recursos de diálogo e persuasão. Não requer, portanto, a intervenção de um agente externo.</a:t>
            </a:r>
          </a:p>
          <a:p>
            <a:pPr>
              <a:buNone/>
            </a:pPr>
            <a:r>
              <a:rPr lang="pt-BR" sz="2000" dirty="0" smtClean="0">
                <a:latin typeface="Arial" pitchFamily="34" charset="0"/>
                <a:cs typeface="Arial" pitchFamily="34" charset="0"/>
              </a:rPr>
              <a:t>    Situações </a:t>
            </a:r>
            <a:r>
              <a:rPr lang="pt-BR" sz="2000" dirty="0" smtClean="0">
                <a:latin typeface="Arial" pitchFamily="34" charset="0"/>
                <a:cs typeface="Arial" pitchFamily="34" charset="0"/>
              </a:rPr>
              <a:t>de crise: as situações de crise relacional caracterizam-se pela intimidação, atuações enérgicas marcadas por forte emoção e desgaste dos vínculos. Esta circunstância sugere a intervenção de um agente neutro ou mediador.</a:t>
            </a:r>
          </a:p>
          <a:p>
            <a:r>
              <a:rPr lang="pt-BR" sz="2000" dirty="0" smtClean="0">
                <a:latin typeface="Arial" pitchFamily="34" charset="0"/>
                <a:cs typeface="Arial" pitchFamily="34" charset="0"/>
              </a:rPr>
              <a:t>    Situação </a:t>
            </a:r>
            <a:r>
              <a:rPr lang="pt-BR" sz="2000" dirty="0" smtClean="0">
                <a:latin typeface="Arial" pitchFamily="34" charset="0"/>
                <a:cs typeface="Arial" pitchFamily="34" charset="0"/>
              </a:rPr>
              <a:t>de conflito extremo: caracteriza-se por situações de sujeição e destruição sugerindo aguardar o apaziguamento para a retomada de negociações. </a:t>
            </a:r>
          </a:p>
          <a:p>
            <a:pPr>
              <a:buNone/>
            </a:pPr>
            <a:r>
              <a:rPr lang="pt-BR" sz="2000" dirty="0" smtClean="0">
                <a:latin typeface="Arial" pitchFamily="34" charset="0"/>
                <a:cs typeface="Arial" pitchFamily="34" charset="0"/>
              </a:rPr>
              <a:t>     Vale </a:t>
            </a:r>
            <a:r>
              <a:rPr lang="pt-BR" sz="2000" dirty="0" smtClean="0">
                <a:latin typeface="Arial" pitchFamily="34" charset="0"/>
                <a:cs typeface="Arial" pitchFamily="34" charset="0"/>
              </a:rPr>
              <a:t>citar alguns procedimentos para mediar situações de conflito, abordados no “Treinamento de Negociação e Gestão de Conflitos”, (GUIRADO, 2011).</a:t>
            </a:r>
            <a:endParaRPr lang="pt-BR" sz="2000"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Terapia</a:t>
            </a:r>
            <a:r>
              <a:rPr lang="en-US" dirty="0" smtClean="0"/>
              <a:t> </a:t>
            </a:r>
            <a:r>
              <a:rPr lang="en-US" dirty="0" err="1" smtClean="0"/>
              <a:t>Breve</a:t>
            </a:r>
            <a:endParaRPr lang="pt-BR" dirty="0"/>
          </a:p>
        </p:txBody>
      </p:sp>
      <p:sp>
        <p:nvSpPr>
          <p:cNvPr id="3" name="Espaço Reservado para Conteúdo 2"/>
          <p:cNvSpPr>
            <a:spLocks noGrp="1"/>
          </p:cNvSpPr>
          <p:nvPr>
            <p:ph idx="1"/>
          </p:nvPr>
        </p:nvSpPr>
        <p:spPr/>
        <p:txBody>
          <a:bodyPr>
            <a:normAutofit/>
          </a:bodyPr>
          <a:lstStyle/>
          <a:p>
            <a:pPr>
              <a:buNone/>
            </a:pPr>
            <a:r>
              <a:rPr lang="pt-BR" dirty="0" smtClean="0"/>
              <a:t>    </a:t>
            </a:r>
            <a:r>
              <a:rPr lang="pt-BR" sz="2000" dirty="0" smtClean="0">
                <a:latin typeface="Arial" pitchFamily="34" charset="0"/>
                <a:cs typeface="Arial" pitchFamily="34" charset="0"/>
              </a:rPr>
              <a:t>Entende-se </a:t>
            </a:r>
            <a:r>
              <a:rPr lang="pt-BR" sz="2000" dirty="0" smtClean="0">
                <a:latin typeface="Arial" pitchFamily="34" charset="0"/>
                <a:cs typeface="Arial" pitchFamily="34" charset="0"/>
              </a:rPr>
              <a:t>a IB como uma técnica de abordagem para a diminuição dos problemas associados ao uso de substâncias em que o principal objetivo é identificar o problema e motivar a pessoa a alcançar determinadas metas estabelecidas em parceria com o profissional de saúde. Essas metas podem ser iniciar um tratamento, rever seu padrão de consumo e planejar uma possível redução ou, ainda, obter mais informações sobre os riscos e os problemas que estão associados a esse uso. Outra característica da IB é o estímulo à </a:t>
            </a:r>
            <a:r>
              <a:rPr lang="pt-BR" sz="2000" i="1" dirty="0" smtClean="0">
                <a:latin typeface="Arial" pitchFamily="34" charset="0"/>
                <a:cs typeface="Arial" pitchFamily="34" charset="0"/>
              </a:rPr>
              <a:t>a</a:t>
            </a:r>
            <a:r>
              <a:rPr lang="pt-BR" sz="2000" i="1" dirty="0" smtClean="0">
                <a:latin typeface="Arial" pitchFamily="34" charset="0"/>
                <a:cs typeface="Arial" pitchFamily="34" charset="0"/>
              </a:rPr>
              <a:t>utonomia </a:t>
            </a:r>
            <a:r>
              <a:rPr lang="pt-BR" sz="2000" dirty="0" smtClean="0">
                <a:latin typeface="Arial" pitchFamily="34" charset="0"/>
                <a:cs typeface="Arial" pitchFamily="34" charset="0"/>
              </a:rPr>
              <a:t>das </a:t>
            </a:r>
            <a:r>
              <a:rPr lang="pt-BR" sz="2000" dirty="0" smtClean="0">
                <a:latin typeface="Arial" pitchFamily="34" charset="0"/>
                <a:cs typeface="Arial" pitchFamily="34" charset="0"/>
              </a:rPr>
              <a:t>pessoas, atribuindo-lhes a capacidade de assumir a iniciativa e a responsabilidade por suas escolhas (MARQUES; FURTADO, 2001).</a:t>
            </a:r>
          </a:p>
          <a:p>
            <a:endParaRPr lang="pt-B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Terapia</a:t>
            </a:r>
            <a:r>
              <a:rPr lang="en-US" dirty="0" smtClean="0"/>
              <a:t> </a:t>
            </a:r>
            <a:r>
              <a:rPr lang="en-US" dirty="0" err="1" smtClean="0"/>
              <a:t>Breve</a:t>
            </a:r>
            <a:endParaRPr lang="pt-BR" dirty="0"/>
          </a:p>
        </p:txBody>
      </p:sp>
      <p:sp>
        <p:nvSpPr>
          <p:cNvPr id="3" name="Espaço Reservado para Conteúdo 2"/>
          <p:cNvSpPr>
            <a:spLocks noGrp="1"/>
          </p:cNvSpPr>
          <p:nvPr>
            <p:ph idx="1"/>
          </p:nvPr>
        </p:nvSpPr>
        <p:spPr/>
        <p:txBody>
          <a:bodyPr>
            <a:normAutofit/>
          </a:bodyPr>
          <a:lstStyle/>
          <a:p>
            <a:pPr>
              <a:buNone/>
            </a:pPr>
            <a:r>
              <a:rPr lang="pt-BR" sz="2000" dirty="0" smtClean="0">
                <a:latin typeface="Arial" pitchFamily="34" charset="0"/>
                <a:cs typeface="Arial" pitchFamily="34" charset="0"/>
              </a:rPr>
              <a:t>   </a:t>
            </a:r>
          </a:p>
          <a:p>
            <a:pPr>
              <a:buNone/>
            </a:pPr>
            <a:r>
              <a:rPr lang="pt-BR" sz="2000" dirty="0" smtClean="0">
                <a:latin typeface="Arial" pitchFamily="34" charset="0"/>
                <a:cs typeface="Arial" pitchFamily="34" charset="0"/>
              </a:rPr>
              <a:t> </a:t>
            </a:r>
            <a:r>
              <a:rPr lang="pt-BR" sz="2000" dirty="0" smtClean="0">
                <a:latin typeface="Arial" pitchFamily="34" charset="0"/>
                <a:cs typeface="Arial" pitchFamily="34" charset="0"/>
              </a:rPr>
              <a:t>   As </a:t>
            </a:r>
            <a:r>
              <a:rPr lang="pt-BR" sz="2000" dirty="0" err="1" smtClean="0">
                <a:latin typeface="Arial" pitchFamily="34" charset="0"/>
                <a:cs typeface="Arial" pitchFamily="34" charset="0"/>
              </a:rPr>
              <a:t>IBs</a:t>
            </a:r>
            <a:r>
              <a:rPr lang="pt-BR" sz="2000" dirty="0" smtClean="0">
                <a:latin typeface="Arial" pitchFamily="34" charset="0"/>
                <a:cs typeface="Arial" pitchFamily="34" charset="0"/>
              </a:rPr>
              <a:t> podem durar de cinco a 30 minutos, sendo constituídas por uma curta sequência de etapas que inclui:</a:t>
            </a:r>
          </a:p>
          <a:p>
            <a:pPr>
              <a:buNone/>
            </a:pPr>
            <a:r>
              <a:rPr lang="pt-BR" sz="2000" dirty="0" smtClean="0">
                <a:latin typeface="Arial" pitchFamily="34" charset="0"/>
                <a:cs typeface="Arial" pitchFamily="34" charset="0"/>
              </a:rPr>
              <a:t>    A </a:t>
            </a:r>
            <a:r>
              <a:rPr lang="pt-BR" sz="2000" dirty="0" smtClean="0">
                <a:latin typeface="Arial" pitchFamily="34" charset="0"/>
                <a:cs typeface="Arial" pitchFamily="34" charset="0"/>
              </a:rPr>
              <a:t>identificação e dimensionamento dos problemas ou dos riscos, geralmente por meio do uso de um </a:t>
            </a:r>
            <a:r>
              <a:rPr lang="pt-BR" sz="2000" dirty="0" smtClean="0">
                <a:latin typeface="Arial" pitchFamily="34" charset="0"/>
                <a:cs typeface="Arial" pitchFamily="34" charset="0"/>
              </a:rPr>
              <a:t>instrumento </a:t>
            </a:r>
            <a:r>
              <a:rPr lang="pt-BR" sz="2000" dirty="0" err="1" smtClean="0">
                <a:latin typeface="Arial" pitchFamily="34" charset="0"/>
                <a:cs typeface="Arial" pitchFamily="34" charset="0"/>
              </a:rPr>
              <a:t>pradonizado</a:t>
            </a:r>
            <a:r>
              <a:rPr lang="pt-BR" sz="2000" dirty="0" smtClean="0">
                <a:latin typeface="Arial" pitchFamily="34" charset="0"/>
                <a:cs typeface="Arial" pitchFamily="34" charset="0"/>
              </a:rPr>
              <a:t> de rastreamento, como o AUDIT.</a:t>
            </a:r>
          </a:p>
          <a:p>
            <a:pPr>
              <a:buNone/>
            </a:pPr>
            <a:r>
              <a:rPr lang="pt-BR" sz="2000" dirty="0" smtClean="0">
                <a:latin typeface="Arial" pitchFamily="34" charset="0"/>
                <a:cs typeface="Arial" pitchFamily="34" charset="0"/>
              </a:rPr>
              <a:t>   O  </a:t>
            </a:r>
            <a:r>
              <a:rPr lang="pt-BR" sz="2000" dirty="0" smtClean="0">
                <a:latin typeface="Arial" pitchFamily="34" charset="0"/>
                <a:cs typeface="Arial" pitchFamily="34" charset="0"/>
              </a:rPr>
              <a:t>oferecimento de aconselhamento, orientação e, em algumas situações, monitoramento periódico do sucesso em atingir as metas assumidas pela pessoa (BABOR; HIGGINS-BIDDLE, 2001). </a:t>
            </a:r>
            <a:endParaRPr lang="pt-BR" sz="2000" dirty="0" smtClean="0">
              <a:latin typeface="Arial" pitchFamily="34" charset="0"/>
              <a:cs typeface="Arial" pitchFamily="34" charset="0"/>
            </a:endParaRPr>
          </a:p>
          <a:p>
            <a:endParaRPr lang="pt-BR" sz="2000" dirty="0" smtClean="0">
              <a:latin typeface="Arial" pitchFamily="34" charset="0"/>
              <a:cs typeface="Arial" pitchFamily="34" charset="0"/>
            </a:endParaRPr>
          </a:p>
          <a:p>
            <a:endParaRPr lang="pt-B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US" dirty="0" err="1" smtClean="0"/>
              <a:t>Bibliografia</a:t>
            </a:r>
            <a:endParaRPr lang="pt-BR" dirty="0"/>
          </a:p>
        </p:txBody>
      </p:sp>
      <p:sp>
        <p:nvSpPr>
          <p:cNvPr id="3" name="Espaço Reservado para Conteúdo 2"/>
          <p:cNvSpPr>
            <a:spLocks noGrp="1"/>
          </p:cNvSpPr>
          <p:nvPr>
            <p:ph idx="1"/>
          </p:nvPr>
        </p:nvSpPr>
        <p:spPr/>
        <p:txBody>
          <a:bodyPr/>
          <a:lstStyle/>
          <a:p>
            <a:pPr>
              <a:buNone/>
            </a:pPr>
            <a:r>
              <a:rPr lang="en-US" dirty="0" err="1" smtClean="0">
                <a:latin typeface="Arial" pitchFamily="34" charset="0"/>
                <a:cs typeface="Arial" pitchFamily="34" charset="0"/>
              </a:rPr>
              <a:t>Caderno</a:t>
            </a:r>
            <a:r>
              <a:rPr lang="en-US" dirty="0" smtClean="0">
                <a:latin typeface="Arial" pitchFamily="34" charset="0"/>
                <a:cs typeface="Arial" pitchFamily="34" charset="0"/>
              </a:rPr>
              <a:t> </a:t>
            </a:r>
            <a:r>
              <a:rPr lang="en-US" dirty="0" err="1" smtClean="0">
                <a:latin typeface="Arial" pitchFamily="34" charset="0"/>
                <a:cs typeface="Arial" pitchFamily="34" charset="0"/>
              </a:rPr>
              <a:t>Saúde</a:t>
            </a:r>
            <a:r>
              <a:rPr lang="en-US" dirty="0" smtClean="0">
                <a:latin typeface="Arial" pitchFamily="34" charset="0"/>
                <a:cs typeface="Arial" pitchFamily="34" charset="0"/>
              </a:rPr>
              <a:t> Mental Na </a:t>
            </a:r>
            <a:r>
              <a:rPr lang="en-US" dirty="0" err="1" smtClean="0">
                <a:latin typeface="Arial" pitchFamily="34" charset="0"/>
                <a:cs typeface="Arial" pitchFamily="34" charset="0"/>
              </a:rPr>
              <a:t>Atenção</a:t>
            </a:r>
            <a:r>
              <a:rPr lang="en-US" dirty="0" smtClean="0">
                <a:latin typeface="Arial" pitchFamily="34" charset="0"/>
                <a:cs typeface="Arial" pitchFamily="34" charset="0"/>
              </a:rPr>
              <a:t> </a:t>
            </a:r>
            <a:r>
              <a:rPr lang="en-US" dirty="0" err="1" smtClean="0">
                <a:latin typeface="Arial" pitchFamily="34" charset="0"/>
                <a:cs typeface="Arial" pitchFamily="34" charset="0"/>
              </a:rPr>
              <a:t>Básica</a:t>
            </a:r>
            <a:r>
              <a:rPr lang="en-US" dirty="0" smtClean="0">
                <a:latin typeface="Arial" pitchFamily="34" charset="0"/>
                <a:cs typeface="Arial" pitchFamily="34" charset="0"/>
              </a:rPr>
              <a:t>  -</a:t>
            </a:r>
            <a:r>
              <a:rPr lang="en-US" dirty="0" err="1" smtClean="0">
                <a:latin typeface="Arial" pitchFamily="34" charset="0"/>
                <a:cs typeface="Arial" pitchFamily="34" charset="0"/>
              </a:rPr>
              <a:t>Ministério</a:t>
            </a:r>
            <a:r>
              <a:rPr lang="en-US" dirty="0" smtClean="0">
                <a:latin typeface="Arial" pitchFamily="34" charset="0"/>
                <a:cs typeface="Arial" pitchFamily="34" charset="0"/>
              </a:rPr>
              <a:t> </a:t>
            </a:r>
            <a:r>
              <a:rPr lang="en-US" dirty="0" err="1" smtClean="0">
                <a:latin typeface="Arial" pitchFamily="34" charset="0"/>
                <a:cs typeface="Arial" pitchFamily="34" charset="0"/>
              </a:rPr>
              <a:t>da</a:t>
            </a:r>
            <a:r>
              <a:rPr lang="en-US" dirty="0" smtClean="0">
                <a:latin typeface="Arial" pitchFamily="34" charset="0"/>
                <a:cs typeface="Arial" pitchFamily="34" charset="0"/>
              </a:rPr>
              <a:t> </a:t>
            </a:r>
            <a:r>
              <a:rPr lang="en-US" dirty="0" err="1" smtClean="0">
                <a:latin typeface="Arial" pitchFamily="34" charset="0"/>
                <a:cs typeface="Arial" pitchFamily="34" charset="0"/>
              </a:rPr>
              <a:t>Saúde</a:t>
            </a:r>
            <a:r>
              <a:rPr lang="en-US" dirty="0" smtClean="0">
                <a:latin typeface="Arial" pitchFamily="34" charset="0"/>
                <a:cs typeface="Arial" pitchFamily="34" charset="0"/>
              </a:rPr>
              <a:t>  DF. 2013</a:t>
            </a:r>
            <a:endParaRPr lang="pt-BR"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a:t>Saúde Mental Na Atenção Básica </a:t>
            </a:r>
          </a:p>
        </p:txBody>
      </p:sp>
      <p:sp>
        <p:nvSpPr>
          <p:cNvPr id="3" name="Espaço Reservado para Conteúdo 2"/>
          <p:cNvSpPr>
            <a:spLocks noGrp="1"/>
          </p:cNvSpPr>
          <p:nvPr>
            <p:ph idx="1"/>
          </p:nvPr>
        </p:nvSpPr>
        <p:spPr/>
        <p:txBody>
          <a:bodyPr>
            <a:normAutofit/>
          </a:bodyPr>
          <a:lstStyle/>
          <a:p>
            <a:pPr marL="0" indent="0">
              <a:buNone/>
            </a:pPr>
            <a:endParaRPr lang="pt-BR" sz="2000" dirty="0" smtClean="0">
              <a:latin typeface="Arial" panose="020B0604020202020204" pitchFamily="34" charset="0"/>
              <a:cs typeface="Arial" panose="020B0604020202020204" pitchFamily="34" charset="0"/>
            </a:endParaRPr>
          </a:p>
          <a:p>
            <a:pPr marL="0" indent="0">
              <a:buNone/>
            </a:pPr>
            <a:r>
              <a:rPr lang="pt-BR" sz="2000" dirty="0" smtClean="0">
                <a:latin typeface="Arial" panose="020B0604020202020204" pitchFamily="34" charset="0"/>
                <a:cs typeface="Arial" panose="020B0604020202020204" pitchFamily="34" charset="0"/>
              </a:rPr>
              <a:t>X </a:t>
            </a:r>
            <a:r>
              <a:rPr lang="pt-BR" sz="2000" dirty="0">
                <a:latin typeface="Arial" panose="020B0604020202020204" pitchFamily="34" charset="0"/>
                <a:cs typeface="Arial" panose="020B0604020202020204" pitchFamily="34" charset="0"/>
              </a:rPr>
              <a:t>– organização dos serviços em rede de atenção à saúde regionalizada, com estabelecimento de ações Inter setoriais para garantir a integralidade do cuidado;</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XI – promoção de estratégias de educação permanente; e</a:t>
            </a:r>
          </a:p>
          <a:p>
            <a:pPr marL="0" indent="0">
              <a:buNone/>
            </a:pPr>
            <a:r>
              <a:rPr lang="pt-BR" sz="2000" dirty="0">
                <a:latin typeface="Arial" panose="020B0604020202020204" pitchFamily="34" charset="0"/>
                <a:cs typeface="Arial" panose="020B0604020202020204" pitchFamily="34" charset="0"/>
              </a:rPr>
              <a:t> </a:t>
            </a:r>
          </a:p>
          <a:p>
            <a:pPr marL="0" indent="0">
              <a:buNone/>
            </a:pPr>
            <a:r>
              <a:rPr lang="pt-BR" sz="2000" dirty="0">
                <a:latin typeface="Arial" panose="020B0604020202020204" pitchFamily="34" charset="0"/>
                <a:cs typeface="Arial" panose="020B0604020202020204" pitchFamily="34" charset="0"/>
              </a:rPr>
              <a:t>XII – desenvolvimento da lógica do cuidado para pessoas com transtornos mentais e com necessidades decorrentes do uso de álcool, crack e outras drogas, tendo como eixo central a </a:t>
            </a:r>
          </a:p>
          <a:p>
            <a:pPr marL="0" indent="0">
              <a:buNone/>
            </a:pPr>
            <a:r>
              <a:rPr lang="pt-BR" sz="2000" dirty="0">
                <a:latin typeface="Arial" panose="020B0604020202020204" pitchFamily="34" charset="0"/>
                <a:cs typeface="Arial" panose="020B0604020202020204" pitchFamily="34" charset="0"/>
              </a:rPr>
              <a:t>construção do projeto terapêutico singular.</a:t>
            </a:r>
          </a:p>
          <a:p>
            <a:pPr marL="0" indent="0">
              <a:buNone/>
            </a:pPr>
            <a:endParaRPr lang="pt-BR" sz="20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10957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811957"/>
            <a:ext cx="8229600" cy="4785395"/>
          </a:xfrm>
        </p:spPr>
        <p:txBody>
          <a:bodyPr>
            <a:normAutofit fontScale="25000" lnSpcReduction="20000"/>
          </a:bodyPr>
          <a:lstStyle/>
          <a:p>
            <a:pPr marL="0" indent="0">
              <a:buNone/>
            </a:pPr>
            <a:r>
              <a:rPr lang="pt-BR" sz="8000" dirty="0">
                <a:latin typeface="Arial" panose="020B0604020202020204" pitchFamily="34" charset="0"/>
                <a:cs typeface="Arial" panose="020B0604020202020204" pitchFamily="34" charset="0"/>
              </a:rPr>
              <a:t>A Rede de Atenção Psicossocial é constituída pelos seguintes componentes:</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 -Atenção Básica em Saúde;</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II -Atenção Psicossocial Especializada;</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III -Atenção de Urgência e Emergência;</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IV -Atenção Residencial de Caráter Transitório;</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V -Atenção Hospitalar;</a:t>
            </a:r>
          </a:p>
          <a:p>
            <a:pPr marL="0" indent="0">
              <a:buNone/>
            </a:pPr>
            <a:r>
              <a:rPr lang="pt-BR" sz="8000" dirty="0">
                <a:latin typeface="Arial" panose="020B0604020202020204" pitchFamily="34" charset="0"/>
                <a:cs typeface="Arial" panose="020B0604020202020204" pitchFamily="34" charset="0"/>
              </a:rPr>
              <a:t> </a:t>
            </a:r>
          </a:p>
          <a:p>
            <a:pPr marL="0" indent="0">
              <a:buNone/>
            </a:pPr>
            <a:r>
              <a:rPr lang="pt-BR" sz="8000" dirty="0">
                <a:latin typeface="Arial" panose="020B0604020202020204" pitchFamily="34" charset="0"/>
                <a:cs typeface="Arial" panose="020B0604020202020204" pitchFamily="34" charset="0"/>
              </a:rPr>
              <a:t>VI -Estratégias de </a:t>
            </a:r>
            <a:r>
              <a:rPr lang="pt-BR" sz="8000" dirty="0">
                <a:latin typeface="Arial" panose="020B0604020202020204" pitchFamily="34" charset="0"/>
                <a:cs typeface="Arial" panose="020B0604020202020204" pitchFamily="34" charset="0"/>
              </a:rPr>
              <a:t>Desinstitucionalização</a:t>
            </a:r>
            <a:r>
              <a:rPr lang="pt-BR" sz="8000" dirty="0">
                <a:latin typeface="Arial" panose="020B0604020202020204" pitchFamily="34" charset="0"/>
                <a:cs typeface="Arial" panose="020B0604020202020204" pitchFamily="34" charset="0"/>
              </a:rPr>
              <a:t>; </a:t>
            </a:r>
            <a:r>
              <a:rPr lang="pt-BR" sz="8000" dirty="0" smtClean="0">
                <a:latin typeface="Arial" panose="020B0604020202020204" pitchFamily="34" charset="0"/>
                <a:cs typeface="Arial" panose="020B0604020202020204" pitchFamily="34" charset="0"/>
              </a:rPr>
              <a:t>e</a:t>
            </a:r>
          </a:p>
          <a:p>
            <a:pPr marL="0" indent="0">
              <a:buNone/>
            </a:pPr>
            <a:endParaRPr lang="pt-BR" sz="8000" dirty="0">
              <a:latin typeface="Arial" panose="020B0604020202020204" pitchFamily="34" charset="0"/>
              <a:cs typeface="Arial" panose="020B0604020202020204" pitchFamily="34" charset="0"/>
            </a:endParaRPr>
          </a:p>
          <a:p>
            <a:pPr marL="0" indent="0">
              <a:buNone/>
            </a:pPr>
            <a:r>
              <a:rPr lang="pt-BR" sz="8000" dirty="0">
                <a:latin typeface="Arial" panose="020B0604020202020204" pitchFamily="34" charset="0"/>
                <a:cs typeface="Arial" panose="020B0604020202020204" pitchFamily="34" charset="0"/>
              </a:rPr>
              <a:t>VI -Reabilitação Psicossocial</a:t>
            </a:r>
          </a:p>
          <a:p>
            <a:pPr marL="0" indent="0">
              <a:buNone/>
            </a:pPr>
            <a:r>
              <a:rPr lang="pt-BR" sz="8000" dirty="0">
                <a:latin typeface="Arial" panose="020B0604020202020204" pitchFamily="34" charset="0"/>
                <a:cs typeface="Arial" panose="020B0604020202020204" pitchFamily="34" charset="0"/>
              </a:rPr>
              <a:t> </a:t>
            </a:r>
          </a:p>
          <a:p>
            <a:endParaRPr lang="pt-BR" sz="6200" dirty="0">
              <a:latin typeface="Arial" panose="020B0604020202020204" pitchFamily="34" charset="0"/>
              <a:cs typeface="Arial" panose="020B0604020202020204" pitchFamily="34" charset="0"/>
            </a:endParaRPr>
          </a:p>
        </p:txBody>
      </p:sp>
      <p:sp>
        <p:nvSpPr>
          <p:cNvPr id="5" name="Título 1"/>
          <p:cNvSpPr txBox="1">
            <a:spLocks/>
          </p:cNvSpPr>
          <p:nvPr/>
        </p:nvSpPr>
        <p:spPr>
          <a:xfrm>
            <a:off x="609600" y="404664"/>
            <a:ext cx="8229600" cy="1143000"/>
          </a:xfrm>
          <a:prstGeom prst="rect">
            <a:avLst/>
          </a:prstGeom>
        </p:spPr>
        <p:txBody>
          <a:bodyPr vert="horz" lIns="0" rIns="0" bIns="0"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5000" b="0" i="0" u="none" strike="noStrike" kern="1200" cap="none" spc="0" normalizeH="0" baseline="0" noProof="0" dirty="0" smtClean="0">
                <a:ln>
                  <a:noFill/>
                </a:ln>
                <a:solidFill>
                  <a:schemeClr val="tx2"/>
                </a:solidFill>
                <a:effectLst/>
                <a:uLnTx/>
                <a:uFillTx/>
                <a:latin typeface="+mj-lt"/>
                <a:ea typeface="+mj-ea"/>
                <a:cs typeface="+mj-cs"/>
              </a:rPr>
              <a:t>Saúde Mental Na Atenção Básica </a:t>
            </a:r>
            <a:endParaRPr kumimoji="0" lang="pt-BR" sz="50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 xmlns:p14="http://schemas.microsoft.com/office/powerpoint/2010/main" val="4047013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667941"/>
            <a:ext cx="8229600" cy="4857403"/>
          </a:xfrm>
        </p:spPr>
        <p:txBody>
          <a:bodyPr>
            <a:normAutofit fontScale="32500" lnSpcReduction="20000"/>
          </a:bodyPr>
          <a:lstStyle/>
          <a:p>
            <a:pPr marL="0" indent="0">
              <a:buNone/>
            </a:pPr>
            <a:r>
              <a:rPr lang="pt-BR" sz="6200" dirty="0" smtClean="0">
                <a:latin typeface="Arial" panose="020B0604020202020204" pitchFamily="34" charset="0"/>
                <a:cs typeface="Arial" panose="020B0604020202020204" pitchFamily="34" charset="0"/>
              </a:rPr>
              <a:t>Atenção Básica caracteriza-se como porta de entrada preferencial do SUS, formando um conjunto de ações de Saúde, no âmbito individual e coletivo, que abrange a promoção e a proteção da saúde, a prevenção de agravos, o diagnóstico, o tratamento, a reabilitação, a redução de danos e a manutenção da saúde com o objetivo de desenvolver uma atenção integral que impacte na situação de saúde e autonomia das pessoas e nos determinantes e condicionantes de saúde das coletividades.</a:t>
            </a:r>
          </a:p>
          <a:p>
            <a:pPr marL="0" indent="0">
              <a:buNone/>
            </a:pPr>
            <a:r>
              <a:rPr lang="pt-BR" sz="6200" dirty="0" smtClean="0">
                <a:latin typeface="Arial" panose="020B0604020202020204" pitchFamily="34" charset="0"/>
                <a:cs typeface="Arial" panose="020B0604020202020204" pitchFamily="34" charset="0"/>
              </a:rPr>
              <a:t>Desenvolve-se </a:t>
            </a:r>
            <a:r>
              <a:rPr lang="pt-BR" sz="6200" dirty="0">
                <a:latin typeface="Arial" panose="020B0604020202020204" pitchFamily="34" charset="0"/>
                <a:cs typeface="Arial" panose="020B0604020202020204" pitchFamily="34" charset="0"/>
              </a:rPr>
              <a:t>com o mais alto grau de descentralização e capilaridade, próxima da vida das pessoas. Deve ser o contato preferencial dos usuários e centro de comunicação da Rede de Atenção à Saúde. Orienta-se pelos princípios da universalidade, da acessibilidade, do vínculo, da continuidade do cuidado, da integralidade da atenção, da responsabilização, da humanização, da equidade e da participação social. A Atenção Básica considera o sujeito em sua singularidade e inserção sociocultural, buscando produzir a atenção integral </a:t>
            </a:r>
          </a:p>
          <a:p>
            <a:pPr marL="0" indent="0">
              <a:buNone/>
            </a:pPr>
            <a:r>
              <a:rPr lang="pt-BR" sz="6200" dirty="0">
                <a:latin typeface="Arial" panose="020B0604020202020204" pitchFamily="34" charset="0"/>
                <a:cs typeface="Arial" panose="020B0604020202020204" pitchFamily="34" charset="0"/>
              </a:rPr>
              <a:t> </a:t>
            </a:r>
          </a:p>
          <a:p>
            <a:endParaRPr lang="pt-BR" dirty="0"/>
          </a:p>
        </p:txBody>
      </p:sp>
      <p:sp>
        <p:nvSpPr>
          <p:cNvPr id="4" name="Título 1"/>
          <p:cNvSpPr txBox="1">
            <a:spLocks/>
          </p:cNvSpPr>
          <p:nvPr/>
        </p:nvSpPr>
        <p:spPr>
          <a:xfrm>
            <a:off x="609600" y="404664"/>
            <a:ext cx="8229600" cy="1143000"/>
          </a:xfrm>
          <a:prstGeom prst="rect">
            <a:avLst/>
          </a:prstGeom>
        </p:spPr>
        <p:txBody>
          <a:bodyPr vert="horz" lIns="0" rIns="0" bIns="0"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5000" b="0" i="0" u="none" strike="noStrike" kern="1200" cap="none" spc="0" normalizeH="0" baseline="0" noProof="0" dirty="0" smtClean="0">
                <a:ln>
                  <a:noFill/>
                </a:ln>
                <a:solidFill>
                  <a:schemeClr val="tx2"/>
                </a:solidFill>
                <a:effectLst/>
                <a:uLnTx/>
                <a:uFillTx/>
                <a:latin typeface="+mj-lt"/>
                <a:ea typeface="+mj-ea"/>
                <a:cs typeface="+mj-cs"/>
              </a:rPr>
              <a:t>Saúde Mental Na Atenção Básica </a:t>
            </a:r>
            <a:endParaRPr kumimoji="0" lang="pt-BR" sz="50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 xmlns:p14="http://schemas.microsoft.com/office/powerpoint/2010/main" val="2813778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dirty="0">
                <a:latin typeface="Arial" panose="020B0604020202020204" pitchFamily="34" charset="0"/>
                <a:cs typeface="Arial" panose="020B0604020202020204" pitchFamily="34" charset="0"/>
              </a:rPr>
              <a:t>E o que pode ser entendido como uma intervenção em </a:t>
            </a:r>
            <a:br>
              <a:rPr lang="pt-BR" sz="2400" dirty="0">
                <a:latin typeface="Arial" panose="020B0604020202020204" pitchFamily="34" charset="0"/>
                <a:cs typeface="Arial" panose="020B0604020202020204" pitchFamily="34" charset="0"/>
              </a:rPr>
            </a:br>
            <a:r>
              <a:rPr lang="pt-BR" sz="2400" dirty="0">
                <a:latin typeface="Arial" panose="020B0604020202020204" pitchFamily="34" charset="0"/>
                <a:cs typeface="Arial" panose="020B0604020202020204" pitchFamily="34" charset="0"/>
              </a:rPr>
              <a:t>saúde mental? </a:t>
            </a:r>
            <a:br>
              <a:rPr lang="pt-BR" sz="2400" dirty="0">
                <a:latin typeface="Arial" panose="020B0604020202020204" pitchFamily="34" charset="0"/>
                <a:cs typeface="Arial" panose="020B0604020202020204" pitchFamily="34" charset="0"/>
              </a:rPr>
            </a:br>
            <a:endParaRPr lang="pt-BR" sz="24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marL="0" indent="0">
              <a:buNone/>
            </a:pPr>
            <a:r>
              <a:rPr lang="pt-BR" sz="2000" dirty="0" smtClean="0">
                <a:latin typeface="Arial" panose="020B0604020202020204" pitchFamily="34" charset="0"/>
                <a:cs typeface="Arial" panose="020B0604020202020204" pitchFamily="34" charset="0"/>
              </a:rPr>
              <a:t>As </a:t>
            </a:r>
            <a:r>
              <a:rPr lang="pt-BR" sz="2000" dirty="0">
                <a:latin typeface="Arial" panose="020B0604020202020204" pitchFamily="34" charset="0"/>
                <a:cs typeface="Arial" panose="020B0604020202020204" pitchFamily="34" charset="0"/>
              </a:rPr>
              <a:t>práticas em saúde mental na Atenção Básica podem e devem ser realizadas </a:t>
            </a:r>
            <a:r>
              <a:rPr lang="pt-BR" sz="2000" dirty="0" smtClean="0">
                <a:latin typeface="Arial" panose="020B0604020202020204" pitchFamily="34" charset="0"/>
                <a:cs typeface="Arial" panose="020B0604020202020204" pitchFamily="34" charset="0"/>
              </a:rPr>
              <a:t>por </a:t>
            </a:r>
            <a:r>
              <a:rPr lang="pt-BR" sz="2000" dirty="0">
                <a:latin typeface="Arial" panose="020B0604020202020204" pitchFamily="34" charset="0"/>
                <a:cs typeface="Arial" panose="020B0604020202020204" pitchFamily="34" charset="0"/>
              </a:rPr>
              <a:t>todos os profissionais de Saúde. O que unifica o objetivo dos profissionais para o cuidado em </a:t>
            </a:r>
            <a:r>
              <a:rPr lang="pt-BR" sz="2000" dirty="0" smtClean="0">
                <a:latin typeface="Arial" panose="020B0604020202020204" pitchFamily="34" charset="0"/>
                <a:cs typeface="Arial" panose="020B0604020202020204" pitchFamily="34" charset="0"/>
              </a:rPr>
              <a:t>saúde </a:t>
            </a:r>
            <a:r>
              <a:rPr lang="pt-BR" sz="2000" dirty="0">
                <a:latin typeface="Arial" panose="020B0604020202020204" pitchFamily="34" charset="0"/>
                <a:cs typeface="Arial" panose="020B0604020202020204" pitchFamily="34" charset="0"/>
              </a:rPr>
              <a:t>mental devem ser o entendimento do território e a relação de vínculo da equipe de Saúde </a:t>
            </a:r>
          </a:p>
          <a:p>
            <a:pPr marL="0" indent="0">
              <a:buNone/>
            </a:pPr>
            <a:r>
              <a:rPr lang="pt-BR" sz="2000" dirty="0">
                <a:latin typeface="Arial" panose="020B0604020202020204" pitchFamily="34" charset="0"/>
                <a:cs typeface="Arial" panose="020B0604020202020204" pitchFamily="34" charset="0"/>
              </a:rPr>
              <a:t>com os usuários, mais do que a escolha entre uma das diferentes compreensões sobre a saúde </a:t>
            </a:r>
            <a:r>
              <a:rPr lang="pt-BR" sz="2000" dirty="0" smtClean="0">
                <a:latin typeface="Arial" panose="020B0604020202020204" pitchFamily="34" charset="0"/>
                <a:cs typeface="Arial" panose="020B0604020202020204" pitchFamily="34" charset="0"/>
              </a:rPr>
              <a:t>mental </a:t>
            </a:r>
            <a:r>
              <a:rPr lang="pt-BR" sz="2000" dirty="0">
                <a:latin typeface="Arial" panose="020B0604020202020204" pitchFamily="34" charset="0"/>
                <a:cs typeface="Arial" panose="020B0604020202020204" pitchFamily="34" charset="0"/>
              </a:rPr>
              <a:t>que uma equipe venha a se </a:t>
            </a:r>
            <a:r>
              <a:rPr lang="pt-BR" sz="2000" dirty="0" smtClean="0">
                <a:latin typeface="Arial" panose="020B0604020202020204" pitchFamily="34" charset="0"/>
                <a:cs typeface="Arial" panose="020B0604020202020204" pitchFamily="34" charset="0"/>
              </a:rPr>
              <a:t>identificar</a:t>
            </a:r>
            <a:r>
              <a:rPr lang="pt-BR" sz="2000" dirty="0" smtClean="0">
                <a:latin typeface="Arial" panose="020B0604020202020204" pitchFamily="34" charset="0"/>
                <a:cs typeface="Arial" panose="020B0604020202020204" pitchFamily="34" charset="0"/>
              </a:rPr>
              <a:t>.</a:t>
            </a:r>
          </a:p>
          <a:p>
            <a:pPr marL="0" indent="0">
              <a:buNone/>
            </a:pPr>
            <a:endParaRPr lang="pt-BR" sz="2000" dirty="0" smtClean="0">
              <a:latin typeface="Arial" panose="020B0604020202020204" pitchFamily="34" charset="0"/>
              <a:cs typeface="Arial" panose="020B0604020202020204" pitchFamily="34" charset="0"/>
            </a:endParaRPr>
          </a:p>
          <a:p>
            <a:pPr marL="0" indent="0">
              <a:buNone/>
            </a:pPr>
            <a:r>
              <a:rPr lang="pt-BR" sz="2000" dirty="0" smtClean="0">
                <a:latin typeface="Arial" panose="020B0604020202020204" pitchFamily="34" charset="0"/>
                <a:cs typeface="Arial" panose="020B0604020202020204" pitchFamily="34" charset="0"/>
              </a:rPr>
              <a:t> </a:t>
            </a:r>
            <a:r>
              <a:rPr lang="pt-BR" sz="2000" dirty="0">
                <a:latin typeface="Arial" panose="020B0604020202020204" pitchFamily="34" charset="0"/>
                <a:cs typeface="Arial" panose="020B0604020202020204" pitchFamily="34" charset="0"/>
              </a:rPr>
              <a:t>O</a:t>
            </a:r>
            <a:r>
              <a:rPr lang="pt-BR" sz="2000" dirty="0" smtClean="0">
                <a:latin typeface="Arial" panose="020B0604020202020204" pitchFamily="34" charset="0"/>
                <a:cs typeface="Arial" panose="020B0604020202020204" pitchFamily="34" charset="0"/>
              </a:rPr>
              <a:t> </a:t>
            </a:r>
            <a:r>
              <a:rPr lang="pt-BR" sz="2000" dirty="0">
                <a:latin typeface="Arial" panose="020B0604020202020204" pitchFamily="34" charset="0"/>
                <a:cs typeface="Arial" panose="020B0604020202020204" pitchFamily="34" charset="0"/>
              </a:rPr>
              <a:t>cuidado em saúde mental não é algo de outro mundo ou para </a:t>
            </a:r>
          </a:p>
          <a:p>
            <a:pPr marL="0" indent="0">
              <a:buNone/>
            </a:pPr>
            <a:r>
              <a:rPr lang="pt-BR" sz="2000" dirty="0">
                <a:latin typeface="Arial" panose="020B0604020202020204" pitchFamily="34" charset="0"/>
                <a:cs typeface="Arial" panose="020B0604020202020204" pitchFamily="34" charset="0"/>
              </a:rPr>
              <a:t>além do trabalho cotidiano na Atenção Básica. Pelo contrário, as intervenções são concebidas na </a:t>
            </a:r>
            <a:r>
              <a:rPr lang="pt-BR" sz="2000" dirty="0" smtClean="0">
                <a:latin typeface="Arial" panose="020B0604020202020204" pitchFamily="34" charset="0"/>
                <a:cs typeface="Arial" panose="020B0604020202020204" pitchFamily="34" charset="0"/>
              </a:rPr>
              <a:t>realidade </a:t>
            </a:r>
            <a:r>
              <a:rPr lang="pt-BR" sz="2000" dirty="0">
                <a:latin typeface="Arial" panose="020B0604020202020204" pitchFamily="34" charset="0"/>
                <a:cs typeface="Arial" panose="020B0604020202020204" pitchFamily="34" charset="0"/>
              </a:rPr>
              <a:t>do dia a dia do território, com as singularidades dos pacientes e de suas comunidades. </a:t>
            </a:r>
          </a:p>
          <a:p>
            <a:pPr marL="0" indent="0">
              <a:buNone/>
            </a:pPr>
            <a:endParaRPr lang="pt-BR" sz="2000" dirty="0">
              <a:latin typeface="Arial" panose="020B0604020202020204" pitchFamily="34" charset="0"/>
              <a:cs typeface="Arial" panose="020B0604020202020204" pitchFamily="34" charset="0"/>
            </a:endParaRPr>
          </a:p>
          <a:p>
            <a:pPr marL="0" indent="0">
              <a:buNone/>
            </a:pPr>
            <a:endParaRPr lang="pt-BR" sz="20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22599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 </a:t>
            </a:r>
            <a:r>
              <a:rPr lang="en-US" dirty="0" err="1" smtClean="0"/>
              <a:t>Intervençao</a:t>
            </a:r>
            <a:r>
              <a:rPr lang="en-US" dirty="0" smtClean="0"/>
              <a:t> </a:t>
            </a:r>
            <a:r>
              <a:rPr lang="en-US" dirty="0" err="1" smtClean="0"/>
              <a:t>na</a:t>
            </a:r>
            <a:r>
              <a:rPr lang="en-US" dirty="0" smtClean="0"/>
              <a:t> </a:t>
            </a:r>
            <a:r>
              <a:rPr lang="en-US" dirty="0" err="1" smtClean="0"/>
              <a:t>Atençao</a:t>
            </a:r>
            <a:r>
              <a:rPr lang="en-US" dirty="0" smtClean="0"/>
              <a:t> </a:t>
            </a:r>
            <a:r>
              <a:rPr lang="en-US" dirty="0" err="1" smtClean="0"/>
              <a:t>Básica</a:t>
            </a:r>
            <a:endParaRPr lang="pt-BR" dirty="0"/>
          </a:p>
        </p:txBody>
      </p:sp>
      <p:sp>
        <p:nvSpPr>
          <p:cNvPr id="3" name="Espaço Reservado para Conteúdo 2"/>
          <p:cNvSpPr>
            <a:spLocks noGrp="1"/>
          </p:cNvSpPr>
          <p:nvPr>
            <p:ph idx="1"/>
          </p:nvPr>
        </p:nvSpPr>
        <p:spPr/>
        <p:txBody>
          <a:bodyPr>
            <a:normAutofit/>
          </a:bodyPr>
          <a:lstStyle/>
          <a:p>
            <a:pPr marL="0" indent="0">
              <a:buNone/>
            </a:pPr>
            <a:endParaRPr lang="pt-BR" sz="2400" dirty="0" smtClean="0">
              <a:latin typeface="Arial" panose="020B0604020202020204" pitchFamily="34" charset="0"/>
              <a:cs typeface="Arial" panose="020B0604020202020204" pitchFamily="34" charset="0"/>
            </a:endParaRPr>
          </a:p>
          <a:p>
            <a:pPr marL="0" indent="0">
              <a:buNone/>
            </a:pPr>
            <a:endParaRPr lang="pt-BR" sz="2000" dirty="0" smtClean="0">
              <a:latin typeface="Arial" panose="020B0604020202020204" pitchFamily="34" charset="0"/>
              <a:cs typeface="Arial" panose="020B0604020202020204" pitchFamily="34" charset="0"/>
            </a:endParaRPr>
          </a:p>
          <a:p>
            <a:pPr marL="0" indent="0">
              <a:buNone/>
            </a:pPr>
            <a:r>
              <a:rPr lang="pt-BR" sz="2000" dirty="0" smtClean="0">
                <a:latin typeface="Arial" panose="020B0604020202020204" pitchFamily="34" charset="0"/>
                <a:cs typeface="Arial" panose="020B0604020202020204" pitchFamily="34" charset="0"/>
              </a:rPr>
              <a:t>Portanto</a:t>
            </a:r>
            <a:r>
              <a:rPr lang="pt-BR" sz="2000" dirty="0">
                <a:latin typeface="Arial" panose="020B0604020202020204" pitchFamily="34" charset="0"/>
                <a:cs typeface="Arial" panose="020B0604020202020204" pitchFamily="34" charset="0"/>
              </a:rPr>
              <a:t>, para uma maior aproximação do tema e do entendimento sobre quais intervenções </a:t>
            </a:r>
            <a:r>
              <a:rPr lang="pt-BR" sz="2000" dirty="0" smtClean="0">
                <a:latin typeface="Arial" panose="020B0604020202020204" pitchFamily="34" charset="0"/>
                <a:cs typeface="Arial" panose="020B0604020202020204" pitchFamily="34" charset="0"/>
              </a:rPr>
              <a:t>podem </a:t>
            </a:r>
            <a:r>
              <a:rPr lang="pt-BR" sz="2000" dirty="0">
                <a:latin typeface="Arial" panose="020B0604020202020204" pitchFamily="34" charset="0"/>
                <a:cs typeface="Arial" panose="020B0604020202020204" pitchFamily="34" charset="0"/>
              </a:rPr>
              <a:t>se configurar como de saúde mental, é necessário refletir sobre o que já se realiza </a:t>
            </a:r>
            <a:r>
              <a:rPr lang="pt-BR" sz="2000" dirty="0" smtClean="0">
                <a:latin typeface="Arial" panose="020B0604020202020204" pitchFamily="34" charset="0"/>
                <a:cs typeface="Arial" panose="020B0604020202020204" pitchFamily="34" charset="0"/>
              </a:rPr>
              <a:t>cotidianamente </a:t>
            </a:r>
            <a:r>
              <a:rPr lang="pt-BR" sz="2000" dirty="0">
                <a:latin typeface="Arial" panose="020B0604020202020204" pitchFamily="34" charset="0"/>
                <a:cs typeface="Arial" panose="020B0604020202020204" pitchFamily="34" charset="0"/>
              </a:rPr>
              <a:t>e o que o território tem a oferecer como recurso aos profissionais de Saúde para </a:t>
            </a:r>
            <a:r>
              <a:rPr lang="pt-BR" sz="2000" dirty="0" smtClean="0">
                <a:latin typeface="Arial" panose="020B0604020202020204" pitchFamily="34" charset="0"/>
                <a:cs typeface="Arial" panose="020B0604020202020204" pitchFamily="34" charset="0"/>
              </a:rPr>
              <a:t>contribuir </a:t>
            </a:r>
            <a:r>
              <a:rPr lang="pt-BR" sz="2000" dirty="0">
                <a:latin typeface="Arial" panose="020B0604020202020204" pitchFamily="34" charset="0"/>
                <a:cs typeface="Arial" panose="020B0604020202020204" pitchFamily="34" charset="0"/>
              </a:rPr>
              <a:t>no manejo dessas questões. Algumas ações de saúde mental são realizadas sem mesmo </a:t>
            </a:r>
            <a:r>
              <a:rPr lang="pt-BR" sz="2000" dirty="0" smtClean="0">
                <a:latin typeface="Arial" panose="020B0604020202020204" pitchFamily="34" charset="0"/>
                <a:cs typeface="Arial" panose="020B0604020202020204" pitchFamily="34" charset="0"/>
              </a:rPr>
              <a:t>que </a:t>
            </a:r>
            <a:r>
              <a:rPr lang="pt-BR" sz="2000" dirty="0">
                <a:latin typeface="Arial" panose="020B0604020202020204" pitchFamily="34" charset="0"/>
                <a:cs typeface="Arial" panose="020B0604020202020204" pitchFamily="34" charset="0"/>
              </a:rPr>
              <a:t>os profissionais as percebam em sua </a:t>
            </a:r>
            <a:r>
              <a:rPr lang="pt-BR" sz="2000" dirty="0" smtClean="0">
                <a:latin typeface="Arial" panose="020B0604020202020204" pitchFamily="34" charset="0"/>
                <a:cs typeface="Arial" panose="020B0604020202020204" pitchFamily="34" charset="0"/>
              </a:rPr>
              <a:t>prática.</a:t>
            </a:r>
            <a:endParaRPr lang="pt-BR" sz="20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 xmlns:p14="http://schemas.microsoft.com/office/powerpoint/2010/main" val="249906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567</TotalTime>
  <Words>3735</Words>
  <Application>Microsoft Office PowerPoint</Application>
  <PresentationFormat>Apresentação na tela (4:3)</PresentationFormat>
  <Paragraphs>244</Paragraphs>
  <Slides>45</Slides>
  <Notes>1</Notes>
  <HiddenSlides>0</HiddenSlides>
  <MMClips>0</MMClips>
  <ScaleCrop>false</ScaleCrop>
  <HeadingPairs>
    <vt:vector size="4" baseType="variant">
      <vt:variant>
        <vt:lpstr>Tema</vt:lpstr>
      </vt:variant>
      <vt:variant>
        <vt:i4>1</vt:i4>
      </vt:variant>
      <vt:variant>
        <vt:lpstr>Títulos de slides</vt:lpstr>
      </vt:variant>
      <vt:variant>
        <vt:i4>45</vt:i4>
      </vt:variant>
    </vt:vector>
  </HeadingPairs>
  <TitlesOfParts>
    <vt:vector size="46" baseType="lpstr">
      <vt:lpstr>Fluxo</vt:lpstr>
      <vt:lpstr>Saúde Mental Na Atenção Básica </vt:lpstr>
      <vt:lpstr>Saúde Mental Na Atenção Básica </vt:lpstr>
      <vt:lpstr>Saúde Mental Na Atenção Básica </vt:lpstr>
      <vt:lpstr>Saúde Mental Na Atenção Básica </vt:lpstr>
      <vt:lpstr>Saúde Mental Na Atenção Básica </vt:lpstr>
      <vt:lpstr>Slide 6</vt:lpstr>
      <vt:lpstr>Slide 7</vt:lpstr>
      <vt:lpstr>E o que pode ser entendido como uma intervenção em  saúde mental?  </vt:lpstr>
      <vt:lpstr> Intervençao na Atençao Básica</vt:lpstr>
      <vt:lpstr>Intervençao na Atençao Básica</vt:lpstr>
      <vt:lpstr>Intervençao na Atençao Básica</vt:lpstr>
      <vt:lpstr>Acolhimento</vt:lpstr>
      <vt:lpstr>Dor X Sofrimento</vt:lpstr>
      <vt:lpstr>Sofrimento</vt:lpstr>
      <vt:lpstr>Projeto terapeútico</vt:lpstr>
      <vt:lpstr>Projeto Terapeutico</vt:lpstr>
      <vt:lpstr>Projeto  Terapeutico Singular</vt:lpstr>
      <vt:lpstr>Situacoes de Saúde mental comuns na Atencão Básica</vt:lpstr>
      <vt:lpstr>Situaçoes de Saúde mental comuns na Atenção Básica</vt:lpstr>
      <vt:lpstr>Situaçoes de Saúde mental comuns na Atencão Básica</vt:lpstr>
      <vt:lpstr>Situaçoes de Saúde mental comuns na Atenção Básica</vt:lpstr>
      <vt:lpstr>Situacoes de Saúde mental comuns na Atencão Básica</vt:lpstr>
      <vt:lpstr>Situaçoes de Saúde mental comuns na Atenção Básica</vt:lpstr>
      <vt:lpstr>Situaçoes de Saúde mental comuns na Atenção Básica</vt:lpstr>
      <vt:lpstr>Situacoes de Saúde mental comuns na Atencão Básica</vt:lpstr>
      <vt:lpstr>Instrumentos de Intervenção Psicossocial na Atenção Básica</vt:lpstr>
      <vt:lpstr>GRUPO</vt:lpstr>
      <vt:lpstr>        Grupo Operativo</vt:lpstr>
      <vt:lpstr>Grupo Operativo</vt:lpstr>
      <vt:lpstr>Grupo Operativo</vt:lpstr>
      <vt:lpstr>Grupo Operativo</vt:lpstr>
      <vt:lpstr>Práticas integrativas e complementares</vt:lpstr>
      <vt:lpstr>Homeopatia</vt:lpstr>
      <vt:lpstr>Fitoterapia e plantas medicinais</vt:lpstr>
      <vt:lpstr>Terapia de Reatribuiçao</vt:lpstr>
      <vt:lpstr>Terapia de Reatribuiçao</vt:lpstr>
      <vt:lpstr> Terapia comunitária</vt:lpstr>
      <vt:lpstr>Terapia comunitária</vt:lpstr>
      <vt:lpstr>Terapias cognitivas comportamentais: ativação</vt:lpstr>
      <vt:lpstr>Terapias cognitivas comportamentais: ativação</vt:lpstr>
      <vt:lpstr>Mediação de conflitos</vt:lpstr>
      <vt:lpstr>Mediação de conflitos</vt:lpstr>
      <vt:lpstr>Terapia Breve</vt:lpstr>
      <vt:lpstr>Terapia Breve</vt:lpstr>
      <vt:lpstr>Bibliografia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Saúde Mental Na Atenção Básica</dc:title>
  <dc:creator>Maria Auxiliadora Camargo Cusinato</dc:creator>
  <cp:lastModifiedBy>Usuario</cp:lastModifiedBy>
  <cp:revision>155</cp:revision>
  <dcterms:created xsi:type="dcterms:W3CDTF">2015-03-20T14:19:01Z</dcterms:created>
  <dcterms:modified xsi:type="dcterms:W3CDTF">2015-03-23T01:48:07Z</dcterms:modified>
</cp:coreProperties>
</file>