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93" r:id="rId3"/>
    <p:sldId id="257" r:id="rId4"/>
    <p:sldId id="258" r:id="rId5"/>
    <p:sldId id="259" r:id="rId6"/>
    <p:sldId id="261" r:id="rId7"/>
    <p:sldId id="260" r:id="rId8"/>
    <p:sldId id="263" r:id="rId9"/>
    <p:sldId id="262" r:id="rId10"/>
    <p:sldId id="264" r:id="rId11"/>
    <p:sldId id="265" r:id="rId12"/>
    <p:sldId id="266" r:id="rId13"/>
    <p:sldId id="270" r:id="rId14"/>
    <p:sldId id="267" r:id="rId15"/>
    <p:sldId id="268" r:id="rId16"/>
    <p:sldId id="272" r:id="rId17"/>
    <p:sldId id="284" r:id="rId18"/>
    <p:sldId id="285" r:id="rId19"/>
    <p:sldId id="286" r:id="rId20"/>
    <p:sldId id="287" r:id="rId21"/>
    <p:sldId id="288" r:id="rId22"/>
    <p:sldId id="289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90" r:id="rId31"/>
    <p:sldId id="292" r:id="rId32"/>
    <p:sldId id="294" r:id="rId33"/>
    <p:sldId id="282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8A97"/>
    <a:srgbClr val="A76988"/>
    <a:srgbClr val="1170D9"/>
    <a:srgbClr val="B4E6CB"/>
    <a:srgbClr val="65CED9"/>
    <a:srgbClr val="9497CC"/>
    <a:srgbClr val="FB7E65"/>
    <a:srgbClr val="9966FF"/>
    <a:srgbClr val="93D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37B6D-8FEE-41AD-838B-B6FB32597743}" type="doc">
      <dgm:prSet loTypeId="urn:microsoft.com/office/officeart/2005/8/layout/cycle6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6C9A086B-4DEA-405A-9459-E6A177F45ADB}">
      <dgm:prSet phldrT="[Texto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  <a:softEdge rad="63500"/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lnSpc>
              <a:spcPct val="150000"/>
            </a:lnSpc>
          </a:pPr>
          <a:r>
            <a:rPr lang="pt-BR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Informatização de Todos os Pontos de Atenção do SUS, nas regiões do Projeto</a:t>
          </a:r>
          <a:endParaRPr lang="pt-BR" sz="1100" b="1" dirty="0">
            <a:solidFill>
              <a:schemeClr val="tx1">
                <a:lumMod val="75000"/>
                <a:lumOff val="25000"/>
              </a:schemeClr>
            </a:solidFill>
            <a:latin typeface="+mj-lt"/>
          </a:endParaRPr>
        </a:p>
      </dgm:t>
    </dgm:pt>
    <dgm:pt modelId="{6E546740-9C84-4348-9497-743402D4FDAA}" type="parTrans" cxnId="{49AD52AF-0C45-4E92-8E55-74F264E1BC13}">
      <dgm:prSet/>
      <dgm:spPr/>
      <dgm:t>
        <a:bodyPr/>
        <a:lstStyle/>
        <a:p>
          <a:endParaRPr lang="pt-BR"/>
        </a:p>
      </dgm:t>
    </dgm:pt>
    <dgm:pt modelId="{52B0EFA8-136C-4C6D-ABA8-FDC923BFB483}" type="sibTrans" cxnId="{49AD52AF-0C45-4E92-8E55-74F264E1BC13}">
      <dgm:prSet/>
      <dgm:spPr/>
      <dgm:t>
        <a:bodyPr/>
        <a:lstStyle/>
        <a:p>
          <a:endParaRPr lang="pt-BR"/>
        </a:p>
      </dgm:t>
    </dgm:pt>
    <dgm:pt modelId="{5B598793-3F3D-4ADD-852D-1DF37849DF9D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  <a:softEdge rad="63500"/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lnSpc>
              <a:spcPct val="150000"/>
            </a:lnSpc>
          </a:pPr>
          <a:r>
            <a:rPr lang="pt-BR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Organizar a Regulação Local</a:t>
          </a:r>
          <a:endParaRPr lang="pt-BR" sz="1100" b="1" dirty="0">
            <a:solidFill>
              <a:schemeClr val="tx1">
                <a:lumMod val="75000"/>
                <a:lumOff val="25000"/>
              </a:schemeClr>
            </a:solidFill>
            <a:latin typeface="+mj-lt"/>
          </a:endParaRPr>
        </a:p>
      </dgm:t>
    </dgm:pt>
    <dgm:pt modelId="{2BF6C90D-DB3C-4CE8-B1DE-F89B9F2BAA97}" type="parTrans" cxnId="{E666024D-E384-4931-874C-482B6E07C4DD}">
      <dgm:prSet/>
      <dgm:spPr/>
      <dgm:t>
        <a:bodyPr/>
        <a:lstStyle/>
        <a:p>
          <a:endParaRPr lang="pt-BR"/>
        </a:p>
      </dgm:t>
    </dgm:pt>
    <dgm:pt modelId="{01947B01-7CD2-499D-8383-899A5936D90E}" type="sibTrans" cxnId="{E666024D-E384-4931-874C-482B6E07C4DD}">
      <dgm:prSet/>
      <dgm:spPr/>
      <dgm:t>
        <a:bodyPr/>
        <a:lstStyle/>
        <a:p>
          <a:endParaRPr lang="pt-BR"/>
        </a:p>
      </dgm:t>
    </dgm:pt>
    <dgm:pt modelId="{C3B21F18-3BD7-4C72-A951-E15C36AC8642}">
      <dgm:prSet phldrT="[Texto]" custT="1"/>
      <dgm:spPr>
        <a:solidFill>
          <a:schemeClr val="bg2"/>
        </a:solidFill>
        <a:ln>
          <a:solidFill>
            <a:schemeClr val="bg2"/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  <a:softEdge rad="63500"/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lnSpc>
              <a:spcPct val="150000"/>
            </a:lnSpc>
          </a:pPr>
          <a:r>
            <a:rPr lang="pt-BR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Fortalecer a Atenção Básica como Ordenadora do Sistema</a:t>
          </a:r>
          <a:endParaRPr lang="pt-BR" sz="1100" b="1" dirty="0">
            <a:solidFill>
              <a:schemeClr val="tx1">
                <a:lumMod val="75000"/>
                <a:lumOff val="25000"/>
              </a:schemeClr>
            </a:solidFill>
            <a:latin typeface="+mj-lt"/>
          </a:endParaRPr>
        </a:p>
      </dgm:t>
    </dgm:pt>
    <dgm:pt modelId="{40ED33B0-059D-4CFD-94DC-F270B78E4F49}" type="parTrans" cxnId="{34D1236C-FE9B-4665-8B27-87126211C94E}">
      <dgm:prSet/>
      <dgm:spPr/>
      <dgm:t>
        <a:bodyPr/>
        <a:lstStyle/>
        <a:p>
          <a:endParaRPr lang="pt-BR"/>
        </a:p>
      </dgm:t>
    </dgm:pt>
    <dgm:pt modelId="{53CB82E1-BE6A-42A0-8E80-812B234C568F}" type="sibTrans" cxnId="{34D1236C-FE9B-4665-8B27-87126211C94E}">
      <dgm:prSet/>
      <dgm:spPr/>
      <dgm:t>
        <a:bodyPr/>
        <a:lstStyle/>
        <a:p>
          <a:endParaRPr lang="pt-BR"/>
        </a:p>
      </dgm:t>
    </dgm:pt>
    <dgm:pt modelId="{3E0FDFDD-9344-4865-97B9-F37E3BD37437}">
      <dgm:prSet phldrT="[Texto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  <a:softEdge rad="63500"/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lnSpc>
              <a:spcPct val="150000"/>
            </a:lnSpc>
          </a:pPr>
          <a:r>
            <a:rPr lang="pt-BR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Fortalecer os Departamentos Regionais de Saúde</a:t>
          </a:r>
          <a:endParaRPr lang="pt-BR" sz="1100" b="1" dirty="0">
            <a:solidFill>
              <a:schemeClr val="tx1">
                <a:lumMod val="75000"/>
                <a:lumOff val="25000"/>
              </a:schemeClr>
            </a:solidFill>
            <a:latin typeface="+mj-lt"/>
          </a:endParaRPr>
        </a:p>
      </dgm:t>
    </dgm:pt>
    <dgm:pt modelId="{9AE8CF7E-1A6D-45B5-B552-4EBD37BA254C}" type="parTrans" cxnId="{9E7BA31B-324B-4F10-B496-54F24FBA4D66}">
      <dgm:prSet/>
      <dgm:spPr/>
      <dgm:t>
        <a:bodyPr/>
        <a:lstStyle/>
        <a:p>
          <a:endParaRPr lang="pt-BR"/>
        </a:p>
      </dgm:t>
    </dgm:pt>
    <dgm:pt modelId="{3EA53D36-4F2C-4A3B-9CC7-A6664E8CAE84}" type="sibTrans" cxnId="{9E7BA31B-324B-4F10-B496-54F24FBA4D66}">
      <dgm:prSet/>
      <dgm:spPr/>
      <dgm:t>
        <a:bodyPr/>
        <a:lstStyle/>
        <a:p>
          <a:endParaRPr lang="pt-BR"/>
        </a:p>
      </dgm:t>
    </dgm:pt>
    <dgm:pt modelId="{ADEB6C65-E4F0-4F2C-9C14-6583C5147344}">
      <dgm:prSet phldrT="[Texto]" custT="1"/>
      <dgm:spPr>
        <a:solidFill>
          <a:srgbClr val="B4E6CB"/>
        </a:solidFill>
        <a:ln>
          <a:solidFill>
            <a:srgbClr val="B4E6CB"/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  <a:softEdge rad="63500"/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lnSpc>
              <a:spcPct val="150000"/>
            </a:lnSpc>
          </a:pPr>
          <a:r>
            <a:rPr lang="pt-BR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Implantação de Protocolos Clínicos</a:t>
          </a:r>
          <a:endParaRPr lang="pt-BR" sz="1100" b="1" dirty="0">
            <a:solidFill>
              <a:schemeClr val="tx1">
                <a:lumMod val="75000"/>
                <a:lumOff val="25000"/>
              </a:schemeClr>
            </a:solidFill>
            <a:latin typeface="+mj-lt"/>
          </a:endParaRPr>
        </a:p>
      </dgm:t>
    </dgm:pt>
    <dgm:pt modelId="{3873ED75-916F-4773-81C6-B524EAC447BF}" type="parTrans" cxnId="{FBC5B567-8103-40B1-B426-67E88D86A91C}">
      <dgm:prSet/>
      <dgm:spPr/>
      <dgm:t>
        <a:bodyPr/>
        <a:lstStyle/>
        <a:p>
          <a:endParaRPr lang="pt-BR"/>
        </a:p>
      </dgm:t>
    </dgm:pt>
    <dgm:pt modelId="{90C9043A-3F8F-4D39-9E65-FB86DF2F87E2}" type="sibTrans" cxnId="{FBC5B567-8103-40B1-B426-67E88D86A91C}">
      <dgm:prSet/>
      <dgm:spPr/>
      <dgm:t>
        <a:bodyPr/>
        <a:lstStyle/>
        <a:p>
          <a:endParaRPr lang="pt-BR"/>
        </a:p>
      </dgm:t>
    </dgm:pt>
    <dgm:pt modelId="{92CDE74A-0414-46F7-A807-4549E01F17F6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  <a:softEdge rad="63500"/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lnSpc>
              <a:spcPct val="150000"/>
            </a:lnSpc>
          </a:pPr>
          <a:r>
            <a:rPr lang="pt-BR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Capacitação dos Profissionais</a:t>
          </a:r>
          <a:endParaRPr lang="pt-BR" sz="1100" b="1" dirty="0">
            <a:solidFill>
              <a:schemeClr val="tx1">
                <a:lumMod val="75000"/>
                <a:lumOff val="25000"/>
              </a:schemeClr>
            </a:solidFill>
            <a:latin typeface="+mj-lt"/>
          </a:endParaRPr>
        </a:p>
      </dgm:t>
    </dgm:pt>
    <dgm:pt modelId="{AC7257A2-CAA3-47A5-8670-27FD9F7CDD64}" type="parTrans" cxnId="{D4085C12-F7BA-408B-99A5-40B2CA9017FF}">
      <dgm:prSet/>
      <dgm:spPr/>
      <dgm:t>
        <a:bodyPr/>
        <a:lstStyle/>
        <a:p>
          <a:endParaRPr lang="pt-BR"/>
        </a:p>
      </dgm:t>
    </dgm:pt>
    <dgm:pt modelId="{EA24503C-01BE-4871-B501-210EAF5E0313}" type="sibTrans" cxnId="{D4085C12-F7BA-408B-99A5-40B2CA9017FF}">
      <dgm:prSet/>
      <dgm:spPr/>
      <dgm:t>
        <a:bodyPr/>
        <a:lstStyle/>
        <a:p>
          <a:endParaRPr lang="pt-BR"/>
        </a:p>
      </dgm:t>
    </dgm:pt>
    <dgm:pt modelId="{58B3B599-FF66-4F42-9A93-07B6BFA9E423}" type="pres">
      <dgm:prSet presAssocID="{B7D37B6D-8FEE-41AD-838B-B6FB325977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2154D3-50F6-494B-A5B9-00D095C08275}" type="pres">
      <dgm:prSet presAssocID="{6C9A086B-4DEA-405A-9459-E6A177F45ADB}" presName="node" presStyleLbl="node1" presStyleIdx="0" presStyleCnt="6" custScaleX="124526" custScaleY="1418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1F39C7-11A5-4DF5-9AF5-8285CB62D287}" type="pres">
      <dgm:prSet presAssocID="{6C9A086B-4DEA-405A-9459-E6A177F45ADB}" presName="spNode" presStyleCnt="0"/>
      <dgm:spPr/>
      <dgm:t>
        <a:bodyPr/>
        <a:lstStyle/>
        <a:p>
          <a:endParaRPr lang="pt-BR"/>
        </a:p>
      </dgm:t>
    </dgm:pt>
    <dgm:pt modelId="{D1FF81FB-DB46-4E70-878D-E06AB77F760E}" type="pres">
      <dgm:prSet presAssocID="{52B0EFA8-136C-4C6D-ABA8-FDC923BFB483}" presName="sibTrans" presStyleLbl="sibTrans1D1" presStyleIdx="0" presStyleCnt="6"/>
      <dgm:spPr/>
      <dgm:t>
        <a:bodyPr/>
        <a:lstStyle/>
        <a:p>
          <a:endParaRPr lang="pt-BR"/>
        </a:p>
      </dgm:t>
    </dgm:pt>
    <dgm:pt modelId="{B0C683BE-AFBA-43CB-B8A4-55523427C729}" type="pres">
      <dgm:prSet presAssocID="{5B598793-3F3D-4ADD-852D-1DF37849DF9D}" presName="node" presStyleLbl="node1" presStyleIdx="1" presStyleCnt="6" custScaleY="112476" custRadScaleRad="99512" custRadScaleInc="226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04CE0D-5720-4B42-B7EF-0BDE867EEDEC}" type="pres">
      <dgm:prSet presAssocID="{5B598793-3F3D-4ADD-852D-1DF37849DF9D}" presName="spNode" presStyleCnt="0"/>
      <dgm:spPr/>
      <dgm:t>
        <a:bodyPr/>
        <a:lstStyle/>
        <a:p>
          <a:endParaRPr lang="pt-BR"/>
        </a:p>
      </dgm:t>
    </dgm:pt>
    <dgm:pt modelId="{DDE1A7B2-113E-4F1E-9E63-4280DFF06FD6}" type="pres">
      <dgm:prSet presAssocID="{01947B01-7CD2-499D-8383-899A5936D90E}" presName="sibTrans" presStyleLbl="sibTrans1D1" presStyleIdx="1" presStyleCnt="6"/>
      <dgm:spPr/>
      <dgm:t>
        <a:bodyPr/>
        <a:lstStyle/>
        <a:p>
          <a:endParaRPr lang="pt-BR"/>
        </a:p>
      </dgm:t>
    </dgm:pt>
    <dgm:pt modelId="{F79F6EEC-B278-41A8-9998-7128BF0AF774}" type="pres">
      <dgm:prSet presAssocID="{92CDE74A-0414-46F7-A807-4549E01F17F6}" presName="node" presStyleLbl="node1" presStyleIdx="2" presStyleCnt="6" custScaleY="112476" custRadScaleRad="99512" custRadScaleInc="226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CEFFC8-7A36-4718-88BE-22264C0DCCF0}" type="pres">
      <dgm:prSet presAssocID="{92CDE74A-0414-46F7-A807-4549E01F17F6}" presName="spNode" presStyleCnt="0"/>
      <dgm:spPr/>
      <dgm:t>
        <a:bodyPr/>
        <a:lstStyle/>
        <a:p>
          <a:endParaRPr lang="pt-BR"/>
        </a:p>
      </dgm:t>
    </dgm:pt>
    <dgm:pt modelId="{CE8F59BE-8E57-4666-B90E-60484E8918E7}" type="pres">
      <dgm:prSet presAssocID="{EA24503C-01BE-4871-B501-210EAF5E0313}" presName="sibTrans" presStyleLbl="sibTrans1D1" presStyleIdx="2" presStyleCnt="6"/>
      <dgm:spPr/>
      <dgm:t>
        <a:bodyPr/>
        <a:lstStyle/>
        <a:p>
          <a:endParaRPr lang="pt-BR"/>
        </a:p>
      </dgm:t>
    </dgm:pt>
    <dgm:pt modelId="{BA974F61-F667-4C56-8900-8CABEAAC37DD}" type="pres">
      <dgm:prSet presAssocID="{C3B21F18-3BD7-4C72-A951-E15C36AC8642}" presName="node" presStyleLbl="node1" presStyleIdx="3" presStyleCnt="6" custScaleX="118134" custScaleY="1252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372513-A366-41AF-BFFE-182AB304CA1F}" type="pres">
      <dgm:prSet presAssocID="{C3B21F18-3BD7-4C72-A951-E15C36AC8642}" presName="spNode" presStyleCnt="0"/>
      <dgm:spPr/>
      <dgm:t>
        <a:bodyPr/>
        <a:lstStyle/>
        <a:p>
          <a:endParaRPr lang="pt-BR"/>
        </a:p>
      </dgm:t>
    </dgm:pt>
    <dgm:pt modelId="{074B5143-85B5-4EC8-AD62-DB39EBAB9442}" type="pres">
      <dgm:prSet presAssocID="{53CB82E1-BE6A-42A0-8E80-812B234C568F}" presName="sibTrans" presStyleLbl="sibTrans1D1" presStyleIdx="3" presStyleCnt="6"/>
      <dgm:spPr/>
      <dgm:t>
        <a:bodyPr/>
        <a:lstStyle/>
        <a:p>
          <a:endParaRPr lang="pt-BR"/>
        </a:p>
      </dgm:t>
    </dgm:pt>
    <dgm:pt modelId="{BDBEAF7D-35C1-4686-85A1-4BC2FEE6C7E5}" type="pres">
      <dgm:prSet presAssocID="{3E0FDFDD-9344-4865-97B9-F37E3BD37437}" presName="node" presStyleLbl="node1" presStyleIdx="4" presStyleCnt="6" custScaleY="137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CDAC40-8F6A-425B-9415-5512EC2B00E6}" type="pres">
      <dgm:prSet presAssocID="{3E0FDFDD-9344-4865-97B9-F37E3BD37437}" presName="spNode" presStyleCnt="0"/>
      <dgm:spPr/>
      <dgm:t>
        <a:bodyPr/>
        <a:lstStyle/>
        <a:p>
          <a:endParaRPr lang="pt-BR"/>
        </a:p>
      </dgm:t>
    </dgm:pt>
    <dgm:pt modelId="{F1C2B756-8A14-430F-8338-6B69718EA82B}" type="pres">
      <dgm:prSet presAssocID="{3EA53D36-4F2C-4A3B-9CC7-A6664E8CAE84}" presName="sibTrans" presStyleLbl="sibTrans1D1" presStyleIdx="4" presStyleCnt="6"/>
      <dgm:spPr/>
      <dgm:t>
        <a:bodyPr/>
        <a:lstStyle/>
        <a:p>
          <a:endParaRPr lang="pt-BR"/>
        </a:p>
      </dgm:t>
    </dgm:pt>
    <dgm:pt modelId="{FB8A5537-6D70-472F-9965-6630CFB32026}" type="pres">
      <dgm:prSet presAssocID="{ADEB6C65-E4F0-4F2C-9C14-6583C5147344}" presName="node" presStyleLbl="node1" presStyleIdx="5" presStyleCnt="6" custScaleX="107464" custScaleY="133222" custRadScaleRad="100352" custRadScaleInc="-261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40E3D3-192C-4552-9449-26D1C47FAFC0}" type="pres">
      <dgm:prSet presAssocID="{ADEB6C65-E4F0-4F2C-9C14-6583C5147344}" presName="spNode" presStyleCnt="0"/>
      <dgm:spPr/>
      <dgm:t>
        <a:bodyPr/>
        <a:lstStyle/>
        <a:p>
          <a:endParaRPr lang="pt-BR"/>
        </a:p>
      </dgm:t>
    </dgm:pt>
    <dgm:pt modelId="{E31A0E25-77BD-466F-9079-B973183B1045}" type="pres">
      <dgm:prSet presAssocID="{90C9043A-3F8F-4D39-9E65-FB86DF2F87E2}" presName="sibTrans" presStyleLbl="sibTrans1D1" presStyleIdx="5" presStyleCnt="6"/>
      <dgm:spPr/>
      <dgm:t>
        <a:bodyPr/>
        <a:lstStyle/>
        <a:p>
          <a:endParaRPr lang="pt-BR"/>
        </a:p>
      </dgm:t>
    </dgm:pt>
  </dgm:ptLst>
  <dgm:cxnLst>
    <dgm:cxn modelId="{5D972D0F-AE89-4C86-B19D-4DDCE19EEA79}" type="presOf" srcId="{3EA53D36-4F2C-4A3B-9CC7-A6664E8CAE84}" destId="{F1C2B756-8A14-430F-8338-6B69718EA82B}" srcOrd="0" destOrd="0" presId="urn:microsoft.com/office/officeart/2005/8/layout/cycle6"/>
    <dgm:cxn modelId="{9E7BA31B-324B-4F10-B496-54F24FBA4D66}" srcId="{B7D37B6D-8FEE-41AD-838B-B6FB32597743}" destId="{3E0FDFDD-9344-4865-97B9-F37E3BD37437}" srcOrd="4" destOrd="0" parTransId="{9AE8CF7E-1A6D-45B5-B552-4EBD37BA254C}" sibTransId="{3EA53D36-4F2C-4A3B-9CC7-A6664E8CAE84}"/>
    <dgm:cxn modelId="{E1CABE57-F58C-47E3-8AAA-827C79B36A3A}" type="presOf" srcId="{ADEB6C65-E4F0-4F2C-9C14-6583C5147344}" destId="{FB8A5537-6D70-472F-9965-6630CFB32026}" srcOrd="0" destOrd="0" presId="urn:microsoft.com/office/officeart/2005/8/layout/cycle6"/>
    <dgm:cxn modelId="{1E42ABC2-A9FF-4B8B-9892-71C86A250A8F}" type="presOf" srcId="{B7D37B6D-8FEE-41AD-838B-B6FB32597743}" destId="{58B3B599-FF66-4F42-9A93-07B6BFA9E423}" srcOrd="0" destOrd="0" presId="urn:microsoft.com/office/officeart/2005/8/layout/cycle6"/>
    <dgm:cxn modelId="{0AE733FD-42F9-4E93-92AA-7080D1919F14}" type="presOf" srcId="{01947B01-7CD2-499D-8383-899A5936D90E}" destId="{DDE1A7B2-113E-4F1E-9E63-4280DFF06FD6}" srcOrd="0" destOrd="0" presId="urn:microsoft.com/office/officeart/2005/8/layout/cycle6"/>
    <dgm:cxn modelId="{37C6060B-A931-45F3-B22E-0ACE6395625F}" type="presOf" srcId="{92CDE74A-0414-46F7-A807-4549E01F17F6}" destId="{F79F6EEC-B278-41A8-9998-7128BF0AF774}" srcOrd="0" destOrd="0" presId="urn:microsoft.com/office/officeart/2005/8/layout/cycle6"/>
    <dgm:cxn modelId="{16ED48F5-6AC2-46A3-95A5-C053FA96DA0E}" type="presOf" srcId="{3E0FDFDD-9344-4865-97B9-F37E3BD37437}" destId="{BDBEAF7D-35C1-4686-85A1-4BC2FEE6C7E5}" srcOrd="0" destOrd="0" presId="urn:microsoft.com/office/officeart/2005/8/layout/cycle6"/>
    <dgm:cxn modelId="{245A4903-40C0-401A-823E-D219FF63E406}" type="presOf" srcId="{EA24503C-01BE-4871-B501-210EAF5E0313}" destId="{CE8F59BE-8E57-4666-B90E-60484E8918E7}" srcOrd="0" destOrd="0" presId="urn:microsoft.com/office/officeart/2005/8/layout/cycle6"/>
    <dgm:cxn modelId="{E666024D-E384-4931-874C-482B6E07C4DD}" srcId="{B7D37B6D-8FEE-41AD-838B-B6FB32597743}" destId="{5B598793-3F3D-4ADD-852D-1DF37849DF9D}" srcOrd="1" destOrd="0" parTransId="{2BF6C90D-DB3C-4CE8-B1DE-F89B9F2BAA97}" sibTransId="{01947B01-7CD2-499D-8383-899A5936D90E}"/>
    <dgm:cxn modelId="{D4085C12-F7BA-408B-99A5-40B2CA9017FF}" srcId="{B7D37B6D-8FEE-41AD-838B-B6FB32597743}" destId="{92CDE74A-0414-46F7-A807-4549E01F17F6}" srcOrd="2" destOrd="0" parTransId="{AC7257A2-CAA3-47A5-8670-27FD9F7CDD64}" sibTransId="{EA24503C-01BE-4871-B501-210EAF5E0313}"/>
    <dgm:cxn modelId="{FBC5B567-8103-40B1-B426-67E88D86A91C}" srcId="{B7D37B6D-8FEE-41AD-838B-B6FB32597743}" destId="{ADEB6C65-E4F0-4F2C-9C14-6583C5147344}" srcOrd="5" destOrd="0" parTransId="{3873ED75-916F-4773-81C6-B524EAC447BF}" sibTransId="{90C9043A-3F8F-4D39-9E65-FB86DF2F87E2}"/>
    <dgm:cxn modelId="{E0DD1347-4B4B-4C94-90D4-2A6BDCB07DB0}" type="presOf" srcId="{6C9A086B-4DEA-405A-9459-E6A177F45ADB}" destId="{A62154D3-50F6-494B-A5B9-00D095C08275}" srcOrd="0" destOrd="0" presId="urn:microsoft.com/office/officeart/2005/8/layout/cycle6"/>
    <dgm:cxn modelId="{34D1236C-FE9B-4665-8B27-87126211C94E}" srcId="{B7D37B6D-8FEE-41AD-838B-B6FB32597743}" destId="{C3B21F18-3BD7-4C72-A951-E15C36AC8642}" srcOrd="3" destOrd="0" parTransId="{40ED33B0-059D-4CFD-94DC-F270B78E4F49}" sibTransId="{53CB82E1-BE6A-42A0-8E80-812B234C568F}"/>
    <dgm:cxn modelId="{50D4498B-CB63-47BF-845D-DC6C640853C5}" type="presOf" srcId="{53CB82E1-BE6A-42A0-8E80-812B234C568F}" destId="{074B5143-85B5-4EC8-AD62-DB39EBAB9442}" srcOrd="0" destOrd="0" presId="urn:microsoft.com/office/officeart/2005/8/layout/cycle6"/>
    <dgm:cxn modelId="{A1C2BB39-DFBC-4009-B613-0DC8F3530603}" type="presOf" srcId="{5B598793-3F3D-4ADD-852D-1DF37849DF9D}" destId="{B0C683BE-AFBA-43CB-B8A4-55523427C729}" srcOrd="0" destOrd="0" presId="urn:microsoft.com/office/officeart/2005/8/layout/cycle6"/>
    <dgm:cxn modelId="{8A45B615-6822-4AC3-A367-33005EB3B706}" type="presOf" srcId="{C3B21F18-3BD7-4C72-A951-E15C36AC8642}" destId="{BA974F61-F667-4C56-8900-8CABEAAC37DD}" srcOrd="0" destOrd="0" presId="urn:microsoft.com/office/officeart/2005/8/layout/cycle6"/>
    <dgm:cxn modelId="{49AD52AF-0C45-4E92-8E55-74F264E1BC13}" srcId="{B7D37B6D-8FEE-41AD-838B-B6FB32597743}" destId="{6C9A086B-4DEA-405A-9459-E6A177F45ADB}" srcOrd="0" destOrd="0" parTransId="{6E546740-9C84-4348-9497-743402D4FDAA}" sibTransId="{52B0EFA8-136C-4C6D-ABA8-FDC923BFB483}"/>
    <dgm:cxn modelId="{C0B783C5-1B71-49AB-9679-038D83699ED7}" type="presOf" srcId="{52B0EFA8-136C-4C6D-ABA8-FDC923BFB483}" destId="{D1FF81FB-DB46-4E70-878D-E06AB77F760E}" srcOrd="0" destOrd="0" presId="urn:microsoft.com/office/officeart/2005/8/layout/cycle6"/>
    <dgm:cxn modelId="{A70CA66C-AF50-4F5E-A78D-A5392BC417C5}" type="presOf" srcId="{90C9043A-3F8F-4D39-9E65-FB86DF2F87E2}" destId="{E31A0E25-77BD-466F-9079-B973183B1045}" srcOrd="0" destOrd="0" presId="urn:microsoft.com/office/officeart/2005/8/layout/cycle6"/>
    <dgm:cxn modelId="{F93A3AA2-3260-4B04-8973-2891FD8F552C}" type="presParOf" srcId="{58B3B599-FF66-4F42-9A93-07B6BFA9E423}" destId="{A62154D3-50F6-494B-A5B9-00D095C08275}" srcOrd="0" destOrd="0" presId="urn:microsoft.com/office/officeart/2005/8/layout/cycle6"/>
    <dgm:cxn modelId="{8770F2CB-7922-445B-A633-B50B08991E4B}" type="presParOf" srcId="{58B3B599-FF66-4F42-9A93-07B6BFA9E423}" destId="{951F39C7-11A5-4DF5-9AF5-8285CB62D287}" srcOrd="1" destOrd="0" presId="urn:microsoft.com/office/officeart/2005/8/layout/cycle6"/>
    <dgm:cxn modelId="{80F77588-EF8C-4E56-BD2D-AADCD711F646}" type="presParOf" srcId="{58B3B599-FF66-4F42-9A93-07B6BFA9E423}" destId="{D1FF81FB-DB46-4E70-878D-E06AB77F760E}" srcOrd="2" destOrd="0" presId="urn:microsoft.com/office/officeart/2005/8/layout/cycle6"/>
    <dgm:cxn modelId="{430B4FE5-785E-4700-A114-5B2A7927D8FB}" type="presParOf" srcId="{58B3B599-FF66-4F42-9A93-07B6BFA9E423}" destId="{B0C683BE-AFBA-43CB-B8A4-55523427C729}" srcOrd="3" destOrd="0" presId="urn:microsoft.com/office/officeart/2005/8/layout/cycle6"/>
    <dgm:cxn modelId="{B1C2CC5C-D6FF-4B5E-84D8-9E70C8FC8623}" type="presParOf" srcId="{58B3B599-FF66-4F42-9A93-07B6BFA9E423}" destId="{CE04CE0D-5720-4B42-B7EF-0BDE867EEDEC}" srcOrd="4" destOrd="0" presId="urn:microsoft.com/office/officeart/2005/8/layout/cycle6"/>
    <dgm:cxn modelId="{E0D2B246-F74C-4D41-9941-2990E1A7D7DD}" type="presParOf" srcId="{58B3B599-FF66-4F42-9A93-07B6BFA9E423}" destId="{DDE1A7B2-113E-4F1E-9E63-4280DFF06FD6}" srcOrd="5" destOrd="0" presId="urn:microsoft.com/office/officeart/2005/8/layout/cycle6"/>
    <dgm:cxn modelId="{92D4E2B6-67BC-4BBE-A37D-9B0FE44E9F06}" type="presParOf" srcId="{58B3B599-FF66-4F42-9A93-07B6BFA9E423}" destId="{F79F6EEC-B278-41A8-9998-7128BF0AF774}" srcOrd="6" destOrd="0" presId="urn:microsoft.com/office/officeart/2005/8/layout/cycle6"/>
    <dgm:cxn modelId="{E6EC5C6E-ADF4-4B4A-A51A-8BB3191988D1}" type="presParOf" srcId="{58B3B599-FF66-4F42-9A93-07B6BFA9E423}" destId="{EDCEFFC8-7A36-4718-88BE-22264C0DCCF0}" srcOrd="7" destOrd="0" presId="urn:microsoft.com/office/officeart/2005/8/layout/cycle6"/>
    <dgm:cxn modelId="{51DB9F2C-B68F-4013-A529-D9C35767E62F}" type="presParOf" srcId="{58B3B599-FF66-4F42-9A93-07B6BFA9E423}" destId="{CE8F59BE-8E57-4666-B90E-60484E8918E7}" srcOrd="8" destOrd="0" presId="urn:microsoft.com/office/officeart/2005/8/layout/cycle6"/>
    <dgm:cxn modelId="{38FB09E8-C168-47BE-82BE-6E3B18975024}" type="presParOf" srcId="{58B3B599-FF66-4F42-9A93-07B6BFA9E423}" destId="{BA974F61-F667-4C56-8900-8CABEAAC37DD}" srcOrd="9" destOrd="0" presId="urn:microsoft.com/office/officeart/2005/8/layout/cycle6"/>
    <dgm:cxn modelId="{60E2D0D7-BE37-476F-AFE7-B11BADCCDDC4}" type="presParOf" srcId="{58B3B599-FF66-4F42-9A93-07B6BFA9E423}" destId="{9A372513-A366-41AF-BFFE-182AB304CA1F}" srcOrd="10" destOrd="0" presId="urn:microsoft.com/office/officeart/2005/8/layout/cycle6"/>
    <dgm:cxn modelId="{601567F7-2AAE-49B0-A8E9-828E48E1C664}" type="presParOf" srcId="{58B3B599-FF66-4F42-9A93-07B6BFA9E423}" destId="{074B5143-85B5-4EC8-AD62-DB39EBAB9442}" srcOrd="11" destOrd="0" presId="urn:microsoft.com/office/officeart/2005/8/layout/cycle6"/>
    <dgm:cxn modelId="{D8BE8355-D24C-4CFA-B41C-559E7A40860D}" type="presParOf" srcId="{58B3B599-FF66-4F42-9A93-07B6BFA9E423}" destId="{BDBEAF7D-35C1-4686-85A1-4BC2FEE6C7E5}" srcOrd="12" destOrd="0" presId="urn:microsoft.com/office/officeart/2005/8/layout/cycle6"/>
    <dgm:cxn modelId="{F9BA3EC6-3F4E-4D59-BBE7-813255919C44}" type="presParOf" srcId="{58B3B599-FF66-4F42-9A93-07B6BFA9E423}" destId="{48CDAC40-8F6A-425B-9415-5512EC2B00E6}" srcOrd="13" destOrd="0" presId="urn:microsoft.com/office/officeart/2005/8/layout/cycle6"/>
    <dgm:cxn modelId="{621C776F-50FE-492C-8C1D-E0548BD87974}" type="presParOf" srcId="{58B3B599-FF66-4F42-9A93-07B6BFA9E423}" destId="{F1C2B756-8A14-430F-8338-6B69718EA82B}" srcOrd="14" destOrd="0" presId="urn:microsoft.com/office/officeart/2005/8/layout/cycle6"/>
    <dgm:cxn modelId="{89271A39-21CC-43DF-B608-5E458ACD2F0A}" type="presParOf" srcId="{58B3B599-FF66-4F42-9A93-07B6BFA9E423}" destId="{FB8A5537-6D70-472F-9965-6630CFB32026}" srcOrd="15" destOrd="0" presId="urn:microsoft.com/office/officeart/2005/8/layout/cycle6"/>
    <dgm:cxn modelId="{64008EF1-37FD-4B8E-8FA0-C75EB7F82F54}" type="presParOf" srcId="{58B3B599-FF66-4F42-9A93-07B6BFA9E423}" destId="{6C40E3D3-192C-4552-9449-26D1C47FAFC0}" srcOrd="16" destOrd="0" presId="urn:microsoft.com/office/officeart/2005/8/layout/cycle6"/>
    <dgm:cxn modelId="{F46E4F5A-BB4F-48CE-9DA8-7093B0E625F2}" type="presParOf" srcId="{58B3B599-FF66-4F42-9A93-07B6BFA9E423}" destId="{E31A0E25-77BD-466F-9079-B973183B104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4B5953-9254-4E38-97FD-57606B7A913F}" type="doc">
      <dgm:prSet loTypeId="urn:microsoft.com/office/officeart/2005/8/layout/cycle4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395116F3-710C-4C0B-93FA-D28E3A0E62A7}">
      <dgm:prSet phldrT="[Texto]" custT="1"/>
      <dgm:spPr>
        <a:solidFill>
          <a:schemeClr val="accent1">
            <a:lumMod val="60000"/>
            <a:lumOff val="40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pt-BR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rPr>
            <a:t>BASE DO SISTEMA DE SAÚDE</a:t>
          </a:r>
          <a:endParaRPr lang="pt-BR" sz="1500" b="1" dirty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</a:endParaRPr>
        </a:p>
      </dgm:t>
    </dgm:pt>
    <dgm:pt modelId="{2D1D9A64-CA2F-4AC0-961B-116BA7558D2A}" type="parTrans" cxnId="{2D0670AA-0FF0-4D6F-84AF-31D78128FF72}">
      <dgm:prSet/>
      <dgm:spPr/>
      <dgm:t>
        <a:bodyPr/>
        <a:lstStyle/>
        <a:p>
          <a:endParaRPr lang="pt-BR"/>
        </a:p>
      </dgm:t>
    </dgm:pt>
    <dgm:pt modelId="{AE6F5CC8-9776-4125-96E6-A16F2CE0ED11}" type="sibTrans" cxnId="{2D0670AA-0FF0-4D6F-84AF-31D78128FF72}">
      <dgm:prSet/>
      <dgm:spPr/>
      <dgm:t>
        <a:bodyPr/>
        <a:lstStyle/>
        <a:p>
          <a:endParaRPr lang="pt-BR"/>
        </a:p>
      </dgm:t>
    </dgm:pt>
    <dgm:pt modelId="{37170BDE-FD71-409E-AC9F-36513E6EBBB7}">
      <dgm:prSet phldrT="[Texto]"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pt-BR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rPr>
            <a:t>RESOLUTIVA</a:t>
          </a:r>
          <a:endParaRPr lang="pt-BR" sz="1500" b="1" dirty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</a:endParaRPr>
        </a:p>
      </dgm:t>
    </dgm:pt>
    <dgm:pt modelId="{D2CD022C-EB90-47EB-B247-190C72243E71}" type="parTrans" cxnId="{69F9B198-D755-4470-81ED-C80A021D21D2}">
      <dgm:prSet/>
      <dgm:spPr/>
      <dgm:t>
        <a:bodyPr/>
        <a:lstStyle/>
        <a:p>
          <a:endParaRPr lang="pt-BR"/>
        </a:p>
      </dgm:t>
    </dgm:pt>
    <dgm:pt modelId="{D6672FF5-22E5-42CA-A062-3B6918752AAC}" type="sibTrans" cxnId="{69F9B198-D755-4470-81ED-C80A021D21D2}">
      <dgm:prSet/>
      <dgm:spPr/>
      <dgm:t>
        <a:bodyPr/>
        <a:lstStyle/>
        <a:p>
          <a:endParaRPr lang="pt-BR"/>
        </a:p>
      </dgm:t>
    </dgm:pt>
    <dgm:pt modelId="{4F145B6E-5CF3-40AB-8118-468A3031C044}">
      <dgm:prSet phldrT="[Texto]"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pt-BR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rPr>
            <a:t>ORGANIZADORA DA REDE</a:t>
          </a:r>
          <a:endParaRPr lang="pt-BR" sz="1500" b="1" dirty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</a:endParaRPr>
        </a:p>
      </dgm:t>
    </dgm:pt>
    <dgm:pt modelId="{CE94DDB9-01C9-4E14-AA49-AC91C76E292C}" type="parTrans" cxnId="{8465DFF2-9676-425F-902D-DB4380748FB3}">
      <dgm:prSet/>
      <dgm:spPr/>
      <dgm:t>
        <a:bodyPr/>
        <a:lstStyle/>
        <a:p>
          <a:endParaRPr lang="pt-BR"/>
        </a:p>
      </dgm:t>
    </dgm:pt>
    <dgm:pt modelId="{3CF5695E-B37D-4F07-9F11-C730CB234C35}" type="sibTrans" cxnId="{8465DFF2-9676-425F-902D-DB4380748FB3}">
      <dgm:prSet/>
      <dgm:spPr/>
      <dgm:t>
        <a:bodyPr/>
        <a:lstStyle/>
        <a:p>
          <a:endParaRPr lang="pt-BR"/>
        </a:p>
      </dgm:t>
    </dgm:pt>
    <dgm:pt modelId="{F613F9B2-BE3F-4DC7-9587-9DA0382B731E}">
      <dgm:prSet phldrT="[Texto]"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pt-BR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rPr>
            <a:t>ORDENADORA DO CUIDADO</a:t>
          </a:r>
          <a:endParaRPr lang="pt-BR" sz="1500" b="1" dirty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</a:endParaRPr>
        </a:p>
      </dgm:t>
    </dgm:pt>
    <dgm:pt modelId="{69E1400F-DFEF-42D8-8D76-6871E0872047}" type="parTrans" cxnId="{DD5ACFFB-A54B-42BF-AACC-FFD2611E9B8D}">
      <dgm:prSet/>
      <dgm:spPr/>
      <dgm:t>
        <a:bodyPr/>
        <a:lstStyle/>
        <a:p>
          <a:endParaRPr lang="pt-BR"/>
        </a:p>
      </dgm:t>
    </dgm:pt>
    <dgm:pt modelId="{E133A0C8-87DF-432E-8700-835AF43FD1F0}" type="sibTrans" cxnId="{DD5ACFFB-A54B-42BF-AACC-FFD2611E9B8D}">
      <dgm:prSet/>
      <dgm:spPr/>
      <dgm:t>
        <a:bodyPr/>
        <a:lstStyle/>
        <a:p>
          <a:endParaRPr lang="pt-BR"/>
        </a:p>
      </dgm:t>
    </dgm:pt>
    <dgm:pt modelId="{A25ACABE-044F-475A-91CF-2CFA0C45D205}" type="pres">
      <dgm:prSet presAssocID="{614B5953-9254-4E38-97FD-57606B7A913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BE4F8A5-E76F-419E-89F8-EA89DAAB8233}" type="pres">
      <dgm:prSet presAssocID="{614B5953-9254-4E38-97FD-57606B7A913F}" presName="children" presStyleCnt="0"/>
      <dgm:spPr/>
    </dgm:pt>
    <dgm:pt modelId="{9AC74CF4-01E9-4275-8726-4D223988BC22}" type="pres">
      <dgm:prSet presAssocID="{614B5953-9254-4E38-97FD-57606B7A913F}" presName="childPlaceholder" presStyleCnt="0"/>
      <dgm:spPr/>
    </dgm:pt>
    <dgm:pt modelId="{7A473696-4410-48BE-8619-419426E5EA21}" type="pres">
      <dgm:prSet presAssocID="{614B5953-9254-4E38-97FD-57606B7A913F}" presName="circle" presStyleCnt="0"/>
      <dgm:spPr/>
    </dgm:pt>
    <dgm:pt modelId="{DF660B8C-AE6C-4027-972D-937D29EB0DA6}" type="pres">
      <dgm:prSet presAssocID="{614B5953-9254-4E38-97FD-57606B7A913F}" presName="quadrant1" presStyleLbl="node1" presStyleIdx="0" presStyleCnt="4" custScaleX="102583" custScaleY="11104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7407D2-0166-4632-8036-AD193FF888F8}" type="pres">
      <dgm:prSet presAssocID="{614B5953-9254-4E38-97FD-57606B7A913F}" presName="quadrant2" presStyleLbl="node1" presStyleIdx="1" presStyleCnt="4" custScaleX="106357" custScaleY="11104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63E9AF-CC84-4713-BC5B-30D4C33A6EEB}" type="pres">
      <dgm:prSet presAssocID="{614B5953-9254-4E38-97FD-57606B7A913F}" presName="quadrant3" presStyleLbl="node1" presStyleIdx="2" presStyleCnt="4" custScaleX="106357" custScaleY="11104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D4F301-7CBB-49B7-8734-E6FD41CA14D9}" type="pres">
      <dgm:prSet presAssocID="{614B5953-9254-4E38-97FD-57606B7A913F}" presName="quadrant4" presStyleLbl="node1" presStyleIdx="3" presStyleCnt="4" custScaleX="102583" custScaleY="11104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A02356-D974-4018-BBD8-F500222DAC7F}" type="pres">
      <dgm:prSet presAssocID="{614B5953-9254-4E38-97FD-57606B7A913F}" presName="quadrantPlaceholder" presStyleCnt="0"/>
      <dgm:spPr/>
    </dgm:pt>
    <dgm:pt modelId="{725DEC8C-07B4-4599-A89B-99594451AC96}" type="pres">
      <dgm:prSet presAssocID="{614B5953-9254-4E38-97FD-57606B7A913F}" presName="center1" presStyleLbl="fgShp" presStyleIdx="0" presStyleCnt="2"/>
      <dgm:spPr/>
    </dgm:pt>
    <dgm:pt modelId="{D5E3B569-B992-417B-9191-3428A34E9569}" type="pres">
      <dgm:prSet presAssocID="{614B5953-9254-4E38-97FD-57606B7A913F}" presName="center2" presStyleLbl="fgShp" presStyleIdx="1" presStyleCnt="2"/>
      <dgm:spPr/>
    </dgm:pt>
  </dgm:ptLst>
  <dgm:cxnLst>
    <dgm:cxn modelId="{8465DFF2-9676-425F-902D-DB4380748FB3}" srcId="{614B5953-9254-4E38-97FD-57606B7A913F}" destId="{4F145B6E-5CF3-40AB-8118-468A3031C044}" srcOrd="2" destOrd="0" parTransId="{CE94DDB9-01C9-4E14-AA49-AC91C76E292C}" sibTransId="{3CF5695E-B37D-4F07-9F11-C730CB234C35}"/>
    <dgm:cxn modelId="{7BDC6AE4-AC19-4002-8BBB-9A36BCCDB97B}" type="presOf" srcId="{395116F3-710C-4C0B-93FA-D28E3A0E62A7}" destId="{DF660B8C-AE6C-4027-972D-937D29EB0DA6}" srcOrd="0" destOrd="0" presId="urn:microsoft.com/office/officeart/2005/8/layout/cycle4"/>
    <dgm:cxn modelId="{E5572E2A-0686-4F2D-A745-A740B1B6F10C}" type="presOf" srcId="{614B5953-9254-4E38-97FD-57606B7A913F}" destId="{A25ACABE-044F-475A-91CF-2CFA0C45D205}" srcOrd="0" destOrd="0" presId="urn:microsoft.com/office/officeart/2005/8/layout/cycle4"/>
    <dgm:cxn modelId="{2C94F860-B505-431D-897B-05CF780E8F3C}" type="presOf" srcId="{4F145B6E-5CF3-40AB-8118-468A3031C044}" destId="{D163E9AF-CC84-4713-BC5B-30D4C33A6EEB}" srcOrd="0" destOrd="0" presId="urn:microsoft.com/office/officeart/2005/8/layout/cycle4"/>
    <dgm:cxn modelId="{50FA0BAB-DF42-4AC4-8FB9-BE9A11C678A5}" type="presOf" srcId="{37170BDE-FD71-409E-AC9F-36513E6EBBB7}" destId="{5A7407D2-0166-4632-8036-AD193FF888F8}" srcOrd="0" destOrd="0" presId="urn:microsoft.com/office/officeart/2005/8/layout/cycle4"/>
    <dgm:cxn modelId="{2C5604CA-501D-4335-AE97-E7D41A2EA3C3}" type="presOf" srcId="{F613F9B2-BE3F-4DC7-9587-9DA0382B731E}" destId="{57D4F301-7CBB-49B7-8734-E6FD41CA14D9}" srcOrd="0" destOrd="0" presId="urn:microsoft.com/office/officeart/2005/8/layout/cycle4"/>
    <dgm:cxn modelId="{2D0670AA-0FF0-4D6F-84AF-31D78128FF72}" srcId="{614B5953-9254-4E38-97FD-57606B7A913F}" destId="{395116F3-710C-4C0B-93FA-D28E3A0E62A7}" srcOrd="0" destOrd="0" parTransId="{2D1D9A64-CA2F-4AC0-961B-116BA7558D2A}" sibTransId="{AE6F5CC8-9776-4125-96E6-A16F2CE0ED11}"/>
    <dgm:cxn modelId="{69F9B198-D755-4470-81ED-C80A021D21D2}" srcId="{614B5953-9254-4E38-97FD-57606B7A913F}" destId="{37170BDE-FD71-409E-AC9F-36513E6EBBB7}" srcOrd="1" destOrd="0" parTransId="{D2CD022C-EB90-47EB-B247-190C72243E71}" sibTransId="{D6672FF5-22E5-42CA-A062-3B6918752AAC}"/>
    <dgm:cxn modelId="{DD5ACFFB-A54B-42BF-AACC-FFD2611E9B8D}" srcId="{614B5953-9254-4E38-97FD-57606B7A913F}" destId="{F613F9B2-BE3F-4DC7-9587-9DA0382B731E}" srcOrd="3" destOrd="0" parTransId="{69E1400F-DFEF-42D8-8D76-6871E0872047}" sibTransId="{E133A0C8-87DF-432E-8700-835AF43FD1F0}"/>
    <dgm:cxn modelId="{7BCFEA6C-475F-4F75-8EF8-74291860498B}" type="presParOf" srcId="{A25ACABE-044F-475A-91CF-2CFA0C45D205}" destId="{6BE4F8A5-E76F-419E-89F8-EA89DAAB8233}" srcOrd="0" destOrd="0" presId="urn:microsoft.com/office/officeart/2005/8/layout/cycle4"/>
    <dgm:cxn modelId="{B7BBEFC4-CF7D-4AB1-9236-EAD94BE47B02}" type="presParOf" srcId="{6BE4F8A5-E76F-419E-89F8-EA89DAAB8233}" destId="{9AC74CF4-01E9-4275-8726-4D223988BC22}" srcOrd="0" destOrd="0" presId="urn:microsoft.com/office/officeart/2005/8/layout/cycle4"/>
    <dgm:cxn modelId="{15503E31-8B2A-41DF-89BE-F61E22E2D39E}" type="presParOf" srcId="{A25ACABE-044F-475A-91CF-2CFA0C45D205}" destId="{7A473696-4410-48BE-8619-419426E5EA21}" srcOrd="1" destOrd="0" presId="urn:microsoft.com/office/officeart/2005/8/layout/cycle4"/>
    <dgm:cxn modelId="{14CA31F6-9285-4D1D-883D-104B9C2B824D}" type="presParOf" srcId="{7A473696-4410-48BE-8619-419426E5EA21}" destId="{DF660B8C-AE6C-4027-972D-937D29EB0DA6}" srcOrd="0" destOrd="0" presId="urn:microsoft.com/office/officeart/2005/8/layout/cycle4"/>
    <dgm:cxn modelId="{2CB607D4-EBE6-4E85-AC5A-44B07F544DA7}" type="presParOf" srcId="{7A473696-4410-48BE-8619-419426E5EA21}" destId="{5A7407D2-0166-4632-8036-AD193FF888F8}" srcOrd="1" destOrd="0" presId="urn:microsoft.com/office/officeart/2005/8/layout/cycle4"/>
    <dgm:cxn modelId="{67F79277-1354-49A5-96CD-B51E227492A8}" type="presParOf" srcId="{7A473696-4410-48BE-8619-419426E5EA21}" destId="{D163E9AF-CC84-4713-BC5B-30D4C33A6EEB}" srcOrd="2" destOrd="0" presId="urn:microsoft.com/office/officeart/2005/8/layout/cycle4"/>
    <dgm:cxn modelId="{8F5DFE46-2297-4B52-B0DF-1CD7AEE840F7}" type="presParOf" srcId="{7A473696-4410-48BE-8619-419426E5EA21}" destId="{57D4F301-7CBB-49B7-8734-E6FD41CA14D9}" srcOrd="3" destOrd="0" presId="urn:microsoft.com/office/officeart/2005/8/layout/cycle4"/>
    <dgm:cxn modelId="{4BE14562-5923-45D4-9C68-66922AC81501}" type="presParOf" srcId="{7A473696-4410-48BE-8619-419426E5EA21}" destId="{8DA02356-D974-4018-BBD8-F500222DAC7F}" srcOrd="4" destOrd="0" presId="urn:microsoft.com/office/officeart/2005/8/layout/cycle4"/>
    <dgm:cxn modelId="{86305C41-D0DE-4B7F-BEC8-A44F31F551E5}" type="presParOf" srcId="{A25ACABE-044F-475A-91CF-2CFA0C45D205}" destId="{725DEC8C-07B4-4599-A89B-99594451AC96}" srcOrd="2" destOrd="0" presId="urn:microsoft.com/office/officeart/2005/8/layout/cycle4"/>
    <dgm:cxn modelId="{8167D483-ED77-41DB-BC0F-516397D9F863}" type="presParOf" srcId="{A25ACABE-044F-475A-91CF-2CFA0C45D205}" destId="{D5E3B569-B992-417B-9191-3428A34E956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A721B-A246-4857-8F3A-A243AA6FB8F0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BA2C3-07AC-44C6-AFA6-8EB756BAD7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21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BA2C3-07AC-44C6-AFA6-8EB756BAD75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202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B882057-4777-46B9-95BB-A6E02EF6D176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936BCCB-CBEC-4A33-B262-B437AF7DD2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057-4777-46B9-95BB-A6E02EF6D176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BCCB-CBEC-4A33-B262-B437AF7DD2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057-4777-46B9-95BB-A6E02EF6D176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BCCB-CBEC-4A33-B262-B437AF7DD2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057-4777-46B9-95BB-A6E02EF6D176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BCCB-CBEC-4A33-B262-B437AF7DD2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057-4777-46B9-95BB-A6E02EF6D176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BCCB-CBEC-4A33-B262-B437AF7DD2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057-4777-46B9-95BB-A6E02EF6D176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BCCB-CBEC-4A33-B262-B437AF7DD2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882057-4777-46B9-95BB-A6E02EF6D176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36BCCB-CBEC-4A33-B262-B437AF7DD2F0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B882057-4777-46B9-95BB-A6E02EF6D176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936BCCB-CBEC-4A33-B262-B437AF7DD2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057-4777-46B9-95BB-A6E02EF6D176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BCCB-CBEC-4A33-B262-B437AF7DD2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057-4777-46B9-95BB-A6E02EF6D176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BCCB-CBEC-4A33-B262-B437AF7DD2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057-4777-46B9-95BB-A6E02EF6D176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BCCB-CBEC-4A33-B262-B437AF7DD2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B882057-4777-46B9-95BB-A6E02EF6D176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936BCCB-CBEC-4A33-B262-B437AF7DD2F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2.bp.blogspot.com/-xFStOVXQM-U/Uxio7o4fXrI/AAAAAAABhMw/hACcxv536A4/s1600/maquete-do-Hospital-de-Registro-SP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br/url?sa=i&amp;rct=j&amp;q=&amp;esrc=s&amp;frm=1&amp;source=images&amp;cd=&amp;cad=rja&amp;uact=8&amp;docid=F8ULwVlX9OKwsM&amp;tbnid=Qe6_P_ju_Sj6FM:&amp;ved=0CAYQjRw&amp;url=http://www.franca.sp.gov.br/portal/noticias/noticias-da-saude/saude-monitora-mudancas-nos-atendimentos-das-ubs.html&amp;ei=eqMhU6bNNYaNkAe_3oC4Cg&amp;bvm=bv.62922401,d.eW0&amp;psig=AFQjCNEYKWc2sNE4YsSo-W08kp1wqVMUXA&amp;ust=139479970624929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www.google.com.br/url?sa=i&amp;rct=j&amp;q=&amp;esrc=s&amp;frm=1&amp;source=images&amp;cd=&amp;cad=rja&amp;uact=8&amp;docid=F8ULwVlX9OKwsM&amp;tbnid=Qe6_P_ju_Sj6FM:&amp;ved=0CAYQjRw&amp;url=http://www.tuvbrasil.com.br/noticias.asp?Rg=173&amp;ei=G6MhU7GBNsbAkQeR_oBY&amp;bvm=bv.62922401,d.eW0&amp;psig=AFQjCNEYKWc2sNE4YsSo-W08kp1wqVMUXA&amp;ust=139479970624929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88640"/>
            <a:ext cx="8784976" cy="93610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 smtClean="0"/>
              <a:t>                  </a:t>
            </a:r>
            <a:r>
              <a:rPr 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GOVERNO DO ESTADO DE SÃO PAULO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</a:t>
            </a:r>
            <a:r>
              <a:rPr lang="pt-B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SECRETARIA DE ESTADO DA SAÚDE</a:t>
            </a:r>
            <a:endParaRPr lang="pt-B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864096" cy="81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475656" y="1916832"/>
            <a:ext cx="6408712" cy="109736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PROJETO DE FORTALECIMENTO DA GESTÃO ESTADUAL DA SAÚDE DE SÃO PAULO</a:t>
            </a: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805264"/>
            <a:ext cx="1512168" cy="60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381328"/>
            <a:ext cx="2808312" cy="23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6021288"/>
            <a:ext cx="2335228" cy="4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021288"/>
            <a:ext cx="865758" cy="51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0" y="3933056"/>
            <a:ext cx="5364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+mj-lt"/>
              </a:rPr>
              <a:t>Oficina – Linha de Cuidado em Saúde Mental</a:t>
            </a:r>
          </a:p>
          <a:p>
            <a:pPr algn="ctr"/>
            <a:r>
              <a:rPr lang="pt-BR" sz="1400" b="1" dirty="0" smtClean="0">
                <a:latin typeface="+mj-lt"/>
              </a:rPr>
              <a:t>23 e 24/03/2015</a:t>
            </a:r>
            <a:endParaRPr lang="pt-B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92696"/>
            <a:ext cx="8712968" cy="590465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REDES REGIONAIS DE ATENÇÃO À SAÚDE (RRAS)</a:t>
            </a: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sp>
        <p:nvSpPr>
          <p:cNvPr id="6" name="Retângulo 5"/>
          <p:cNvSpPr/>
          <p:nvPr/>
        </p:nvSpPr>
        <p:spPr>
          <a:xfrm>
            <a:off x="179512" y="1340768"/>
            <a:ext cx="8712968" cy="13681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DEFINIÇÃO:</a:t>
            </a:r>
          </a:p>
          <a:p>
            <a:pPr algn="just">
              <a:lnSpc>
                <a:spcPct val="150000"/>
              </a:lnSpc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Uma RRAS é um território definido por um arranjo organizativo de ações e serviços de saúde, de diferentes densidades tecnológicas que, integradas por meio de um sistema de apoio técnico, logístico e de gestão, buscam garantir a continuidade da atenção à saúde de uma determinada população.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6264696" cy="362283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ector reto 16"/>
          <p:cNvCxnSpPr/>
          <p:nvPr/>
        </p:nvCxnSpPr>
        <p:spPr>
          <a:xfrm>
            <a:off x="179512" y="1196752"/>
            <a:ext cx="871296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7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92696"/>
            <a:ext cx="8712968" cy="604867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REDES REGIONAIS DE ATENÇÃO À SAÚDE (RRAS)</a:t>
            </a: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sp>
        <p:nvSpPr>
          <p:cNvPr id="9" name="Retângulo 8"/>
          <p:cNvSpPr/>
          <p:nvPr/>
        </p:nvSpPr>
        <p:spPr>
          <a:xfrm>
            <a:off x="1907704" y="2903200"/>
            <a:ext cx="2045652" cy="1317888"/>
          </a:xfrm>
          <a:prstGeom prst="rect">
            <a:avLst/>
          </a:prstGeom>
          <a:noFill/>
          <a:ln>
            <a:solidFill>
              <a:srgbClr val="FB7E6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100"/>
          </a:p>
        </p:txBody>
      </p:sp>
      <p:sp>
        <p:nvSpPr>
          <p:cNvPr id="11" name="CaixaDeTexto 10"/>
          <p:cNvSpPr txBox="1"/>
          <p:nvPr/>
        </p:nvSpPr>
        <p:spPr>
          <a:xfrm>
            <a:off x="2108993" y="2623416"/>
            <a:ext cx="1643074" cy="246221"/>
          </a:xfrm>
          <a:prstGeom prst="rect">
            <a:avLst/>
          </a:prstGeom>
          <a:ln>
            <a:solidFill>
              <a:srgbClr val="FB7E6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REGIÃO DE SAÚDE A</a:t>
            </a:r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535996" y="2903200"/>
            <a:ext cx="2157271" cy="131788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/>
          </a:p>
        </p:txBody>
      </p:sp>
      <p:sp>
        <p:nvSpPr>
          <p:cNvPr id="13" name="CaixaDeTexto 12"/>
          <p:cNvSpPr txBox="1"/>
          <p:nvPr/>
        </p:nvSpPr>
        <p:spPr>
          <a:xfrm>
            <a:off x="4836980" y="2623416"/>
            <a:ext cx="1679236" cy="24622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REGIÃO DE SAÚDE B</a:t>
            </a:r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131819" y="4674912"/>
            <a:ext cx="2232269" cy="10001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/>
          </a:p>
        </p:txBody>
      </p:sp>
      <p:sp>
        <p:nvSpPr>
          <p:cNvPr id="15" name="CaixaDeTexto 14"/>
          <p:cNvSpPr txBox="1"/>
          <p:nvPr/>
        </p:nvSpPr>
        <p:spPr>
          <a:xfrm>
            <a:off x="3427783" y="4385590"/>
            <a:ext cx="1640362" cy="24622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REGIÃO DE SAÚDE C</a:t>
            </a:r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691680" y="2461904"/>
            <a:ext cx="5112568" cy="327135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/>
          </a:p>
        </p:txBody>
      </p:sp>
      <p:sp>
        <p:nvSpPr>
          <p:cNvPr id="17" name="CaixaDeTexto 16"/>
          <p:cNvSpPr txBox="1"/>
          <p:nvPr/>
        </p:nvSpPr>
        <p:spPr>
          <a:xfrm>
            <a:off x="3465031" y="2004541"/>
            <a:ext cx="1565865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B050"/>
                </a:solidFill>
              </a:rPr>
              <a:t>RRAS I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434632" y="5897422"/>
            <a:ext cx="1258636" cy="369332"/>
          </a:xfrm>
          <a:prstGeom prst="rect">
            <a:avLst/>
          </a:prstGeom>
          <a:ln>
            <a:solidFill>
              <a:srgbClr val="99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9966FF"/>
                </a:solidFill>
              </a:rPr>
              <a:t>RRAS III</a:t>
            </a:r>
            <a:endParaRPr lang="pt-BR" b="1" dirty="0">
              <a:solidFill>
                <a:srgbClr val="9966FF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888540" y="5897422"/>
            <a:ext cx="1171292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</a:rPr>
              <a:t>RRAS II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547664" y="1916832"/>
            <a:ext cx="5400600" cy="4778550"/>
          </a:xfrm>
          <a:prstGeom prst="rect">
            <a:avLst/>
          </a:prstGeom>
          <a:noFill/>
          <a:ln w="57150">
            <a:solidFill>
              <a:srgbClr val="117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/>
          </a:p>
        </p:txBody>
      </p:sp>
      <p:sp>
        <p:nvSpPr>
          <p:cNvPr id="21" name="CaixaDeTexto 20"/>
          <p:cNvSpPr txBox="1"/>
          <p:nvPr/>
        </p:nvSpPr>
        <p:spPr>
          <a:xfrm>
            <a:off x="1475656" y="1428736"/>
            <a:ext cx="5544616" cy="369332"/>
          </a:xfrm>
          <a:prstGeom prst="rect">
            <a:avLst/>
          </a:prstGeom>
          <a:solidFill>
            <a:srgbClr val="1170D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  <a:softEdge rad="3175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ESTADO DE SÃO PAULO</a:t>
            </a:r>
            <a:endParaRPr lang="pt-BR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392211" y="6257968"/>
            <a:ext cx="1464478" cy="369332"/>
          </a:xfrm>
          <a:prstGeom prst="rect">
            <a:avLst/>
          </a:prstGeom>
          <a:noFill/>
          <a:ln w="28575">
            <a:solidFill>
              <a:srgbClr val="0D8A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D8A97"/>
                </a:solidFill>
              </a:rPr>
              <a:t>RRAS n</a:t>
            </a:r>
            <a:endParaRPr lang="pt-BR" b="1" dirty="0">
              <a:solidFill>
                <a:srgbClr val="0D8A97"/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2108993" y="3068959"/>
            <a:ext cx="648072" cy="417931"/>
          </a:xfrm>
          <a:prstGeom prst="ellipse">
            <a:avLst/>
          </a:prstGeom>
          <a:ln>
            <a:solidFill>
              <a:srgbClr val="FB7E6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M1</a:t>
            </a:r>
            <a:endParaRPr lang="pt-BR" sz="1400" dirty="0"/>
          </a:p>
        </p:txBody>
      </p:sp>
      <p:sp>
        <p:nvSpPr>
          <p:cNvPr id="30" name="Elipse 29"/>
          <p:cNvSpPr/>
          <p:nvPr/>
        </p:nvSpPr>
        <p:spPr>
          <a:xfrm>
            <a:off x="3131819" y="3068959"/>
            <a:ext cx="648072" cy="417931"/>
          </a:xfrm>
          <a:prstGeom prst="ellipse">
            <a:avLst/>
          </a:prstGeom>
          <a:ln>
            <a:solidFill>
              <a:srgbClr val="FB7E6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M2</a:t>
            </a:r>
            <a:endParaRPr lang="pt-BR" sz="1400" dirty="0"/>
          </a:p>
        </p:txBody>
      </p:sp>
      <p:sp>
        <p:nvSpPr>
          <p:cNvPr id="31" name="Elipse 30"/>
          <p:cNvSpPr/>
          <p:nvPr/>
        </p:nvSpPr>
        <p:spPr>
          <a:xfrm>
            <a:off x="2627784" y="3679648"/>
            <a:ext cx="648072" cy="417931"/>
          </a:xfrm>
          <a:prstGeom prst="ellipse">
            <a:avLst/>
          </a:prstGeom>
          <a:ln>
            <a:solidFill>
              <a:srgbClr val="FB7E6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M3</a:t>
            </a:r>
            <a:endParaRPr lang="pt-BR" sz="1400" dirty="0"/>
          </a:p>
        </p:txBody>
      </p:sp>
      <p:sp>
        <p:nvSpPr>
          <p:cNvPr id="32" name="Elipse 31"/>
          <p:cNvSpPr/>
          <p:nvPr/>
        </p:nvSpPr>
        <p:spPr>
          <a:xfrm>
            <a:off x="4591804" y="3090116"/>
            <a:ext cx="648072" cy="417931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M1</a:t>
            </a:r>
            <a:endParaRPr lang="pt-BR" sz="1400" dirty="0"/>
          </a:p>
        </p:txBody>
      </p:sp>
      <p:sp>
        <p:nvSpPr>
          <p:cNvPr id="33" name="Elipse 32"/>
          <p:cNvSpPr/>
          <p:nvPr/>
        </p:nvSpPr>
        <p:spPr>
          <a:xfrm>
            <a:off x="5614630" y="3090116"/>
            <a:ext cx="648072" cy="417931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M2</a:t>
            </a:r>
            <a:endParaRPr lang="pt-BR" sz="1400" dirty="0"/>
          </a:p>
        </p:txBody>
      </p:sp>
      <p:sp>
        <p:nvSpPr>
          <p:cNvPr id="34" name="Elipse 33"/>
          <p:cNvSpPr/>
          <p:nvPr/>
        </p:nvSpPr>
        <p:spPr>
          <a:xfrm>
            <a:off x="5110595" y="3700805"/>
            <a:ext cx="648072" cy="417931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M3</a:t>
            </a:r>
            <a:endParaRPr lang="pt-BR" sz="1400" dirty="0"/>
          </a:p>
        </p:txBody>
      </p:sp>
      <p:sp>
        <p:nvSpPr>
          <p:cNvPr id="35" name="Elipse 34"/>
          <p:cNvSpPr/>
          <p:nvPr/>
        </p:nvSpPr>
        <p:spPr>
          <a:xfrm>
            <a:off x="5972639" y="3700805"/>
            <a:ext cx="648072" cy="417931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M4</a:t>
            </a:r>
            <a:endParaRPr lang="pt-BR" sz="1400" dirty="0"/>
          </a:p>
        </p:txBody>
      </p:sp>
      <p:sp>
        <p:nvSpPr>
          <p:cNvPr id="36" name="Elipse 35"/>
          <p:cNvSpPr/>
          <p:nvPr/>
        </p:nvSpPr>
        <p:spPr>
          <a:xfrm>
            <a:off x="3189134" y="4757047"/>
            <a:ext cx="648072" cy="417931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M1</a:t>
            </a:r>
          </a:p>
        </p:txBody>
      </p:sp>
      <p:sp>
        <p:nvSpPr>
          <p:cNvPr id="37" name="Elipse 36"/>
          <p:cNvSpPr/>
          <p:nvPr/>
        </p:nvSpPr>
        <p:spPr>
          <a:xfrm>
            <a:off x="4591804" y="5174978"/>
            <a:ext cx="648072" cy="417931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M3</a:t>
            </a:r>
            <a:endParaRPr lang="pt-BR" sz="1400" dirty="0"/>
          </a:p>
        </p:txBody>
      </p:sp>
      <p:sp>
        <p:nvSpPr>
          <p:cNvPr id="38" name="Elipse 37"/>
          <p:cNvSpPr/>
          <p:nvPr/>
        </p:nvSpPr>
        <p:spPr>
          <a:xfrm>
            <a:off x="3923917" y="4917931"/>
            <a:ext cx="648072" cy="417931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M2</a:t>
            </a:r>
            <a:endParaRPr lang="pt-BR" sz="1400" dirty="0"/>
          </a:p>
        </p:txBody>
      </p:sp>
      <p:cxnSp>
        <p:nvCxnSpPr>
          <p:cNvPr id="39" name="Conector reto 38"/>
          <p:cNvCxnSpPr/>
          <p:nvPr/>
        </p:nvCxnSpPr>
        <p:spPr>
          <a:xfrm>
            <a:off x="179512" y="1196752"/>
            <a:ext cx="871296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6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92696"/>
            <a:ext cx="8712968" cy="604867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REDES REGIONAIS DE ATENÇÃO À SAÚDE (RRAS)</a:t>
            </a: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74926"/>
            <a:ext cx="7560840" cy="525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547664" y="3303890"/>
            <a:ext cx="720080" cy="43204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RRAS 11</a:t>
            </a:r>
            <a:endParaRPr lang="pt-BR" sz="900" b="1" dirty="0"/>
          </a:p>
        </p:txBody>
      </p:sp>
      <p:sp>
        <p:nvSpPr>
          <p:cNvPr id="8" name="Retângulo 7"/>
          <p:cNvSpPr/>
          <p:nvPr/>
        </p:nvSpPr>
        <p:spPr>
          <a:xfrm>
            <a:off x="2555776" y="2060848"/>
            <a:ext cx="720080" cy="43204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RRAS 12</a:t>
            </a:r>
            <a:endParaRPr lang="pt-BR" sz="900" b="1" dirty="0"/>
          </a:p>
        </p:txBody>
      </p:sp>
      <p:sp>
        <p:nvSpPr>
          <p:cNvPr id="9" name="Retângulo 8"/>
          <p:cNvSpPr/>
          <p:nvPr/>
        </p:nvSpPr>
        <p:spPr>
          <a:xfrm>
            <a:off x="3024675" y="3722635"/>
            <a:ext cx="720080" cy="43204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RRAS 10</a:t>
            </a:r>
            <a:endParaRPr lang="pt-BR" sz="900" b="1" dirty="0"/>
          </a:p>
        </p:txBody>
      </p:sp>
      <p:sp>
        <p:nvSpPr>
          <p:cNvPr id="10" name="Retângulo 9"/>
          <p:cNvSpPr/>
          <p:nvPr/>
        </p:nvSpPr>
        <p:spPr>
          <a:xfrm>
            <a:off x="3995936" y="3700046"/>
            <a:ext cx="720080" cy="43204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RRAS 09</a:t>
            </a:r>
            <a:endParaRPr lang="pt-BR" sz="900" b="1" dirty="0"/>
          </a:p>
        </p:txBody>
      </p:sp>
      <p:sp>
        <p:nvSpPr>
          <p:cNvPr id="11" name="Retângulo 10"/>
          <p:cNvSpPr/>
          <p:nvPr/>
        </p:nvSpPr>
        <p:spPr>
          <a:xfrm>
            <a:off x="4703357" y="2348880"/>
            <a:ext cx="720080" cy="43204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RRAS 13</a:t>
            </a:r>
            <a:endParaRPr lang="pt-BR" sz="900" b="1" dirty="0"/>
          </a:p>
        </p:txBody>
      </p:sp>
      <p:sp>
        <p:nvSpPr>
          <p:cNvPr id="12" name="Retângulo 11"/>
          <p:cNvSpPr/>
          <p:nvPr/>
        </p:nvSpPr>
        <p:spPr>
          <a:xfrm>
            <a:off x="4652726" y="4869160"/>
            <a:ext cx="720080" cy="43204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RRAS 08</a:t>
            </a:r>
            <a:endParaRPr lang="pt-BR" sz="900" b="1" dirty="0"/>
          </a:p>
        </p:txBody>
      </p:sp>
      <p:sp>
        <p:nvSpPr>
          <p:cNvPr id="13" name="Retângulo 12"/>
          <p:cNvSpPr/>
          <p:nvPr/>
        </p:nvSpPr>
        <p:spPr>
          <a:xfrm>
            <a:off x="5012766" y="3679111"/>
            <a:ext cx="720080" cy="43204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RRAS 14</a:t>
            </a:r>
            <a:endParaRPr lang="pt-BR" sz="900" b="1" dirty="0"/>
          </a:p>
        </p:txBody>
      </p:sp>
      <p:sp>
        <p:nvSpPr>
          <p:cNvPr id="14" name="Retângulo 13"/>
          <p:cNvSpPr/>
          <p:nvPr/>
        </p:nvSpPr>
        <p:spPr>
          <a:xfrm>
            <a:off x="5707267" y="3083908"/>
            <a:ext cx="720080" cy="43204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RRAS 15</a:t>
            </a:r>
            <a:endParaRPr lang="pt-BR" sz="900" b="1" dirty="0"/>
          </a:p>
        </p:txBody>
      </p:sp>
      <p:sp>
        <p:nvSpPr>
          <p:cNvPr id="15" name="Retângulo 14"/>
          <p:cNvSpPr/>
          <p:nvPr/>
        </p:nvSpPr>
        <p:spPr>
          <a:xfrm>
            <a:off x="4767681" y="5589240"/>
            <a:ext cx="720080" cy="43204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RRAS 07</a:t>
            </a:r>
            <a:endParaRPr lang="pt-BR" sz="900" b="1" dirty="0"/>
          </a:p>
        </p:txBody>
      </p:sp>
      <p:sp>
        <p:nvSpPr>
          <p:cNvPr id="16" name="Retângulo 15"/>
          <p:cNvSpPr/>
          <p:nvPr/>
        </p:nvSpPr>
        <p:spPr>
          <a:xfrm>
            <a:off x="6876256" y="4290097"/>
            <a:ext cx="720080" cy="43204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RRAS 17</a:t>
            </a:r>
            <a:endParaRPr lang="pt-BR" sz="900" b="1" dirty="0"/>
          </a:p>
        </p:txBody>
      </p:sp>
      <p:sp>
        <p:nvSpPr>
          <p:cNvPr id="18" name="Retângulo 17"/>
          <p:cNvSpPr/>
          <p:nvPr/>
        </p:nvSpPr>
        <p:spPr>
          <a:xfrm>
            <a:off x="6006172" y="3845656"/>
            <a:ext cx="720080" cy="43204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RRAS 16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7682486" y="4816132"/>
            <a:ext cx="720080" cy="4320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RRAS 02</a:t>
            </a:r>
            <a:endParaRPr lang="pt-BR" sz="900" b="1" dirty="0"/>
          </a:p>
        </p:txBody>
      </p:sp>
      <p:sp>
        <p:nvSpPr>
          <p:cNvPr id="20" name="Retângulo 19"/>
          <p:cNvSpPr/>
          <p:nvPr/>
        </p:nvSpPr>
        <p:spPr>
          <a:xfrm>
            <a:off x="7682486" y="5378929"/>
            <a:ext cx="720080" cy="4320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RRAS 06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812892" y="4311518"/>
            <a:ext cx="720080" cy="4320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RRAS 05</a:t>
            </a:r>
            <a:endParaRPr lang="pt-BR" sz="900" b="1" dirty="0"/>
          </a:p>
        </p:txBody>
      </p:sp>
      <p:sp>
        <p:nvSpPr>
          <p:cNvPr id="23" name="Retângulo 22"/>
          <p:cNvSpPr/>
          <p:nvPr/>
        </p:nvSpPr>
        <p:spPr>
          <a:xfrm>
            <a:off x="5801033" y="5666961"/>
            <a:ext cx="720080" cy="4320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RRAS 04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6876256" y="3355432"/>
            <a:ext cx="720080" cy="4320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RRAS 03</a:t>
            </a:r>
            <a:endParaRPr lang="pt-BR" sz="900" b="1" dirty="0"/>
          </a:p>
        </p:txBody>
      </p:sp>
      <p:cxnSp>
        <p:nvCxnSpPr>
          <p:cNvPr id="25" name="Conector de seta reta 24"/>
          <p:cNvCxnSpPr>
            <a:endCxn id="19" idx="1"/>
          </p:cNvCxnSpPr>
          <p:nvPr/>
        </p:nvCxnSpPr>
        <p:spPr>
          <a:xfrm>
            <a:off x="6698684" y="4881236"/>
            <a:ext cx="983802" cy="1509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6196053" y="4881236"/>
            <a:ext cx="1486433" cy="576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2" name="Conector de seta reta 31"/>
          <p:cNvCxnSpPr>
            <a:endCxn id="23" idx="0"/>
          </p:cNvCxnSpPr>
          <p:nvPr/>
        </p:nvCxnSpPr>
        <p:spPr>
          <a:xfrm>
            <a:off x="5906051" y="5249080"/>
            <a:ext cx="255022" cy="417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5" name="Conector de seta reta 34"/>
          <p:cNvCxnSpPr>
            <a:endCxn id="21" idx="3"/>
          </p:cNvCxnSpPr>
          <p:nvPr/>
        </p:nvCxnSpPr>
        <p:spPr>
          <a:xfrm flipH="1" flipV="1">
            <a:off x="5532972" y="4527542"/>
            <a:ext cx="373079" cy="341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9" name="Conector de seta reta 38"/>
          <p:cNvCxnSpPr/>
          <p:nvPr/>
        </p:nvCxnSpPr>
        <p:spPr>
          <a:xfrm flipV="1">
            <a:off x="6196053" y="3787480"/>
            <a:ext cx="785221" cy="894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5" name="Retângulo 44"/>
          <p:cNvSpPr/>
          <p:nvPr/>
        </p:nvSpPr>
        <p:spPr>
          <a:xfrm>
            <a:off x="6876256" y="5552027"/>
            <a:ext cx="720080" cy="4320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RRAS 01</a:t>
            </a:r>
            <a:endParaRPr lang="pt-BR" sz="900" b="1" dirty="0"/>
          </a:p>
        </p:txBody>
      </p:sp>
      <p:cxnSp>
        <p:nvCxnSpPr>
          <p:cNvPr id="48" name="Conector de seta reta 47"/>
          <p:cNvCxnSpPr>
            <a:endCxn id="45" idx="1"/>
          </p:cNvCxnSpPr>
          <p:nvPr/>
        </p:nvCxnSpPr>
        <p:spPr>
          <a:xfrm>
            <a:off x="6252494" y="5150288"/>
            <a:ext cx="623762" cy="617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179512" y="1196752"/>
            <a:ext cx="871296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63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92696"/>
            <a:ext cx="8712968" cy="604867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DESAFIOS DO SISTEMA ÚNICO DE SAÚDE (SUS-SP)</a:t>
            </a: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sp>
        <p:nvSpPr>
          <p:cNvPr id="6" name="Elipse 5"/>
          <p:cNvSpPr/>
          <p:nvPr/>
        </p:nvSpPr>
        <p:spPr>
          <a:xfrm>
            <a:off x="869453" y="1556792"/>
            <a:ext cx="3195171" cy="17153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5">
                <a:alpha val="45000"/>
                <a:satMod val="12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Fragmentação do Sistema e dos Serviços de Saúde</a:t>
            </a:r>
            <a:endParaRPr lang="pt-BR" sz="1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798612" y="4242072"/>
            <a:ext cx="3240360" cy="23552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5">
                <a:alpha val="45000"/>
                <a:satMod val="12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Financiamento Insuficiente, Falta de Qualificação dos RH e pressão sistêmica decorrente da Tripla Carga de Doenças e do acelerado Envelhecimento Populacional</a:t>
            </a:r>
            <a:endParaRPr lang="pt-BR" sz="1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Mais 7"/>
          <p:cNvSpPr/>
          <p:nvPr/>
        </p:nvSpPr>
        <p:spPr>
          <a:xfrm>
            <a:off x="2130760" y="3392996"/>
            <a:ext cx="576064" cy="648072"/>
          </a:xfrm>
          <a:prstGeom prst="mathPlus">
            <a:avLst/>
          </a:prstGeom>
          <a:solidFill>
            <a:srgbClr val="FB7E65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9" name="Igual 8"/>
          <p:cNvSpPr/>
          <p:nvPr/>
        </p:nvSpPr>
        <p:spPr>
          <a:xfrm>
            <a:off x="4456118" y="3355082"/>
            <a:ext cx="864096" cy="723900"/>
          </a:xfrm>
          <a:prstGeom prst="mathEqual">
            <a:avLst/>
          </a:prstGeom>
          <a:solidFill>
            <a:srgbClr val="FB7E65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724128" y="1700808"/>
            <a:ext cx="2808312" cy="47525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170D9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Baixo Desempenho do Sistema: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Dificuldade de Acesso;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Baixa Qualidade Técnica dos Serviços;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Falta de racionalidade na destinação de recursos;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Aumento do custo de produção;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Baixa satisfação da população.</a:t>
            </a:r>
            <a:endParaRPr lang="pt-BR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79512" y="1196752"/>
            <a:ext cx="871296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8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92696"/>
            <a:ext cx="8712968" cy="604867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NOVO MODELO ORGANIZACIONAL SUS-SP</a:t>
            </a: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56331565"/>
              </p:ext>
            </p:extLst>
          </p:nvPr>
        </p:nvGraphicFramePr>
        <p:xfrm>
          <a:off x="395536" y="1617168"/>
          <a:ext cx="8234743" cy="490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de cantos arredondados 7"/>
          <p:cNvSpPr/>
          <p:nvPr/>
        </p:nvSpPr>
        <p:spPr>
          <a:xfrm>
            <a:off x="3689902" y="3429000"/>
            <a:ext cx="1692188" cy="11230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400" b="1" dirty="0" smtClean="0">
                <a:solidFill>
                  <a:schemeClr val="bg1"/>
                </a:solidFill>
                <a:latin typeface="+mj-lt"/>
              </a:rPr>
              <a:t>Novo Modelo Organizacional </a:t>
            </a:r>
            <a:endParaRPr lang="pt-BR" sz="1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179512" y="1216057"/>
            <a:ext cx="871296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0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92696"/>
            <a:ext cx="8712968" cy="604867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FORTALECIMENTO DA ATENÇÃO BÁSICA</a:t>
            </a: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3055889"/>
              </p:ext>
            </p:extLst>
          </p:nvPr>
        </p:nvGraphicFramePr>
        <p:xfrm>
          <a:off x="-180528" y="2204864"/>
          <a:ext cx="9324528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de cantos arredondados 6"/>
          <p:cNvSpPr/>
          <p:nvPr/>
        </p:nvSpPr>
        <p:spPr>
          <a:xfrm>
            <a:off x="1079612" y="1484784"/>
            <a:ext cx="6912768" cy="57606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1170D9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prst="angle"/>
            <a:contourClr>
              <a:schemeClr val="accent1">
                <a:tint val="7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t-BR" b="1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Atenção Básica – Ordenadora do Cuidado nas RAS</a:t>
            </a:r>
            <a:endParaRPr lang="pt-BR" b="1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79512" y="1196752"/>
            <a:ext cx="871296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9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92696"/>
            <a:ext cx="8712968" cy="604867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PROJETO DE FORTALECIMENTO DA GESTÃO ESTADUAL DA SAÚDE</a:t>
            </a: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pic>
        <p:nvPicPr>
          <p:cNvPr id="6" name="Picture 2" descr="C:\Trabalhos\Planejamento\Projetos BID\Estado_DRS_RS_20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250" y="1486505"/>
            <a:ext cx="6278636" cy="38884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7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17" y="4905633"/>
            <a:ext cx="1151540" cy="97222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8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85" y="5847408"/>
            <a:ext cx="1763867" cy="88435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9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417" y="5708016"/>
            <a:ext cx="1151540" cy="102616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10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4303"/>
            <a:ext cx="1462038" cy="11048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11" name="Picture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15" y="2123448"/>
            <a:ext cx="1571944" cy="112750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cxnSp>
        <p:nvCxnSpPr>
          <p:cNvPr id="12" name="Conector reto 11"/>
          <p:cNvCxnSpPr/>
          <p:nvPr/>
        </p:nvCxnSpPr>
        <p:spPr>
          <a:xfrm>
            <a:off x="1227250" y="1486505"/>
            <a:ext cx="627863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2299208" y="5376357"/>
            <a:ext cx="4929708" cy="153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827584" y="4228845"/>
            <a:ext cx="146203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2289622" y="4220201"/>
            <a:ext cx="0" cy="110890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2739417" y="5717620"/>
            <a:ext cx="115154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3890957" y="5717620"/>
            <a:ext cx="0" cy="102374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2739417" y="5708016"/>
            <a:ext cx="0" cy="102374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2747598" y="6731764"/>
            <a:ext cx="1151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251585" y="5847408"/>
            <a:ext cx="176386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4254201" y="5828145"/>
            <a:ext cx="0" cy="9036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V="1">
            <a:off x="6002453" y="5841814"/>
            <a:ext cx="0" cy="9036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4251585" y="6731764"/>
            <a:ext cx="176386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7505886" y="1486505"/>
            <a:ext cx="0" cy="624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7505886" y="3238629"/>
            <a:ext cx="0" cy="16516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827585" y="5339927"/>
            <a:ext cx="1462037" cy="235501"/>
          </a:xfrm>
          <a:prstGeom prst="rect">
            <a:avLst/>
          </a:prstGeom>
          <a:solidFill>
            <a:srgbClr val="1170D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  <a:latin typeface="Calibri" pitchFamily="34" charset="0"/>
              </a:rPr>
              <a:t>VALE DO JURUMIRIM</a:t>
            </a:r>
            <a:endParaRPr lang="pt-BR" sz="1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677537" y="6481300"/>
            <a:ext cx="1047737" cy="235501"/>
          </a:xfrm>
          <a:prstGeom prst="rect">
            <a:avLst/>
          </a:prstGeom>
          <a:solidFill>
            <a:srgbClr val="1170D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  <a:latin typeface="Calibri" pitchFamily="34" charset="0"/>
              </a:rPr>
              <a:t>ITAPEVA</a:t>
            </a:r>
            <a:endParaRPr lang="pt-BR" sz="1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015453" y="6481301"/>
            <a:ext cx="1213464" cy="250463"/>
          </a:xfrm>
          <a:prstGeom prst="rect">
            <a:avLst/>
          </a:prstGeom>
          <a:solidFill>
            <a:srgbClr val="1170D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  <a:latin typeface="Calibri" pitchFamily="34" charset="0"/>
              </a:rPr>
              <a:t>VALE DO RIBEIRA</a:t>
            </a:r>
            <a:endParaRPr lang="pt-BR" sz="1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7228916" y="5888276"/>
            <a:ext cx="1151541" cy="235501"/>
          </a:xfrm>
          <a:prstGeom prst="rect">
            <a:avLst/>
          </a:prstGeom>
          <a:solidFill>
            <a:srgbClr val="1170D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  <a:latin typeface="Calibri" pitchFamily="34" charset="0"/>
              </a:rPr>
              <a:t>LITORAL NORTE</a:t>
            </a:r>
            <a:endParaRPr lang="pt-BR" sz="1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7021791" y="3238629"/>
            <a:ext cx="1554813" cy="286479"/>
          </a:xfrm>
          <a:prstGeom prst="rect">
            <a:avLst/>
          </a:prstGeom>
          <a:solidFill>
            <a:srgbClr val="1170D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  <a:latin typeface="Calibri" pitchFamily="34" charset="0"/>
              </a:rPr>
              <a:t>RMC</a:t>
            </a:r>
            <a:endParaRPr lang="pt-BR" sz="1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1" name="Conector reto 30"/>
          <p:cNvCxnSpPr/>
          <p:nvPr/>
        </p:nvCxnSpPr>
        <p:spPr>
          <a:xfrm flipH="1">
            <a:off x="2299208" y="4149080"/>
            <a:ext cx="1408697" cy="79765"/>
          </a:xfrm>
          <a:prstGeom prst="line">
            <a:avLst/>
          </a:prstGeom>
          <a:ln w="19050">
            <a:solidFill>
              <a:srgbClr val="1170D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H="1">
            <a:off x="2299208" y="4149080"/>
            <a:ext cx="1408697" cy="1180023"/>
          </a:xfrm>
          <a:prstGeom prst="line">
            <a:avLst/>
          </a:prstGeom>
          <a:ln w="19050">
            <a:solidFill>
              <a:srgbClr val="1170D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H="1">
            <a:off x="2747598" y="4978146"/>
            <a:ext cx="1151541" cy="739474"/>
          </a:xfrm>
          <a:prstGeom prst="line">
            <a:avLst/>
          </a:prstGeom>
          <a:ln w="19050">
            <a:solidFill>
              <a:srgbClr val="1170D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H="1">
            <a:off x="3899139" y="4978146"/>
            <a:ext cx="1" cy="729870"/>
          </a:xfrm>
          <a:prstGeom prst="line">
            <a:avLst/>
          </a:prstGeom>
          <a:ln w="19050">
            <a:solidFill>
              <a:srgbClr val="1170D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4254201" y="5253312"/>
            <a:ext cx="464075" cy="574833"/>
          </a:xfrm>
          <a:prstGeom prst="line">
            <a:avLst/>
          </a:prstGeom>
          <a:ln w="19050">
            <a:solidFill>
              <a:srgbClr val="1170D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4718276" y="5253312"/>
            <a:ext cx="1297177" cy="594096"/>
          </a:xfrm>
          <a:prstGeom prst="line">
            <a:avLst/>
          </a:prstGeom>
          <a:ln w="19050">
            <a:solidFill>
              <a:srgbClr val="1170D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6804250" y="4228845"/>
            <a:ext cx="424666" cy="676788"/>
          </a:xfrm>
          <a:prstGeom prst="line">
            <a:avLst/>
          </a:prstGeom>
          <a:ln w="19050">
            <a:solidFill>
              <a:srgbClr val="1170D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6817191" y="4224303"/>
            <a:ext cx="1565644" cy="665942"/>
          </a:xfrm>
          <a:prstGeom prst="line">
            <a:avLst/>
          </a:prstGeom>
          <a:ln w="19050">
            <a:solidFill>
              <a:srgbClr val="1170D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H="1">
            <a:off x="5810655" y="2123448"/>
            <a:ext cx="1211136" cy="1447335"/>
          </a:xfrm>
          <a:prstGeom prst="line">
            <a:avLst/>
          </a:prstGeom>
          <a:ln w="19050">
            <a:solidFill>
              <a:srgbClr val="1170D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5803119" y="3238629"/>
            <a:ext cx="1213464" cy="332154"/>
          </a:xfrm>
          <a:prstGeom prst="line">
            <a:avLst/>
          </a:prstGeom>
          <a:ln w="19050">
            <a:solidFill>
              <a:srgbClr val="1170D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827584" y="4220201"/>
            <a:ext cx="0" cy="110890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1227250" y="1486505"/>
            <a:ext cx="0" cy="274234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7228916" y="4890245"/>
            <a:ext cx="1153919" cy="15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7228917" y="5870162"/>
            <a:ext cx="1153919" cy="15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7228916" y="4897939"/>
            <a:ext cx="1" cy="990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>
            <a:off x="8380455" y="4905633"/>
            <a:ext cx="1" cy="990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179512" y="1196752"/>
            <a:ext cx="871296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7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92696"/>
            <a:ext cx="8712968" cy="604867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PROJETO DE FORTALECIMENTO DA GESTÃO ESTADUAL DA SAÚDE</a:t>
            </a: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67544" y="1772816"/>
            <a:ext cx="3456384" cy="1080120"/>
          </a:xfrm>
          <a:prstGeom prst="roundRect">
            <a:avLst/>
          </a:prstGeom>
          <a:ln w="57150">
            <a:solidFill>
              <a:srgbClr val="1170D9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Componente 01: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Instrumentos de Melhoria da Gestão de Redes do SUS-SP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493196" y="3501008"/>
            <a:ext cx="3430732" cy="1080120"/>
          </a:xfrm>
          <a:prstGeom prst="roundRect">
            <a:avLst/>
          </a:prstGeom>
          <a:ln w="57150">
            <a:solidFill>
              <a:srgbClr val="1170D9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Componente 02: </a:t>
            </a:r>
          </a:p>
          <a:p>
            <a:pPr algn="ctr"/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Estruturação das Redes Regionais de Atenção à Saúde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509402" y="5157192"/>
            <a:ext cx="3414525" cy="1080120"/>
          </a:xfrm>
          <a:prstGeom prst="roundRect">
            <a:avLst/>
          </a:prstGeom>
          <a:ln w="57150">
            <a:solidFill>
              <a:srgbClr val="1170D9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Componente 03: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Gerenciamento, Monitoramento, Avaliação do Projeto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823695" y="1560290"/>
            <a:ext cx="792088" cy="576064"/>
          </a:xfrm>
          <a:prstGeom prst="ellipse">
            <a:avLst/>
          </a:prstGeom>
          <a:effectLst>
            <a:glow rad="63500">
              <a:schemeClr val="accent2">
                <a:alpha val="45000"/>
                <a:satMod val="12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1A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4823695" y="2332198"/>
            <a:ext cx="792088" cy="576064"/>
          </a:xfrm>
          <a:prstGeom prst="ellipse">
            <a:avLst/>
          </a:prstGeom>
          <a:effectLst>
            <a:glow rad="63500">
              <a:schemeClr val="accent2">
                <a:alpha val="45000"/>
                <a:satMod val="12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1B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836021" y="3360490"/>
            <a:ext cx="792088" cy="576064"/>
          </a:xfrm>
          <a:prstGeom prst="ellipse">
            <a:avLst/>
          </a:prstGeom>
          <a:effectLst>
            <a:glow rad="63500">
              <a:schemeClr val="accent2">
                <a:alpha val="45000"/>
                <a:satMod val="12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2A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845532" y="4077838"/>
            <a:ext cx="792088" cy="576064"/>
          </a:xfrm>
          <a:prstGeom prst="ellipse">
            <a:avLst/>
          </a:prstGeom>
          <a:effectLst>
            <a:glow rad="63500">
              <a:schemeClr val="accent2">
                <a:alpha val="45000"/>
                <a:satMod val="12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2B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4845532" y="5013176"/>
            <a:ext cx="792088" cy="576064"/>
          </a:xfrm>
          <a:prstGeom prst="ellipse">
            <a:avLst/>
          </a:prstGeom>
          <a:effectLst>
            <a:glow rad="63500">
              <a:schemeClr val="accent2">
                <a:alpha val="45000"/>
                <a:satMod val="12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3A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4857925" y="5709076"/>
            <a:ext cx="792088" cy="576064"/>
          </a:xfrm>
          <a:prstGeom prst="ellipse">
            <a:avLst/>
          </a:prstGeom>
          <a:effectLst>
            <a:glow rad="63500">
              <a:schemeClr val="accent2">
                <a:alpha val="45000"/>
                <a:satMod val="12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3B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4067944" y="1848322"/>
            <a:ext cx="648072" cy="6851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170D9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4067944" y="2620230"/>
            <a:ext cx="648072" cy="6851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170D9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4067944" y="3648522"/>
            <a:ext cx="648072" cy="6851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170D9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4067944" y="4297360"/>
            <a:ext cx="648072" cy="6851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170D9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>
            <a:off x="4099226" y="5301208"/>
            <a:ext cx="648072" cy="6851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170D9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>
            <a:off x="4067944" y="5886531"/>
            <a:ext cx="648072" cy="6851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170D9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listrada 21"/>
          <p:cNvSpPr/>
          <p:nvPr/>
        </p:nvSpPr>
        <p:spPr>
          <a:xfrm>
            <a:off x="5796136" y="1949971"/>
            <a:ext cx="936104" cy="576064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direita listrada 22"/>
          <p:cNvSpPr/>
          <p:nvPr/>
        </p:nvSpPr>
        <p:spPr>
          <a:xfrm>
            <a:off x="5796136" y="3661106"/>
            <a:ext cx="936104" cy="576064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direita listrada 23"/>
          <p:cNvSpPr/>
          <p:nvPr/>
        </p:nvSpPr>
        <p:spPr>
          <a:xfrm>
            <a:off x="5796136" y="5344722"/>
            <a:ext cx="936104" cy="576064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6877189" y="1560290"/>
            <a:ext cx="1871275" cy="1347972"/>
          </a:xfrm>
          <a:prstGeom prst="roundRect">
            <a:avLst/>
          </a:prstGeom>
          <a:solidFill>
            <a:srgbClr val="A76988"/>
          </a:solidFill>
          <a:ln>
            <a:solidFill>
              <a:srgbClr val="A76988"/>
            </a:solidFill>
          </a:ln>
          <a:effectLst>
            <a:reflection blurRad="6350" stA="52000" endA="300" endPos="350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US$ 52 Milhões</a:t>
            </a:r>
            <a:endParaRPr lang="pt-BR" sz="14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6876256" y="3360490"/>
            <a:ext cx="1871275" cy="1293412"/>
          </a:xfrm>
          <a:prstGeom prst="roundRect">
            <a:avLst/>
          </a:prstGeom>
          <a:solidFill>
            <a:srgbClr val="A76988"/>
          </a:solidFill>
          <a:ln>
            <a:solidFill>
              <a:srgbClr val="A76988"/>
            </a:solidFill>
          </a:ln>
          <a:effectLst>
            <a:reflection blurRad="6350" stA="52000" endA="300" endPos="350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US$ 306 Milhões</a:t>
            </a:r>
            <a:endParaRPr lang="pt-BR" sz="14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6876256" y="5013176"/>
            <a:ext cx="1871275" cy="1271964"/>
          </a:xfrm>
          <a:prstGeom prst="roundRect">
            <a:avLst/>
          </a:prstGeom>
          <a:solidFill>
            <a:srgbClr val="A76988"/>
          </a:solidFill>
          <a:ln>
            <a:solidFill>
              <a:srgbClr val="A76988"/>
            </a:solidFill>
          </a:ln>
          <a:effectLst>
            <a:reflection blurRad="6350" stA="52000" endA="300" endPos="350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US$ 22 Milhões</a:t>
            </a:r>
            <a:endParaRPr lang="pt-BR" sz="14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28" name="Conector reto 27"/>
          <p:cNvCxnSpPr/>
          <p:nvPr/>
        </p:nvCxnSpPr>
        <p:spPr>
          <a:xfrm>
            <a:off x="179512" y="1196752"/>
            <a:ext cx="871296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3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92696"/>
            <a:ext cx="8712968" cy="604867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PROJETO DE FORTALECIMENTO DA GESTÃO ESTADUAL DA SAÚDE</a:t>
            </a: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sp>
        <p:nvSpPr>
          <p:cNvPr id="8" name="Retângulo 7"/>
          <p:cNvSpPr/>
          <p:nvPr/>
        </p:nvSpPr>
        <p:spPr>
          <a:xfrm>
            <a:off x="467544" y="1556792"/>
            <a:ext cx="8136904" cy="4824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pt-BR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COMPONENTE 01</a:t>
            </a:r>
          </a:p>
          <a:p>
            <a:pPr lvl="1" algn="ctr">
              <a:lnSpc>
                <a:spcPct val="150000"/>
              </a:lnSpc>
            </a:pPr>
            <a:endParaRPr lang="pt-BR" sz="1600" u="sng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pt-BR" sz="1600" b="1" dirty="0">
                <a:solidFill>
                  <a:srgbClr val="0D8A97"/>
                </a:solidFill>
                <a:latin typeface="+mj-lt"/>
              </a:rPr>
              <a:t>Subcomponente 1 </a:t>
            </a:r>
            <a:r>
              <a:rPr lang="pt-BR" sz="1600" b="1" dirty="0" smtClean="0">
                <a:solidFill>
                  <a:srgbClr val="0D8A97"/>
                </a:solidFill>
                <a:latin typeface="+mj-lt"/>
              </a:rPr>
              <a:t>A: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Fortalecer a atuação da SES-SP em seu papel de autoridade sanitária estadual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Criação de núcleo estratégico de gestão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Desenvolvimento de plano de fortalecimento institucional da SES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Estudos de governança e governabilidade para a gestão de redes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Elaboração de estratégia de capacitação permanente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Expansão e fortalecimento das centrais de regulação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Desenvolvimento de pactos regionais de gestão da saúde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Desenho e implantação de sistema integrado de informação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Implementação de sistema de gestão de farmácia</a:t>
            </a:r>
          </a:p>
          <a:p>
            <a:pPr algn="ctr">
              <a:lnSpc>
                <a:spcPct val="150000"/>
              </a:lnSpc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179512" y="1340768"/>
            <a:ext cx="871296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7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92696"/>
            <a:ext cx="8712968" cy="604867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PROJETO DE FORTALECIMENTO DA GESTÃO ESTADUAL DA SAÚDE</a:t>
            </a: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sp>
        <p:nvSpPr>
          <p:cNvPr id="6" name="Retângulo 5"/>
          <p:cNvSpPr/>
          <p:nvPr/>
        </p:nvSpPr>
        <p:spPr>
          <a:xfrm>
            <a:off x="467544" y="1556792"/>
            <a:ext cx="8064896" cy="4824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pt-BR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COMPONENTE 01</a:t>
            </a:r>
          </a:p>
          <a:p>
            <a:pPr lvl="1" algn="ctr">
              <a:lnSpc>
                <a:spcPct val="150000"/>
              </a:lnSpc>
            </a:pPr>
            <a:endParaRPr lang="pt-BR" sz="1600" u="sng" dirty="0" smtClean="0"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1600" b="1" dirty="0" smtClean="0">
                <a:solidFill>
                  <a:srgbClr val="0D8A97"/>
                </a:solidFill>
                <a:latin typeface="+mj-lt"/>
              </a:rPr>
              <a:t>Subcomponente 1 B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Fortalecimento do modelo de atenção em redes regionais de saúde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Linhas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 Cuidado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Capacitação para Linhas de Cuidado e gestão integrada de redes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Mapa de competências e certificação dos profissionais da APS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Informatização e integração dos serviços em redes regionais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Criação dos núcleos estratégicos nos Departamentos Regionais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Planejamento de Transporte Sanitário</a:t>
            </a:r>
          </a:p>
          <a:p>
            <a:pPr algn="ctr">
              <a:lnSpc>
                <a:spcPct val="150000"/>
              </a:lnSpc>
            </a:pPr>
            <a:endParaRPr lang="pt-BR" sz="1400" dirty="0">
              <a:latin typeface="+mj-lt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79512" y="1340768"/>
            <a:ext cx="871296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0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92696"/>
            <a:ext cx="8712968" cy="590465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alibri" pitchFamily="34" charset="0"/>
              </a:rPr>
              <a:t>	</a:t>
            </a:r>
          </a:p>
          <a:p>
            <a:pPr algn="ctr"/>
            <a:r>
              <a:rPr lang="pt-BR" sz="1600" dirty="0">
                <a:latin typeface="Calibri" pitchFamily="34" charset="0"/>
              </a:rPr>
              <a:t>  </a:t>
            </a:r>
          </a:p>
          <a:p>
            <a:pPr algn="ctr"/>
            <a:r>
              <a:rPr lang="pt-BR" sz="1600" dirty="0" smtClean="0">
                <a:latin typeface="Calibri" pitchFamily="34" charset="0"/>
              </a:rPr>
              <a:t>                 </a:t>
            </a:r>
            <a:r>
              <a:rPr lang="pt-BR" b="1" dirty="0" smtClean="0">
                <a:solidFill>
                  <a:srgbClr val="0D8A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BANCO </a:t>
            </a:r>
            <a:r>
              <a:rPr lang="pt-BR" b="1" dirty="0">
                <a:solidFill>
                  <a:srgbClr val="0D8A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INTERAMERICANO DE DESENVOLVIMENTO (BID)</a:t>
            </a:r>
          </a:p>
          <a:p>
            <a:pPr algn="ctr"/>
            <a:endParaRPr lang="pt-BR" sz="1600" dirty="0">
              <a:latin typeface="Calibri" pitchFamily="34" charset="0"/>
            </a:endParaRPr>
          </a:p>
          <a:p>
            <a:pPr algn="ctr"/>
            <a:endParaRPr lang="pt-BR" sz="16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dirty="0">
                <a:latin typeface="Calibri" pitchFamily="34" charset="0"/>
              </a:rPr>
              <a:t>Fundado em 1959, com o objetivo de financiar projetos voltados ao desenvolvimento econômico, social e institucional, com vistas à </a:t>
            </a:r>
            <a:r>
              <a:rPr lang="pt-BR" sz="1400" b="1" dirty="0">
                <a:latin typeface="Calibri" pitchFamily="34" charset="0"/>
              </a:rPr>
              <a:t>redução da pobreza, promoção da equidade e integração regional</a:t>
            </a:r>
            <a:r>
              <a:rPr lang="pt-BR" sz="1400" dirty="0">
                <a:latin typeface="Calibri" pitchFamily="34" charset="0"/>
              </a:rPr>
              <a:t>, atuando sobretudo nos países da América Latina e Caribe.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dirty="0">
                <a:latin typeface="Calibri" pitchFamily="34" charset="0"/>
              </a:rPr>
              <a:t>Constituído por 48 </a:t>
            </a:r>
            <a:r>
              <a:rPr lang="pt-BR" sz="1400" dirty="0" smtClean="0">
                <a:latin typeface="Calibri" pitchFamily="34" charset="0"/>
              </a:rPr>
              <a:t>países.</a:t>
            </a:r>
            <a:endParaRPr lang="pt-BR" sz="14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dirty="0">
                <a:latin typeface="Calibri" pitchFamily="34" charset="0"/>
              </a:rPr>
              <a:t>O Brasil está entre os membros fundadores do BID. Desde 1961, o Banco aprovou cerca </a:t>
            </a:r>
            <a:r>
              <a:rPr lang="pt-BR" sz="1400" b="1" dirty="0">
                <a:latin typeface="Calibri" pitchFamily="34" charset="0"/>
              </a:rPr>
              <a:t>de US$ 40 Bilhões</a:t>
            </a:r>
            <a:r>
              <a:rPr lang="pt-BR" sz="1400" dirty="0">
                <a:latin typeface="Calibri" pitchFamily="34" charset="0"/>
              </a:rPr>
              <a:t> em empréstimos, que ajudaram a financiar projetos que somam mais </a:t>
            </a:r>
            <a:r>
              <a:rPr lang="pt-BR" sz="1400" b="1" dirty="0">
                <a:latin typeface="Calibri" pitchFamily="34" charset="0"/>
              </a:rPr>
              <a:t>de US$ 110 Bilhões</a:t>
            </a:r>
            <a:r>
              <a:rPr lang="pt-BR" sz="1400" b="1" dirty="0" smtClean="0">
                <a:latin typeface="Calibri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1400" b="1" dirty="0">
              <a:latin typeface="Calibri" pitchFamily="34" charset="0"/>
            </a:endParaRPr>
          </a:p>
          <a:p>
            <a:pPr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b="1" dirty="0">
                <a:latin typeface="Calibri" pitchFamily="34" charset="0"/>
              </a:rPr>
              <a:t>A construção do projeto é formulada conjuntamente pelo órgão solicitante e os analistas do BID, com base num encadeamento vertical de</a:t>
            </a:r>
            <a:r>
              <a:rPr lang="pt-BR" sz="1400" b="1" dirty="0" smtClean="0">
                <a:latin typeface="Calibri" pitchFamily="34" charset="0"/>
              </a:rPr>
              <a:t>:</a:t>
            </a: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19671"/>
            <a:ext cx="1224136" cy="143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323528" y="5559558"/>
            <a:ext cx="2088232" cy="821770"/>
          </a:xfrm>
          <a:prstGeom prst="rect">
            <a:avLst/>
          </a:prstGeom>
          <a:solidFill>
            <a:srgbClr val="0D8A97"/>
          </a:solidFill>
          <a:ln>
            <a:solidFill>
              <a:srgbClr val="0D8A97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smtClean="0">
                <a:latin typeface="+mj-lt"/>
              </a:rPr>
              <a:t>IDENTIFICAÇÃO DO PROBLEMA</a:t>
            </a:r>
            <a:endParaRPr lang="pt-BR" sz="1500" b="1" dirty="0"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91880" y="5559558"/>
            <a:ext cx="2088232" cy="821770"/>
          </a:xfrm>
          <a:prstGeom prst="rect">
            <a:avLst/>
          </a:prstGeom>
          <a:solidFill>
            <a:srgbClr val="0D8A97"/>
          </a:solidFill>
          <a:ln>
            <a:solidFill>
              <a:srgbClr val="0D8A97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smtClean="0">
                <a:latin typeface="+mj-lt"/>
              </a:rPr>
              <a:t>AÇÃO PROPOSTA</a:t>
            </a:r>
            <a:endParaRPr lang="pt-BR" sz="1500" b="1" dirty="0"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588224" y="5538395"/>
            <a:ext cx="2088232" cy="821770"/>
          </a:xfrm>
          <a:prstGeom prst="rect">
            <a:avLst/>
          </a:prstGeom>
          <a:solidFill>
            <a:srgbClr val="0D8A97"/>
          </a:solidFill>
          <a:ln>
            <a:solidFill>
              <a:srgbClr val="0D8A97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smtClean="0">
                <a:latin typeface="+mj-lt"/>
              </a:rPr>
              <a:t>MONITORAMENTO DE RESULTADOS</a:t>
            </a:r>
            <a:endParaRPr lang="pt-BR" sz="1500" b="1" dirty="0">
              <a:latin typeface="+mj-lt"/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2627784" y="5805264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5658083" y="5804681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3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92696"/>
            <a:ext cx="8712968" cy="604867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PROJETO DE FORTALECIMENTO DA GESTÃO ESTADUAL DA SAÚDE</a:t>
            </a: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sp>
        <p:nvSpPr>
          <p:cNvPr id="6" name="Retângulo 5"/>
          <p:cNvSpPr/>
          <p:nvPr/>
        </p:nvSpPr>
        <p:spPr>
          <a:xfrm>
            <a:off x="467544" y="1412776"/>
            <a:ext cx="8280920" cy="51125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pt-BR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COMPONENTE 02</a:t>
            </a:r>
          </a:p>
          <a:p>
            <a:pPr lvl="1" algn="ctr">
              <a:lnSpc>
                <a:spcPct val="150000"/>
              </a:lnSpc>
            </a:pPr>
            <a:endParaRPr lang="pt-BR" sz="1600" b="1" u="sng" dirty="0" smtClean="0"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1600" b="1" dirty="0" smtClean="0">
                <a:solidFill>
                  <a:srgbClr val="0D8A97"/>
                </a:solidFill>
                <a:latin typeface="+mj-lt"/>
              </a:rPr>
              <a:t>Subcomponente 2A: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Apoio à Estruturação das Redes nas Microrregiões do Vale do Ribeira, Vale do </a:t>
            </a:r>
            <a:r>
              <a:rPr 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Jurumirim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Itapeva e Litoral Norte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Construção do Hospital Regional de Registro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Construção do Hospital Regional de Caraguatatuba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Construção de Unidades Básicas de Saúde (UBS)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Construção de Centros de Atenção Psicossocial (CAPS)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Reforma, Ampliação e Adequação de UBS e CAPS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Reforma dos Departamentos Regionais (DRS) de Registro, Sorocaba, Bauru e Taubaté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Construção de Ambulatório de Especialidades em Avaré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Implantação de Centrais de Regulação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endParaRPr lang="pt-BR" sz="1600" dirty="0">
              <a:latin typeface="+mj-lt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79512" y="1340768"/>
            <a:ext cx="871296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92696"/>
            <a:ext cx="8712968" cy="604867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PROJETO DE FORTALECIMENTO DA GESTÃO ESTADUAL DA SAÚDE</a:t>
            </a: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sp>
        <p:nvSpPr>
          <p:cNvPr id="6" name="Retângulo 5"/>
          <p:cNvSpPr/>
          <p:nvPr/>
        </p:nvSpPr>
        <p:spPr>
          <a:xfrm>
            <a:off x="539552" y="1556792"/>
            <a:ext cx="7920880" cy="4824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pt-BR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COMPONENTE 02</a:t>
            </a:r>
          </a:p>
          <a:p>
            <a:pPr lvl="1" algn="ctr">
              <a:lnSpc>
                <a:spcPct val="150000"/>
              </a:lnSpc>
            </a:pPr>
            <a:endParaRPr lang="pt-BR" sz="1600" u="sng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1600" b="1" dirty="0" smtClean="0">
                <a:solidFill>
                  <a:srgbClr val="0D8A97"/>
                </a:solidFill>
                <a:latin typeface="+mj-lt"/>
              </a:rPr>
              <a:t>Subcomponente 2B: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Apoio à Estruturação das Redes na Região Metropolitana de Campinas (RMC)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Construção de Unidades Básicas de Saúde (UBS)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Construção de Centros de Atenção Psicossocial (CAPS)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Reforma, Ampliação e Adequação de UBS 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Reforma, Ampliação e Adequação de CAPS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Reforma do Departamento Regional (DRS) de Campinas</a:t>
            </a:r>
          </a:p>
          <a:p>
            <a:pPr lvl="2">
              <a:lnSpc>
                <a:spcPct val="150000"/>
              </a:lnSpc>
            </a:pPr>
            <a:endParaRPr lang="pt-B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79512" y="1196752"/>
            <a:ext cx="871296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3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92696"/>
            <a:ext cx="8712968" cy="604867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PROJETO DE FORTALECIMENTO DA GESTÃO ESTADUAL DA SAÚDE</a:t>
            </a: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sp>
        <p:nvSpPr>
          <p:cNvPr id="6" name="Retângulo 5"/>
          <p:cNvSpPr/>
          <p:nvPr/>
        </p:nvSpPr>
        <p:spPr>
          <a:xfrm>
            <a:off x="539552" y="1412776"/>
            <a:ext cx="7992888" cy="5184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endParaRPr lang="pt-BR" b="1" u="sng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 algn="ctr">
              <a:lnSpc>
                <a:spcPct val="150000"/>
              </a:lnSpc>
            </a:pPr>
            <a:r>
              <a:rPr lang="pt-BR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COMPONENTE 02</a:t>
            </a:r>
            <a:endParaRPr lang="pt-BR" sz="1500" b="1" dirty="0" smtClean="0">
              <a:solidFill>
                <a:srgbClr val="0D8A97"/>
              </a:solidFill>
              <a:latin typeface="+mj-lt"/>
            </a:endParaRPr>
          </a:p>
          <a:p>
            <a:pPr lvl="1" algn="ctr">
              <a:lnSpc>
                <a:spcPct val="150000"/>
              </a:lnSpc>
            </a:pPr>
            <a:r>
              <a:rPr lang="pt-BR" sz="1500" b="1" dirty="0" smtClean="0">
                <a:solidFill>
                  <a:srgbClr val="0D8A97"/>
                </a:solidFill>
                <a:latin typeface="+mj-lt"/>
              </a:rPr>
              <a:t>TOTAL DE OBRAS</a:t>
            </a:r>
          </a:p>
          <a:p>
            <a:pPr lvl="1" algn="ctr">
              <a:lnSpc>
                <a:spcPct val="150000"/>
              </a:lnSpc>
            </a:pPr>
            <a:endParaRPr lang="pt-BR" sz="1600" dirty="0" smtClean="0">
              <a:latin typeface="+mj-lt"/>
            </a:endParaRPr>
          </a:p>
          <a:p>
            <a:pPr lvl="2">
              <a:lnSpc>
                <a:spcPct val="150000"/>
              </a:lnSpc>
            </a:pPr>
            <a:endParaRPr lang="pt-BR" sz="1600" dirty="0">
              <a:latin typeface="+mj-lt"/>
            </a:endParaRPr>
          </a:p>
          <a:p>
            <a:pPr lvl="2">
              <a:lnSpc>
                <a:spcPct val="150000"/>
              </a:lnSpc>
            </a:pPr>
            <a:endParaRPr lang="pt-BR" sz="1600" dirty="0" smtClean="0">
              <a:latin typeface="+mj-lt"/>
            </a:endParaRPr>
          </a:p>
          <a:p>
            <a:pPr lvl="2">
              <a:lnSpc>
                <a:spcPct val="150000"/>
              </a:lnSpc>
            </a:pPr>
            <a:endParaRPr lang="pt-BR" sz="1600" dirty="0">
              <a:latin typeface="+mj-lt"/>
            </a:endParaRPr>
          </a:p>
          <a:p>
            <a:pPr lvl="2">
              <a:lnSpc>
                <a:spcPct val="150000"/>
              </a:lnSpc>
            </a:pPr>
            <a:endParaRPr lang="pt-BR" sz="1600" dirty="0" smtClean="0">
              <a:latin typeface="+mj-lt"/>
            </a:endParaRPr>
          </a:p>
          <a:p>
            <a:pPr lvl="2">
              <a:lnSpc>
                <a:spcPct val="150000"/>
              </a:lnSpc>
            </a:pPr>
            <a:endParaRPr lang="pt-BR" sz="1600" dirty="0">
              <a:latin typeface="+mj-lt"/>
            </a:endParaRPr>
          </a:p>
          <a:p>
            <a:pPr lvl="2">
              <a:lnSpc>
                <a:spcPct val="150000"/>
              </a:lnSpc>
            </a:pPr>
            <a:endParaRPr lang="pt-BR" sz="1600" dirty="0" smtClean="0">
              <a:latin typeface="+mj-lt"/>
            </a:endParaRPr>
          </a:p>
          <a:p>
            <a:pPr lvl="2">
              <a:lnSpc>
                <a:spcPct val="150000"/>
              </a:lnSpc>
            </a:pPr>
            <a:endParaRPr lang="pt-BR" sz="1600" dirty="0">
              <a:latin typeface="+mj-lt"/>
            </a:endParaRPr>
          </a:p>
          <a:p>
            <a:pPr lvl="2">
              <a:lnSpc>
                <a:spcPct val="150000"/>
              </a:lnSpc>
            </a:pPr>
            <a:endParaRPr lang="pt-BR" sz="1600" dirty="0" smtClean="0">
              <a:latin typeface="+mj-lt"/>
            </a:endParaRPr>
          </a:p>
          <a:p>
            <a:pPr lvl="2">
              <a:lnSpc>
                <a:spcPct val="150000"/>
              </a:lnSpc>
            </a:pPr>
            <a:endParaRPr lang="pt-BR" sz="1600" dirty="0" smtClean="0">
              <a:latin typeface="+mj-lt"/>
            </a:endParaRPr>
          </a:p>
          <a:p>
            <a:pPr lvl="2">
              <a:lnSpc>
                <a:spcPct val="150000"/>
              </a:lnSpc>
            </a:pPr>
            <a:endParaRPr lang="pt-BR" sz="1600" dirty="0" smtClean="0">
              <a:latin typeface="+mj-lt"/>
            </a:endParaRP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endParaRPr lang="pt-BR" sz="1600" dirty="0">
              <a:latin typeface="+mj-lt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016690"/>
              </p:ext>
            </p:extLst>
          </p:nvPr>
        </p:nvGraphicFramePr>
        <p:xfrm>
          <a:off x="1691680" y="2348881"/>
          <a:ext cx="6192688" cy="4104461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4978736"/>
                <a:gridCol w="1213952"/>
              </a:tblGrid>
              <a:tr h="3076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effectLst/>
                          <a:latin typeface="+mj-lt"/>
                        </a:rPr>
                        <a:t>Total de Hospitais Regionais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j-lt"/>
                        </a:rPr>
                        <a:t>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3796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>
                          <a:effectLst/>
                          <a:latin typeface="+mj-lt"/>
                        </a:rPr>
                        <a:t>Total de Unidades Básicas de Saúde - Construção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j-lt"/>
                        </a:rPr>
                        <a:t>70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3796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>
                          <a:effectLst/>
                          <a:latin typeface="+mj-lt"/>
                        </a:rPr>
                        <a:t>Total de Unidades Básicas de Saúde - Reforma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j-lt"/>
                        </a:rPr>
                        <a:t>54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3796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effectLst/>
                          <a:latin typeface="+mj-lt"/>
                        </a:rPr>
                        <a:t>Total Centros de Atenção Psicossocial - Construção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j-lt"/>
                        </a:rPr>
                        <a:t>10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3796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effectLst/>
                          <a:latin typeface="+mj-lt"/>
                        </a:rPr>
                        <a:t>Total Centros de Atenção Psicossocial - Reforma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j-lt"/>
                        </a:rPr>
                        <a:t>8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3796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effectLst/>
                          <a:latin typeface="+mj-lt"/>
                        </a:rPr>
                        <a:t>Total de Reformas de Departamentos Regionais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3796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>
                          <a:effectLst/>
                          <a:latin typeface="+mj-lt"/>
                        </a:rPr>
                        <a:t>Total de Ambulatórios de Especialidades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3796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>
                          <a:effectLst/>
                          <a:latin typeface="+mj-lt"/>
                        </a:rPr>
                        <a:t>Reforma Santa Casa de Avaré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3796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>
                          <a:effectLst/>
                          <a:latin typeface="+mj-lt"/>
                        </a:rPr>
                        <a:t>Reforma Santa Casa de Itapeva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j-lt"/>
                        </a:rPr>
                        <a:t>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3796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effectLst/>
                          <a:latin typeface="+mj-lt"/>
                        </a:rPr>
                        <a:t>Reforma Santa Casa de Apiaí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j-lt"/>
                        </a:rPr>
                        <a:t>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3796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Total de Unidades (Reforma/Construção)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153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8" name="Conector reto 7"/>
          <p:cNvCxnSpPr/>
          <p:nvPr/>
        </p:nvCxnSpPr>
        <p:spPr>
          <a:xfrm>
            <a:off x="179512" y="1196752"/>
            <a:ext cx="871296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4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3656" y="704404"/>
            <a:ext cx="8784976" cy="604867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lnSpc>
                <a:spcPct val="200000"/>
              </a:lnSpc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87636" y="836712"/>
            <a:ext cx="8496944" cy="50405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HOSPITAL REGIONAL ESTADUAL DE REGISTRO E CARAGUATATUBA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m 5" descr="Maquete do Hospital de Registro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36" y="1594187"/>
            <a:ext cx="8496944" cy="50031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0360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3656" y="704404"/>
            <a:ext cx="8784976" cy="604867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lnSpc>
                <a:spcPct val="200000"/>
              </a:lnSpc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87636" y="836712"/>
            <a:ext cx="8496944" cy="50405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UNIDADES BÁSICAS DE SAÚDE (UBS)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246004" y="1484784"/>
            <a:ext cx="2520280" cy="5040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UBS – MODELO 1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16573"/>
            <a:ext cx="7792168" cy="43807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7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9548" y="704404"/>
            <a:ext cx="8784976" cy="604867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lnSpc>
                <a:spcPct val="200000"/>
              </a:lnSpc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23528" y="836712"/>
            <a:ext cx="8496944" cy="50405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UNIDADES BÁSICAS DE SAÚDE (UBS)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5436096" y="1736564"/>
            <a:ext cx="2220664" cy="5040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UBS – MODELO 1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24" y="3246518"/>
            <a:ext cx="4434911" cy="331440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7" y="1736564"/>
            <a:ext cx="4091865" cy="39093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8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9548" y="704404"/>
            <a:ext cx="8784976" cy="604867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lnSpc>
                <a:spcPct val="200000"/>
              </a:lnSpc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23528" y="836712"/>
            <a:ext cx="8496944" cy="50405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UNIDADES BÁSICAS DE SAÚDE (UBS)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569680" y="1484784"/>
            <a:ext cx="2154448" cy="5040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UBS – MODELO 2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6" y="2132856"/>
            <a:ext cx="8312720" cy="45174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3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9548" y="704404"/>
            <a:ext cx="8784976" cy="604867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lnSpc>
                <a:spcPct val="200000"/>
              </a:lnSpc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23528" y="836712"/>
            <a:ext cx="8496944" cy="50405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UNIDADES BÁSICAS DE SAÚDE (UBS)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96764" y="3476712"/>
            <a:ext cx="2190204" cy="5040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UBS – MODELO 2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6276436" cy="49685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7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9548" y="704404"/>
            <a:ext cx="8784976" cy="604867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lnSpc>
                <a:spcPct val="200000"/>
              </a:lnSpc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23528" y="836712"/>
            <a:ext cx="8496944" cy="50405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UNIDADES BÁSICAS DE SAÚDE (UBS)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5484490" y="1653369"/>
            <a:ext cx="2183854" cy="5040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UBS – MODELO 2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3369"/>
            <a:ext cx="3744416" cy="24087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57000"/>
            <a:ext cx="4837732" cy="30512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9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9548" y="476672"/>
            <a:ext cx="8784976" cy="604867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lnSpc>
                <a:spcPct val="200000"/>
              </a:lnSpc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23528" y="836712"/>
            <a:ext cx="8496944" cy="50405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CENTRO DE ATENÇÃO PSICOSSOCIAL (CAPS)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http://www.franca.sp.gov.br/portal/images/stories/noticias/saude/2387/atendimentoub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64" y="4149080"/>
            <a:ext cx="3672408" cy="24660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tuvbrasil.com.br/images/paraisopolis201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4" y="2174033"/>
            <a:ext cx="5544616" cy="31094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de cantos arredondados 8"/>
          <p:cNvSpPr/>
          <p:nvPr/>
        </p:nvSpPr>
        <p:spPr>
          <a:xfrm>
            <a:off x="323528" y="1669977"/>
            <a:ext cx="5522912" cy="3908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MODELO CAPS</a:t>
            </a:r>
            <a:endParaRPr lang="pt-BR" sz="15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92696"/>
            <a:ext cx="8712968" cy="590465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sz="1500" b="1" dirty="0" smtClean="0">
                <a:latin typeface="Calibri" pitchFamily="34" charset="0"/>
                <a:cs typeface="Calibri" pitchFamily="34" charset="0"/>
              </a:rPr>
              <a:t>Nome do Projeto: </a:t>
            </a:r>
            <a:r>
              <a:rPr lang="pt-BR" sz="1500" dirty="0" smtClean="0">
                <a:latin typeface="Calibri" pitchFamily="34" charset="0"/>
                <a:cs typeface="Calibri" pitchFamily="34" charset="0"/>
              </a:rPr>
              <a:t>Fortalecimento da Gestão Estadual da Saúde do Estado de São Paulo</a:t>
            </a:r>
          </a:p>
          <a:p>
            <a:pPr>
              <a:lnSpc>
                <a:spcPct val="150000"/>
              </a:lnSpc>
            </a:pPr>
            <a:endParaRPr lang="pt-BR" sz="15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500" b="1" dirty="0" smtClean="0">
                <a:latin typeface="Calibri" pitchFamily="34" charset="0"/>
                <a:cs typeface="Calibri" pitchFamily="34" charset="0"/>
              </a:rPr>
              <a:t>Número do Projeto: </a:t>
            </a:r>
            <a:r>
              <a:rPr lang="pt-BR" sz="1500" dirty="0" smtClean="0">
                <a:latin typeface="Calibri" pitchFamily="34" charset="0"/>
                <a:cs typeface="Calibri" pitchFamily="34" charset="0"/>
              </a:rPr>
              <a:t>BR-L1376		</a:t>
            </a:r>
            <a:r>
              <a:rPr lang="pt-BR" sz="1500" b="1" dirty="0" smtClean="0">
                <a:latin typeface="Calibri" pitchFamily="34" charset="0"/>
                <a:cs typeface="Calibri" pitchFamily="34" charset="0"/>
              </a:rPr>
              <a:t>Contrato de Empréstimo nº:</a:t>
            </a:r>
            <a:r>
              <a:rPr lang="pt-BR" sz="1500" dirty="0" smtClean="0">
                <a:latin typeface="Calibri" pitchFamily="34" charset="0"/>
                <a:cs typeface="Calibri" pitchFamily="34" charset="0"/>
              </a:rPr>
              <a:t> 3051/OC-BR</a:t>
            </a:r>
          </a:p>
          <a:p>
            <a:pPr>
              <a:lnSpc>
                <a:spcPct val="150000"/>
              </a:lnSpc>
            </a:pPr>
            <a:endParaRPr lang="pt-BR" sz="15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500" b="1" dirty="0" smtClean="0">
                <a:latin typeface="Calibri" pitchFamily="34" charset="0"/>
                <a:cs typeface="Calibri" pitchFamily="34" charset="0"/>
              </a:rPr>
              <a:t>Mutuário: </a:t>
            </a:r>
            <a:r>
              <a:rPr lang="pt-BR" sz="1500" dirty="0" smtClean="0">
                <a:latin typeface="Calibri" pitchFamily="34" charset="0"/>
                <a:cs typeface="Calibri" pitchFamily="34" charset="0"/>
              </a:rPr>
              <a:t>Estado de São Paulo</a:t>
            </a:r>
          </a:p>
          <a:p>
            <a:pPr>
              <a:lnSpc>
                <a:spcPct val="150000"/>
              </a:lnSpc>
            </a:pPr>
            <a:endParaRPr lang="pt-BR" sz="15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500" b="1" dirty="0" smtClean="0">
                <a:latin typeface="Calibri" pitchFamily="34" charset="0"/>
                <a:cs typeface="Calibri" pitchFamily="34" charset="0"/>
              </a:rPr>
              <a:t>Garantidor: </a:t>
            </a:r>
            <a:r>
              <a:rPr lang="pt-BR" sz="1500" dirty="0" smtClean="0">
                <a:latin typeface="Calibri" pitchFamily="34" charset="0"/>
                <a:cs typeface="Calibri" pitchFamily="34" charset="0"/>
              </a:rPr>
              <a:t>República Federativa do Brasil</a:t>
            </a:r>
          </a:p>
          <a:p>
            <a:pPr>
              <a:lnSpc>
                <a:spcPct val="150000"/>
              </a:lnSpc>
            </a:pPr>
            <a:endParaRPr lang="pt-BR" sz="15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500" b="1" dirty="0" smtClean="0">
                <a:latin typeface="Calibri" pitchFamily="34" charset="0"/>
                <a:cs typeface="Calibri" pitchFamily="34" charset="0"/>
              </a:rPr>
              <a:t>Executor: </a:t>
            </a:r>
            <a:r>
              <a:rPr lang="pt-BR" sz="1500" dirty="0" smtClean="0">
                <a:latin typeface="Calibri" pitchFamily="34" charset="0"/>
                <a:cs typeface="Calibri" pitchFamily="34" charset="0"/>
              </a:rPr>
              <a:t>Secretaria de Estado da Saúde de São Paulo</a:t>
            </a:r>
          </a:p>
          <a:p>
            <a:pPr>
              <a:lnSpc>
                <a:spcPct val="150000"/>
              </a:lnSpc>
            </a:pPr>
            <a:endParaRPr lang="pt-BR" sz="15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500" b="1" dirty="0" smtClean="0">
                <a:latin typeface="Calibri" pitchFamily="34" charset="0"/>
                <a:cs typeface="Calibri" pitchFamily="34" charset="0"/>
              </a:rPr>
              <a:t>Base Legal: </a:t>
            </a:r>
            <a:r>
              <a:rPr lang="pt-BR" sz="1500" dirty="0" smtClean="0">
                <a:latin typeface="Calibri" pitchFamily="34" charset="0"/>
                <a:cs typeface="Calibri" pitchFamily="34" charset="0"/>
              </a:rPr>
              <a:t>Lei nº 14.807, de 25 de Junho de 2012</a:t>
            </a:r>
          </a:p>
          <a:p>
            <a:pPr>
              <a:lnSpc>
                <a:spcPct val="150000"/>
              </a:lnSpc>
            </a:pPr>
            <a:endParaRPr lang="pt-BR" sz="15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500" b="1" dirty="0" smtClean="0">
                <a:latin typeface="Calibri" pitchFamily="34" charset="0"/>
                <a:cs typeface="Calibri" pitchFamily="34" charset="0"/>
              </a:rPr>
              <a:t>Financiamento: </a:t>
            </a:r>
            <a:endParaRPr lang="pt-BR" sz="15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199"/>
            <a:ext cx="8496944" cy="129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92696"/>
            <a:ext cx="8712968" cy="604867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PROJETO DE FORTALECIMENTO DA GESTÃO ESTADUAL DA SAÚDE</a:t>
            </a:r>
            <a:endParaRPr lang="pt-BR" sz="20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sp>
        <p:nvSpPr>
          <p:cNvPr id="5" name="Retângulo 4"/>
          <p:cNvSpPr/>
          <p:nvPr/>
        </p:nvSpPr>
        <p:spPr>
          <a:xfrm>
            <a:off x="539552" y="1556792"/>
            <a:ext cx="8064896" cy="42484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endParaRPr lang="pt-BR" b="1" u="sng" dirty="0" smtClean="0"/>
          </a:p>
          <a:p>
            <a:pPr lvl="1" algn="ctr">
              <a:lnSpc>
                <a:spcPct val="150000"/>
              </a:lnSpc>
            </a:pPr>
            <a:endParaRPr lang="pt-BR" b="1" u="sng" dirty="0"/>
          </a:p>
          <a:p>
            <a:pPr lvl="1" algn="ctr">
              <a:lnSpc>
                <a:spcPct val="150000"/>
              </a:lnSpc>
            </a:pPr>
            <a:endParaRPr lang="pt-BR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1" algn="ctr">
              <a:lnSpc>
                <a:spcPct val="150000"/>
              </a:lnSpc>
            </a:pPr>
            <a:r>
              <a:rPr lang="pt-BR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COMPONENTE 03</a:t>
            </a:r>
          </a:p>
          <a:p>
            <a:pPr lvl="1" algn="ctr">
              <a:lnSpc>
                <a:spcPct val="150000"/>
              </a:lnSpc>
            </a:pPr>
            <a:endParaRPr lang="pt-BR" sz="1600" u="sng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1600" b="1" dirty="0" smtClean="0">
                <a:solidFill>
                  <a:srgbClr val="0D8A97"/>
                </a:solidFill>
                <a:latin typeface="+mj-lt"/>
              </a:rPr>
              <a:t>Subcomponente 3 A/B: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Gerenciamento, Monitoramento e Avaliação do Projeto</a:t>
            </a:r>
          </a:p>
          <a:p>
            <a:pPr lvl="1">
              <a:lnSpc>
                <a:spcPct val="150000"/>
              </a:lnSpc>
            </a:pPr>
            <a:endParaRPr lang="pt-B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Contratação de empresa (ou consórcio de empresas) gerenciadora com a finalidade de 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Apoiar a equipe no planejamento, execução e avaliação do projeto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Prestar serviços de supervisão das obras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Estudos e relatórios de avaliação de meio termo e final do projeto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Auditorias</a:t>
            </a:r>
          </a:p>
          <a:p>
            <a:pPr lvl="2">
              <a:lnSpc>
                <a:spcPct val="150000"/>
              </a:lnSpc>
            </a:pPr>
            <a:endParaRPr lang="pt-BR" sz="1600" dirty="0" smtClean="0"/>
          </a:p>
          <a:p>
            <a:pPr lvl="2">
              <a:lnSpc>
                <a:spcPct val="150000"/>
              </a:lnSpc>
            </a:pPr>
            <a:endParaRPr lang="pt-BR" sz="1600" dirty="0"/>
          </a:p>
          <a:p>
            <a:pPr lvl="2">
              <a:lnSpc>
                <a:spcPct val="150000"/>
              </a:lnSpc>
            </a:pPr>
            <a:endParaRPr lang="pt-BR" sz="1600" dirty="0" smtClean="0"/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endParaRPr lang="pt-BR" sz="160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1268760"/>
            <a:ext cx="871296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2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7740352" cy="605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ta para a direita 5"/>
          <p:cNvSpPr/>
          <p:nvPr/>
        </p:nvSpPr>
        <p:spPr>
          <a:xfrm>
            <a:off x="7020272" y="1616624"/>
            <a:ext cx="1952600" cy="94828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+mj-lt"/>
              </a:rPr>
              <a:t>Nível Decisório</a:t>
            </a:r>
            <a:endParaRPr lang="pt-BR" sz="1400" b="1" dirty="0">
              <a:latin typeface="+mj-lt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7316180" y="3253476"/>
            <a:ext cx="1656692" cy="103962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+mj-lt"/>
              </a:rPr>
              <a:t>Coordenação e Execução</a:t>
            </a:r>
            <a:endParaRPr lang="pt-BR" sz="1400" b="1" dirty="0">
              <a:latin typeface="+mj-lt"/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7919864" y="5805264"/>
            <a:ext cx="1053008" cy="79208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+mj-lt"/>
              </a:rPr>
              <a:t>Apoio</a:t>
            </a:r>
            <a:endParaRPr lang="pt-BR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56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92696"/>
            <a:ext cx="8712968" cy="604867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ESTRUTURA DE EXECUÇÃO DO PROJETO</a:t>
            </a:r>
          </a:p>
          <a:p>
            <a:pPr algn="ctr">
              <a:lnSpc>
                <a:spcPct val="150000"/>
              </a:lnSpc>
            </a:pP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123728" y="1456342"/>
            <a:ext cx="4824536" cy="864096"/>
          </a:xfrm>
          <a:prstGeom prst="roundRect">
            <a:avLst/>
          </a:prstGeom>
          <a:solidFill>
            <a:srgbClr val="1170D9"/>
          </a:solidFill>
          <a:ln>
            <a:solidFill>
              <a:srgbClr val="1170D9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400" b="1" dirty="0" smtClean="0">
                <a:latin typeface="+mj-lt"/>
              </a:rPr>
              <a:t>SECRETARIA DE ESTADO DA SÁUDE (SES-SP)/COMISSÃO DE ARTICULAÇÃO INSTITUCIONAL(CAIP)</a:t>
            </a:r>
            <a:endParaRPr lang="pt-BR" sz="1400" b="1" dirty="0">
              <a:latin typeface="+mj-lt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489382" y="3235495"/>
            <a:ext cx="1114796" cy="819058"/>
          </a:xfrm>
          <a:prstGeom prst="ellipse">
            <a:avLst/>
          </a:prstGeom>
          <a:solidFill>
            <a:srgbClr val="A76988"/>
          </a:solidFill>
          <a:ln>
            <a:solidFill>
              <a:srgbClr val="A76988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latin typeface="+mj-lt"/>
              </a:rPr>
              <a:t>COSEMS</a:t>
            </a:r>
            <a:endParaRPr lang="pt-BR" sz="1200" b="1" dirty="0">
              <a:latin typeface="+mj-lt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223572" y="2209631"/>
            <a:ext cx="1010500" cy="656606"/>
          </a:xfrm>
          <a:prstGeom prst="ellipse">
            <a:avLst/>
          </a:prstGeom>
          <a:ln>
            <a:solidFill>
              <a:srgbClr val="A76988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Mun1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97868" y="2969982"/>
            <a:ext cx="1037442" cy="576064"/>
          </a:xfrm>
          <a:prstGeom prst="ellipse">
            <a:avLst/>
          </a:prstGeom>
          <a:ln>
            <a:solidFill>
              <a:srgbClr val="A76988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Mun2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97868" y="3645024"/>
            <a:ext cx="1037442" cy="576064"/>
          </a:xfrm>
          <a:prstGeom prst="ellipse">
            <a:avLst/>
          </a:prstGeom>
          <a:ln>
            <a:solidFill>
              <a:srgbClr val="A76988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Mun3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97868" y="4293096"/>
            <a:ext cx="1037442" cy="720080"/>
          </a:xfrm>
          <a:prstGeom prst="ellipse">
            <a:avLst/>
          </a:prstGeom>
          <a:ln>
            <a:solidFill>
              <a:srgbClr val="A76988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Serviços da Saúde</a:t>
            </a:r>
            <a:endParaRPr lang="pt-BR" sz="11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3491880" y="2437111"/>
            <a:ext cx="1872208" cy="26912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200" b="1" dirty="0" smtClean="0">
                <a:latin typeface="+mj-lt"/>
              </a:rPr>
              <a:t>UNIDADE DE COORDENAÇÃO DO PROJETO (UCP)</a:t>
            </a:r>
            <a:endParaRPr lang="pt-BR" sz="1200" b="1" dirty="0">
              <a:latin typeface="+mj-lt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6300192" y="3270490"/>
            <a:ext cx="1114797" cy="819058"/>
          </a:xfrm>
          <a:prstGeom prst="ellipse">
            <a:avLst/>
          </a:prstGeom>
          <a:solidFill>
            <a:srgbClr val="0D8A9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+mj-lt"/>
              </a:rPr>
              <a:t> DRS</a:t>
            </a:r>
            <a:endParaRPr lang="pt-BR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Semicírculos 21"/>
          <p:cNvSpPr/>
          <p:nvPr/>
        </p:nvSpPr>
        <p:spPr>
          <a:xfrm>
            <a:off x="944576" y="5744021"/>
            <a:ext cx="7470871" cy="1973474"/>
          </a:xfrm>
          <a:prstGeom prst="blockArc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63500">
              <a:schemeClr val="accent2">
                <a:alpha val="45000"/>
                <a:satMod val="12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375756" y="6244914"/>
            <a:ext cx="4320480" cy="45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BID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7812360" y="2420805"/>
            <a:ext cx="1080120" cy="656606"/>
          </a:xfrm>
          <a:prstGeom prst="ellipse">
            <a:avLst/>
          </a:prstGeom>
          <a:ln>
            <a:solidFill>
              <a:srgbClr val="0D8A97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latin typeface="+mj-lt"/>
              </a:rPr>
              <a:t>Mun1</a:t>
            </a:r>
            <a:endParaRPr lang="pt-BR" sz="1200" b="1" dirty="0">
              <a:latin typeface="+mj-lt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7786656" y="3181156"/>
            <a:ext cx="1105824" cy="576064"/>
          </a:xfrm>
          <a:prstGeom prst="ellipse">
            <a:avLst/>
          </a:prstGeom>
          <a:ln>
            <a:solidFill>
              <a:srgbClr val="0D8A97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latin typeface="+mj-lt"/>
              </a:rPr>
              <a:t>Mun2</a:t>
            </a:r>
            <a:endParaRPr lang="pt-BR" sz="1200" b="1" dirty="0">
              <a:latin typeface="+mj-lt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7786656" y="3856198"/>
            <a:ext cx="1105824" cy="576064"/>
          </a:xfrm>
          <a:prstGeom prst="ellipse">
            <a:avLst/>
          </a:prstGeom>
          <a:ln>
            <a:solidFill>
              <a:srgbClr val="0D8A97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latin typeface="+mj-lt"/>
              </a:rPr>
              <a:t>Mun3</a:t>
            </a:r>
            <a:endParaRPr lang="pt-BR" sz="1200" b="1" dirty="0">
              <a:latin typeface="+mj-lt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7786656" y="4504270"/>
            <a:ext cx="1105824" cy="720080"/>
          </a:xfrm>
          <a:prstGeom prst="ellipse">
            <a:avLst/>
          </a:prstGeom>
          <a:ln>
            <a:solidFill>
              <a:srgbClr val="0D8A97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latin typeface="+mj-lt"/>
              </a:rPr>
              <a:t>Serviços da Saúde</a:t>
            </a:r>
            <a:endParaRPr lang="pt-BR" sz="1100" b="1" dirty="0">
              <a:latin typeface="+mj-lt"/>
            </a:endParaRPr>
          </a:p>
        </p:txBody>
      </p:sp>
      <p:sp>
        <p:nvSpPr>
          <p:cNvPr id="30" name="Seta para a direita 29"/>
          <p:cNvSpPr/>
          <p:nvPr/>
        </p:nvSpPr>
        <p:spPr>
          <a:xfrm>
            <a:off x="5580112" y="3546046"/>
            <a:ext cx="504056" cy="310152"/>
          </a:xfrm>
          <a:prstGeom prst="rightArrow">
            <a:avLst/>
          </a:prstGeom>
          <a:solidFill>
            <a:srgbClr val="1170D9"/>
          </a:solidFill>
          <a:ln>
            <a:solidFill>
              <a:srgbClr val="1170D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a esquerda 30"/>
          <p:cNvSpPr/>
          <p:nvPr/>
        </p:nvSpPr>
        <p:spPr>
          <a:xfrm>
            <a:off x="2847637" y="3546046"/>
            <a:ext cx="513037" cy="310152"/>
          </a:xfrm>
          <a:prstGeom prst="leftArrow">
            <a:avLst/>
          </a:prstGeom>
          <a:solidFill>
            <a:srgbClr val="1170D9"/>
          </a:solidFill>
          <a:ln>
            <a:solidFill>
              <a:srgbClr val="1170D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3" name="Conector de seta reta 32"/>
          <p:cNvCxnSpPr/>
          <p:nvPr/>
        </p:nvCxnSpPr>
        <p:spPr>
          <a:xfrm flipH="1" flipV="1">
            <a:off x="1235310" y="2636912"/>
            <a:ext cx="482026" cy="544244"/>
          </a:xfrm>
          <a:prstGeom prst="straightConnector1">
            <a:avLst/>
          </a:prstGeom>
          <a:ln w="38100">
            <a:solidFill>
              <a:srgbClr val="1170D9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flipH="1">
            <a:off x="1235310" y="3374552"/>
            <a:ext cx="291513" cy="0"/>
          </a:xfrm>
          <a:prstGeom prst="straightConnector1">
            <a:avLst/>
          </a:prstGeom>
          <a:ln w="38100">
            <a:solidFill>
              <a:srgbClr val="1170D9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flipH="1">
            <a:off x="1315238" y="3856198"/>
            <a:ext cx="161085" cy="92768"/>
          </a:xfrm>
          <a:prstGeom prst="straightConnector1">
            <a:avLst/>
          </a:prstGeom>
          <a:ln w="38100">
            <a:solidFill>
              <a:srgbClr val="1170D9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 flipH="1">
            <a:off x="1235310" y="4089548"/>
            <a:ext cx="447206" cy="414722"/>
          </a:xfrm>
          <a:prstGeom prst="straightConnector1">
            <a:avLst/>
          </a:prstGeom>
          <a:ln w="38100">
            <a:solidFill>
              <a:srgbClr val="1170D9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/>
          <p:nvPr/>
        </p:nvCxnSpPr>
        <p:spPr>
          <a:xfrm flipV="1">
            <a:off x="7252304" y="2830308"/>
            <a:ext cx="534352" cy="544244"/>
          </a:xfrm>
          <a:prstGeom prst="straightConnector1">
            <a:avLst/>
          </a:prstGeom>
          <a:ln w="38100">
            <a:solidFill>
              <a:srgbClr val="1170D9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/>
          <p:nvPr/>
        </p:nvCxnSpPr>
        <p:spPr>
          <a:xfrm flipV="1">
            <a:off x="7486686" y="3546046"/>
            <a:ext cx="299970" cy="24916"/>
          </a:xfrm>
          <a:prstGeom prst="straightConnector1">
            <a:avLst/>
          </a:prstGeom>
          <a:ln w="38100">
            <a:solidFill>
              <a:srgbClr val="1170D9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/>
          <p:nvPr/>
        </p:nvCxnSpPr>
        <p:spPr>
          <a:xfrm>
            <a:off x="7334583" y="3936324"/>
            <a:ext cx="452073" cy="207906"/>
          </a:xfrm>
          <a:prstGeom prst="straightConnector1">
            <a:avLst/>
          </a:prstGeom>
          <a:ln w="38100">
            <a:solidFill>
              <a:srgbClr val="1170D9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>
            <a:off x="7252304" y="4088724"/>
            <a:ext cx="534352" cy="708428"/>
          </a:xfrm>
          <a:prstGeom prst="straightConnector1">
            <a:avLst/>
          </a:prstGeom>
          <a:ln w="38100">
            <a:solidFill>
              <a:srgbClr val="1170D9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179512" y="1196752"/>
            <a:ext cx="871296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9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07504" y="2924944"/>
            <a:ext cx="8856984" cy="10081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500" b="1" dirty="0" smtClean="0">
                <a:solidFill>
                  <a:schemeClr val="bg1"/>
                </a:solidFill>
                <a:latin typeface="Calibri" pitchFamily="34" charset="0"/>
              </a:rPr>
              <a:t>OBRIGADO!</a:t>
            </a:r>
            <a:endParaRPr lang="pt-BR" sz="45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59832" y="623731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São Paulo</a:t>
            </a:r>
          </a:p>
          <a:p>
            <a:pPr algn="ctr"/>
            <a:r>
              <a:rPr lang="pt-BR" sz="1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Maio/2014</a:t>
            </a:r>
            <a:endParaRPr lang="pt-BR" sz="16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447764" y="4126743"/>
            <a:ext cx="4176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RICARDO TARDELLI</a:t>
            </a:r>
          </a:p>
          <a:p>
            <a:pPr algn="ctr"/>
            <a:r>
              <a:rPr lang="pt-B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Coordenador Geral UCP/SES-SP</a:t>
            </a:r>
          </a:p>
          <a:p>
            <a:pPr algn="ctr"/>
            <a:r>
              <a:rPr lang="pt-B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E-mail: rtardelli@saude.sp.gov.br</a:t>
            </a:r>
            <a:endParaRPr lang="pt-BR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59160"/>
            <a:ext cx="2335228" cy="4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59160"/>
            <a:ext cx="865758" cy="51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37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92696"/>
            <a:ext cx="8712968" cy="590465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CARACTERÍSTICAS GERAIS DO ESTADO DE SÃO PAULO</a:t>
            </a: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1196752"/>
            <a:ext cx="871296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3" y="2577131"/>
            <a:ext cx="2156272" cy="213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de cantos arredondados 7"/>
          <p:cNvSpPr/>
          <p:nvPr/>
        </p:nvSpPr>
        <p:spPr>
          <a:xfrm>
            <a:off x="4118248" y="1624161"/>
            <a:ext cx="4270176" cy="482453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b="1" dirty="0">
                <a:latin typeface="+mj-lt"/>
              </a:rPr>
              <a:t>Área: 248 mil Km ²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b="1" dirty="0">
                <a:latin typeface="+mj-lt"/>
              </a:rPr>
              <a:t>População: 42,3 Milhões de Habitantes (22% da População do País)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1400" b="1" dirty="0">
                <a:latin typeface="+mj-lt"/>
              </a:rPr>
              <a:t>PIB </a:t>
            </a:r>
            <a:r>
              <a:rPr lang="pt-BR" sz="1400" b="1" dirty="0" smtClean="0">
                <a:latin typeface="+mj-lt"/>
              </a:rPr>
              <a:t>2010: R</a:t>
            </a:r>
            <a:r>
              <a:rPr lang="pt-BR" sz="1400" b="1" dirty="0">
                <a:latin typeface="+mj-lt"/>
              </a:rPr>
              <a:t>$ 1,247 trilhões (33% do PIB brasileiro)</a:t>
            </a:r>
            <a:r>
              <a:rPr lang="pt-BR" sz="1400" b="1" dirty="0"/>
              <a:t> </a:t>
            </a:r>
            <a:endParaRPr lang="pt-BR" sz="1400" b="1" dirty="0">
              <a:latin typeface="+mj-lt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b="1" dirty="0" smtClean="0">
                <a:latin typeface="+mj-lt"/>
              </a:rPr>
              <a:t>Índice </a:t>
            </a:r>
            <a:r>
              <a:rPr lang="pt-BR" sz="1400" b="1" dirty="0">
                <a:latin typeface="+mj-lt"/>
              </a:rPr>
              <a:t>de Desenvolvimento Humano (IDH): 0,833 (3º Maior IDH do País)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b="1" dirty="0">
                <a:latin typeface="+mj-lt"/>
              </a:rPr>
              <a:t>Expectativa de Vida ao Nascer: 74,8 anos (70,7  para Homens e 79 para Mulheres)</a:t>
            </a: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817694" y="2204864"/>
            <a:ext cx="2300554" cy="194421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1805235" y="4139052"/>
            <a:ext cx="2313013" cy="173822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3030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512" y="692696"/>
            <a:ext cx="8712968" cy="590465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ASPECTOS DEMOGRÁFICOS - ESTADO DE SÃO PAULO</a:t>
            </a: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1" y="3134790"/>
            <a:ext cx="8172849" cy="31969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1" y="1700808"/>
            <a:ext cx="8172849" cy="11459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79512" y="1196752"/>
            <a:ext cx="871296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6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92696"/>
            <a:ext cx="8712968" cy="590465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12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NOVO PANORAMA DA SAÚDE</a:t>
            </a: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128792" cy="375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79512" y="4941168"/>
            <a:ext cx="4356484" cy="16561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sz="1200" b="1" u="sng" dirty="0" smtClean="0">
                <a:latin typeface="+mj-lt"/>
              </a:rPr>
              <a:t>Transtornos Mentais: </a:t>
            </a: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200" dirty="0" smtClean="0">
                <a:latin typeface="+mj-lt"/>
              </a:rPr>
              <a:t>Entre 2000 e 2011 houve crescimento de 600% no número de atendimentos realizados pelo SUS-SP por queixas vinculadas à Saúde Mental;</a:t>
            </a: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200" dirty="0" smtClean="0">
                <a:latin typeface="+mj-lt"/>
              </a:rPr>
              <a:t>Epidemia do Crack;</a:t>
            </a: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200" dirty="0" smtClean="0">
                <a:latin typeface="+mj-lt"/>
              </a:rPr>
              <a:t>Alcoolismo.</a:t>
            </a:r>
            <a:endParaRPr lang="pt-BR" sz="1200" dirty="0"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39211" y="4941168"/>
            <a:ext cx="4356484" cy="16561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sz="1200" b="1" u="sng" dirty="0" smtClean="0">
                <a:latin typeface="+mj-lt"/>
              </a:rPr>
              <a:t>Causas Externas:</a:t>
            </a:r>
          </a:p>
          <a:p>
            <a:pPr algn="just">
              <a:lnSpc>
                <a:spcPct val="150000"/>
              </a:lnSpc>
            </a:pPr>
            <a:endParaRPr lang="pt-BR" sz="1200" dirty="0">
              <a:latin typeface="+mj-lt"/>
            </a:endParaRP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200" dirty="0" smtClean="0">
                <a:latin typeface="+mj-lt"/>
              </a:rPr>
              <a:t>Seguindo a média nacional, homicídios, acidentes de trânsito e acidentes de trabalho são causadores de 9% das mortes no Estado de São Paulo. </a:t>
            </a:r>
          </a:p>
          <a:p>
            <a:pPr algn="just">
              <a:lnSpc>
                <a:spcPct val="150000"/>
              </a:lnSpc>
            </a:pPr>
            <a:endParaRPr lang="pt-BR" sz="1200" dirty="0">
              <a:latin typeface="+mj-lt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179512" y="1196752"/>
            <a:ext cx="871296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92696"/>
            <a:ext cx="8712968" cy="590465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NOVO PANORAMA DA SAÚDE</a:t>
            </a: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sp>
        <p:nvSpPr>
          <p:cNvPr id="8" name="Retângulo 7"/>
          <p:cNvSpPr/>
          <p:nvPr/>
        </p:nvSpPr>
        <p:spPr>
          <a:xfrm>
            <a:off x="1096460" y="5134838"/>
            <a:ext cx="6840760" cy="1152128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  <a:softEdge rad="3175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+mj-lt"/>
              </a:rPr>
              <a:t>NOVOS PERFIS EPIDEMIOLÓGICOS</a:t>
            </a:r>
            <a:endParaRPr lang="pt-BR" b="1" dirty="0">
              <a:latin typeface="+mj-lt"/>
            </a:endParaRPr>
          </a:p>
        </p:txBody>
      </p:sp>
      <p:sp>
        <p:nvSpPr>
          <p:cNvPr id="9" name="Seta para baixo 8"/>
          <p:cNvSpPr/>
          <p:nvPr/>
        </p:nvSpPr>
        <p:spPr>
          <a:xfrm>
            <a:off x="1403648" y="1741666"/>
            <a:ext cx="1224136" cy="316835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glow rad="63500">
              <a:schemeClr val="accent5">
                <a:alpha val="45000"/>
                <a:satMod val="12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pt-BR" b="1" dirty="0" smtClean="0">
                <a:latin typeface="+mj-lt"/>
              </a:rPr>
              <a:t>Envelhecimento da População</a:t>
            </a:r>
            <a:endParaRPr lang="pt-BR" b="1" dirty="0">
              <a:latin typeface="+mj-lt"/>
            </a:endParaRPr>
          </a:p>
        </p:txBody>
      </p:sp>
      <p:sp>
        <p:nvSpPr>
          <p:cNvPr id="10" name="Seta para baixo 9"/>
          <p:cNvSpPr/>
          <p:nvPr/>
        </p:nvSpPr>
        <p:spPr>
          <a:xfrm>
            <a:off x="3059832" y="1757241"/>
            <a:ext cx="1224136" cy="316835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glow rad="63500">
              <a:schemeClr val="accent5">
                <a:alpha val="45000"/>
                <a:satMod val="12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pt-BR" b="1" dirty="0" smtClean="0">
                <a:latin typeface="+mj-lt"/>
              </a:rPr>
              <a:t>Predomínio de Doenças Crônicas</a:t>
            </a:r>
            <a:endParaRPr lang="pt-BR" b="1" dirty="0">
              <a:latin typeface="+mj-lt"/>
            </a:endParaRPr>
          </a:p>
        </p:txBody>
      </p:sp>
      <p:sp>
        <p:nvSpPr>
          <p:cNvPr id="11" name="Seta para baixo 10"/>
          <p:cNvSpPr/>
          <p:nvPr/>
        </p:nvSpPr>
        <p:spPr>
          <a:xfrm>
            <a:off x="4644008" y="1757241"/>
            <a:ext cx="1224136" cy="316835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glow rad="63500">
              <a:schemeClr val="accent5">
                <a:alpha val="45000"/>
                <a:satMod val="12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pt-BR" b="1" dirty="0" smtClean="0">
                <a:latin typeface="+mj-lt"/>
              </a:rPr>
              <a:t>Dependência Química</a:t>
            </a:r>
            <a:endParaRPr lang="pt-BR" b="1" dirty="0">
              <a:latin typeface="+mj-lt"/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6444208" y="1757241"/>
            <a:ext cx="1224136" cy="316835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glow rad="63500">
              <a:schemeClr val="accent5">
                <a:alpha val="45000"/>
                <a:satMod val="12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pt-BR" b="1" dirty="0" smtClean="0">
                <a:latin typeface="+mj-lt"/>
              </a:rPr>
              <a:t>Causas Externas</a:t>
            </a:r>
            <a:endParaRPr lang="pt-BR" b="1" dirty="0">
              <a:latin typeface="+mj-lt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179512" y="1196752"/>
            <a:ext cx="871296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7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92696"/>
            <a:ext cx="8712968" cy="590465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CONTROLE DAS DOENÇAS CRÔNICAS NÃO TRANSMISSÍVEIS (DCNT)</a:t>
            </a: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sp>
        <p:nvSpPr>
          <p:cNvPr id="6" name="Retângulo 5"/>
          <p:cNvSpPr/>
          <p:nvPr/>
        </p:nvSpPr>
        <p:spPr>
          <a:xfrm>
            <a:off x="1187624" y="1484784"/>
            <a:ext cx="6480720" cy="1008112"/>
          </a:xfrm>
          <a:prstGeom prst="rect">
            <a:avLst/>
          </a:prstGeom>
          <a:solidFill>
            <a:srgbClr val="1170D9"/>
          </a:solidFill>
          <a:ln>
            <a:solidFill>
              <a:srgbClr val="1170D9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  <a:softEdge rad="3175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+mj-lt"/>
              </a:rPr>
              <a:t>CONTROLE DAS DCNT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Seta para cima 6"/>
          <p:cNvSpPr/>
          <p:nvPr/>
        </p:nvSpPr>
        <p:spPr>
          <a:xfrm>
            <a:off x="1475656" y="2674573"/>
            <a:ext cx="1080120" cy="3824809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1170D9"/>
            </a:solidFill>
          </a:ln>
          <a:effectLst>
            <a:glow rad="63500">
              <a:schemeClr val="accent5">
                <a:alpha val="45000"/>
                <a:satMod val="12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+mj-lt"/>
              </a:rPr>
              <a:t>Promoção de Saúde</a:t>
            </a:r>
          </a:p>
        </p:txBody>
      </p:sp>
      <p:sp>
        <p:nvSpPr>
          <p:cNvPr id="8" name="Seta para cima 7"/>
          <p:cNvSpPr/>
          <p:nvPr/>
        </p:nvSpPr>
        <p:spPr>
          <a:xfrm>
            <a:off x="4860032" y="2687199"/>
            <a:ext cx="1080120" cy="382480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1170D9"/>
            </a:solidFill>
          </a:ln>
          <a:effectLst>
            <a:glow rad="63500">
              <a:schemeClr val="accent5">
                <a:alpha val="45000"/>
                <a:satMod val="12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+mj-lt"/>
              </a:rPr>
              <a:t>Fortalecimento da APS</a:t>
            </a:r>
          </a:p>
        </p:txBody>
      </p:sp>
      <p:sp>
        <p:nvSpPr>
          <p:cNvPr id="9" name="Seta para cima 8"/>
          <p:cNvSpPr/>
          <p:nvPr/>
        </p:nvSpPr>
        <p:spPr>
          <a:xfrm>
            <a:off x="3203848" y="2687199"/>
            <a:ext cx="1080120" cy="382480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1170D9"/>
            </a:solidFill>
          </a:ln>
          <a:effectLst>
            <a:glow rad="63500">
              <a:schemeClr val="accent5">
                <a:alpha val="45000"/>
                <a:satMod val="12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+mj-lt"/>
              </a:rPr>
              <a:t>Redução de Fatores de Risco</a:t>
            </a:r>
          </a:p>
        </p:txBody>
      </p:sp>
      <p:sp>
        <p:nvSpPr>
          <p:cNvPr id="12" name="Seta para cima 11"/>
          <p:cNvSpPr/>
          <p:nvPr/>
        </p:nvSpPr>
        <p:spPr>
          <a:xfrm>
            <a:off x="6444208" y="2680886"/>
            <a:ext cx="1080120" cy="382480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1170D9"/>
            </a:solidFill>
          </a:ln>
          <a:effectLst>
            <a:glow rad="63500">
              <a:schemeClr val="accent5">
                <a:alpha val="45000"/>
                <a:satMod val="12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+mj-lt"/>
              </a:rPr>
              <a:t>Integração dos Serviços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179512" y="1196752"/>
            <a:ext cx="871296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5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92696"/>
            <a:ext cx="8712968" cy="590465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NOVO PANORAMA DA SAÚDE</a:t>
            </a: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r>
              <a:rPr lang="pt-BR" sz="900" b="1" dirty="0"/>
              <a:t> </a:t>
            </a:r>
            <a:r>
              <a:rPr lang="pt-BR" sz="900" b="1" dirty="0" smtClean="0"/>
              <a:t>       * Organização Mundial da Saúde (OMS)</a:t>
            </a:r>
            <a:endParaRPr lang="pt-BR" sz="9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endParaRPr lang="pt-BR" sz="1200" b="1" dirty="0" smtClean="0"/>
          </a:p>
          <a:p>
            <a:pPr>
              <a:lnSpc>
                <a:spcPct val="150000"/>
              </a:lnSpc>
            </a:pPr>
            <a:endParaRPr lang="pt-BR" sz="1200" b="1" dirty="0"/>
          </a:p>
        </p:txBody>
      </p:sp>
      <p:sp>
        <p:nvSpPr>
          <p:cNvPr id="6" name="Elipse 5"/>
          <p:cNvSpPr/>
          <p:nvPr/>
        </p:nvSpPr>
        <p:spPr>
          <a:xfrm>
            <a:off x="3995936" y="1556792"/>
            <a:ext cx="648072" cy="79208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+mj-lt"/>
              </a:rPr>
              <a:t>1º</a:t>
            </a:r>
            <a:endParaRPr lang="pt-BR" b="1" dirty="0">
              <a:latin typeface="+mj-lt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3995803" y="2601204"/>
            <a:ext cx="648205" cy="79208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+mj-lt"/>
              </a:rPr>
              <a:t>2º</a:t>
            </a:r>
            <a:endParaRPr lang="pt-BR" b="1" dirty="0">
              <a:latin typeface="+mj-lt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3995936" y="3624677"/>
            <a:ext cx="648072" cy="79208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+mj-lt"/>
              </a:rPr>
              <a:t>3º</a:t>
            </a:r>
            <a:endParaRPr lang="pt-BR" b="1" dirty="0">
              <a:latin typeface="+mj-lt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3995803" y="4549463"/>
            <a:ext cx="648072" cy="79208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+mj-lt"/>
              </a:rPr>
              <a:t>4º</a:t>
            </a:r>
            <a:endParaRPr lang="pt-BR" b="1" dirty="0">
              <a:latin typeface="+mj-lt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995936" y="5543888"/>
            <a:ext cx="648072" cy="79208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+mj-lt"/>
              </a:rPr>
              <a:t>5º</a:t>
            </a:r>
            <a:endParaRPr lang="pt-BR" b="1" dirty="0">
              <a:latin typeface="+mj-lt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23528" y="2969645"/>
            <a:ext cx="2304256" cy="174859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63500">
              <a:schemeClr val="accent2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+mj-lt"/>
              </a:rPr>
              <a:t>Cinco Causas de Redução da Expectativa de Vida*</a:t>
            </a:r>
            <a:endParaRPr lang="pt-BR" dirty="0">
              <a:latin typeface="+mj-lt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88024" y="1556792"/>
            <a:ext cx="3600400" cy="720080"/>
          </a:xfrm>
          <a:prstGeom prst="roundRect">
            <a:avLst/>
          </a:prstGeom>
          <a:solidFill>
            <a:srgbClr val="0070C0"/>
          </a:solidFill>
          <a:ln>
            <a:solidFill>
              <a:srgbClr val="1170D9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+mj-lt"/>
              </a:rPr>
              <a:t>Hipertensão</a:t>
            </a:r>
            <a:endParaRPr lang="pt-BR" b="1" dirty="0">
              <a:latin typeface="+mj-lt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781328" y="2592523"/>
            <a:ext cx="3600400" cy="720080"/>
          </a:xfrm>
          <a:prstGeom prst="roundRect">
            <a:avLst/>
          </a:prstGeom>
          <a:solidFill>
            <a:srgbClr val="0070C0"/>
          </a:solidFill>
          <a:ln>
            <a:solidFill>
              <a:srgbClr val="1170D9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+mj-lt"/>
              </a:rPr>
              <a:t>Tabagismo</a:t>
            </a:r>
            <a:endParaRPr lang="pt-BR" b="1" dirty="0">
              <a:latin typeface="+mj-lt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788024" y="3624677"/>
            <a:ext cx="3600400" cy="720080"/>
          </a:xfrm>
          <a:prstGeom prst="roundRect">
            <a:avLst/>
          </a:prstGeom>
          <a:solidFill>
            <a:srgbClr val="0070C0"/>
          </a:solidFill>
          <a:ln>
            <a:solidFill>
              <a:srgbClr val="1170D9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+mj-lt"/>
              </a:rPr>
              <a:t>Sedentarismo</a:t>
            </a:r>
            <a:endParaRPr lang="pt-BR" b="1" dirty="0">
              <a:latin typeface="+mj-lt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761579" y="4585467"/>
            <a:ext cx="3600400" cy="720080"/>
          </a:xfrm>
          <a:prstGeom prst="roundRect">
            <a:avLst/>
          </a:prstGeom>
          <a:solidFill>
            <a:srgbClr val="0070C0"/>
          </a:solidFill>
          <a:ln>
            <a:solidFill>
              <a:srgbClr val="1170D9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+mj-lt"/>
              </a:rPr>
              <a:t>Diabetes</a:t>
            </a:r>
            <a:endParaRPr lang="pt-BR" b="1" dirty="0">
              <a:latin typeface="+mj-lt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781328" y="5615896"/>
            <a:ext cx="3600400" cy="720080"/>
          </a:xfrm>
          <a:prstGeom prst="roundRect">
            <a:avLst/>
          </a:prstGeom>
          <a:solidFill>
            <a:srgbClr val="0070C0"/>
          </a:solidFill>
          <a:ln>
            <a:solidFill>
              <a:srgbClr val="1170D9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+mj-lt"/>
              </a:rPr>
              <a:t>Abuso de Psicoativos</a:t>
            </a:r>
            <a:endParaRPr lang="pt-BR" b="1" dirty="0">
              <a:latin typeface="+mj-lt"/>
            </a:endParaRPr>
          </a:p>
        </p:txBody>
      </p:sp>
      <p:sp>
        <p:nvSpPr>
          <p:cNvPr id="17" name="Seta para a direita listrada 16"/>
          <p:cNvSpPr/>
          <p:nvPr/>
        </p:nvSpPr>
        <p:spPr>
          <a:xfrm>
            <a:off x="2843808" y="3410374"/>
            <a:ext cx="936104" cy="801436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2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reto 17"/>
          <p:cNvCxnSpPr/>
          <p:nvPr/>
        </p:nvCxnSpPr>
        <p:spPr>
          <a:xfrm>
            <a:off x="179512" y="1196752"/>
            <a:ext cx="871296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54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2939</TotalTime>
  <Words>1261</Words>
  <Application>Microsoft Office PowerPoint</Application>
  <PresentationFormat>Apresentação na tela (4:3)</PresentationFormat>
  <Paragraphs>797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Urbano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Juliana</dc:creator>
  <cp:lastModifiedBy>Sidney</cp:lastModifiedBy>
  <cp:revision>53</cp:revision>
  <dcterms:created xsi:type="dcterms:W3CDTF">2014-05-20T01:47:20Z</dcterms:created>
  <dcterms:modified xsi:type="dcterms:W3CDTF">2015-03-21T13:45:34Z</dcterms:modified>
</cp:coreProperties>
</file>