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</p:sldMasterIdLst>
  <p:notesMasterIdLst>
    <p:notesMasterId r:id="rId15"/>
  </p:notesMasterIdLst>
  <p:sldIdLst>
    <p:sldId id="256" r:id="rId4"/>
    <p:sldId id="266" r:id="rId5"/>
    <p:sldId id="267" r:id="rId6"/>
    <p:sldId id="257" r:id="rId7"/>
    <p:sldId id="261" r:id="rId8"/>
    <p:sldId id="258" r:id="rId9"/>
    <p:sldId id="260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openxmlformats.org/officeDocument/2006/relationships/image" Target="../media/image1.jpeg"/><Relationship Id="rId1" Type="http://schemas.openxmlformats.org/officeDocument/2006/relationships/themeOverride" Target="../theme/themeOverrid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946727362204723E-2"/>
          <c:y val="5.329731898346568E-2"/>
          <c:w val="0.94625996555118108"/>
          <c:h val="0.64401724125889603"/>
        </c:manualLayout>
      </c:layout>
      <c:lineChart>
        <c:grouping val="standard"/>
        <c:varyColors val="0"/>
        <c:ser>
          <c:idx val="0"/>
          <c:order val="0"/>
          <c:tx>
            <c:strRef>
              <c:f>Tab_graf!$B$5</c:f>
              <c:strCache>
                <c:ptCount val="1"/>
                <c:pt idx="0">
                  <c:v>Capital</c:v>
                </c:pt>
              </c:strCache>
            </c:strRef>
          </c:tx>
          <c:spPr>
            <a:ln w="1499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strRef>
              <c:f>Tab_graf!$A$6:$A$48</c:f>
              <c:strCache>
                <c:ptCount val="4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2001*</c:v>
                </c:pt>
                <c:pt idx="42">
                  <c:v>2002*</c:v>
                </c:pt>
              </c:strCache>
            </c:strRef>
          </c:cat>
          <c:val>
            <c:numRef>
              <c:f>Tab_graf!$B$6:$B$48</c:f>
              <c:numCache>
                <c:formatCode>0.0</c:formatCode>
                <c:ptCount val="43"/>
                <c:pt idx="0">
                  <c:v>99.3</c:v>
                </c:pt>
                <c:pt idx="1">
                  <c:v>104.9</c:v>
                </c:pt>
                <c:pt idx="2">
                  <c:v>112.3</c:v>
                </c:pt>
                <c:pt idx="3">
                  <c:v>96.4</c:v>
                </c:pt>
                <c:pt idx="4">
                  <c:v>104.4</c:v>
                </c:pt>
                <c:pt idx="5">
                  <c:v>87.3</c:v>
                </c:pt>
                <c:pt idx="6">
                  <c:v>98.2</c:v>
                </c:pt>
                <c:pt idx="7">
                  <c:v>78.7</c:v>
                </c:pt>
                <c:pt idx="8">
                  <c:v>73.3</c:v>
                </c:pt>
                <c:pt idx="9">
                  <c:v>90.6</c:v>
                </c:pt>
                <c:pt idx="10">
                  <c:v>68.885433683008912</c:v>
                </c:pt>
                <c:pt idx="11">
                  <c:v>74.661981993286702</c:v>
                </c:pt>
                <c:pt idx="12">
                  <c:v>68.997378099632215</c:v>
                </c:pt>
                <c:pt idx="13">
                  <c:v>73.692391836264719</c:v>
                </c:pt>
                <c:pt idx="14">
                  <c:v>78.285181733457605</c:v>
                </c:pt>
                <c:pt idx="15">
                  <c:v>71.961271751929871</c:v>
                </c:pt>
                <c:pt idx="16">
                  <c:v>65.668124885322214</c:v>
                </c:pt>
                <c:pt idx="17">
                  <c:v>68.209342359857644</c:v>
                </c:pt>
                <c:pt idx="18">
                  <c:v>53.403588721162066</c:v>
                </c:pt>
                <c:pt idx="19">
                  <c:v>50.707346173512867</c:v>
                </c:pt>
                <c:pt idx="20">
                  <c:v>53.498062784992122</c:v>
                </c:pt>
                <c:pt idx="21">
                  <c:v>46.48723389038549</c:v>
                </c:pt>
                <c:pt idx="22">
                  <c:v>38.235994116338865</c:v>
                </c:pt>
                <c:pt idx="23">
                  <c:v>45.388487980378848</c:v>
                </c:pt>
                <c:pt idx="24">
                  <c:v>48.066224576082604</c:v>
                </c:pt>
                <c:pt idx="25">
                  <c:v>43.081815476587032</c:v>
                </c:pt>
                <c:pt idx="26">
                  <c:v>52.450971676475298</c:v>
                </c:pt>
                <c:pt idx="27">
                  <c:v>46.228522998690188</c:v>
                </c:pt>
                <c:pt idx="28">
                  <c:v>52.232603136681369</c:v>
                </c:pt>
                <c:pt idx="29">
                  <c:v>47.49984562550172</c:v>
                </c:pt>
                <c:pt idx="30">
                  <c:v>51.274501342782735</c:v>
                </c:pt>
                <c:pt idx="31">
                  <c:v>49.565271266599204</c:v>
                </c:pt>
                <c:pt idx="32">
                  <c:v>44.190278138809461</c:v>
                </c:pt>
                <c:pt idx="33">
                  <c:v>49.481175323446799</c:v>
                </c:pt>
                <c:pt idx="34">
                  <c:v>42.5072596668195</c:v>
                </c:pt>
                <c:pt idx="35">
                  <c:v>52.327102532050347</c:v>
                </c:pt>
                <c:pt idx="36">
                  <c:v>49.913828013900527</c:v>
                </c:pt>
                <c:pt idx="37">
                  <c:v>60.152171217874844</c:v>
                </c:pt>
                <c:pt idx="38">
                  <c:v>58.339068489154855</c:v>
                </c:pt>
                <c:pt idx="39">
                  <c:v>58.3</c:v>
                </c:pt>
                <c:pt idx="40" formatCode="General">
                  <c:v>54.5</c:v>
                </c:pt>
                <c:pt idx="41">
                  <c:v>55</c:v>
                </c:pt>
                <c:pt idx="42" formatCode="General">
                  <c:v>35.6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Tab_graf!$C$5</c:f>
              <c:strCache>
                <c:ptCount val="1"/>
                <c:pt idx="0">
                  <c:v>Interior (2)</c:v>
                </c:pt>
              </c:strCache>
            </c:strRef>
          </c:tx>
          <c:spPr>
            <a:ln w="1499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strRef>
              <c:f>Tab_graf!$A$6:$A$48</c:f>
              <c:strCache>
                <c:ptCount val="4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2001*</c:v>
                </c:pt>
                <c:pt idx="42">
                  <c:v>2002*</c:v>
                </c:pt>
              </c:strCache>
            </c:strRef>
          </c:cat>
          <c:val>
            <c:numRef>
              <c:f>Tab_graf!$C$6:$C$48</c:f>
              <c:numCache>
                <c:formatCode>0.0</c:formatCode>
                <c:ptCount val="43"/>
                <c:pt idx="0">
                  <c:v>172.6</c:v>
                </c:pt>
                <c:pt idx="1">
                  <c:v>161.19999999999999</c:v>
                </c:pt>
                <c:pt idx="2">
                  <c:v>142.6</c:v>
                </c:pt>
                <c:pt idx="3">
                  <c:v>173.3</c:v>
                </c:pt>
                <c:pt idx="4">
                  <c:v>125.4</c:v>
                </c:pt>
                <c:pt idx="5">
                  <c:v>134.6</c:v>
                </c:pt>
                <c:pt idx="6">
                  <c:v>134.6</c:v>
                </c:pt>
                <c:pt idx="7">
                  <c:v>136.80000000000001</c:v>
                </c:pt>
                <c:pt idx="8">
                  <c:v>110.2</c:v>
                </c:pt>
                <c:pt idx="9">
                  <c:v>128.4</c:v>
                </c:pt>
                <c:pt idx="10">
                  <c:v>104.48473431247484</c:v>
                </c:pt>
                <c:pt idx="11">
                  <c:v>93.75138194843673</c:v>
                </c:pt>
                <c:pt idx="12">
                  <c:v>84.714821956256344</c:v>
                </c:pt>
                <c:pt idx="13">
                  <c:v>99.200109777643107</c:v>
                </c:pt>
                <c:pt idx="14">
                  <c:v>95.74959829191522</c:v>
                </c:pt>
                <c:pt idx="15">
                  <c:v>88.854973003768507</c:v>
                </c:pt>
                <c:pt idx="16">
                  <c:v>72.372767665763902</c:v>
                </c:pt>
                <c:pt idx="17">
                  <c:v>78.568226623542515</c:v>
                </c:pt>
                <c:pt idx="18">
                  <c:v>77.559994600543149</c:v>
                </c:pt>
                <c:pt idx="19">
                  <c:v>71.714627623956133</c:v>
                </c:pt>
                <c:pt idx="20">
                  <c:v>56.107359032867649</c:v>
                </c:pt>
                <c:pt idx="21">
                  <c:v>53.90031425275469</c:v>
                </c:pt>
                <c:pt idx="22">
                  <c:v>52.570320077594566</c:v>
                </c:pt>
                <c:pt idx="23">
                  <c:v>49.982547416294729</c:v>
                </c:pt>
                <c:pt idx="24">
                  <c:v>48.940066906509244</c:v>
                </c:pt>
                <c:pt idx="25">
                  <c:v>49.209755513097278</c:v>
                </c:pt>
                <c:pt idx="26">
                  <c:v>50.049944797855005</c:v>
                </c:pt>
                <c:pt idx="27">
                  <c:v>53.78801568994291</c:v>
                </c:pt>
                <c:pt idx="28">
                  <c:v>46.987251616732408</c:v>
                </c:pt>
                <c:pt idx="29">
                  <c:v>46.489423135054899</c:v>
                </c:pt>
                <c:pt idx="30">
                  <c:v>54.706170280153174</c:v>
                </c:pt>
                <c:pt idx="31">
                  <c:v>48.586841898852221</c:v>
                </c:pt>
                <c:pt idx="32">
                  <c:v>44.192269683880923</c:v>
                </c:pt>
                <c:pt idx="33">
                  <c:v>45.813129529130947</c:v>
                </c:pt>
                <c:pt idx="34">
                  <c:v>53.843047516489428</c:v>
                </c:pt>
                <c:pt idx="35">
                  <c:v>43.654124365749858</c:v>
                </c:pt>
                <c:pt idx="36">
                  <c:v>37.919894746104305</c:v>
                </c:pt>
                <c:pt idx="37">
                  <c:v>43.935001067288944</c:v>
                </c:pt>
                <c:pt idx="38">
                  <c:v>40.181379133635119</c:v>
                </c:pt>
                <c:pt idx="39">
                  <c:v>41.2</c:v>
                </c:pt>
                <c:pt idx="40">
                  <c:v>36</c:v>
                </c:pt>
                <c:pt idx="41">
                  <c:v>36.799999999999997</c:v>
                </c:pt>
                <c:pt idx="42">
                  <c:v>35.9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Tab_graf!$D$5</c:f>
              <c:strCache>
                <c:ptCount val="1"/>
                <c:pt idx="0">
                  <c:v>Estado</c:v>
                </c:pt>
              </c:strCache>
            </c:strRef>
          </c:tx>
          <c:spPr>
            <a:ln w="29979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strRef>
              <c:f>Tab_graf!$A$6:$A$48</c:f>
              <c:strCache>
                <c:ptCount val="4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2001*</c:v>
                </c:pt>
                <c:pt idx="42">
                  <c:v>2002*</c:v>
                </c:pt>
              </c:strCache>
            </c:strRef>
          </c:cat>
          <c:val>
            <c:numRef>
              <c:f>Tab_graf!$D$6:$D$48</c:f>
              <c:numCache>
                <c:formatCode>0.0</c:formatCode>
                <c:ptCount val="43"/>
                <c:pt idx="0">
                  <c:v>152.6</c:v>
                </c:pt>
                <c:pt idx="1">
                  <c:v>145.6</c:v>
                </c:pt>
                <c:pt idx="2">
                  <c:v>133.69999999999999</c:v>
                </c:pt>
                <c:pt idx="3">
                  <c:v>136.9</c:v>
                </c:pt>
                <c:pt idx="4">
                  <c:v>119.2</c:v>
                </c:pt>
                <c:pt idx="5">
                  <c:v>120.8</c:v>
                </c:pt>
                <c:pt idx="6">
                  <c:v>123.7</c:v>
                </c:pt>
                <c:pt idx="7">
                  <c:v>119.3</c:v>
                </c:pt>
                <c:pt idx="8">
                  <c:v>99.1</c:v>
                </c:pt>
                <c:pt idx="9">
                  <c:v>116.6</c:v>
                </c:pt>
                <c:pt idx="10">
                  <c:v>93.013816779692547</c:v>
                </c:pt>
                <c:pt idx="11">
                  <c:v>87.648922941152875</c:v>
                </c:pt>
                <c:pt idx="12">
                  <c:v>79.650311931500738</c:v>
                </c:pt>
                <c:pt idx="13">
                  <c:v>90.73664786348624</c:v>
                </c:pt>
                <c:pt idx="14">
                  <c:v>89.800316750208168</c:v>
                </c:pt>
                <c:pt idx="15">
                  <c:v>83.0804796994654</c:v>
                </c:pt>
                <c:pt idx="16">
                  <c:v>70.072557399860855</c:v>
                </c:pt>
                <c:pt idx="17">
                  <c:v>75.027084301573979</c:v>
                </c:pt>
                <c:pt idx="18">
                  <c:v>69.357873025227235</c:v>
                </c:pt>
                <c:pt idx="19">
                  <c:v>64.647819892033851</c:v>
                </c:pt>
                <c:pt idx="20">
                  <c:v>55.238702154865948</c:v>
                </c:pt>
                <c:pt idx="21">
                  <c:v>51.427374738555429</c:v>
                </c:pt>
                <c:pt idx="22">
                  <c:v>47.810127713937369</c:v>
                </c:pt>
                <c:pt idx="23">
                  <c:v>48.459378339348191</c:v>
                </c:pt>
                <c:pt idx="24">
                  <c:v>48.653197669321891</c:v>
                </c:pt>
                <c:pt idx="25">
                  <c:v>47.21748924249863</c:v>
                </c:pt>
                <c:pt idx="26">
                  <c:v>50.821059904610586</c:v>
                </c:pt>
                <c:pt idx="27">
                  <c:v>51.374224321570807</c:v>
                </c:pt>
                <c:pt idx="28">
                  <c:v>48.624411155545666</c:v>
                </c:pt>
                <c:pt idx="29">
                  <c:v>46.797622738718587</c:v>
                </c:pt>
                <c:pt idx="30">
                  <c:v>53.663787121307919</c:v>
                </c:pt>
                <c:pt idx="31">
                  <c:v>48.877203304650536</c:v>
                </c:pt>
                <c:pt idx="32">
                  <c:v>44.191673604033269</c:v>
                </c:pt>
                <c:pt idx="33">
                  <c:v>46.936223178770568</c:v>
                </c:pt>
                <c:pt idx="34">
                  <c:v>50.377318816877711</c:v>
                </c:pt>
                <c:pt idx="35">
                  <c:v>46.284323866842207</c:v>
                </c:pt>
                <c:pt idx="36">
                  <c:v>41.613019220285118</c:v>
                </c:pt>
                <c:pt idx="37">
                  <c:v>48.978169730063172</c:v>
                </c:pt>
                <c:pt idx="38">
                  <c:v>45.604849633323397</c:v>
                </c:pt>
                <c:pt idx="39">
                  <c:v>46.3</c:v>
                </c:pt>
                <c:pt idx="40" formatCode="General">
                  <c:v>41.5</c:v>
                </c:pt>
                <c:pt idx="41" formatCode="General">
                  <c:v>40.6</c:v>
                </c:pt>
                <c:pt idx="42" formatCode="General">
                  <c:v>34.799999999999997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042880"/>
        <c:axId val="121414784"/>
      </c:lineChart>
      <c:catAx>
        <c:axId val="122042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4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ANO</a:t>
                </a:r>
              </a:p>
            </c:rich>
          </c:tx>
          <c:layout>
            <c:manualLayout>
              <c:xMode val="edge"/>
              <c:yMode val="edge"/>
              <c:x val="0.51939058171745156"/>
              <c:y val="0.63881401617250677"/>
            </c:manualLayout>
          </c:layout>
          <c:overlay val="0"/>
          <c:spPr>
            <a:noFill/>
            <a:ln w="2997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747">
            <a:solidFill>
              <a:srgbClr val="000000"/>
            </a:solidFill>
            <a:prstDash val="solid"/>
          </a:ln>
        </c:spPr>
        <c:txPr>
          <a:bodyPr rot="-4500000" vert="horz"/>
          <a:lstStyle/>
          <a:p>
            <a:pPr>
              <a:defRPr sz="64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2141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414784"/>
        <c:scaling>
          <c:orientation val="minMax"/>
        </c:scaling>
        <c:delete val="0"/>
        <c:axPos val="l"/>
        <c:majorGridlines>
          <c:spPr>
            <a:ln w="374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4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Coef.por 100.000 Nasc.Vivos</a:t>
                </a:r>
              </a:p>
            </c:rich>
          </c:tx>
          <c:layout>
            <c:manualLayout>
              <c:xMode val="edge"/>
              <c:yMode val="edge"/>
              <c:x val="1.8005540166204988E-2"/>
              <c:y val="0.11051212938005391"/>
            </c:manualLayout>
          </c:layout>
          <c:overlay val="0"/>
          <c:spPr>
            <a:noFill/>
            <a:ln w="29979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7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4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22042880"/>
        <c:crosses val="autoZero"/>
        <c:crossBetween val="between"/>
      </c:valAx>
      <c:spPr>
        <a:solidFill>
          <a:srgbClr val="FFFFCC"/>
        </a:solidFill>
        <a:ln w="1499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407202216066481"/>
          <c:y val="0.16981132075471697"/>
          <c:w val="0.12880886426592797"/>
          <c:h val="0.15363881401617252"/>
        </c:manualLayout>
      </c:layout>
      <c:overlay val="0"/>
      <c:spPr>
        <a:solidFill>
          <a:srgbClr val="FFFFCC"/>
        </a:solidFill>
        <a:ln w="3747">
          <a:solidFill>
            <a:srgbClr val="000000"/>
          </a:solidFill>
          <a:prstDash val="solid"/>
        </a:ln>
      </c:spPr>
      <c:txPr>
        <a:bodyPr/>
        <a:lstStyle/>
        <a:p>
          <a:pPr>
            <a:defRPr sz="868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4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687837262809869"/>
          <c:y val="0.16309131416712447"/>
          <c:w val="0.76570724929111267"/>
          <c:h val="0.65841390465726668"/>
        </c:manualLayout>
      </c:layout>
      <c:lineChart>
        <c:grouping val="standard"/>
        <c:varyColors val="0"/>
        <c:ser>
          <c:idx val="0"/>
          <c:order val="0"/>
          <c:spPr>
            <a:ln w="63500"/>
          </c:spPr>
          <c:marker>
            <c:symbol val="none"/>
          </c:marker>
          <c:cat>
            <c:numRef>
              <c:f>'[Taxa de Mortalidade Materna Datasus 2000-2010.xls]Plan2'!$B$5:$L$5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'[Taxa de Mortalidade Materna Datasus 2000-2010.xls]Plan2'!$B$6:$L$6</c:f>
              <c:numCache>
                <c:formatCode>0.0</c:formatCode>
                <c:ptCount val="11"/>
                <c:pt idx="0">
                  <c:v>35.185720994679976</c:v>
                </c:pt>
                <c:pt idx="1">
                  <c:v>36.838934801409685</c:v>
                </c:pt>
                <c:pt idx="2">
                  <c:v>36.258507112122217</c:v>
                </c:pt>
                <c:pt idx="3">
                  <c:v>30.791656771298246</c:v>
                </c:pt>
                <c:pt idx="4">
                  <c:v>31.87289671239969</c:v>
                </c:pt>
                <c:pt idx="5">
                  <c:v>32.63960703205791</c:v>
                </c:pt>
                <c:pt idx="6">
                  <c:v>38.285093011230295</c:v>
                </c:pt>
                <c:pt idx="7">
                  <c:v>40.140542283610564</c:v>
                </c:pt>
                <c:pt idx="8">
                  <c:v>37.720486212082186</c:v>
                </c:pt>
                <c:pt idx="9">
                  <c:v>55.641607892085361</c:v>
                </c:pt>
                <c:pt idx="10">
                  <c:v>43.069616464233924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96448"/>
        <c:axId val="121415936"/>
      </c:lineChart>
      <c:catAx>
        <c:axId val="3389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121415936"/>
        <c:crosses val="autoZero"/>
        <c:auto val="1"/>
        <c:lblAlgn val="ctr"/>
        <c:lblOffset val="100"/>
        <c:noMultiLvlLbl val="0"/>
      </c:catAx>
      <c:valAx>
        <c:axId val="1214159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err="1" smtClean="0"/>
                  <a:t>Razãode</a:t>
                </a:r>
                <a:r>
                  <a:rPr lang="en-US" sz="2000" dirty="0" smtClean="0"/>
                  <a:t> </a:t>
                </a:r>
                <a:r>
                  <a:rPr lang="en-US" sz="2000" dirty="0" err="1"/>
                  <a:t>Mortalidade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Materna</a:t>
                </a:r>
                <a:endParaRPr lang="en-US" sz="2000" dirty="0"/>
              </a:p>
              <a:p>
                <a:pPr>
                  <a:defRPr sz="2000"/>
                </a:pPr>
                <a:r>
                  <a:rPr lang="en-US" sz="2000" dirty="0"/>
                  <a:t> (/100 mil NV)</a:t>
                </a:r>
              </a:p>
            </c:rich>
          </c:tx>
          <c:layout>
            <c:manualLayout>
              <c:xMode val="edge"/>
              <c:yMode val="edge"/>
              <c:x val="1.3627078998544873E-2"/>
              <c:y val="0.13236774805236048"/>
            </c:manualLayout>
          </c:layout>
          <c:overlay val="0"/>
        </c:title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33896448"/>
        <c:crosses val="autoZero"/>
        <c:crossBetween val="between"/>
      </c:valAx>
      <c:spPr>
        <a:blipFill>
          <a:blip xmlns:r="http://schemas.openxmlformats.org/officeDocument/2006/relationships" r:embed="rId2"/>
          <a:tile tx="0" ty="0" sx="100000" sy="100000" flip="none" algn="tl"/>
        </a:blipFill>
      </c:spPr>
    </c:plotArea>
    <c:plotVisOnly val="1"/>
    <c:dispBlanksAs val="gap"/>
    <c:showDLblsOverMax val="0"/>
  </c:chart>
  <c:spPr>
    <a:blipFill>
      <a:blip xmlns:r="http://schemas.openxmlformats.org/officeDocument/2006/relationships" r:embed="rId2"/>
      <a:tile tx="0" ty="0" sx="100000" sy="100000" flip="none" algn="tl"/>
    </a:blipFill>
  </c:spPr>
  <c:externalData r:id="rId3">
    <c:autoUpdate val="0"/>
  </c:externalData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0.01851</cdr:x>
      <cdr:y>0.78094</cdr:y>
    </cdr:from>
    <cdr:to>
      <cdr:x>0.99663</cdr:x>
      <cdr:y>0.91778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0416" y="4025428"/>
          <a:ext cx="7950200" cy="7053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Fonte: 1960 a 1969 -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Laurenti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Ret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all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: Maternal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Mortality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in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Latin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America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Urban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Areas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: The Case  </a:t>
          </a:r>
        </a:p>
        <a:p xmlns:a="http://schemas.openxmlformats.org/drawingml/2006/main">
          <a:pPr algn="l" rtl="0">
            <a:defRPr sz="1000"/>
          </a:pP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of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São Paulo -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Brazil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.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Bulletin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of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PAHO, 27(3): 205-14, 1993.</a:t>
          </a:r>
        </a:p>
        <a:p xmlns:a="http://schemas.openxmlformats.org/drawingml/2006/main">
          <a:pPr algn="l" rtl="0">
            <a:defRPr sz="1000"/>
          </a:pP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1970 a 2002 - Fundação SEADE / Grupo Técnico de Informações de Saúde - CIS</a:t>
          </a:r>
          <a:endParaRPr lang="pt-BR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0.02188</cdr:x>
      <cdr:y>0.89013</cdr:y>
    </cdr:from>
    <cdr:to>
      <cdr:x>0.85563</cdr:x>
      <cdr:y>1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7800" y="4588264"/>
          <a:ext cx="6776720" cy="5663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pt-BR" sz="800" b="0" i="0" u="none" strike="noStrike" baseline="0" dirty="0" err="1">
              <a:solidFill>
                <a:schemeClr val="tx1"/>
              </a:solidFill>
              <a:latin typeface="Times New Roman"/>
              <a:cs typeface="Times New Roman"/>
            </a:rPr>
            <a:t>Obs</a:t>
          </a: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:  A partir de 1996 as informações passaram a ser corrigidas pelos Comitês  de  Mortalidade.</a:t>
          </a:r>
        </a:p>
        <a:p xmlns:a="http://schemas.openxmlformats.org/drawingml/2006/main">
          <a:pPr algn="l" rtl="0">
            <a:defRPr sz="1000"/>
          </a:pP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          (*) Óbitos não corrigidos pelo Comitê de Mortalidade </a:t>
          </a:r>
        </a:p>
        <a:p xmlns:a="http://schemas.openxmlformats.org/drawingml/2006/main">
          <a:pPr algn="l" rtl="0">
            <a:defRPr sz="1000"/>
          </a:pPr>
          <a:r>
            <a:rPr lang="pt-BR" sz="800" b="0" i="0" u="none" strike="noStrike" baseline="0" dirty="0">
              <a:solidFill>
                <a:schemeClr val="tx1"/>
              </a:solidFill>
              <a:latin typeface="Times New Roman"/>
              <a:cs typeface="Times New Roman"/>
            </a:rPr>
            <a:t>           (1)  Dados Preliminares  (2) Todos os municípios ,exceto capital</a:t>
          </a:r>
          <a:endParaRPr lang="pt-BR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0.41122</cdr:x>
      <cdr:y>0.88081</cdr:y>
    </cdr:from>
    <cdr:to>
      <cdr:x>0.59065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95501" y="2886074"/>
          <a:ext cx="91440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0.47788</cdr:x>
      <cdr:y>0.91697</cdr:y>
    </cdr:from>
    <cdr:to>
      <cdr:x>0.57695</cdr:x>
      <cdr:y>0.99546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650587" y="4419489"/>
          <a:ext cx="756766" cy="3782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2000">
              <a:solidFill>
                <a:schemeClr val="bg1"/>
              </a:solidFill>
            </a:rPr>
            <a:t>ANO</a:t>
          </a:r>
        </a:p>
      </cdr:txBody>
    </cdr:sp>
  </cdr:relSizeAnchor>
  <cdr:relSizeAnchor xmlns:cdr="http://schemas.openxmlformats.org/drawingml/2006/chartDrawing">
    <cdr:from>
      <cdr:x>0.59601</cdr:x>
      <cdr:y>0.3004</cdr:y>
    </cdr:from>
    <cdr:to>
      <cdr:x>0.65461</cdr:x>
      <cdr:y>0.39328</cdr:y>
    </cdr:to>
    <cdr:cxnSp macro="">
      <cdr:nvCxnSpPr>
        <cdr:cNvPr id="5" name="Conector de seta reta 4"/>
        <cdr:cNvCxnSpPr/>
      </cdr:nvCxnSpPr>
      <cdr:spPr>
        <a:xfrm xmlns:a="http://schemas.openxmlformats.org/drawingml/2006/main">
          <a:off x="4552950" y="1447800"/>
          <a:ext cx="447675" cy="4476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0.87032</cdr:x>
      <cdr:y>0.23913</cdr:y>
    </cdr:from>
    <cdr:to>
      <cdr:x>0.89401</cdr:x>
      <cdr:y>0.40316</cdr:y>
    </cdr:to>
    <cdr:cxnSp macro="">
      <cdr:nvCxnSpPr>
        <cdr:cNvPr id="9" name="Conector de seta reta 8"/>
        <cdr:cNvCxnSpPr/>
      </cdr:nvCxnSpPr>
      <cdr:spPr>
        <a:xfrm xmlns:a="http://schemas.openxmlformats.org/drawingml/2006/main" flipH="1" flipV="1">
          <a:off x="6648450" y="1152526"/>
          <a:ext cx="180975" cy="79057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0.5212</cdr:x>
      <cdr:y>0.1917</cdr:y>
    </cdr:from>
    <cdr:to>
      <cdr:x>0.66334</cdr:x>
      <cdr:y>0.3004</cdr:y>
    </cdr:to>
    <cdr:sp macro="" textlink="">
      <cdr:nvSpPr>
        <cdr:cNvPr id="12" name="CaixaDeTexto 11"/>
        <cdr:cNvSpPr txBox="1"/>
      </cdr:nvSpPr>
      <cdr:spPr>
        <a:xfrm xmlns:a="http://schemas.openxmlformats.org/drawingml/2006/main">
          <a:off x="3981450" y="923924"/>
          <a:ext cx="1085850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400" dirty="0">
              <a:solidFill>
                <a:schemeClr val="bg1"/>
              </a:solidFill>
            </a:rPr>
            <a:t>Base Unificada</a:t>
          </a:r>
        </a:p>
        <a:p xmlns:a="http://schemas.openxmlformats.org/drawingml/2006/main">
          <a:r>
            <a:rPr lang="pt-BR" sz="1400" dirty="0">
              <a:solidFill>
                <a:schemeClr val="bg1"/>
              </a:solidFill>
            </a:rPr>
            <a:t>Óbitos</a:t>
          </a:r>
        </a:p>
      </cdr:txBody>
    </cdr:sp>
  </cdr:relSizeAnchor>
  <cdr:relSizeAnchor xmlns:cdr="http://schemas.openxmlformats.org/drawingml/2006/chartDrawing">
    <cdr:from>
      <cdr:x>0.8591</cdr:x>
      <cdr:y>0.43083</cdr:y>
    </cdr:from>
    <cdr:to>
      <cdr:x>0.95387</cdr:x>
      <cdr:y>0.59881</cdr:y>
    </cdr:to>
    <cdr:sp macro="" textlink="">
      <cdr:nvSpPr>
        <cdr:cNvPr id="17" name="CaixaDeTexto 16"/>
        <cdr:cNvSpPr txBox="1"/>
      </cdr:nvSpPr>
      <cdr:spPr>
        <a:xfrm xmlns:a="http://schemas.openxmlformats.org/drawingml/2006/main">
          <a:off x="6562725" y="2076450"/>
          <a:ext cx="723900" cy="80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400">
              <a:solidFill>
                <a:schemeClr val="bg1"/>
              </a:solidFill>
            </a:rPr>
            <a:t>Epidemia </a:t>
          </a:r>
        </a:p>
        <a:p xmlns:a="http://schemas.openxmlformats.org/drawingml/2006/main">
          <a:r>
            <a:rPr lang="pt-BR" sz="1400">
              <a:solidFill>
                <a:schemeClr val="bg1"/>
              </a:solidFill>
            </a:rPr>
            <a:t>Influenza</a:t>
          </a:r>
          <a:r>
            <a:rPr lang="pt-BR" sz="1100">
              <a:solidFill>
                <a:schemeClr val="bg1"/>
              </a:solidFill>
            </a:rPr>
            <a:t>  </a:t>
          </a:r>
        </a:p>
        <a:p xmlns:a="http://schemas.openxmlformats.org/drawingml/2006/main">
          <a:r>
            <a:rPr lang="pt-BR" sz="1100">
              <a:solidFill>
                <a:schemeClr val="bg1"/>
              </a:solidFill>
            </a:rPr>
            <a:t>AH1N1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0F289-8432-417E-9D27-CB2BFBBC4D5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31DAA-C769-48C9-95CE-1AE3EE9FB9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1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1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9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68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34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20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24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3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02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018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99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3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84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6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93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286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648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5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65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585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08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02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5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33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61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292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7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4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3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3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8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6AF0-F965-4A3C-848A-9CAFC56680B2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6BF5-6900-4043-BECD-F03714A42B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5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0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FC40-BE59-492A-B4B1-8B7719A3F95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15/12/2014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7344-9B64-4C02-8EDF-6DFB9CB64E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5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/>
          <a:lstStyle/>
          <a:p>
            <a:r>
              <a:rPr lang="pt-BR" dirty="0" smtClean="0"/>
              <a:t>Linha de Cuidado da Gestante e da Puérpera na SESSP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Tania Lago</a:t>
            </a:r>
          </a:p>
          <a:p>
            <a:r>
              <a:rPr lang="pt-BR" dirty="0" smtClean="0"/>
              <a:t>Instituto de Saúde</a:t>
            </a:r>
          </a:p>
          <a:p>
            <a:r>
              <a:rPr lang="pt-BR" dirty="0" smtClean="0"/>
              <a:t>Dezembro,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Elementos favoráveis à implementação </a:t>
            </a:r>
            <a:br>
              <a:rPr lang="pt-BR" sz="3200" b="1" dirty="0" smtClean="0"/>
            </a:br>
            <a:r>
              <a:rPr lang="pt-BR" sz="3200" b="1" dirty="0" smtClean="0"/>
              <a:t>da  LC Gestante e Puérpera</a:t>
            </a:r>
            <a:endParaRPr lang="en-US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 smtClean="0"/>
              <a:t>1- Concordância entre sociedade, gestores estaduais e municipais sobre a necessidade de melhorar a atenção a gestante</a:t>
            </a:r>
          </a:p>
          <a:p>
            <a:pPr marL="0" indent="0">
              <a:buNone/>
            </a:pPr>
            <a:r>
              <a:rPr lang="pt-BR" sz="2800" dirty="0" smtClean="0"/>
              <a:t>2-Desenvolvimento de tecnologia apropriada</a:t>
            </a:r>
          </a:p>
          <a:p>
            <a:pPr marL="0" indent="0">
              <a:buNone/>
            </a:pPr>
            <a:r>
              <a:rPr lang="pt-BR" sz="2800" dirty="0" smtClean="0"/>
              <a:t>( o que, quem, como em cada ponto de atenção)</a:t>
            </a:r>
          </a:p>
          <a:p>
            <a:r>
              <a:rPr lang="pt-BR" sz="2800" dirty="0"/>
              <a:t>D</a:t>
            </a:r>
            <a:r>
              <a:rPr lang="pt-BR" sz="2800" dirty="0" smtClean="0"/>
              <a:t>ocumentação para o gestor </a:t>
            </a:r>
          </a:p>
          <a:p>
            <a:r>
              <a:rPr lang="pt-BR" sz="2800" dirty="0" smtClean="0"/>
              <a:t>Documentação para profissionais de saúde    </a:t>
            </a:r>
          </a:p>
          <a:p>
            <a:pPr marL="0" indent="0">
              <a:buNone/>
            </a:pPr>
            <a:r>
              <a:rPr lang="pt-BR" sz="2800" dirty="0" smtClean="0"/>
              <a:t>    na atenção</a:t>
            </a:r>
          </a:p>
          <a:p>
            <a:r>
              <a:rPr lang="pt-BR" sz="2800" dirty="0" smtClean="0"/>
              <a:t>Introdução de novidades (novos procedimentos/insumos</a:t>
            </a:r>
          </a:p>
          <a:p>
            <a:pPr marL="0" indent="0">
              <a:buNone/>
            </a:pPr>
            <a:r>
              <a:rPr lang="pt-BR" sz="2800" dirty="0" smtClean="0"/>
              <a:t>3- Ampliação do financiamento estadual </a:t>
            </a:r>
          </a:p>
          <a:p>
            <a:pPr marL="0" indent="0">
              <a:buNone/>
            </a:pPr>
            <a:r>
              <a:rPr lang="pt-BR" sz="2800" dirty="0" smtClean="0"/>
              <a:t>4-Agentes para implementação: Articuladoras da AB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98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Limites, Lacunas, Insuficiências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principal característica da LC é desenhar todo o percurso assistencial e nós trabalhamos apenas um nível assistencial – AB – portanto, não avançamos na perspectiva da LC.</a:t>
            </a:r>
          </a:p>
          <a:p>
            <a:r>
              <a:rPr lang="pt-BR" dirty="0" smtClean="0"/>
              <a:t>Não enfrentamos os principais desafios estruturais para melhora a atenção à gestação/parto/puerpério (RH, Pré-natal alto risco, Valor do parto </a:t>
            </a:r>
            <a:r>
              <a:rPr lang="pt-BR" smtClean="0"/>
              <a:t>e escala)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5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ANTECEDENTES: Intervenções no âmbito do Estado de SP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Programa de Atenção Materno-Infantil</a:t>
            </a:r>
          </a:p>
          <a:p>
            <a:r>
              <a:rPr lang="pt-BR" dirty="0" smtClean="0"/>
              <a:t>Programa de Atenção Pré-Natal</a:t>
            </a:r>
          </a:p>
          <a:p>
            <a:r>
              <a:rPr lang="pt-BR" dirty="0" smtClean="0"/>
              <a:t>Programa de Atenção Intenção Integral à Saúde da Mulher</a:t>
            </a:r>
          </a:p>
          <a:p>
            <a:r>
              <a:rPr lang="pt-BR" dirty="0" smtClean="0"/>
              <a:t>Programa de Regionalização da Atenção ao parto na RMSP</a:t>
            </a:r>
          </a:p>
          <a:p>
            <a:r>
              <a:rPr lang="pt-BR" dirty="0" smtClean="0"/>
              <a:t>Programa de melhoria da qualidade da atenção ao parto no ESP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088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solidFill>
                  <a:prstClr val="black"/>
                </a:solidFill>
              </a:rPr>
              <a:t>ANTECEDENTES: Intervenções no âmbito do Estado de 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Iniciativas para Humanização da Atenção ao Parto</a:t>
            </a:r>
          </a:p>
          <a:p>
            <a:r>
              <a:rPr lang="pt-BR" dirty="0" smtClean="0"/>
              <a:t>Iniciativas para redução da Mortalidade Materna- 4 regiões prioritárias</a:t>
            </a:r>
          </a:p>
          <a:p>
            <a:r>
              <a:rPr lang="pt-BR" dirty="0" smtClean="0"/>
              <a:t>Linha de cuidado da Gestante e </a:t>
            </a:r>
            <a:r>
              <a:rPr lang="pt-BR" smtClean="0"/>
              <a:t>da Puérpera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336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O que a motivou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1. Diagnóstico à época:</a:t>
            </a:r>
          </a:p>
          <a:p>
            <a:pPr lvl="1"/>
            <a:r>
              <a:rPr lang="pt-BR" dirty="0" smtClean="0"/>
              <a:t>Manutenção de taxas médias anuais de mortalidade materna próximas a 40 óbitos maternos/100 mil habitantes, com alta incidência de agravos que afetam a gestação</a:t>
            </a:r>
          </a:p>
          <a:p>
            <a:pPr lvl="1"/>
            <a:r>
              <a:rPr lang="pt-BR" dirty="0" smtClean="0"/>
              <a:t>Percepção (atenção básica e saúde da mulher)de pouca qualificação da atenção pré-natal)</a:t>
            </a:r>
          </a:p>
          <a:p>
            <a:pPr lvl="2"/>
            <a:r>
              <a:rPr lang="pt-BR" dirty="0" smtClean="0"/>
              <a:t>Médicos e enfermeiras não obstetras</a:t>
            </a:r>
          </a:p>
          <a:p>
            <a:pPr lvl="2"/>
            <a:r>
              <a:rPr lang="pt-BR" dirty="0" smtClean="0"/>
              <a:t>Médicos “nomeados” como de família</a:t>
            </a:r>
          </a:p>
          <a:p>
            <a:pPr lvl="2"/>
            <a:r>
              <a:rPr lang="pt-BR" dirty="0" smtClean="0"/>
              <a:t>Diagnóstico das articuladoras da AB de ausência de padronização da atenção </a:t>
            </a:r>
            <a:r>
              <a:rPr lang="pt-BR" dirty="0" err="1" smtClean="0"/>
              <a:t>pre-natal</a:t>
            </a:r>
            <a:endParaRPr lang="pt-BR" dirty="0" smtClean="0"/>
          </a:p>
          <a:p>
            <a:pPr lvl="2"/>
            <a:r>
              <a:rPr lang="pt-BR" dirty="0" smtClean="0"/>
              <a:t>Pouca ou nenhuma articulação com maternidades</a:t>
            </a:r>
          </a:p>
          <a:p>
            <a:pPr lvl="2"/>
            <a:r>
              <a:rPr lang="pt-BR" dirty="0" smtClean="0"/>
              <a:t>Ausência de </a:t>
            </a:r>
            <a:r>
              <a:rPr lang="pt-BR" dirty="0" err="1" smtClean="0"/>
              <a:t>pré</a:t>
            </a:r>
            <a:r>
              <a:rPr lang="pt-BR" dirty="0" smtClean="0"/>
              <a:t> natal de alto risco (informalidade e improvisação)</a:t>
            </a:r>
          </a:p>
          <a:p>
            <a:pPr lvl="2"/>
            <a:endParaRPr lang="pt-BR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766888" y="1347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533400" y="152400"/>
            <a:ext cx="8001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algn="just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–"/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algn="just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–"/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algn="just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–"/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algn="just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–"/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000" b="1" dirty="0">
                <a:solidFill>
                  <a:srgbClr val="1F497D"/>
                </a:solidFill>
                <a:latin typeface="Tahoma" pitchFamily="34" charset="0"/>
              </a:rPr>
              <a:t>SÉRIE HISTÓRICA DE MORTALIDADE MATERNA, MUNICÍPIO DE SÃO PAULO, INTERIOR E ESTADO DE SÃO PAULO, </a:t>
            </a:r>
            <a:endParaRPr lang="pt-BR" sz="2000" b="1" dirty="0" smtClean="0">
              <a:solidFill>
                <a:srgbClr val="1F497D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pt-BR" sz="2000" b="1" dirty="0" smtClean="0">
                <a:solidFill>
                  <a:srgbClr val="1F497D"/>
                </a:solidFill>
                <a:latin typeface="Tahoma" pitchFamily="34" charset="0"/>
              </a:rPr>
              <a:t>1960 </a:t>
            </a:r>
            <a:r>
              <a:rPr lang="pt-BR" sz="2000" b="1" dirty="0">
                <a:solidFill>
                  <a:srgbClr val="1F497D"/>
                </a:solidFill>
                <a:latin typeface="Tahoma" pitchFamily="34" charset="0"/>
              </a:rPr>
              <a:t>- 2002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766888" y="1919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702242"/>
              </p:ext>
            </p:extLst>
          </p:nvPr>
        </p:nvGraphicFramePr>
        <p:xfrm>
          <a:off x="355600" y="1347788"/>
          <a:ext cx="8128000" cy="515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10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Razão Bruta de Mortalidade Materna, Estado de São Paulo, 2000 a 2010.</a:t>
            </a:r>
            <a:endParaRPr lang="pt-BR" sz="32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180334"/>
              </p:ext>
            </p:extLst>
          </p:nvPr>
        </p:nvGraphicFramePr>
        <p:xfrm>
          <a:off x="683568" y="1484784"/>
          <a:ext cx="7569324" cy="491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43608" y="6528452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prstClr val="black"/>
                </a:solidFill>
              </a:rPr>
              <a:t>Fonte: MS, DATASUS, SIM, </a:t>
            </a:r>
            <a:r>
              <a:rPr lang="pt-BR" sz="1400" dirty="0" err="1">
                <a:solidFill>
                  <a:prstClr val="black"/>
                </a:solidFill>
              </a:rPr>
              <a:t>Tabnet</a:t>
            </a:r>
            <a:r>
              <a:rPr lang="pt-BR" sz="1400" dirty="0">
                <a:solidFill>
                  <a:prstClr val="black"/>
                </a:solidFill>
              </a:rPr>
              <a:t>. Acesso em 23/7/2012. </a:t>
            </a:r>
          </a:p>
        </p:txBody>
      </p:sp>
    </p:spTree>
    <p:extLst>
      <p:ext uri="{BB962C8B-B14F-4D97-AF65-F5344CB8AC3E}">
        <p14:creationId xmlns:p14="http://schemas.microsoft.com/office/powerpoint/2010/main" val="21363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sz="2800" dirty="0" smtClean="0"/>
              <a:t>Causas mais frequentes de morte materna, ESP, 2008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800147"/>
              </p:ext>
            </p:extLst>
          </p:nvPr>
        </p:nvGraphicFramePr>
        <p:xfrm>
          <a:off x="395536" y="1124744"/>
          <a:ext cx="8229600" cy="517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6076"/>
                <a:gridCol w="1664085"/>
                <a:gridCol w="1709439"/>
              </a:tblGrid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CAUSA-</a:t>
                      </a:r>
                      <a:r>
                        <a:rPr lang="pt-BR" baseline="0" dirty="0" smtClean="0"/>
                        <a:t> Categorias CID 10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No. de</a:t>
                      </a:r>
                      <a:r>
                        <a:rPr lang="pt-BR" baseline="0" dirty="0" smtClean="0"/>
                        <a:t> óbitos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 marL="96819" marR="96819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Hipertensão Arterial/</a:t>
                      </a:r>
                      <a:r>
                        <a:rPr lang="pt-BR" dirty="0" err="1" smtClean="0"/>
                        <a:t>Eclâmpsia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27,8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Outr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doenc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mat</a:t>
                      </a:r>
                      <a:r>
                        <a:rPr lang="pt-BR" dirty="0" smtClean="0"/>
                        <a:t> COP </a:t>
                      </a:r>
                      <a:r>
                        <a:rPr lang="pt-BR" dirty="0" err="1" smtClean="0"/>
                        <a:t>compl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grav</a:t>
                      </a:r>
                      <a:r>
                        <a:rPr lang="pt-BR" dirty="0" smtClean="0"/>
                        <a:t> parto </a:t>
                      </a:r>
                      <a:r>
                        <a:rPr lang="pt-BR" dirty="0" err="1" smtClean="0"/>
                        <a:t>puerp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20,7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Complicações no trabalho de parto e parto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9,7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 Hemorragia pós-parto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6,2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Aborto NE e falha na tentativa de aborto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Embolia de origem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obstétrica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4,8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 Infecção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 puerperal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Outr</a:t>
                      </a:r>
                      <a:r>
                        <a:rPr lang="pt-BR" dirty="0" smtClean="0"/>
                        <a:t> infecções puerperais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Infecção do trato geniturinário na gravidez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 Descolamento prematuro da placenta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pPr algn="r"/>
                      <a:r>
                        <a:rPr lang="pt-BR" dirty="0" err="1" smtClean="0"/>
                        <a:t>Sub-total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10085" marR="1008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85,9</a:t>
                      </a:r>
                    </a:p>
                  </a:txBody>
                  <a:tcPr marL="10085" marR="10085" marT="9525" marB="0" anchor="b"/>
                </a:tc>
              </a:tr>
              <a:tr h="398195">
                <a:tc>
                  <a:txBody>
                    <a:bodyPr/>
                    <a:lstStyle/>
                    <a:p>
                      <a:r>
                        <a:rPr lang="pt-BR" dirty="0" smtClean="0"/>
                        <a:t>Todas as causas</a:t>
                      </a:r>
                      <a:endParaRPr lang="pt-B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6352407"/>
            <a:ext cx="574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Fonte: MS, </a:t>
            </a:r>
            <a:r>
              <a:rPr lang="pt-BR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Datasus</a:t>
            </a:r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pt-BR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tabnet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41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pt-BR" sz="3200" dirty="0">
                <a:solidFill>
                  <a:prstClr val="black"/>
                </a:solidFill>
              </a:rPr>
              <a:t>O que a </a:t>
            </a:r>
            <a:r>
              <a:rPr lang="pt-BR" sz="3200" dirty="0" smtClean="0">
                <a:solidFill>
                  <a:prstClr val="black"/>
                </a:solidFill>
              </a:rPr>
              <a:t>motivou/PROPOSTA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pt-BR" dirty="0" smtClean="0"/>
              <a:t>2. Maior participação da SES na organização da AB- interlocutoras</a:t>
            </a:r>
          </a:p>
          <a:p>
            <a:r>
              <a:rPr lang="pt-BR" dirty="0" smtClean="0"/>
              <a:t>3. Redução da Mortalidade Materna –um dos eixos do Plano </a:t>
            </a:r>
          </a:p>
          <a:p>
            <a:r>
              <a:rPr lang="pt-BR" dirty="0" smtClean="0"/>
              <a:t>PROPOSTA</a:t>
            </a:r>
          </a:p>
          <a:p>
            <a:pPr lvl="1"/>
            <a:r>
              <a:rPr lang="pt-BR" dirty="0" smtClean="0"/>
              <a:t>Reeditar um manual técnico?</a:t>
            </a:r>
          </a:p>
          <a:p>
            <a:pPr lvl="1"/>
            <a:r>
              <a:rPr lang="pt-BR" dirty="0" smtClean="0"/>
              <a:t>Nova abordagem : Linha de Cuidado</a:t>
            </a:r>
          </a:p>
        </p:txBody>
      </p:sp>
    </p:spTree>
    <p:extLst>
      <p:ext uri="{BB962C8B-B14F-4D97-AF65-F5344CB8AC3E}">
        <p14:creationId xmlns:p14="http://schemas.microsoft.com/office/powerpoint/2010/main" val="151028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200" dirty="0" smtClean="0"/>
              <a:t>Vantagens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42900" lvl="2" indent="-342900"/>
            <a:r>
              <a:rPr lang="pt-BR" sz="2800" dirty="0" smtClean="0"/>
              <a:t>Instrumentalizar a organização de redes regionais de atenção à gestação/parto/puerpério</a:t>
            </a:r>
          </a:p>
          <a:p>
            <a:pPr marL="342900" lvl="2" indent="-342900"/>
            <a:endParaRPr lang="pt-BR" sz="2800" dirty="0" smtClean="0"/>
          </a:p>
          <a:p>
            <a:pPr marL="342900" lvl="2" indent="-342900"/>
            <a:r>
              <a:rPr lang="pt-BR" sz="2800" dirty="0" smtClean="0"/>
              <a:t>Identificar necessidades a serem atendidas em cada ponto de atenção (o que, quem e como faz; quanto é necessário,  quanto custa e quem financia)</a:t>
            </a:r>
          </a:p>
          <a:p>
            <a:pPr marL="342900" lvl="2" indent="-342900"/>
            <a:endParaRPr lang="pt-BR" sz="2800" dirty="0" smtClean="0"/>
          </a:p>
          <a:p>
            <a:pPr marL="342900" lvl="2" indent="-342900"/>
            <a:r>
              <a:rPr lang="pt-BR" sz="2800" dirty="0" smtClean="0"/>
              <a:t>Atualizar conhecimento sobre tecnologias apropriadas (duras, </a:t>
            </a:r>
            <a:r>
              <a:rPr lang="pt-BR" sz="2800" dirty="0" err="1" smtClean="0"/>
              <a:t>leve-duras</a:t>
            </a:r>
            <a:r>
              <a:rPr lang="pt-BR" sz="2800" dirty="0" smtClean="0"/>
              <a:t> e leves) 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68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676</Words>
  <Application>Microsoft Office PowerPoint</Application>
  <PresentationFormat>Apresentação na tela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Tema do Office</vt:lpstr>
      <vt:lpstr>1_Tema do Office</vt:lpstr>
      <vt:lpstr>2_Tema do Office</vt:lpstr>
      <vt:lpstr>Linha de Cuidado da Gestante e da Puérpera na SESSP</vt:lpstr>
      <vt:lpstr>ANTECEDENTES: Intervenções no âmbito do Estado de SP</vt:lpstr>
      <vt:lpstr>ANTECEDENTES: Intervenções no âmbito do Estado de SP</vt:lpstr>
      <vt:lpstr>O que a motivou</vt:lpstr>
      <vt:lpstr>Apresentação do PowerPoint</vt:lpstr>
      <vt:lpstr>Razão Bruta de Mortalidade Materna, Estado de São Paulo, 2000 a 2010.</vt:lpstr>
      <vt:lpstr>Causas mais frequentes de morte materna, ESP, 2008</vt:lpstr>
      <vt:lpstr>O que a motivou/PROPOSTA</vt:lpstr>
      <vt:lpstr>Vantagens</vt:lpstr>
      <vt:lpstr>Elementos favoráveis à implementação  da  LC Gestante e Puérpera</vt:lpstr>
      <vt:lpstr>Limites, Lacunas, Insuficiências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Linha de Cuidado da Gestante e da Puérpera na SESSP</dc:title>
  <dc:creator>TANIA</dc:creator>
  <cp:lastModifiedBy>A</cp:lastModifiedBy>
  <cp:revision>9</cp:revision>
  <dcterms:created xsi:type="dcterms:W3CDTF">2014-10-02T01:13:29Z</dcterms:created>
  <dcterms:modified xsi:type="dcterms:W3CDTF">2014-12-15T16:28:56Z</dcterms:modified>
</cp:coreProperties>
</file>