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03" r:id="rId2"/>
    <p:sldId id="260" r:id="rId3"/>
    <p:sldId id="292" r:id="rId4"/>
    <p:sldId id="300" r:id="rId5"/>
    <p:sldId id="271" r:id="rId6"/>
    <p:sldId id="270" r:id="rId7"/>
    <p:sldId id="283" r:id="rId8"/>
    <p:sldId id="284" r:id="rId9"/>
    <p:sldId id="285" r:id="rId10"/>
    <p:sldId id="274" r:id="rId11"/>
    <p:sldId id="275" r:id="rId12"/>
    <p:sldId id="293" r:id="rId13"/>
    <p:sldId id="294" r:id="rId14"/>
    <p:sldId id="295" r:id="rId15"/>
    <p:sldId id="297" r:id="rId16"/>
    <p:sldId id="298" r:id="rId17"/>
    <p:sldId id="299" r:id="rId18"/>
    <p:sldId id="309" r:id="rId19"/>
    <p:sldId id="289" r:id="rId20"/>
    <p:sldId id="301" r:id="rId21"/>
    <p:sldId id="278" r:id="rId22"/>
    <p:sldId id="280" r:id="rId23"/>
    <p:sldId id="281" r:id="rId24"/>
    <p:sldId id="282" r:id="rId25"/>
    <p:sldId id="305" r:id="rId26"/>
    <p:sldId id="306" r:id="rId27"/>
    <p:sldId id="307" r:id="rId28"/>
    <p:sldId id="308" r:id="rId29"/>
    <p:sldId id="266" r:id="rId30"/>
    <p:sldId id="310" r:id="rId31"/>
    <p:sldId id="311" r:id="rId3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2"/>
    <a:srgbClr val="47486B"/>
    <a:srgbClr val="FFFFFF"/>
    <a:srgbClr val="0516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Estilo Escuro 1 - Ênfase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>
      <p:cViewPr varScale="1">
        <p:scale>
          <a:sx n="40" d="100"/>
          <a:sy n="40" d="100"/>
        </p:scale>
        <p:origin x="-24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Planilha_do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Planilha_do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Planilha_do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Planilha_do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Planilha_do_Microsoft_Excel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Planilha_do_Microsoft_Excel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Planilha_do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O Tema da Oficina foi adequado ao conteúdo apresentado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-0.14296977660972418"/>
                  <c:y val="-0.307339449541284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2076215505913304E-2"/>
                  <c:y val="6.8807339449541123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Plan1!$A$2:$A$3</c:f>
              <c:strCache>
                <c:ptCount val="2"/>
                <c:pt idx="0">
                  <c:v>Acima das expectativas</c:v>
                </c:pt>
                <c:pt idx="1">
                  <c:v>Expectativa correspondida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35</c:v>
                </c:pt>
                <c:pt idx="1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As informações obtidas contribuíram em que medida para sua atividade no atendimento a mulher no ciclo gravídico puerperal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-0.16294349540078848"/>
                  <c:y val="-0.3027522935779817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5229960578186647E-2"/>
                  <c:y val="1.834862385321101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Plan1!$A$2:$A$3</c:f>
              <c:strCache>
                <c:ptCount val="2"/>
                <c:pt idx="0">
                  <c:v>Acima das expectativas</c:v>
                </c:pt>
                <c:pt idx="1">
                  <c:v>Expectativa correspondida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36</c:v>
                </c:pt>
                <c:pt idx="1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Foi possível agregar o conteúdo apresentado à sua atividade profissional na Unidade Básica de Saúde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-0.17660972404730621"/>
                  <c:y val="-6.192660550458725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6609724047306182"/>
                  <c:y val="7.798165137614673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Plan1!$A$2:$A$3</c:f>
              <c:strCache>
                <c:ptCount val="2"/>
                <c:pt idx="0">
                  <c:v>Acima das expectativas</c:v>
                </c:pt>
                <c:pt idx="1">
                  <c:v>Expectativa correspondida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23</c:v>
                </c:pt>
                <c:pt idx="1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Qual a sua opinião quanto à organização do evento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-0.17976346911957963"/>
                  <c:y val="1.146788990825684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9553219448094619"/>
                  <c:y val="-0.2247706422018348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Plan1!$A$2:$A$3</c:f>
              <c:strCache>
                <c:ptCount val="2"/>
                <c:pt idx="0">
                  <c:v>Acima das expectativas</c:v>
                </c:pt>
                <c:pt idx="1">
                  <c:v>Expectativa correspondida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17</c:v>
                </c:pt>
                <c:pt idx="1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Qual a sua opinião sobre a sua participação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Lbls>
            <c:dLbl>
              <c:idx val="1"/>
              <c:layout>
                <c:manualLayout>
                  <c:x val="-3.6793692509855508E-2"/>
                  <c:y val="2.522935779816515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6202365308804291E-2"/>
                  <c:y val="6.8807339449541106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Plan1!$A$2:$A$4</c:f>
              <c:strCache>
                <c:ptCount val="3"/>
                <c:pt idx="0">
                  <c:v>Acima das expectativas</c:v>
                </c:pt>
                <c:pt idx="1">
                  <c:v>Expectativa correspondida</c:v>
                </c:pt>
                <c:pt idx="2">
                  <c:v>Abaixo das expectativas</c:v>
                </c:pt>
              </c:strCache>
            </c:strRef>
          </c:cat>
          <c:val>
            <c:numRef>
              <c:f>Plan1!$B$2:$B$4</c:f>
              <c:numCache>
                <c:formatCode>General</c:formatCode>
                <c:ptCount val="3"/>
                <c:pt idx="0">
                  <c:v>14</c:v>
                </c:pt>
                <c:pt idx="1">
                  <c:v>27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É possivel implantar as ações propostas ao seu cotidianos de trabalho na Unidade Básica de Saúde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4.625492772667527E-2"/>
                  <c:y val="-0.1926605504587155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3666228646517752E-2"/>
                  <c:y val="1.146788990825688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1024967148488829E-3"/>
                  <c:y val="-5.476125117387850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Plan1!$A$2:$A$4</c:f>
              <c:strCache>
                <c:ptCount val="3"/>
                <c:pt idx="0">
                  <c:v>Sim</c:v>
                </c:pt>
                <c:pt idx="1">
                  <c:v>Condicionado ao esforço da equipe</c:v>
                </c:pt>
                <c:pt idx="2">
                  <c:v>Condicionado ao apoio do gestor</c:v>
                </c:pt>
              </c:strCache>
            </c:strRef>
          </c:cat>
          <c:val>
            <c:numRef>
              <c:f>Plan1!$B$2:$B$4</c:f>
              <c:numCache>
                <c:formatCode>General</c:formatCode>
                <c:ptCount val="3"/>
                <c:pt idx="0">
                  <c:v>42</c:v>
                </c:pt>
                <c:pt idx="1">
                  <c:v>16</c:v>
                </c:pt>
                <c:pt idx="2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Sobre a metodologia desta etapa da Oficina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0.11143232588699083"/>
                  <c:y val="-0.1513761467889910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7279894875164295E-2"/>
                  <c:y val="1.834862385321098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Plan1!$A$2:$A$3</c:f>
              <c:strCache>
                <c:ptCount val="2"/>
                <c:pt idx="0">
                  <c:v>Ótima</c:v>
                </c:pt>
                <c:pt idx="1">
                  <c:v>Boa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37</c:v>
                </c:pt>
                <c:pt idx="1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E18897-2794-4F97-857C-747C5E14875B}" type="datetimeFigureOut">
              <a:rPr lang="pt-BR" smtClean="0"/>
              <a:pPr/>
              <a:t>15/12/2014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548F8F-DD56-4550-81D5-ECD7660A2AE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8165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9479B-771C-4722-97CC-5A3B81413812}" type="datetimeFigureOut">
              <a:rPr lang="pt-BR" smtClean="0"/>
              <a:pPr/>
              <a:t>15/12/2014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997A-D657-46DC-9F0B-7548D9CA5B7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1604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9479B-771C-4722-97CC-5A3B81413812}" type="datetimeFigureOut">
              <a:rPr lang="pt-BR" smtClean="0"/>
              <a:pPr/>
              <a:t>15/12/2014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997A-D657-46DC-9F0B-7548D9CA5B7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3375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9479B-771C-4722-97CC-5A3B81413812}" type="datetimeFigureOut">
              <a:rPr lang="pt-BR" smtClean="0"/>
              <a:pPr/>
              <a:t>15/12/2014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997A-D657-46DC-9F0B-7548D9CA5B7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6350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864" y="269875"/>
            <a:ext cx="12082272" cy="76835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4400" b="1" kern="1200" cap="none" spc="0" dirty="0">
                <a:ln w="12700">
                  <a:noFill/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4864" y="1079500"/>
            <a:ext cx="12082272" cy="5537200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54864" y="6308725"/>
            <a:ext cx="12082272" cy="365125"/>
          </a:xfrm>
        </p:spPr>
        <p:txBody>
          <a:bodyPr/>
          <a:lstStyle>
            <a:lvl1pPr algn="r">
              <a:defRPr/>
            </a:lvl1pPr>
          </a:lstStyle>
          <a:p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0" y="6705600"/>
            <a:ext cx="12192000" cy="1524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8" name="Retângulo 7"/>
          <p:cNvSpPr/>
          <p:nvPr userDrawn="1"/>
        </p:nvSpPr>
        <p:spPr>
          <a:xfrm>
            <a:off x="0" y="1"/>
            <a:ext cx="12192000" cy="228599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r">
              <a:defRPr/>
            </a:pPr>
            <a:r>
              <a:rPr lang="pt-BR" sz="1400" b="1" dirty="0" smtClean="0">
                <a:solidFill>
                  <a:schemeClr val="bg1"/>
                </a:solidFill>
              </a:rPr>
              <a:t>OFICINA DE ATUALIZAÇÃO DA LINHA DE CUIDADOS DA GESTANTE E PUÉRPERA  </a:t>
            </a:r>
            <a:r>
              <a:rPr lang="pt-BR" sz="1400" b="1" dirty="0" smtClean="0">
                <a:solidFill>
                  <a:srgbClr val="00000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272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push/>
      </p:transition>
    </mc:Choice>
    <mc:Fallback xmlns="">
      <p:transition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9479B-771C-4722-97CC-5A3B81413812}" type="datetimeFigureOut">
              <a:rPr lang="pt-BR" smtClean="0"/>
              <a:pPr/>
              <a:t>15/12/2014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997A-D657-46DC-9F0B-7548D9CA5B7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0" y="0"/>
            <a:ext cx="12192000" cy="1134093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11260"/>
            </a:stretch>
          </a:blip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8" name="Retângulo 7"/>
          <p:cNvSpPr/>
          <p:nvPr userDrawn="1"/>
        </p:nvSpPr>
        <p:spPr>
          <a:xfrm flipH="1" flipV="1">
            <a:off x="0" y="6089650"/>
            <a:ext cx="12192000" cy="76835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507232" b="1"/>
            </a:stretch>
          </a:blip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33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9479B-771C-4722-97CC-5A3B81413812}" type="datetimeFigureOut">
              <a:rPr lang="pt-BR" smtClean="0"/>
              <a:pPr/>
              <a:t>15/12/2014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997A-D657-46DC-9F0B-7548D9CA5B7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1444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9479B-771C-4722-97CC-5A3B81413812}" type="datetimeFigureOut">
              <a:rPr lang="pt-BR" smtClean="0"/>
              <a:pPr/>
              <a:t>15/12/2014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997A-D657-46DC-9F0B-7548D9CA5B7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3765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9479B-771C-4722-97CC-5A3B81413812}" type="datetimeFigureOut">
              <a:rPr lang="pt-BR" smtClean="0"/>
              <a:pPr/>
              <a:t>15/12/2014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997A-D657-46DC-9F0B-7548D9CA5B7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6570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9479B-771C-4722-97CC-5A3B81413812}" type="datetimeFigureOut">
              <a:rPr lang="pt-BR" smtClean="0"/>
              <a:pPr/>
              <a:t>15/12/2014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997A-D657-46DC-9F0B-7548D9CA5B7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4073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9479B-771C-4722-97CC-5A3B81413812}" type="datetimeFigureOut">
              <a:rPr lang="pt-BR" smtClean="0"/>
              <a:pPr/>
              <a:t>15/12/2014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997A-D657-46DC-9F0B-7548D9CA5B7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4038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9479B-771C-4722-97CC-5A3B81413812}" type="datetimeFigureOut">
              <a:rPr lang="pt-BR" smtClean="0"/>
              <a:pPr/>
              <a:t>15/12/2014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997A-D657-46DC-9F0B-7548D9CA5B7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9590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9479B-771C-4722-97CC-5A3B81413812}" type="datetimeFigureOut">
              <a:rPr lang="pt-BR" smtClean="0"/>
              <a:pPr/>
              <a:t>15/12/2014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E997A-D657-46DC-9F0B-7548D9CA5B7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6369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5.jpeg"/><Relationship Id="rId7" Type="http://schemas.openxmlformats.org/officeDocument/2006/relationships/image" Target="../media/image2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Documento_do_Microsoft_Word_97_-_20031.doc"/><Relationship Id="rId5" Type="http://schemas.openxmlformats.org/officeDocument/2006/relationships/oleObject" Target="../embeddings/oleObject1.bin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3312470"/>
            <a:ext cx="7501186" cy="3170351"/>
            <a:chOff x="0" y="1329914"/>
            <a:chExt cx="12192000" cy="5152908"/>
          </a:xfrm>
        </p:grpSpPr>
        <p:pic>
          <p:nvPicPr>
            <p:cNvPr id="8194" name="Picture 2" descr="http://1.bp.blogspot.com/-rA7KcRhHpco/TgRvIimsnwI/AAAAAAAAAIE/WxUwK-pkRa4/s1600/El%2Bprimer%2Bsomni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39027"/>
              <a:ext cx="7680914" cy="5143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http://i.ytimg.com/vi/ve45QMhqNQ0/0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97" r="22765" b="2269"/>
            <a:stretch/>
          </p:blipFill>
          <p:spPr bwMode="auto">
            <a:xfrm flipH="1">
              <a:off x="6654800" y="1329914"/>
              <a:ext cx="5537200" cy="51529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Retângulo 6"/>
          <p:cNvSpPr/>
          <p:nvPr/>
        </p:nvSpPr>
        <p:spPr>
          <a:xfrm>
            <a:off x="0" y="0"/>
            <a:ext cx="12192000" cy="1015999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tIns="72000" anchor="ctr"/>
          <a:lstStyle/>
          <a:p>
            <a:pPr algn="ctr">
              <a:defRPr/>
            </a:pPr>
            <a:r>
              <a:rPr lang="pt-BR" sz="2800" b="1" dirty="0">
                <a:solidFill>
                  <a:schemeClr val="bg1"/>
                </a:solidFill>
              </a:rPr>
              <a:t>OFICINA DE ATUALIZAÇÃO </a:t>
            </a:r>
            <a:r>
              <a:rPr lang="pt-BR" sz="2800" b="1" dirty="0" smtClean="0">
                <a:solidFill>
                  <a:schemeClr val="bg1"/>
                </a:solidFill>
              </a:rPr>
              <a:t>DA</a:t>
            </a:r>
          </a:p>
          <a:p>
            <a:pPr algn="ctr">
              <a:defRPr/>
            </a:pPr>
            <a:r>
              <a:rPr lang="pt-BR" sz="2800" b="1" dirty="0" smtClean="0">
                <a:solidFill>
                  <a:schemeClr val="bg1"/>
                </a:solidFill>
              </a:rPr>
              <a:t>LINHA </a:t>
            </a:r>
            <a:r>
              <a:rPr lang="pt-BR" sz="2800" b="1" dirty="0">
                <a:solidFill>
                  <a:schemeClr val="bg1"/>
                </a:solidFill>
              </a:rPr>
              <a:t>DE CUIDADOS DA GESTANTE E </a:t>
            </a:r>
            <a:r>
              <a:rPr lang="pt-BR" sz="2800" b="1" dirty="0" smtClean="0">
                <a:solidFill>
                  <a:schemeClr val="bg1"/>
                </a:solidFill>
              </a:rPr>
              <a:t>PUÉRPERA</a:t>
            </a:r>
          </a:p>
        </p:txBody>
      </p:sp>
      <p:sp>
        <p:nvSpPr>
          <p:cNvPr id="8" name="Retângulo 7"/>
          <p:cNvSpPr/>
          <p:nvPr/>
        </p:nvSpPr>
        <p:spPr>
          <a:xfrm rot="10800000" flipH="1" flipV="1">
            <a:off x="0" y="6482402"/>
            <a:ext cx="12192000" cy="375598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829393" b="-63513"/>
            </a:stretch>
          </a:blip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r>
              <a:rPr lang="pt-BR" sz="2400" dirty="0">
                <a:solidFill>
                  <a:schemeClr val="bg1"/>
                </a:solidFill>
              </a:rPr>
              <a:t>Secretaria de Estado da Saúde de São Paulo</a:t>
            </a:r>
          </a:p>
        </p:txBody>
      </p:sp>
      <p:pic>
        <p:nvPicPr>
          <p:cNvPr id="9" name="Imagem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554" y="1661335"/>
            <a:ext cx="3754892" cy="4271931"/>
          </a:xfrm>
          <a:prstGeom prst="rect">
            <a:avLst/>
          </a:prstGeom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54864" y="2527299"/>
            <a:ext cx="12082272" cy="2025651"/>
          </a:xfrm>
        </p:spPr>
        <p:txBody>
          <a:bodyPr>
            <a:noAutofit/>
          </a:bodyPr>
          <a:lstStyle/>
          <a:p>
            <a:pPr algn="ctr"/>
            <a:r>
              <a:rPr lang="pt-BR" sz="3600" dirty="0" smtClean="0"/>
              <a:t>Experiência da Oficina de Qualificação de médicos(as) e enfermeiros(as) da atenção primária à saúde para o atendimento ao pré-natal e puerpério.</a:t>
            </a:r>
            <a:endParaRPr lang="pt-BR" sz="3600" dirty="0"/>
          </a:p>
        </p:txBody>
      </p:sp>
      <p:sp>
        <p:nvSpPr>
          <p:cNvPr id="11" name="Espaço Reservado para Conteúdo 2"/>
          <p:cNvSpPr>
            <a:spLocks noGrp="1"/>
          </p:cNvSpPr>
          <p:nvPr>
            <p:ph idx="1"/>
          </p:nvPr>
        </p:nvSpPr>
        <p:spPr>
          <a:xfrm>
            <a:off x="7417991" y="3571874"/>
            <a:ext cx="4774009" cy="291782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sz="2800" b="1" dirty="0" smtClean="0"/>
              <a:t>Equipe responsável/DRS IV:</a:t>
            </a:r>
          </a:p>
          <a:p>
            <a:r>
              <a:rPr lang="pt-BR" sz="2800" dirty="0" err="1" smtClean="0"/>
              <a:t>Indiamara</a:t>
            </a:r>
            <a:r>
              <a:rPr lang="pt-BR" sz="2800" dirty="0" smtClean="0"/>
              <a:t> </a:t>
            </a:r>
            <a:r>
              <a:rPr lang="pt-BR" sz="2800" dirty="0" err="1" smtClean="0"/>
              <a:t>Lorenzoni</a:t>
            </a:r>
            <a:r>
              <a:rPr lang="pt-BR" sz="2800" dirty="0" smtClean="0"/>
              <a:t> Santos</a:t>
            </a:r>
            <a:br>
              <a:rPr lang="pt-BR" sz="2800" dirty="0" smtClean="0"/>
            </a:br>
            <a:r>
              <a:rPr lang="pt-BR" sz="2000" dirty="0" smtClean="0"/>
              <a:t>Diretora do CDQS</a:t>
            </a:r>
            <a:endParaRPr lang="pt-BR" sz="2800" dirty="0" smtClean="0"/>
          </a:p>
          <a:p>
            <a:r>
              <a:rPr lang="pt-BR" sz="2800" dirty="0" smtClean="0"/>
              <a:t>Natália C. Almeida </a:t>
            </a:r>
            <a:r>
              <a:rPr lang="pt-BR" sz="2800" dirty="0" err="1" smtClean="0"/>
              <a:t>Akamine</a:t>
            </a: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000" dirty="0" smtClean="0"/>
              <a:t>Diretora do NEP</a:t>
            </a:r>
          </a:p>
          <a:p>
            <a:r>
              <a:rPr lang="pt-BR" sz="2800" dirty="0"/>
              <a:t>Maria José da Silva</a:t>
            </a: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>Diretora do NEP</a:t>
            </a:r>
            <a:endParaRPr lang="pt-BR" sz="2400" dirty="0" smtClean="0"/>
          </a:p>
          <a:p>
            <a:r>
              <a:rPr lang="pt-BR" sz="2800" dirty="0" smtClean="0"/>
              <a:t>Miriam de Almeida </a:t>
            </a:r>
            <a:r>
              <a:rPr lang="pt-BR" sz="2800" dirty="0" err="1" smtClean="0"/>
              <a:t>Andradre</a:t>
            </a: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000" dirty="0" smtClean="0"/>
              <a:t>Diretora de Humanização</a:t>
            </a:r>
          </a:p>
        </p:txBody>
      </p:sp>
      <p:sp>
        <p:nvSpPr>
          <p:cNvPr id="15" name="Retângulo 7"/>
          <p:cNvSpPr/>
          <p:nvPr/>
        </p:nvSpPr>
        <p:spPr>
          <a:xfrm rot="10800000" flipH="1" flipV="1">
            <a:off x="0" y="3261671"/>
            <a:ext cx="12192000" cy="130344"/>
          </a:xfrm>
          <a:prstGeom prst="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829393" b="-63513"/>
            </a:stretch>
          </a:blip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endParaRPr lang="pt-B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28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-0.40521 -0.48148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60" y="-2407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22000" y="22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0 -0.19768 " pathEditMode="relative" rAng="0" ptsTypes="AA">
                                      <p:cBhvr>
                                        <p:cTn id="1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884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73"/>
          <a:stretch/>
        </p:blipFill>
        <p:spPr>
          <a:xfrm>
            <a:off x="1" y="844050"/>
            <a:ext cx="12192000" cy="5485493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Avaliação da Etapa 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5496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push/>
      </p:transition>
    </mc:Choice>
    <mc:Fallback xmlns="">
      <p:transition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Avaliação da Etapa I </a:t>
            </a:r>
            <a:endParaRPr lang="pt-BR" dirty="0"/>
          </a:p>
        </p:txBody>
      </p:sp>
      <p:graphicFrame>
        <p:nvGraphicFramePr>
          <p:cNvPr id="13" name="Espaço Reservado para Conteúdo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9989999"/>
              </p:ext>
            </p:extLst>
          </p:nvPr>
        </p:nvGraphicFramePr>
        <p:xfrm>
          <a:off x="55563" y="1079500"/>
          <a:ext cx="12080875" cy="553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336917" y="6274965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N=411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6909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push/>
      </p:transition>
    </mc:Choice>
    <mc:Fallback xmlns="">
      <p:transition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Avaliação da Etapa I </a:t>
            </a:r>
          </a:p>
        </p:txBody>
      </p:sp>
      <p:graphicFrame>
        <p:nvGraphicFramePr>
          <p:cNvPr id="13" name="Espaço Reservado para Conteúdo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0267845"/>
              </p:ext>
            </p:extLst>
          </p:nvPr>
        </p:nvGraphicFramePr>
        <p:xfrm>
          <a:off x="55563" y="1079500"/>
          <a:ext cx="12080875" cy="553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336917" y="6274965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N=411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3255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Avaliação da Etapa I </a:t>
            </a:r>
          </a:p>
        </p:txBody>
      </p:sp>
      <p:graphicFrame>
        <p:nvGraphicFramePr>
          <p:cNvPr id="13" name="Espaço Reservado para Conteúdo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4378502"/>
              </p:ext>
            </p:extLst>
          </p:nvPr>
        </p:nvGraphicFramePr>
        <p:xfrm>
          <a:off x="55563" y="1079500"/>
          <a:ext cx="12080875" cy="553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336917" y="6274965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N=411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2523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Avaliação da Etapa I </a:t>
            </a:r>
          </a:p>
        </p:txBody>
      </p:sp>
      <p:graphicFrame>
        <p:nvGraphicFramePr>
          <p:cNvPr id="13" name="Espaço Reservado para Conteúdo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1291652"/>
              </p:ext>
            </p:extLst>
          </p:nvPr>
        </p:nvGraphicFramePr>
        <p:xfrm>
          <a:off x="55563" y="1079500"/>
          <a:ext cx="12080875" cy="553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336917" y="6274965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N=411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1642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Avaliação da Etapa I </a:t>
            </a:r>
          </a:p>
        </p:txBody>
      </p:sp>
      <p:graphicFrame>
        <p:nvGraphicFramePr>
          <p:cNvPr id="13" name="Espaço Reservado para Conteúdo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3148415"/>
              </p:ext>
            </p:extLst>
          </p:nvPr>
        </p:nvGraphicFramePr>
        <p:xfrm>
          <a:off x="55563" y="1079500"/>
          <a:ext cx="12080875" cy="553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336917" y="6274965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N=411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6990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Avaliação da Etapa I </a:t>
            </a:r>
          </a:p>
        </p:txBody>
      </p:sp>
      <p:graphicFrame>
        <p:nvGraphicFramePr>
          <p:cNvPr id="13" name="Espaço Reservado para Conteúdo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3658023"/>
              </p:ext>
            </p:extLst>
          </p:nvPr>
        </p:nvGraphicFramePr>
        <p:xfrm>
          <a:off x="55563" y="1079500"/>
          <a:ext cx="12080875" cy="553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336917" y="6274965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N=411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9060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Avaliação da Etapa I </a:t>
            </a:r>
          </a:p>
        </p:txBody>
      </p:sp>
      <p:graphicFrame>
        <p:nvGraphicFramePr>
          <p:cNvPr id="13" name="Espaço Reservado para Conteúdo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0844138"/>
              </p:ext>
            </p:extLst>
          </p:nvPr>
        </p:nvGraphicFramePr>
        <p:xfrm>
          <a:off x="55563" y="1079500"/>
          <a:ext cx="12080875" cy="553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336917" y="6274965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N=411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146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Fragilidades identificadas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9087373"/>
              </p:ext>
            </p:extLst>
          </p:nvPr>
        </p:nvGraphicFramePr>
        <p:xfrm>
          <a:off x="-23150" y="1145685"/>
          <a:ext cx="12238300" cy="5363998"/>
        </p:xfrm>
        <a:graphic>
          <a:graphicData uri="http://schemas.openxmlformats.org/drawingml/2006/table">
            <a:tbl>
              <a:tblPr bandRow="1">
                <a:tableStyleId>{5FD0F851-EC5A-4D38-B0AD-8093EC10F338}</a:tableStyleId>
              </a:tblPr>
              <a:tblGrid>
                <a:gridCol w="6153351"/>
                <a:gridCol w="241723"/>
                <a:gridCol w="5843226"/>
              </a:tblGrid>
              <a:tr h="807510">
                <a:tc gridSpan="3"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Protocolos clínicos locais divergentes</a:t>
                      </a:r>
                      <a:endParaRPr lang="pt-BR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807510">
                <a:tc gridSpan="3"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Desconhecimento pelos profissionais dos fluxos de atendimento nos diferentes níveis de atenção</a:t>
                      </a:r>
                      <a:endParaRPr lang="pt-BR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326448">
                <a:tc>
                  <a:txBody>
                    <a:bodyPr/>
                    <a:lstStyle/>
                    <a:p>
                      <a:pPr algn="r"/>
                      <a:r>
                        <a:rPr lang="pt-BR" sz="2000" dirty="0" smtClean="0"/>
                        <a:t>Dificuldade</a:t>
                      </a:r>
                      <a:r>
                        <a:rPr lang="pt-BR" sz="2000" baseline="0" dirty="0" smtClean="0"/>
                        <a:t> de estabelecer referência e </a:t>
                      </a:r>
                      <a:r>
                        <a:rPr lang="pt-BR" sz="2000" baseline="0" dirty="0" err="1" smtClean="0"/>
                        <a:t>contra-referência</a:t>
                      </a:r>
                      <a:endParaRPr lang="pt-BR" sz="3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dirty="0" smtClean="0"/>
                        <a:t>{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800" dirty="0" smtClean="0"/>
                        <a:t>Não acolhe a grávida/puérpera</a:t>
                      </a:r>
                    </a:p>
                    <a:p>
                      <a:pPr algn="l"/>
                      <a:r>
                        <a:rPr lang="pt-BR" sz="1800" dirty="0" smtClean="0"/>
                        <a:t>Acolhe enfrentando dificuldades estruturais (vaga em UTI)</a:t>
                      </a:r>
                    </a:p>
                  </a:txBody>
                  <a:tcPr anchor="ctr"/>
                </a:tc>
              </a:tr>
              <a:tr h="807510">
                <a:tc gridSpan="3"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Dificuldade em obter exames e/ou medicamentos em tempo oportuno</a:t>
                      </a:r>
                      <a:endParaRPr lang="pt-BR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807510">
                <a:tc gridSpan="3"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Inexistência do acolhimento com classificação de risco (atenção básica e hospitalar)</a:t>
                      </a:r>
                      <a:endParaRPr lang="pt-BR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807510">
                <a:tc gridSpan="3"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Frágil articulação </a:t>
                      </a:r>
                      <a:r>
                        <a:rPr lang="pt-BR" sz="2000" dirty="0" err="1" smtClean="0"/>
                        <a:t>intersetorial</a:t>
                      </a:r>
                      <a:r>
                        <a:rPr lang="pt-BR" sz="2000" dirty="0" smtClean="0"/>
                        <a:t> (ação social, educação, transporte,...)</a:t>
                      </a:r>
                      <a:endParaRPr lang="pt-BR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181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push/>
      </p:transition>
    </mc:Choice>
    <mc:Fallback xmlns="">
      <p:transition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Fragilidades identificadas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0223658"/>
              </p:ext>
            </p:extLst>
          </p:nvPr>
        </p:nvGraphicFramePr>
        <p:xfrm>
          <a:off x="-23150" y="1053406"/>
          <a:ext cx="12238300" cy="5508000"/>
        </p:xfrm>
        <a:graphic>
          <a:graphicData uri="http://schemas.openxmlformats.org/drawingml/2006/table">
            <a:tbl>
              <a:tblPr bandRow="1">
                <a:tableStyleId>{5FD0F851-EC5A-4D38-B0AD-8093EC10F338}</a:tableStyleId>
              </a:tblPr>
              <a:tblGrid>
                <a:gridCol w="12238300"/>
              </a:tblGrid>
              <a:tr h="714025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Escasso acesso aos métodos contraceptivos</a:t>
                      </a:r>
                      <a:endParaRPr lang="pt-BR" sz="2000" dirty="0"/>
                    </a:p>
                  </a:txBody>
                  <a:tcPr anchor="ctr"/>
                </a:tc>
              </a:tr>
              <a:tr h="714025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Início tardio do pré-natal</a:t>
                      </a:r>
                      <a:endParaRPr lang="pt-BR" sz="2000" dirty="0"/>
                    </a:p>
                  </a:txBody>
                  <a:tcPr anchor="ctr"/>
                </a:tc>
              </a:tr>
              <a:tr h="122385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Pouca valorização no atendimento à gestante/puérpera</a:t>
                      </a:r>
                    </a:p>
                    <a:p>
                      <a:pPr algn="ctr"/>
                      <a:r>
                        <a:rPr lang="pt-BR" sz="1800" dirty="0" smtClean="0"/>
                        <a:t>(desinteresse, desconhecimento, inabilidade, não identificação das</a:t>
                      </a:r>
                      <a:r>
                        <a:rPr lang="pt-BR" sz="1800" baseline="0" dirty="0" smtClean="0"/>
                        <a:t> </a:t>
                      </a:r>
                      <a:r>
                        <a:rPr lang="pt-BR" sz="1800" dirty="0" smtClean="0"/>
                        <a:t>vulnerabilidades)</a:t>
                      </a:r>
                      <a:endParaRPr lang="pt-BR" sz="1800" dirty="0"/>
                    </a:p>
                  </a:txBody>
                  <a:tcPr anchor="ctr"/>
                </a:tc>
              </a:tr>
              <a:tr h="714025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Morosidade na implantação de </a:t>
                      </a:r>
                      <a:r>
                        <a:rPr lang="pt-BR" sz="2000" baseline="0" dirty="0" smtClean="0"/>
                        <a:t>ações estratégicas</a:t>
                      </a:r>
                      <a:endParaRPr lang="pt-BR" sz="2000" dirty="0"/>
                    </a:p>
                  </a:txBody>
                  <a:tcPr anchor="ctr"/>
                </a:tc>
              </a:tr>
              <a:tr h="714025">
                <a:tc>
                  <a:txBody>
                    <a:bodyPr/>
                    <a:lstStyle/>
                    <a:p>
                      <a:pPr algn="ctr"/>
                      <a:r>
                        <a:rPr lang="pt-BR" sz="2000" baseline="0" dirty="0" smtClean="0"/>
                        <a:t>Vinculação precária da gestante e da sua família com o local do parto</a:t>
                      </a:r>
                      <a:endParaRPr lang="pt-BR" sz="2000" dirty="0"/>
                    </a:p>
                  </a:txBody>
                  <a:tcPr anchor="ctr"/>
                </a:tc>
              </a:tr>
              <a:tr h="714025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Desqualificação do atendimento no puerpério</a:t>
                      </a:r>
                      <a:endParaRPr lang="pt-BR" sz="2000" dirty="0"/>
                    </a:p>
                  </a:txBody>
                  <a:tcPr anchor="ctr"/>
                </a:tc>
              </a:tr>
              <a:tr h="714025">
                <a:tc>
                  <a:txBody>
                    <a:bodyPr/>
                    <a:lstStyle/>
                    <a:p>
                      <a:pPr algn="ctr"/>
                      <a:r>
                        <a:rPr lang="pt-BR" sz="2000" baseline="0" dirty="0" smtClean="0"/>
                        <a:t>Monitoramento dos resultados</a:t>
                      </a:r>
                      <a:endParaRPr lang="pt-BR" sz="20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746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push/>
      </p:transition>
    </mc:Choice>
    <mc:Fallback xmlns="">
      <p:transition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/>
          <a:srcRect t="28370"/>
          <a:stretch/>
        </p:blipFill>
        <p:spPr>
          <a:xfrm>
            <a:off x="3917624" y="4440748"/>
            <a:ext cx="8095687" cy="205025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Baixada Santista</a:t>
            </a:r>
            <a:endParaRPr lang="pt-B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6" t="15786" r="6369" b="11713"/>
          <a:stretch/>
        </p:blipFill>
        <p:spPr>
          <a:xfrm>
            <a:off x="219074" y="457201"/>
            <a:ext cx="10156496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12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push/>
      </p:transition>
    </mc:Choice>
    <mc:Fallback xmlns="">
      <p:transition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webventure.com.br/multimidia/fotos/foto_36815_2006-12-12_gran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6223"/>
            <a:ext cx="12192000" cy="651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Documents and Settings\Rodrigo\Desktop\12108_TADEU_NASCIMENTO.jpg"/>
          <p:cNvPicPr>
            <a:picLocks noChangeAspect="1" noChangeArrowheads="1"/>
          </p:cNvPicPr>
          <p:nvPr/>
        </p:nvPicPr>
        <p:blipFill>
          <a:blip r:embed="rId3"/>
          <a:srcRect l="2134" t="16179" r="4391" b="13714"/>
          <a:stretch>
            <a:fillRect/>
          </a:stretch>
        </p:blipFill>
        <p:spPr bwMode="auto">
          <a:xfrm>
            <a:off x="0" y="196223"/>
            <a:ext cx="12192000" cy="651016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864" y="269874"/>
            <a:ext cx="12082272" cy="1292225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EXPERIÊNCIAS EXITOSAS</a:t>
            </a:r>
            <a:br>
              <a:rPr lang="pt-BR" dirty="0" smtClean="0"/>
            </a:br>
            <a:r>
              <a:rPr lang="pt-BR" dirty="0" smtClean="0"/>
              <a:t>ETAPA II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343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push/>
      </p:transition>
    </mc:Choice>
    <mc:Fallback xmlns="">
      <p:transition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Oficina pré-natal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4864" y="1409700"/>
            <a:ext cx="12082272" cy="52070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pt-BR" sz="3900" dirty="0" smtClean="0"/>
              <a:t>PESQUISA DE IMC E GLICEMIA EM GESTANTES INICIANDO O </a:t>
            </a:r>
          </a:p>
          <a:p>
            <a:pPr marL="0" indent="0" algn="ctr">
              <a:buNone/>
            </a:pPr>
            <a:r>
              <a:rPr lang="pt-BR" sz="3900" dirty="0" smtClean="0"/>
              <a:t>PRÉ-NATAL NO MÊS DE OUTUBRO/2013 EM  UNIDADES BÁSICAS </a:t>
            </a:r>
          </a:p>
          <a:p>
            <a:pPr marL="0" indent="0" algn="ctr">
              <a:buNone/>
            </a:pPr>
            <a:r>
              <a:rPr lang="pt-BR" sz="3900" dirty="0" smtClean="0"/>
              <a:t>DE SAÚDE DO MUNICIPIO DE SANTOS”</a:t>
            </a:r>
          </a:p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r>
              <a:rPr lang="pt-BR" sz="3500" b="1" dirty="0" smtClean="0"/>
              <a:t>Denise </a:t>
            </a:r>
            <a:r>
              <a:rPr lang="pt-BR" sz="3500" b="1" dirty="0" err="1" smtClean="0"/>
              <a:t>Tilieri</a:t>
            </a:r>
            <a:r>
              <a:rPr lang="pt-BR" sz="3500" b="1" dirty="0" smtClean="0"/>
              <a:t> </a:t>
            </a:r>
            <a:r>
              <a:rPr lang="pt-BR" sz="3500" b="1" dirty="0" err="1" smtClean="0"/>
              <a:t>Salvadori</a:t>
            </a:r>
            <a:endParaRPr lang="pt-BR" sz="3500" b="1" dirty="0" smtClean="0"/>
          </a:p>
          <a:p>
            <a:pPr marL="0" indent="0" algn="ctr">
              <a:buNone/>
            </a:pPr>
            <a:r>
              <a:rPr lang="pt-BR" sz="2600" dirty="0" smtClean="0"/>
              <a:t>Enfermeira – SEUB. Centro de Saúde Martins Fontes</a:t>
            </a:r>
          </a:p>
          <a:p>
            <a:pPr marL="0" indent="0" algn="ctr">
              <a:buNone/>
            </a:pPr>
            <a:endParaRPr lang="pt-BR" sz="2600" dirty="0" smtClean="0"/>
          </a:p>
          <a:p>
            <a:pPr marL="0" indent="0" algn="ctr">
              <a:buNone/>
            </a:pPr>
            <a:r>
              <a:rPr lang="pt-BR" sz="2600" dirty="0" smtClean="0"/>
              <a:t>Colaboradores: </a:t>
            </a:r>
          </a:p>
          <a:p>
            <a:pPr marL="0" indent="0" algn="ctr">
              <a:buNone/>
            </a:pPr>
            <a:r>
              <a:rPr lang="pt-BR" sz="2600" dirty="0" smtClean="0"/>
              <a:t>SEUB. Campo Grande: </a:t>
            </a:r>
            <a:r>
              <a:rPr lang="pt-BR" sz="2600" b="1" dirty="0" err="1" smtClean="0"/>
              <a:t>Enfº</a:t>
            </a:r>
            <a:r>
              <a:rPr lang="pt-BR" sz="2600" b="1" dirty="0" smtClean="0"/>
              <a:t> Marcelo e </a:t>
            </a:r>
            <a:r>
              <a:rPr lang="pt-BR" sz="2600" b="1" dirty="0" err="1" smtClean="0"/>
              <a:t>Enfª</a:t>
            </a:r>
            <a:r>
              <a:rPr lang="pt-BR" sz="2600" b="1" dirty="0" smtClean="0"/>
              <a:t> Daniela</a:t>
            </a:r>
          </a:p>
          <a:p>
            <a:pPr marL="0" indent="0" algn="ctr">
              <a:buNone/>
            </a:pPr>
            <a:r>
              <a:rPr lang="pt-BR" sz="2600" dirty="0" smtClean="0"/>
              <a:t>SEUB. </a:t>
            </a:r>
            <a:r>
              <a:rPr lang="pt-BR" sz="2600" dirty="0" err="1" smtClean="0"/>
              <a:t>Alemoa</a:t>
            </a:r>
            <a:r>
              <a:rPr lang="pt-BR" sz="2600" dirty="0" smtClean="0"/>
              <a:t> / Chico de Paula: </a:t>
            </a:r>
            <a:r>
              <a:rPr lang="pt-BR" sz="2600" b="1" dirty="0" err="1" smtClean="0"/>
              <a:t>Enfª</a:t>
            </a:r>
            <a:r>
              <a:rPr lang="pt-BR" sz="2600" b="1" dirty="0" smtClean="0"/>
              <a:t> Elaine Batista</a:t>
            </a:r>
          </a:p>
          <a:p>
            <a:pPr marL="0" indent="0" algn="ctr">
              <a:buNone/>
            </a:pPr>
            <a:r>
              <a:rPr lang="pt-BR" sz="2600" dirty="0" smtClean="0"/>
              <a:t>ESF. Areia Branca: </a:t>
            </a:r>
            <a:r>
              <a:rPr lang="pt-BR" sz="2600" b="1" dirty="0" err="1" smtClean="0"/>
              <a:t>Enfª</a:t>
            </a:r>
            <a:r>
              <a:rPr lang="pt-BR" sz="2600" b="1" dirty="0" smtClean="0"/>
              <a:t> Sandra</a:t>
            </a:r>
          </a:p>
          <a:p>
            <a:pPr marL="0" indent="0" algn="ctr">
              <a:buNone/>
            </a:pPr>
            <a:r>
              <a:rPr lang="pt-BR" sz="2600" dirty="0" smtClean="0"/>
              <a:t>SEUB. </a:t>
            </a:r>
            <a:r>
              <a:rPr lang="pt-BR" sz="2600" dirty="0" err="1" smtClean="0"/>
              <a:t>Embaré</a:t>
            </a:r>
            <a:r>
              <a:rPr lang="pt-BR" sz="2600" dirty="0" smtClean="0"/>
              <a:t>: </a:t>
            </a:r>
            <a:r>
              <a:rPr lang="pt-BR" sz="2600" b="1" dirty="0" err="1" smtClean="0"/>
              <a:t>Enfª</a:t>
            </a:r>
            <a:r>
              <a:rPr lang="pt-BR" sz="2600" b="1" dirty="0" smtClean="0"/>
              <a:t> Cleusa</a:t>
            </a:r>
          </a:p>
          <a:p>
            <a:pPr marL="0" indent="0" algn="ctr">
              <a:buNone/>
            </a:pPr>
            <a:r>
              <a:rPr lang="pt-BR" sz="2600" dirty="0" smtClean="0"/>
              <a:t>SEUB. </a:t>
            </a:r>
            <a:r>
              <a:rPr lang="pt-BR" sz="2600" dirty="0" err="1" smtClean="0"/>
              <a:t>Marapé</a:t>
            </a:r>
            <a:r>
              <a:rPr lang="pt-BR" sz="2600" dirty="0" smtClean="0"/>
              <a:t>: </a:t>
            </a:r>
            <a:r>
              <a:rPr lang="pt-BR" sz="2600" b="1" dirty="0" err="1" smtClean="0"/>
              <a:t>Enfª</a:t>
            </a:r>
            <a:r>
              <a:rPr lang="pt-BR" sz="2600" b="1" dirty="0" smtClean="0"/>
              <a:t> Evelyn</a:t>
            </a:r>
          </a:p>
          <a:p>
            <a:pPr algn="ctr"/>
            <a:endParaRPr lang="pt-BR" dirty="0" smtClean="0"/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7360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push/>
      </p:transition>
    </mc:Choice>
    <mc:Fallback xmlns="">
      <p:transition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Resultados e discussão</a:t>
            </a:r>
            <a:endParaRPr lang="pt-BR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40"/>
          <a:stretch/>
        </p:blipFill>
        <p:spPr bwMode="auto">
          <a:xfrm>
            <a:off x="887374" y="1038225"/>
            <a:ext cx="10327164" cy="5530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506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push/>
      </p:transition>
    </mc:Choice>
    <mc:Fallback xmlns="">
      <p:transition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drapatriciakosako.site.med.br/fmfiles/index.asp/::XPR3K54F::/Logotipo/prenatal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16128" y="2324263"/>
            <a:ext cx="5059761" cy="37078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Espaço Reservado para Conteúdo 5"/>
          <p:cNvSpPr txBox="1">
            <a:spLocks/>
          </p:cNvSpPr>
          <p:nvPr/>
        </p:nvSpPr>
        <p:spPr>
          <a:xfrm>
            <a:off x="5343948" y="2397833"/>
            <a:ext cx="6606314" cy="321573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pt-BR" sz="3200" dirty="0" smtClean="0"/>
          </a:p>
          <a:p>
            <a:pPr algn="ctr">
              <a:buFont typeface="Arial" panose="020B0604020202020204" pitchFamily="34" charset="0"/>
              <a:buNone/>
            </a:pPr>
            <a:r>
              <a:rPr lang="pt-BR" sz="5400" b="1" dirty="0" smtClean="0"/>
              <a:t>DIRETORIA DE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pt-BR" sz="5400" b="1" dirty="0" smtClean="0"/>
              <a:t>ATENÇÃO BÁSICA</a:t>
            </a:r>
          </a:p>
          <a:p>
            <a:pPr algn="ctr">
              <a:buFont typeface="Arial" panose="020B0604020202020204" pitchFamily="34" charset="0"/>
              <a:buNone/>
            </a:pPr>
            <a:endParaRPr lang="pt-BR" sz="4400" dirty="0"/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3200" dirty="0">
                <a:solidFill>
                  <a:prstClr val="black"/>
                </a:solidFill>
              </a:rPr>
              <a:t>Luciana </a:t>
            </a:r>
            <a:r>
              <a:rPr lang="pt-BR" sz="3200" dirty="0" err="1">
                <a:solidFill>
                  <a:prstClr val="black"/>
                </a:solidFill>
              </a:rPr>
              <a:t>Schiavetti</a:t>
            </a:r>
            <a:r>
              <a:rPr lang="pt-BR" sz="3200" dirty="0">
                <a:solidFill>
                  <a:prstClr val="black"/>
                </a:solidFill>
              </a:rPr>
              <a:t> de </a:t>
            </a:r>
            <a:r>
              <a:rPr lang="pt-BR" sz="3200" dirty="0" smtClean="0">
                <a:solidFill>
                  <a:prstClr val="black"/>
                </a:solidFill>
              </a:rPr>
              <a:t>Oliveira</a:t>
            </a:r>
            <a:endParaRPr lang="pt-BR" sz="4400" dirty="0" smtClean="0"/>
          </a:p>
          <a:p>
            <a:pPr algn="ctr"/>
            <a:endParaRPr lang="pt-BR" sz="3200" dirty="0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54864" y="353954"/>
            <a:ext cx="12082272" cy="1748111"/>
          </a:xfrm>
        </p:spPr>
        <p:txBody>
          <a:bodyPr>
            <a:noAutofit/>
          </a:bodyPr>
          <a:lstStyle/>
          <a:p>
            <a:pPr algn="ctr"/>
            <a:r>
              <a:rPr lang="pt-BR" sz="8800" dirty="0" smtClean="0"/>
              <a:t>MUDANÇAS </a:t>
            </a:r>
            <a:endParaRPr lang="pt-BR" sz="8800" dirty="0"/>
          </a:p>
        </p:txBody>
      </p:sp>
    </p:spTree>
    <p:extLst>
      <p:ext uri="{BB962C8B-B14F-4D97-AF65-F5344CB8AC3E}">
        <p14:creationId xmlns:p14="http://schemas.microsoft.com/office/powerpoint/2010/main" val="99457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push/>
      </p:transition>
    </mc:Choice>
    <mc:Fallback xmlns="">
      <p:transition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Conteúdo 3" descr="20131203_084555.jpg"/>
          <p:cNvPicPr>
            <a:picLocks noChangeAspect="1"/>
          </p:cNvPicPr>
          <p:nvPr/>
        </p:nvPicPr>
        <p:blipFill rotWithShape="1">
          <a:blip r:embed="rId3" cstate="print"/>
          <a:srcRect t="12152"/>
          <a:stretch/>
        </p:blipFill>
        <p:spPr>
          <a:xfrm>
            <a:off x="4173695" y="2404031"/>
            <a:ext cx="2545854" cy="3975935"/>
          </a:xfrm>
          <a:prstGeom prst="roundRect">
            <a:avLst>
              <a:gd name="adj" fmla="val 3594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864" y="269875"/>
            <a:ext cx="12082272" cy="644525"/>
          </a:xfrm>
        </p:spPr>
        <p:txBody>
          <a:bodyPr>
            <a:noAutofit/>
          </a:bodyPr>
          <a:lstStyle/>
          <a:p>
            <a:r>
              <a:rPr lang="pt-BR" sz="3400" dirty="0" smtClean="0"/>
              <a:t>Treinamento e Coleta - Teste de tolerância oral à glicose </a:t>
            </a:r>
            <a:endParaRPr lang="pt-BR" sz="3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Espaço Reservado para Conteúdo 3" descr="20131125_1057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5962" y="1180989"/>
            <a:ext cx="2251178" cy="3001571"/>
          </a:xfrm>
          <a:prstGeom prst="roundRect">
            <a:avLst>
              <a:gd name="adj" fmla="val 3594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5744503"/>
              </p:ext>
            </p:extLst>
          </p:nvPr>
        </p:nvGraphicFramePr>
        <p:xfrm>
          <a:off x="7357302" y="942975"/>
          <a:ext cx="4465546" cy="5532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2" name="Document" r:id="rId6" imgW="7132854" imgH="9909356" progId="Word.Document.8">
                  <p:embed/>
                </p:oleObj>
              </mc:Choice>
              <mc:Fallback>
                <p:oleObj name="Document" r:id="rId6" imgW="7132854" imgH="9909356" progId="Word.Document.8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7302" y="942975"/>
                        <a:ext cx="4465546" cy="55322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Espaço Reservado para Conteúdo 3" descr="20131125_09533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0930" y="3602925"/>
            <a:ext cx="3140712" cy="2355534"/>
          </a:xfrm>
          <a:prstGeom prst="roundRect">
            <a:avLst>
              <a:gd name="adj" fmla="val 3594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8992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push/>
      </p:transition>
    </mc:Choice>
    <mc:Fallback xmlns="">
      <p:transition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Total de participantes qualificados</a:t>
            </a:r>
            <a:endParaRPr lang="pt-BR" dirty="0"/>
          </a:p>
        </p:txBody>
      </p:sp>
      <p:pic>
        <p:nvPicPr>
          <p:cNvPr id="4" name="Imagem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085" y="1557078"/>
            <a:ext cx="1345912" cy="1121593"/>
          </a:xfrm>
          <a:prstGeom prst="rect">
            <a:avLst/>
          </a:prstGeom>
        </p:spPr>
      </p:pic>
      <p:sp>
        <p:nvSpPr>
          <p:cNvPr id="5" name="Retângulo 11"/>
          <p:cNvSpPr/>
          <p:nvPr/>
        </p:nvSpPr>
        <p:spPr>
          <a:xfrm>
            <a:off x="2011487" y="1719942"/>
            <a:ext cx="56366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3719513">
              <a:spcBef>
                <a:spcPct val="20000"/>
              </a:spcBef>
            </a:pPr>
            <a:r>
              <a:rPr lang="pt-BR" sz="4000" dirty="0" smtClean="0"/>
              <a:t>480 vagas oferecidas</a:t>
            </a:r>
            <a:endParaRPr lang="pt-BR" sz="4000" dirty="0"/>
          </a:p>
        </p:txBody>
      </p:sp>
      <p:pic>
        <p:nvPicPr>
          <p:cNvPr id="6" name="Imagem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2067" y="2512654"/>
            <a:ext cx="1345912" cy="1121593"/>
          </a:xfrm>
          <a:prstGeom prst="rect">
            <a:avLst/>
          </a:prstGeom>
        </p:spPr>
      </p:pic>
      <p:sp>
        <p:nvSpPr>
          <p:cNvPr id="7" name="Retângulo 11"/>
          <p:cNvSpPr/>
          <p:nvPr/>
        </p:nvSpPr>
        <p:spPr>
          <a:xfrm>
            <a:off x="2379631" y="2675518"/>
            <a:ext cx="98992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3719513">
              <a:spcBef>
                <a:spcPct val="20000"/>
              </a:spcBef>
            </a:pPr>
            <a:r>
              <a:rPr lang="pt-BR" sz="4000" dirty="0" smtClean="0"/>
              <a:t>411 profissionais qualificados </a:t>
            </a:r>
            <a:r>
              <a:rPr lang="pt-BR" sz="4000" smtClean="0"/>
              <a:t>(85,6%)</a:t>
            </a:r>
            <a:endParaRPr lang="pt-BR" sz="4000" dirty="0"/>
          </a:p>
        </p:txBody>
      </p:sp>
      <p:pic>
        <p:nvPicPr>
          <p:cNvPr id="8" name="Imagem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4353" y="3634247"/>
            <a:ext cx="1345912" cy="1121593"/>
          </a:xfrm>
          <a:prstGeom prst="rect">
            <a:avLst/>
          </a:prstGeom>
        </p:spPr>
      </p:pic>
      <p:sp>
        <p:nvSpPr>
          <p:cNvPr id="9" name="Retângulo 11"/>
          <p:cNvSpPr/>
          <p:nvPr/>
        </p:nvSpPr>
        <p:spPr>
          <a:xfrm>
            <a:off x="2820130" y="3841100"/>
            <a:ext cx="98992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3719513">
              <a:spcBef>
                <a:spcPct val="20000"/>
              </a:spcBef>
            </a:pPr>
            <a:r>
              <a:rPr lang="pt-BR" sz="4000" dirty="0" smtClean="0"/>
              <a:t>256 enfermeiros (62,3%)</a:t>
            </a:r>
            <a:endParaRPr lang="pt-BR" sz="4000" dirty="0"/>
          </a:p>
        </p:txBody>
      </p:sp>
      <p:pic>
        <p:nvPicPr>
          <p:cNvPr id="10" name="Imagem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1487" y="4755840"/>
            <a:ext cx="1345912" cy="1121593"/>
          </a:xfrm>
          <a:prstGeom prst="rect">
            <a:avLst/>
          </a:prstGeom>
        </p:spPr>
      </p:pic>
      <p:sp>
        <p:nvSpPr>
          <p:cNvPr id="11" name="Retângulo 11"/>
          <p:cNvSpPr/>
          <p:nvPr/>
        </p:nvSpPr>
        <p:spPr>
          <a:xfrm>
            <a:off x="3272520" y="5006682"/>
            <a:ext cx="98992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3719513">
              <a:spcBef>
                <a:spcPct val="20000"/>
              </a:spcBef>
            </a:pPr>
            <a:r>
              <a:rPr lang="pt-BR" sz="4000" dirty="0" smtClean="0"/>
              <a:t>155 médicos (37,7%)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319817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push/>
      </p:transition>
    </mc:Choice>
    <mc:Fallback xmlns="">
      <p:transition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" y="269875"/>
            <a:ext cx="12082272" cy="107766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Principais assuntos selecionados pelas turmas para a fase 2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" y="1568918"/>
            <a:ext cx="12082272" cy="504778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b="1" dirty="0" smtClean="0"/>
              <a:t>Objetivo: </a:t>
            </a:r>
            <a:r>
              <a:rPr lang="pt-BR" dirty="0" smtClean="0"/>
              <a:t>Mobilização das equipes</a:t>
            </a:r>
          </a:p>
          <a:p>
            <a:endParaRPr lang="pt-BR" dirty="0"/>
          </a:p>
          <a:p>
            <a:pPr algn="ctr"/>
            <a:r>
              <a:rPr lang="pt-BR" dirty="0" smtClean="0"/>
              <a:t>Diabetes gestacional</a:t>
            </a:r>
          </a:p>
          <a:p>
            <a:pPr algn="ctr"/>
            <a:r>
              <a:rPr lang="pt-BR" dirty="0" smtClean="0"/>
              <a:t>Avaliação nutricional das gestantes</a:t>
            </a:r>
          </a:p>
          <a:p>
            <a:pPr algn="ctr"/>
            <a:r>
              <a:rPr lang="pt-BR" dirty="0" smtClean="0"/>
              <a:t>Processo de referência e </a:t>
            </a:r>
            <a:r>
              <a:rPr lang="pt-BR" dirty="0" err="1" smtClean="0"/>
              <a:t>contra-referência</a:t>
            </a:r>
            <a:endParaRPr lang="pt-BR" dirty="0" smtClean="0"/>
          </a:p>
          <a:p>
            <a:pPr algn="ctr"/>
            <a:r>
              <a:rPr lang="pt-BR" dirty="0" smtClean="0"/>
              <a:t>Monitoramento dos exames laboratoriais</a:t>
            </a:r>
          </a:p>
          <a:p>
            <a:pPr algn="ctr"/>
            <a:r>
              <a:rPr lang="pt-BR" dirty="0" smtClean="0"/>
              <a:t>Captação precoce para o pré-natal</a:t>
            </a:r>
          </a:p>
          <a:p>
            <a:pPr algn="ctr"/>
            <a:r>
              <a:rPr lang="pt-BR" dirty="0" smtClean="0"/>
              <a:t>Anemia na gestação</a:t>
            </a:r>
          </a:p>
          <a:p>
            <a:pPr algn="ctr"/>
            <a:r>
              <a:rPr lang="pt-BR" dirty="0" smtClean="0"/>
              <a:t>Síndromes hipertensivas na gestação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5470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push/>
      </p:transition>
    </mc:Choice>
    <mc:Fallback xmlns="">
      <p:transition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Considerações</a:t>
            </a:r>
            <a:endParaRPr lang="pt-BR" dirty="0"/>
          </a:p>
        </p:txBody>
      </p:sp>
      <p:sp>
        <p:nvSpPr>
          <p:cNvPr id="4" name="Rectangle 3"/>
          <p:cNvSpPr/>
          <p:nvPr/>
        </p:nvSpPr>
        <p:spPr>
          <a:xfrm>
            <a:off x="0" y="1038225"/>
            <a:ext cx="12192000" cy="133415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A formação heterogênea da equipe multiprofissional </a:t>
            </a:r>
            <a:r>
              <a:rPr lang="pt-BR" sz="3200" dirty="0" smtClean="0"/>
              <a:t>justifica</a:t>
            </a:r>
            <a:br>
              <a:rPr lang="pt-BR" sz="3200" dirty="0" smtClean="0"/>
            </a:br>
            <a:r>
              <a:rPr lang="pt-BR" sz="3200" dirty="0" smtClean="0"/>
              <a:t>a </a:t>
            </a:r>
            <a:r>
              <a:rPr lang="pt-BR" sz="3200" dirty="0"/>
              <a:t>inclusão de tópicos básicos em </a:t>
            </a:r>
            <a:r>
              <a:rPr lang="pt-BR" sz="3200" dirty="0" smtClean="0"/>
              <a:t>obstetrícia</a:t>
            </a:r>
            <a:endParaRPr lang="pt-BR" sz="3200" dirty="0"/>
          </a:p>
        </p:txBody>
      </p:sp>
      <p:sp>
        <p:nvSpPr>
          <p:cNvPr id="5" name="Rectangle 4"/>
          <p:cNvSpPr/>
          <p:nvPr/>
        </p:nvSpPr>
        <p:spPr>
          <a:xfrm>
            <a:off x="0" y="2447707"/>
            <a:ext cx="12192000" cy="133415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O formato das oficinas deve se adequar à realidade local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3857189"/>
            <a:ext cx="12192000" cy="133415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É imprescindível se adotar uma oportunidade de intervenção, mas o monitoramento deve ocorrer à curto prazo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266671"/>
            <a:ext cx="12192000" cy="133415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Fortalecer a integração da atenção básica e hospitalar</a:t>
            </a:r>
          </a:p>
        </p:txBody>
      </p:sp>
    </p:spTree>
    <p:extLst>
      <p:ext uri="{BB962C8B-B14F-4D97-AF65-F5344CB8AC3E}">
        <p14:creationId xmlns:p14="http://schemas.microsoft.com/office/powerpoint/2010/main" val="33324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push/>
      </p:transition>
    </mc:Choice>
    <mc:Fallback xmlns="">
      <p:transition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Considerações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" y="3552824"/>
            <a:ext cx="12082272" cy="3063875"/>
          </a:xfrm>
        </p:spPr>
        <p:txBody>
          <a:bodyPr/>
          <a:lstStyle/>
          <a:p>
            <a:pPr algn="ctr"/>
            <a:r>
              <a:rPr lang="pt-BR" dirty="0" smtClean="0"/>
              <a:t>Redefinir processos de trabalho</a:t>
            </a:r>
          </a:p>
          <a:p>
            <a:pPr algn="ctr"/>
            <a:r>
              <a:rPr lang="pt-BR" dirty="0" smtClean="0"/>
              <a:t>Criar condições para a implantação dos protocolos</a:t>
            </a:r>
          </a:p>
          <a:p>
            <a:pPr algn="ctr"/>
            <a:r>
              <a:rPr lang="pt-BR" dirty="0" smtClean="0"/>
              <a:t>Monitorar resultados</a:t>
            </a:r>
            <a:endParaRPr lang="pt-BR" dirty="0"/>
          </a:p>
        </p:txBody>
      </p:sp>
      <p:sp>
        <p:nvSpPr>
          <p:cNvPr id="4" name="Rectangle 3"/>
          <p:cNvSpPr/>
          <p:nvPr/>
        </p:nvSpPr>
        <p:spPr>
          <a:xfrm>
            <a:off x="0" y="1866464"/>
            <a:ext cx="12192000" cy="133415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/>
              <a:t>A gestão deve estar comprometida com as demandas identificadas pela oficina:</a:t>
            </a:r>
          </a:p>
        </p:txBody>
      </p:sp>
    </p:spTree>
    <p:extLst>
      <p:ext uri="{BB962C8B-B14F-4D97-AF65-F5344CB8AC3E}">
        <p14:creationId xmlns:p14="http://schemas.microsoft.com/office/powerpoint/2010/main" val="164868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push/>
      </p:transition>
    </mc:Choice>
    <mc:Fallback xmlns="">
      <p:transition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/>
              <a:t>Recomendações da Organização Mundial de </a:t>
            </a:r>
            <a:r>
              <a:rPr lang="pt-BR" sz="3600" dirty="0" smtClean="0"/>
              <a:t>Saúde</a:t>
            </a:r>
            <a:endParaRPr lang="pt-BR" sz="3600" dirty="0"/>
          </a:p>
        </p:txBody>
      </p:sp>
      <p:sp>
        <p:nvSpPr>
          <p:cNvPr id="4" name="Espaço Reservado para Conteúdo 1"/>
          <p:cNvSpPr txBox="1">
            <a:spLocks/>
          </p:cNvSpPr>
          <p:nvPr/>
        </p:nvSpPr>
        <p:spPr>
          <a:xfrm>
            <a:off x="4809507" y="2566480"/>
            <a:ext cx="6672550" cy="3528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3200" dirty="0" smtClean="0"/>
              <a:t>“Uma falha do sistema requer uma solução do sistema – não um remédio temporário”</a:t>
            </a:r>
          </a:p>
          <a:p>
            <a:pPr marL="0" indent="0" algn="r">
              <a:buFont typeface="Arial" panose="020B0604020202020204" pitchFamily="34" charset="0"/>
              <a:buNone/>
            </a:pPr>
            <a:endParaRPr lang="pt-BR" sz="2400" dirty="0" smtClean="0"/>
          </a:p>
          <a:p>
            <a:pPr marL="0" indent="0" algn="r">
              <a:buFont typeface="Arial" panose="020B0604020202020204" pitchFamily="34" charset="0"/>
              <a:buNone/>
            </a:pPr>
            <a:r>
              <a:rPr lang="pt-BR" sz="2400" dirty="0" smtClean="0"/>
              <a:t>Organização Mundial de Saúde (OMS, 2008)</a:t>
            </a:r>
            <a:endParaRPr lang="pt-BR" sz="2400" dirty="0"/>
          </a:p>
        </p:txBody>
      </p:sp>
      <p:pic>
        <p:nvPicPr>
          <p:cNvPr id="6" name="Picture 2" descr="C:\it's a mess\whr200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" t="758" r="752" b="614"/>
          <a:stretch/>
        </p:blipFill>
        <p:spPr bwMode="auto">
          <a:xfrm>
            <a:off x="334272" y="1170199"/>
            <a:ext cx="4001783" cy="5206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86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push/>
      </p:transition>
    </mc:Choice>
    <mc:Fallback xmlns="">
      <p:transition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99" y="347871"/>
            <a:ext cx="4988089" cy="6280340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5029199" y="2963379"/>
            <a:ext cx="7097997" cy="768350"/>
          </a:xfrm>
        </p:spPr>
        <p:txBody>
          <a:bodyPr>
            <a:noAutofit/>
          </a:bodyPr>
          <a:lstStyle/>
          <a:p>
            <a:pPr algn="ctr"/>
            <a:r>
              <a:rPr lang="pt-BR" sz="3600" dirty="0"/>
              <a:t>Oficina de Qualificação de </a:t>
            </a:r>
            <a:r>
              <a:rPr lang="pt-BR" sz="3600" dirty="0" smtClean="0"/>
              <a:t>médicos(as</a:t>
            </a:r>
            <a:r>
              <a:rPr lang="pt-BR" sz="3600" dirty="0"/>
              <a:t>) e </a:t>
            </a:r>
            <a:r>
              <a:rPr lang="pt-BR" sz="3600" dirty="0" smtClean="0"/>
              <a:t>enfermeiros(as</a:t>
            </a:r>
            <a:r>
              <a:rPr lang="pt-BR" sz="3600" dirty="0"/>
              <a:t>) da atenção primária à saúde para o atendimento ao </a:t>
            </a:r>
            <a:r>
              <a:rPr lang="pt-BR" sz="3600" dirty="0" smtClean="0"/>
              <a:t/>
            </a:r>
            <a:br>
              <a:rPr lang="pt-BR" sz="3600" dirty="0" smtClean="0"/>
            </a:br>
            <a:r>
              <a:rPr lang="pt-BR" sz="3600" dirty="0" smtClean="0"/>
              <a:t>pré-natal </a:t>
            </a:r>
            <a:r>
              <a:rPr lang="pt-BR" sz="3600" dirty="0"/>
              <a:t>e puerpério.</a:t>
            </a:r>
          </a:p>
        </p:txBody>
      </p:sp>
    </p:spTree>
    <p:extLst>
      <p:ext uri="{BB962C8B-B14F-4D97-AF65-F5344CB8AC3E}">
        <p14:creationId xmlns:p14="http://schemas.microsoft.com/office/powerpoint/2010/main" val="402739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push/>
      </p:transition>
    </mc:Choice>
    <mc:Fallback xmlns="">
      <p:transition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024_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271781"/>
            <a:ext cx="12104369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pt-BR" sz="4800" b="1" dirty="0">
                <a:solidFill>
                  <a:srgbClr val="FFFFFF"/>
                </a:solidFill>
                <a:latin typeface="Times New Roman" pitchFamily="18" charset="0"/>
              </a:rPr>
              <a:t>Mais importante que vencer é ecoarmos juntos o mesmo som.</a:t>
            </a:r>
          </a:p>
        </p:txBody>
      </p:sp>
    </p:spTree>
    <p:extLst>
      <p:ext uri="{BB962C8B-B14F-4D97-AF65-F5344CB8AC3E}">
        <p14:creationId xmlns:p14="http://schemas.microsoft.com/office/powerpoint/2010/main" val="50940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push/>
      </p:transition>
    </mc:Choice>
    <mc:Fallback xmlns="">
      <p:transition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00" y="-110543"/>
            <a:ext cx="9080500" cy="681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86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909" y="606287"/>
            <a:ext cx="8489092" cy="6358749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606287"/>
            <a:ext cx="12284764" cy="5913783"/>
          </a:xfrm>
          <a:prstGeom prst="rect">
            <a:avLst/>
          </a:prstGeom>
          <a:solidFill>
            <a:srgbClr val="FFFFFF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4864" y="1228585"/>
            <a:ext cx="11921788" cy="1558957"/>
          </a:xfrm>
        </p:spPr>
        <p:txBody>
          <a:bodyPr>
            <a:normAutofit/>
          </a:bodyPr>
          <a:lstStyle/>
          <a:p>
            <a:r>
              <a:rPr lang="pt-BR" sz="3200" dirty="0" smtClean="0"/>
              <a:t>Implantar as recomendações do Manual Técnico do Pré-Natal e Puerpério – SUS/SP (2010) na atenção primária a saúde dos municípios que compõe a Região Metropolitana da Baixada Santista.</a:t>
            </a:r>
          </a:p>
        </p:txBody>
      </p:sp>
      <p:sp>
        <p:nvSpPr>
          <p:cNvPr id="7" name="Retângulo 6"/>
          <p:cNvSpPr/>
          <p:nvPr/>
        </p:nvSpPr>
        <p:spPr>
          <a:xfrm>
            <a:off x="54864" y="2737848"/>
            <a:ext cx="9546336" cy="3451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prstClr val="black"/>
                </a:solidFill>
              </a:rPr>
              <a:t>Qualificar as Equipes de saúde que atuam na Região Metropolitana da Baixada Santista para o atendimento ao pré-natal e puerpério;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prstClr val="black"/>
                </a:solidFill>
              </a:rPr>
              <a:t>Promover o debate multiprofissional com intuito de fortalecer o trabalho em equipe;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prstClr val="black"/>
                </a:solidFill>
              </a:rPr>
              <a:t>Pactuar indicadores regionais para avaliação do </a:t>
            </a:r>
            <a:r>
              <a:rPr lang="pt-BR" sz="3200" dirty="0" smtClean="0">
                <a:solidFill>
                  <a:prstClr val="black"/>
                </a:solidFill>
              </a:rPr>
              <a:t/>
            </a:r>
            <a:br>
              <a:rPr lang="pt-BR" sz="3200" dirty="0" smtClean="0">
                <a:solidFill>
                  <a:prstClr val="black"/>
                </a:solidFill>
              </a:rPr>
            </a:br>
            <a:r>
              <a:rPr lang="pt-BR" sz="3200" dirty="0" smtClean="0">
                <a:solidFill>
                  <a:prstClr val="black"/>
                </a:solidFill>
              </a:rPr>
              <a:t>pré-natal </a:t>
            </a:r>
            <a:r>
              <a:rPr lang="pt-BR" sz="3200" dirty="0">
                <a:solidFill>
                  <a:prstClr val="black"/>
                </a:solidFill>
              </a:rPr>
              <a:t>e puerpério.</a:t>
            </a:r>
          </a:p>
        </p:txBody>
      </p:sp>
    </p:spTree>
    <p:extLst>
      <p:ext uri="{BB962C8B-B14F-4D97-AF65-F5344CB8AC3E}">
        <p14:creationId xmlns:p14="http://schemas.microsoft.com/office/powerpoint/2010/main" val="140015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push/>
      </p:transition>
    </mc:Choice>
    <mc:Fallback xmlns="">
      <p:transition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Metodologia e conteúdo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pt-BR" dirty="0"/>
              <a:t>Aprendizagem baseada em problemas, estudo de casos, por meio de debate em grupo, seguindo </a:t>
            </a:r>
            <a:r>
              <a:rPr lang="pt-BR" dirty="0" smtClean="0"/>
              <a:t>pressupostos </a:t>
            </a:r>
            <a:r>
              <a:rPr lang="pt-BR" dirty="0"/>
              <a:t>da Educação Permanente em </a:t>
            </a:r>
            <a:r>
              <a:rPr lang="pt-BR" dirty="0" smtClean="0"/>
              <a:t>Saúde.</a:t>
            </a:r>
          </a:p>
          <a:p>
            <a:pPr>
              <a:lnSpc>
                <a:spcPct val="120000"/>
              </a:lnSpc>
            </a:pPr>
            <a:endParaRPr lang="pt-BR" sz="1100" dirty="0"/>
          </a:p>
          <a:p>
            <a:pPr>
              <a:lnSpc>
                <a:spcPct val="120000"/>
              </a:lnSpc>
            </a:pPr>
            <a:r>
              <a:rPr lang="pt-BR" dirty="0" smtClean="0"/>
              <a:t>Aula </a:t>
            </a:r>
            <a:r>
              <a:rPr lang="pt-BR" dirty="0"/>
              <a:t>expositiva interagindo conteúdo teórico versus prático.</a:t>
            </a:r>
          </a:p>
          <a:p>
            <a:endParaRPr lang="pt-BR" sz="2800" dirty="0"/>
          </a:p>
          <a:p>
            <a:pPr marL="0" indent="0">
              <a:buNone/>
            </a:pPr>
            <a:r>
              <a:rPr lang="pt-BR" b="1" dirty="0"/>
              <a:t>Principais temas a serem abordados:</a:t>
            </a:r>
          </a:p>
          <a:p>
            <a:r>
              <a:rPr lang="pt-BR" dirty="0" smtClean="0"/>
              <a:t>Visão </a:t>
            </a:r>
            <a:r>
              <a:rPr lang="pt-BR" dirty="0"/>
              <a:t>multiprofissional de inclusão familiar no cuidado</a:t>
            </a:r>
          </a:p>
          <a:p>
            <a:r>
              <a:rPr lang="pt-BR" dirty="0" smtClean="0"/>
              <a:t>Vulnerabilidade </a:t>
            </a:r>
            <a:r>
              <a:rPr lang="pt-BR" dirty="0"/>
              <a:t>Social</a:t>
            </a:r>
          </a:p>
          <a:p>
            <a:r>
              <a:rPr lang="pt-BR" dirty="0" smtClean="0"/>
              <a:t>Divulgação </a:t>
            </a:r>
            <a:r>
              <a:rPr lang="pt-BR" dirty="0"/>
              <a:t>dos documentos técnicos da Secretaria de Saúde</a:t>
            </a:r>
          </a:p>
          <a:p>
            <a:r>
              <a:rPr lang="pt-BR" dirty="0" smtClean="0"/>
              <a:t>Proposta </a:t>
            </a:r>
            <a:r>
              <a:rPr lang="pt-BR" dirty="0"/>
              <a:t>da linha de cuidados</a:t>
            </a:r>
          </a:p>
          <a:p>
            <a:r>
              <a:rPr lang="pt-BR" dirty="0" smtClean="0"/>
              <a:t>Atenção </a:t>
            </a:r>
            <a:r>
              <a:rPr lang="pt-BR" dirty="0"/>
              <a:t>Básica de Saúde como ordenadora do </a:t>
            </a:r>
            <a:r>
              <a:rPr lang="pt-BR" dirty="0" smtClean="0"/>
              <a:t>cuidado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2164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push/>
      </p:transition>
    </mc:Choice>
    <mc:Fallback xmlns="">
      <p:transition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Metodologia e conteúdo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Triagem de riscos pela anamnese / exame físico</a:t>
            </a:r>
          </a:p>
          <a:p>
            <a:r>
              <a:rPr lang="pt-BR" dirty="0"/>
              <a:t>Exames complementares habituais</a:t>
            </a:r>
          </a:p>
          <a:p>
            <a:r>
              <a:rPr lang="pt-BR" dirty="0"/>
              <a:t>Rastreamento / detecção das anormalidades mais relevantes</a:t>
            </a:r>
          </a:p>
          <a:p>
            <a:r>
              <a:rPr lang="pt-BR" dirty="0"/>
              <a:t>“Olhar hospitalar” para as repercussões do Pré-natal</a:t>
            </a:r>
          </a:p>
          <a:p>
            <a:r>
              <a:rPr lang="pt-BR" dirty="0"/>
              <a:t>Bases legais selecionadas</a:t>
            </a:r>
          </a:p>
          <a:p>
            <a:r>
              <a:rPr lang="pt-BR" dirty="0"/>
              <a:t>Ação efetiva nas síndromes hipertensivas na gravidez</a:t>
            </a:r>
          </a:p>
          <a:p>
            <a:r>
              <a:rPr lang="pt-BR" dirty="0"/>
              <a:t>Prescrições habituais / Imunizações</a:t>
            </a:r>
          </a:p>
          <a:p>
            <a:r>
              <a:rPr lang="pt-BR" dirty="0"/>
              <a:t>Registros / rotina de referência e </a:t>
            </a:r>
            <a:r>
              <a:rPr lang="pt-BR" dirty="0" err="1"/>
              <a:t>contra-referência</a:t>
            </a:r>
            <a:endParaRPr lang="pt-BR" dirty="0"/>
          </a:p>
          <a:p>
            <a:r>
              <a:rPr lang="pt-BR" dirty="0"/>
              <a:t>Consulta de </a:t>
            </a:r>
            <a:r>
              <a:rPr lang="pt-BR" dirty="0" smtClean="0"/>
              <a:t>puerpério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4412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push/>
      </p:transition>
    </mc:Choice>
    <mc:Fallback xmlns="">
      <p:transition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Etapas do projeto</a:t>
            </a:r>
            <a:endParaRPr lang="pt-BR" dirty="0"/>
          </a:p>
        </p:txBody>
      </p:sp>
      <p:sp>
        <p:nvSpPr>
          <p:cNvPr id="20" name="Seta circular 19"/>
          <p:cNvSpPr/>
          <p:nvPr/>
        </p:nvSpPr>
        <p:spPr>
          <a:xfrm>
            <a:off x="6630640" y="252247"/>
            <a:ext cx="1965878" cy="1953663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2418008"/>
              <a:gd name="adj5" fmla="val 125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sp>
      <p:sp>
        <p:nvSpPr>
          <p:cNvPr id="21" name="Forma 20"/>
          <p:cNvSpPr/>
          <p:nvPr/>
        </p:nvSpPr>
        <p:spPr>
          <a:xfrm>
            <a:off x="6105522" y="1374752"/>
            <a:ext cx="1965878" cy="1953663"/>
          </a:xfrm>
          <a:prstGeom prst="leftCircularArrow">
            <a:avLst>
              <a:gd name="adj1" fmla="val 10980"/>
              <a:gd name="adj2" fmla="val 1142322"/>
              <a:gd name="adj3" fmla="val 6300000"/>
              <a:gd name="adj4" fmla="val 18900000"/>
              <a:gd name="adj5" fmla="val 125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sp>
      <p:sp>
        <p:nvSpPr>
          <p:cNvPr id="22" name="Seta circular 21"/>
          <p:cNvSpPr/>
          <p:nvPr/>
        </p:nvSpPr>
        <p:spPr>
          <a:xfrm>
            <a:off x="6651660" y="2502302"/>
            <a:ext cx="1965878" cy="1953663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3500000"/>
              <a:gd name="adj5" fmla="val 1250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sp>
      <p:sp>
        <p:nvSpPr>
          <p:cNvPr id="26" name="Forma 25"/>
          <p:cNvSpPr/>
          <p:nvPr/>
        </p:nvSpPr>
        <p:spPr>
          <a:xfrm>
            <a:off x="6105522" y="3626698"/>
            <a:ext cx="1965878" cy="1953663"/>
          </a:xfrm>
          <a:prstGeom prst="leftCircularArrow">
            <a:avLst>
              <a:gd name="adj1" fmla="val 10980"/>
              <a:gd name="adj2" fmla="val 1142322"/>
              <a:gd name="adj3" fmla="val 6300000"/>
              <a:gd name="adj4" fmla="val 18900000"/>
              <a:gd name="adj5" fmla="val 1250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sp>
      <p:sp>
        <p:nvSpPr>
          <p:cNvPr id="27" name="Semicírculos 26"/>
          <p:cNvSpPr/>
          <p:nvPr/>
        </p:nvSpPr>
        <p:spPr>
          <a:xfrm>
            <a:off x="6791421" y="4879111"/>
            <a:ext cx="1688937" cy="1679343"/>
          </a:xfrm>
          <a:prstGeom prst="blockArc">
            <a:avLst>
              <a:gd name="adj1" fmla="val 13500000"/>
              <a:gd name="adj2" fmla="val 8103524"/>
              <a:gd name="adj3" fmla="val 14028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sp>
      <p:sp>
        <p:nvSpPr>
          <p:cNvPr id="28" name="Retângulo 27"/>
          <p:cNvSpPr/>
          <p:nvPr/>
        </p:nvSpPr>
        <p:spPr>
          <a:xfrm>
            <a:off x="3078121" y="1044412"/>
            <a:ext cx="48960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pt-BR" sz="2400" b="1" dirty="0"/>
              <a:t>Elaboração e </a:t>
            </a:r>
            <a:r>
              <a:rPr lang="pt-BR" sz="2400" b="1" dirty="0" smtClean="0"/>
              <a:t>debate  </a:t>
            </a:r>
            <a:r>
              <a:rPr lang="pt-BR" sz="2400" b="1" dirty="0"/>
              <a:t>do </a:t>
            </a:r>
            <a:r>
              <a:rPr lang="pt-BR" sz="2400" b="1" dirty="0" smtClean="0"/>
              <a:t>projeto/DRS</a:t>
            </a:r>
            <a:endParaRPr lang="pt-BR" sz="2400" b="1" dirty="0"/>
          </a:p>
        </p:txBody>
      </p:sp>
      <p:sp>
        <p:nvSpPr>
          <p:cNvPr id="29" name="Retângulo 28"/>
          <p:cNvSpPr/>
          <p:nvPr/>
        </p:nvSpPr>
        <p:spPr>
          <a:xfrm>
            <a:off x="6684680" y="2150915"/>
            <a:ext cx="5428409" cy="577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1800"/>
              </a:lnSpc>
            </a:pPr>
            <a:r>
              <a:rPr lang="pt-BR" sz="2400" b="1" dirty="0" smtClean="0"/>
              <a:t>Parecer da Área Técnica Saúde da mulher</a:t>
            </a:r>
          </a:p>
          <a:p>
            <a:pPr lvl="0">
              <a:lnSpc>
                <a:spcPts val="1800"/>
              </a:lnSpc>
            </a:pPr>
            <a:r>
              <a:rPr lang="pt-BR" sz="2400" b="1" dirty="0" smtClean="0"/>
              <a:t> e Núcleo de  Humanização/SES</a:t>
            </a:r>
            <a:endParaRPr lang="pt-BR" sz="2400" b="1" dirty="0"/>
          </a:p>
        </p:txBody>
      </p:sp>
      <p:sp>
        <p:nvSpPr>
          <p:cNvPr id="30" name="Retângulo 29"/>
          <p:cNvSpPr/>
          <p:nvPr/>
        </p:nvSpPr>
        <p:spPr>
          <a:xfrm>
            <a:off x="3078121" y="3249068"/>
            <a:ext cx="52013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/>
              <a:t>Reuniões de </a:t>
            </a:r>
            <a:r>
              <a:rPr lang="pt-BR" sz="2400" b="1" dirty="0" smtClean="0"/>
              <a:t>planejamento/Municípios</a:t>
            </a:r>
            <a:endParaRPr lang="pt-BR" sz="2400" b="1" dirty="0"/>
          </a:p>
        </p:txBody>
      </p:sp>
      <p:sp>
        <p:nvSpPr>
          <p:cNvPr id="31" name="Retângulo 30"/>
          <p:cNvSpPr/>
          <p:nvPr/>
        </p:nvSpPr>
        <p:spPr>
          <a:xfrm>
            <a:off x="6815495" y="4378526"/>
            <a:ext cx="51825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sz="2400" b="1" dirty="0"/>
              <a:t>Oficina Etapa </a:t>
            </a:r>
            <a:r>
              <a:rPr lang="pt-BR" sz="2400" b="1" dirty="0" smtClean="0"/>
              <a:t>I (projeto piloto: Peruíbe)</a:t>
            </a:r>
            <a:endParaRPr lang="pt-BR" sz="2400" b="1" dirty="0"/>
          </a:p>
        </p:txBody>
      </p:sp>
      <p:sp>
        <p:nvSpPr>
          <p:cNvPr id="32" name="Retângulo 31"/>
          <p:cNvSpPr/>
          <p:nvPr/>
        </p:nvSpPr>
        <p:spPr>
          <a:xfrm>
            <a:off x="5936580" y="5599092"/>
            <a:ext cx="21087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pt-BR" sz="2400" b="1" dirty="0"/>
              <a:t>Oficina Etapa II</a:t>
            </a:r>
          </a:p>
        </p:txBody>
      </p:sp>
      <p:sp>
        <p:nvSpPr>
          <p:cNvPr id="33" name="Semicírculos 32"/>
          <p:cNvSpPr/>
          <p:nvPr/>
        </p:nvSpPr>
        <p:spPr>
          <a:xfrm>
            <a:off x="-1481821" y="5226985"/>
            <a:ext cx="2945975" cy="2945975"/>
          </a:xfrm>
          <a:prstGeom prst="blockArc">
            <a:avLst>
              <a:gd name="adj1" fmla="val 16209392"/>
              <a:gd name="adj2" fmla="val 0"/>
              <a:gd name="adj3" fmla="val 10751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4" name="Semicírculos 33"/>
          <p:cNvSpPr/>
          <p:nvPr/>
        </p:nvSpPr>
        <p:spPr>
          <a:xfrm>
            <a:off x="-2322770" y="4366824"/>
            <a:ext cx="4618345" cy="4618345"/>
          </a:xfrm>
          <a:prstGeom prst="blockArc">
            <a:avLst>
              <a:gd name="adj1" fmla="val 16209392"/>
              <a:gd name="adj2" fmla="val 41371"/>
              <a:gd name="adj3" fmla="val 4634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5" name="Semicírculos 34"/>
          <p:cNvSpPr/>
          <p:nvPr/>
        </p:nvSpPr>
        <p:spPr>
          <a:xfrm>
            <a:off x="-3151513" y="3641212"/>
            <a:ext cx="6229634" cy="6229634"/>
          </a:xfrm>
          <a:prstGeom prst="blockArc">
            <a:avLst>
              <a:gd name="adj1" fmla="val 16209392"/>
              <a:gd name="adj2" fmla="val 21538705"/>
              <a:gd name="adj3" fmla="val 3408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6" name="Retângulo 35"/>
          <p:cNvSpPr/>
          <p:nvPr/>
        </p:nvSpPr>
        <p:spPr>
          <a:xfrm>
            <a:off x="3078121" y="3628160"/>
            <a:ext cx="517043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Centro de desenvolvimento e qualificação do SUS</a:t>
            </a:r>
          </a:p>
          <a:p>
            <a:r>
              <a:rPr lang="pt-BR" dirty="0" smtClean="0"/>
              <a:t>Articulação atenção básica </a:t>
            </a:r>
          </a:p>
          <a:p>
            <a:r>
              <a:rPr lang="pt-BR" dirty="0" smtClean="0"/>
              <a:t>Área técnica da saúde da mulher</a:t>
            </a:r>
          </a:p>
          <a:p>
            <a:r>
              <a:rPr lang="pt-BR" dirty="0" smtClean="0"/>
              <a:t>Setor de humanização</a:t>
            </a:r>
          </a:p>
          <a:p>
            <a:r>
              <a:rPr lang="pt-BR" dirty="0" smtClean="0"/>
              <a:t>Comitê de mortalidade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874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push/>
      </p:transition>
    </mc:Choice>
    <mc:Fallback xmlns="">
      <p:transition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3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6" grpId="0"/>
      <p:bldP spid="3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Dinâmica da Oficina Etapa I (carga horária: 8h)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20234" y="4329953"/>
            <a:ext cx="7009469" cy="233932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pt-BR" dirty="0" smtClean="0"/>
              <a:t>Recomendações sobre ações efetivas no atendimento às síndromes hipertensivas</a:t>
            </a:r>
          </a:p>
          <a:p>
            <a:pPr>
              <a:lnSpc>
                <a:spcPct val="110000"/>
              </a:lnSpc>
            </a:pPr>
            <a:r>
              <a:rPr lang="pt-BR" dirty="0" smtClean="0"/>
              <a:t>Debate dos desafios </a:t>
            </a:r>
            <a:r>
              <a:rPr lang="pt-BR" dirty="0"/>
              <a:t>/</a:t>
            </a:r>
            <a:r>
              <a:rPr lang="pt-BR" dirty="0" smtClean="0"/>
              <a:t> definição de indicador</a:t>
            </a:r>
          </a:p>
          <a:p>
            <a:pPr>
              <a:lnSpc>
                <a:spcPct val="110000"/>
              </a:lnSpc>
            </a:pPr>
            <a:r>
              <a:rPr lang="pt-BR" dirty="0" smtClean="0"/>
              <a:t>Avaliação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30" b="12917"/>
          <a:stretch/>
        </p:blipFill>
        <p:spPr>
          <a:xfrm>
            <a:off x="168932" y="3956622"/>
            <a:ext cx="4689938" cy="260828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3" r="47596" b="11525"/>
          <a:stretch/>
        </p:blipFill>
        <p:spPr>
          <a:xfrm>
            <a:off x="168931" y="1059962"/>
            <a:ext cx="2457728" cy="277536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2877670" y="903754"/>
            <a:ext cx="8337176" cy="1747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prstClr val="black"/>
                </a:solidFill>
              </a:rPr>
              <a:t>Apresentação dos objetivos</a:t>
            </a:r>
          </a:p>
          <a:p>
            <a:pPr marL="228600" lvl="0" indent="-2286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prstClr val="black"/>
                </a:solidFill>
              </a:rPr>
              <a:t>Divulgação do material de apoio</a:t>
            </a:r>
          </a:p>
          <a:p>
            <a:pPr marL="228600" lvl="0" indent="-2286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prstClr val="black"/>
                </a:solidFill>
              </a:rPr>
              <a:t>Discussão de caso clínico (base de informações):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640105" y="2502593"/>
            <a:ext cx="8812306" cy="1412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10000"/>
              </a:lnSpc>
            </a:pPr>
            <a:r>
              <a:rPr lang="pt-BR" sz="2600" dirty="0" smtClean="0"/>
              <a:t>- Primeira </a:t>
            </a:r>
            <a:r>
              <a:rPr lang="pt-BR" sz="2600" dirty="0"/>
              <a:t>consulta de pré-natal</a:t>
            </a:r>
          </a:p>
          <a:p>
            <a:pPr lvl="1">
              <a:lnSpc>
                <a:spcPct val="110000"/>
              </a:lnSpc>
            </a:pPr>
            <a:r>
              <a:rPr lang="pt-BR" sz="2600" dirty="0" smtClean="0"/>
              <a:t>- Consultas subsequentes (análise </a:t>
            </a:r>
            <a:r>
              <a:rPr lang="pt-BR" sz="2600" dirty="0"/>
              <a:t>de resultado de exames)</a:t>
            </a:r>
          </a:p>
          <a:p>
            <a:pPr lvl="1">
              <a:lnSpc>
                <a:spcPct val="110000"/>
              </a:lnSpc>
            </a:pPr>
            <a:r>
              <a:rPr lang="pt-BR" sz="2600" dirty="0" smtClean="0"/>
              <a:t>- Puerpério</a:t>
            </a:r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307258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push/>
      </p:transition>
    </mc:Choice>
    <mc:Fallback xmlns="">
      <p:transition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Dinâmica da Oficina Etapa II (</a:t>
            </a:r>
            <a:r>
              <a:rPr lang="pt-BR" dirty="0"/>
              <a:t>carga horária: </a:t>
            </a:r>
            <a:r>
              <a:rPr lang="pt-BR" dirty="0" smtClean="0"/>
              <a:t>4h</a:t>
            </a:r>
            <a:r>
              <a:rPr lang="pt-BR" dirty="0"/>
              <a:t>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22894" y="1574612"/>
            <a:ext cx="5906810" cy="4646427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4400" dirty="0" smtClean="0"/>
              <a:t>“Roda de conversa”</a:t>
            </a:r>
          </a:p>
          <a:p>
            <a:pPr marL="0" indent="0">
              <a:lnSpc>
                <a:spcPct val="150000"/>
              </a:lnSpc>
              <a:buNone/>
            </a:pPr>
            <a:endParaRPr lang="pt-BR" sz="1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pt-BR" sz="4400" dirty="0" smtClean="0"/>
              <a:t>Apresentação do indicador</a:t>
            </a:r>
          </a:p>
          <a:p>
            <a:pPr marL="0" indent="0">
              <a:lnSpc>
                <a:spcPct val="150000"/>
              </a:lnSpc>
              <a:buNone/>
            </a:pPr>
            <a:endParaRPr lang="pt-BR" sz="1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pt-BR" sz="4200" dirty="0" smtClean="0"/>
              <a:t>Debate sobre possibilidades de melhorias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" r="14417"/>
          <a:stretch/>
        </p:blipFill>
        <p:spPr>
          <a:xfrm>
            <a:off x="277906" y="1299882"/>
            <a:ext cx="5602941" cy="499913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5288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push/>
      </p:transition>
    </mc:Choice>
    <mc:Fallback xmlns="">
      <p:transition>
        <p:push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876</Words>
  <Application>Microsoft Office PowerPoint</Application>
  <PresentationFormat>Personalizar</PresentationFormat>
  <Paragraphs>159</Paragraphs>
  <Slides>31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3" baseType="lpstr">
      <vt:lpstr>Tema do Office</vt:lpstr>
      <vt:lpstr>Document</vt:lpstr>
      <vt:lpstr>Experiência da Oficina de Qualificação de médicos(as) e enfermeiros(as) da atenção primária à saúde para o atendimento ao pré-natal e puerpério.</vt:lpstr>
      <vt:lpstr>Baixada Santista</vt:lpstr>
      <vt:lpstr>Oficina de Qualificação de médicos(as) e enfermeiros(as) da atenção primária à saúde para o atendimento ao  pré-natal e puerpério.</vt:lpstr>
      <vt:lpstr>Objetivos</vt:lpstr>
      <vt:lpstr>Metodologia e conteúdo</vt:lpstr>
      <vt:lpstr>Metodologia e conteúdo</vt:lpstr>
      <vt:lpstr>Etapas do projeto</vt:lpstr>
      <vt:lpstr>Dinâmica da Oficina Etapa I (carga horária: 8h)</vt:lpstr>
      <vt:lpstr>Dinâmica da Oficina Etapa II (carga horária: 4h)</vt:lpstr>
      <vt:lpstr>Avaliação da Etapa I</vt:lpstr>
      <vt:lpstr>Avaliação da Etapa I </vt:lpstr>
      <vt:lpstr>Avaliação da Etapa I </vt:lpstr>
      <vt:lpstr>Avaliação da Etapa I </vt:lpstr>
      <vt:lpstr>Avaliação da Etapa I </vt:lpstr>
      <vt:lpstr>Avaliação da Etapa I </vt:lpstr>
      <vt:lpstr>Avaliação da Etapa I </vt:lpstr>
      <vt:lpstr>Avaliação da Etapa I </vt:lpstr>
      <vt:lpstr>Fragilidades identificadas</vt:lpstr>
      <vt:lpstr>Fragilidades identificadas</vt:lpstr>
      <vt:lpstr>EXPERIÊNCIAS EXITOSAS ETAPA II</vt:lpstr>
      <vt:lpstr>Oficina pré-natal</vt:lpstr>
      <vt:lpstr>Resultados e discussão</vt:lpstr>
      <vt:lpstr>MUDANÇAS </vt:lpstr>
      <vt:lpstr>Treinamento e Coleta - Teste de tolerância oral à glicose </vt:lpstr>
      <vt:lpstr>Total de participantes qualificados</vt:lpstr>
      <vt:lpstr>Principais assuntos selecionados pelas turmas para a fase 2</vt:lpstr>
      <vt:lpstr>Considerações</vt:lpstr>
      <vt:lpstr>Considerações</vt:lpstr>
      <vt:lpstr>Recomendações da Organização Mundial de Saúde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Lázaro Sousa</dc:creator>
  <cp:lastModifiedBy>A</cp:lastModifiedBy>
  <cp:revision>119</cp:revision>
  <dcterms:created xsi:type="dcterms:W3CDTF">2014-04-12T19:34:06Z</dcterms:created>
  <dcterms:modified xsi:type="dcterms:W3CDTF">2014-12-15T16:05:29Z</dcterms:modified>
</cp:coreProperties>
</file>