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5" r:id="rId10"/>
    <p:sldId id="269" r:id="rId11"/>
    <p:sldId id="267" r:id="rId12"/>
    <p:sldId id="268" r:id="rId13"/>
    <p:sldId id="270" r:id="rId14"/>
    <p:sldId id="281" r:id="rId15"/>
    <p:sldId id="292" r:id="rId16"/>
    <p:sldId id="293" r:id="rId17"/>
    <p:sldId id="294" r:id="rId18"/>
    <p:sldId id="295" r:id="rId19"/>
    <p:sldId id="282" r:id="rId20"/>
    <p:sldId id="285" r:id="rId21"/>
    <p:sldId id="283" r:id="rId22"/>
    <p:sldId id="284" r:id="rId23"/>
    <p:sldId id="277" r:id="rId24"/>
    <p:sldId id="279" r:id="rId25"/>
    <p:sldId id="286" r:id="rId26"/>
    <p:sldId id="287" r:id="rId27"/>
  </p:sldIdLst>
  <p:sldSz cx="12192000" cy="6858000"/>
  <p:notesSz cx="6819900" cy="99187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5" d="100"/>
          <a:sy n="45" d="100"/>
        </p:scale>
        <p:origin x="-2604" y="-16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0B5B4-3371-41F9-B95B-A1DD72130E2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1BA78D2F-8515-4394-A3F8-EF8D4C4EE1A7}">
      <dgm:prSet phldrT="[Texto]"/>
      <dgm:spPr/>
      <dgm:t>
        <a:bodyPr/>
        <a:lstStyle/>
        <a:p>
          <a:r>
            <a:rPr lang="pt-BR" dirty="0" smtClean="0"/>
            <a:t>HIV</a:t>
          </a:r>
          <a:endParaRPr lang="pt-BR" dirty="0"/>
        </a:p>
      </dgm:t>
    </dgm:pt>
    <dgm:pt modelId="{EF5C14C1-5C64-47F7-B177-E69C38668A11}" type="parTrans" cxnId="{376CBF20-B535-4D18-8229-5A290475F113}">
      <dgm:prSet/>
      <dgm:spPr/>
      <dgm:t>
        <a:bodyPr/>
        <a:lstStyle/>
        <a:p>
          <a:endParaRPr lang="pt-BR"/>
        </a:p>
      </dgm:t>
    </dgm:pt>
    <dgm:pt modelId="{5A7251F7-BA15-47A3-B3D8-80BEFA91F3F3}" type="sibTrans" cxnId="{376CBF20-B535-4D18-8229-5A290475F113}">
      <dgm:prSet/>
      <dgm:spPr/>
      <dgm:t>
        <a:bodyPr/>
        <a:lstStyle/>
        <a:p>
          <a:endParaRPr lang="pt-BR"/>
        </a:p>
      </dgm:t>
    </dgm:pt>
    <dgm:pt modelId="{EF040E73-A32C-433D-B49E-D5076108B12D}">
      <dgm:prSet phldrT="[Texto]"/>
      <dgm:spPr/>
      <dgm:t>
        <a:bodyPr/>
        <a:lstStyle/>
        <a:p>
          <a:r>
            <a:rPr lang="pt-BR" dirty="0" smtClean="0"/>
            <a:t>AS INFECÇÕES SEXUALMENTE TRANSMISSÍVEIS  (SÍFILIS, ULCERAS GENITAIS, CORRIMENTOS GENITAIS) </a:t>
          </a:r>
          <a:endParaRPr lang="pt-BR" dirty="0"/>
        </a:p>
      </dgm:t>
    </dgm:pt>
    <dgm:pt modelId="{70D17616-AAA5-4CE0-AA02-3B32E6D2CC0C}" type="parTrans" cxnId="{A655409B-41C4-4B46-807B-08902904C0ED}">
      <dgm:prSet/>
      <dgm:spPr/>
      <dgm:t>
        <a:bodyPr/>
        <a:lstStyle/>
        <a:p>
          <a:endParaRPr lang="pt-BR"/>
        </a:p>
      </dgm:t>
    </dgm:pt>
    <dgm:pt modelId="{63B9F38B-E4FC-4222-9766-9A798D770C53}" type="sibTrans" cxnId="{A655409B-41C4-4B46-807B-08902904C0ED}">
      <dgm:prSet/>
      <dgm:spPr/>
      <dgm:t>
        <a:bodyPr/>
        <a:lstStyle/>
        <a:p>
          <a:endParaRPr lang="pt-BR"/>
        </a:p>
      </dgm:t>
    </dgm:pt>
    <dgm:pt modelId="{224FC5A7-5241-442C-87DC-4163B67127B7}">
      <dgm:prSet phldrT="[Texto]"/>
      <dgm:spPr/>
      <dgm:t>
        <a:bodyPr/>
        <a:lstStyle/>
        <a:p>
          <a:r>
            <a:rPr lang="pt-BR" dirty="0" smtClean="0"/>
            <a:t>HEPATITE B, TÉTANO</a:t>
          </a:r>
          <a:endParaRPr lang="pt-BR" dirty="0"/>
        </a:p>
      </dgm:t>
    </dgm:pt>
    <dgm:pt modelId="{568E0881-1E08-4B7F-9DF9-904D5D42977D}" type="parTrans" cxnId="{5A59EA67-6D79-4FB0-88FA-48FA754B7D0F}">
      <dgm:prSet/>
      <dgm:spPr/>
      <dgm:t>
        <a:bodyPr/>
        <a:lstStyle/>
        <a:p>
          <a:endParaRPr lang="pt-BR"/>
        </a:p>
      </dgm:t>
    </dgm:pt>
    <dgm:pt modelId="{53924B4C-1C54-4709-A8ED-001C475F1C92}" type="sibTrans" cxnId="{5A59EA67-6D79-4FB0-88FA-48FA754B7D0F}">
      <dgm:prSet/>
      <dgm:spPr/>
      <dgm:t>
        <a:bodyPr/>
        <a:lstStyle/>
        <a:p>
          <a:endParaRPr lang="pt-BR"/>
        </a:p>
      </dgm:t>
    </dgm:pt>
    <dgm:pt modelId="{ECE6FAD4-4359-4591-A00E-EC3178216252}">
      <dgm:prSet phldrT="[Texto]"/>
      <dgm:spPr/>
      <dgm:t>
        <a:bodyPr/>
        <a:lstStyle/>
        <a:p>
          <a:r>
            <a:rPr lang="pt-BR" dirty="0" smtClean="0"/>
            <a:t>GRAVIDEZ </a:t>
          </a:r>
          <a:endParaRPr lang="pt-BR" dirty="0"/>
        </a:p>
      </dgm:t>
    </dgm:pt>
    <dgm:pt modelId="{6DDC1A71-C440-482E-8209-022D8D7C0656}" type="parTrans" cxnId="{791E221B-07AB-4B52-BC9D-5935FCD277B8}">
      <dgm:prSet/>
      <dgm:spPr/>
      <dgm:t>
        <a:bodyPr/>
        <a:lstStyle/>
        <a:p>
          <a:endParaRPr lang="pt-BR"/>
        </a:p>
      </dgm:t>
    </dgm:pt>
    <dgm:pt modelId="{AA687834-F171-421B-974F-91CE2728BC64}" type="sibTrans" cxnId="{791E221B-07AB-4B52-BC9D-5935FCD277B8}">
      <dgm:prSet/>
      <dgm:spPr/>
      <dgm:t>
        <a:bodyPr/>
        <a:lstStyle/>
        <a:p>
          <a:endParaRPr lang="pt-BR"/>
        </a:p>
      </dgm:t>
    </dgm:pt>
    <dgm:pt modelId="{850F4B7E-6270-446B-9659-7BDE846B51C5}">
      <dgm:prSet phldrT="[Texto]"/>
      <dgm:spPr/>
      <dgm:t>
        <a:bodyPr/>
        <a:lstStyle/>
        <a:p>
          <a:r>
            <a:rPr lang="pt-BR" dirty="0" smtClean="0"/>
            <a:t>COMPLICAÇÕES FISICAS E/OU PSICOLÓGICAS DO TRAUMA </a:t>
          </a:r>
          <a:endParaRPr lang="pt-BR" dirty="0"/>
        </a:p>
      </dgm:t>
    </dgm:pt>
    <dgm:pt modelId="{0A8EB5FC-27A7-4AC4-9C00-215734055268}" type="parTrans" cxnId="{E3ADC4FA-CD55-4B23-A59B-DB558DE2992E}">
      <dgm:prSet/>
      <dgm:spPr/>
      <dgm:t>
        <a:bodyPr/>
        <a:lstStyle/>
        <a:p>
          <a:endParaRPr lang="pt-BR"/>
        </a:p>
      </dgm:t>
    </dgm:pt>
    <dgm:pt modelId="{C54396E7-19A6-4856-8398-5A779D41517C}" type="sibTrans" cxnId="{E3ADC4FA-CD55-4B23-A59B-DB558DE2992E}">
      <dgm:prSet/>
      <dgm:spPr/>
      <dgm:t>
        <a:bodyPr/>
        <a:lstStyle/>
        <a:p>
          <a:endParaRPr lang="pt-BR"/>
        </a:p>
      </dgm:t>
    </dgm:pt>
    <dgm:pt modelId="{FB39E72D-3962-43B4-99D7-211B7844CED5}">
      <dgm:prSet/>
      <dgm:spPr/>
      <dgm:t>
        <a:bodyPr/>
        <a:lstStyle/>
        <a:p>
          <a:r>
            <a:rPr lang="pt-BR" dirty="0" smtClean="0"/>
            <a:t>MEDIDAS DE FORTALECIMENTO PARA QUE AJUDE A VOCÊ A ENFRENTAR OS CONFLITOS E OS PROBLEMAS INERENTES À SITUAÇÃO VIVIDA.</a:t>
          </a:r>
          <a:endParaRPr lang="pt-BR" dirty="0"/>
        </a:p>
      </dgm:t>
    </dgm:pt>
    <dgm:pt modelId="{CF5E879C-8008-4F66-A7D2-B79DFA53D894}" type="parTrans" cxnId="{64AD7E51-4B84-484E-B99D-B8C21E94D590}">
      <dgm:prSet/>
      <dgm:spPr/>
      <dgm:t>
        <a:bodyPr/>
        <a:lstStyle/>
        <a:p>
          <a:endParaRPr lang="pt-BR"/>
        </a:p>
      </dgm:t>
    </dgm:pt>
    <dgm:pt modelId="{77027EB8-EEDE-409D-BEF0-F07018965DED}" type="sibTrans" cxnId="{64AD7E51-4B84-484E-B99D-B8C21E94D590}">
      <dgm:prSet/>
      <dgm:spPr/>
      <dgm:t>
        <a:bodyPr/>
        <a:lstStyle/>
        <a:p>
          <a:endParaRPr lang="pt-BR"/>
        </a:p>
      </dgm:t>
    </dgm:pt>
    <dgm:pt modelId="{A1A1E4C0-7E47-4FAF-A113-1D75EEFEA396}" type="pres">
      <dgm:prSet presAssocID="{2C70B5B4-3371-41F9-B95B-A1DD72130E28}" presName="diagram" presStyleCnt="0">
        <dgm:presLayoutVars>
          <dgm:dir/>
          <dgm:resizeHandles val="exact"/>
        </dgm:presLayoutVars>
      </dgm:prSet>
      <dgm:spPr/>
      <dgm:t>
        <a:bodyPr/>
        <a:lstStyle/>
        <a:p>
          <a:endParaRPr lang="pt-BR"/>
        </a:p>
      </dgm:t>
    </dgm:pt>
    <dgm:pt modelId="{509CB50C-90C2-45CA-A615-55A11C71DE50}" type="pres">
      <dgm:prSet presAssocID="{1BA78D2F-8515-4394-A3F8-EF8D4C4EE1A7}" presName="node" presStyleLbl="node1" presStyleIdx="0" presStyleCnt="6" custLinFactNeighborX="-1106" custLinFactNeighborY="3998">
        <dgm:presLayoutVars>
          <dgm:bulletEnabled val="1"/>
        </dgm:presLayoutVars>
      </dgm:prSet>
      <dgm:spPr/>
      <dgm:t>
        <a:bodyPr/>
        <a:lstStyle/>
        <a:p>
          <a:endParaRPr lang="pt-BR"/>
        </a:p>
      </dgm:t>
    </dgm:pt>
    <dgm:pt modelId="{0CCA9813-74CF-4935-A4F2-120F52A452E0}" type="pres">
      <dgm:prSet presAssocID="{5A7251F7-BA15-47A3-B3D8-80BEFA91F3F3}" presName="sibTrans" presStyleCnt="0"/>
      <dgm:spPr/>
    </dgm:pt>
    <dgm:pt modelId="{A06D5828-51F8-4D05-8178-E0DDAF0F848A}" type="pres">
      <dgm:prSet presAssocID="{EF040E73-A32C-433D-B49E-D5076108B12D}" presName="node" presStyleLbl="node1" presStyleIdx="1" presStyleCnt="6">
        <dgm:presLayoutVars>
          <dgm:bulletEnabled val="1"/>
        </dgm:presLayoutVars>
      </dgm:prSet>
      <dgm:spPr/>
      <dgm:t>
        <a:bodyPr/>
        <a:lstStyle/>
        <a:p>
          <a:endParaRPr lang="pt-BR"/>
        </a:p>
      </dgm:t>
    </dgm:pt>
    <dgm:pt modelId="{79EA8B7D-8D0A-4A84-BB18-9A713AC994B8}" type="pres">
      <dgm:prSet presAssocID="{63B9F38B-E4FC-4222-9766-9A798D770C53}" presName="sibTrans" presStyleCnt="0"/>
      <dgm:spPr/>
    </dgm:pt>
    <dgm:pt modelId="{2FD8C096-76DC-4F62-84E0-1E3BDC4FE637}" type="pres">
      <dgm:prSet presAssocID="{224FC5A7-5241-442C-87DC-4163B67127B7}" presName="node" presStyleLbl="node1" presStyleIdx="2" presStyleCnt="6">
        <dgm:presLayoutVars>
          <dgm:bulletEnabled val="1"/>
        </dgm:presLayoutVars>
      </dgm:prSet>
      <dgm:spPr/>
      <dgm:t>
        <a:bodyPr/>
        <a:lstStyle/>
        <a:p>
          <a:endParaRPr lang="pt-BR"/>
        </a:p>
      </dgm:t>
    </dgm:pt>
    <dgm:pt modelId="{76F40DF1-2343-4E62-9E67-C4660526D554}" type="pres">
      <dgm:prSet presAssocID="{53924B4C-1C54-4709-A8ED-001C475F1C92}" presName="sibTrans" presStyleCnt="0"/>
      <dgm:spPr/>
    </dgm:pt>
    <dgm:pt modelId="{7F378F71-6CD8-4111-BF1D-5EC5B99844ED}" type="pres">
      <dgm:prSet presAssocID="{ECE6FAD4-4359-4591-A00E-EC3178216252}" presName="node" presStyleLbl="node1" presStyleIdx="3" presStyleCnt="6">
        <dgm:presLayoutVars>
          <dgm:bulletEnabled val="1"/>
        </dgm:presLayoutVars>
      </dgm:prSet>
      <dgm:spPr/>
      <dgm:t>
        <a:bodyPr/>
        <a:lstStyle/>
        <a:p>
          <a:endParaRPr lang="pt-BR"/>
        </a:p>
      </dgm:t>
    </dgm:pt>
    <dgm:pt modelId="{75C980AA-604A-40F6-89E7-311D0FAC8AFF}" type="pres">
      <dgm:prSet presAssocID="{AA687834-F171-421B-974F-91CE2728BC64}" presName="sibTrans" presStyleCnt="0"/>
      <dgm:spPr/>
    </dgm:pt>
    <dgm:pt modelId="{DF40A3B2-B68E-470E-A124-DA9076AA669C}" type="pres">
      <dgm:prSet presAssocID="{850F4B7E-6270-446B-9659-7BDE846B51C5}" presName="node" presStyleLbl="node1" presStyleIdx="4" presStyleCnt="6">
        <dgm:presLayoutVars>
          <dgm:bulletEnabled val="1"/>
        </dgm:presLayoutVars>
      </dgm:prSet>
      <dgm:spPr/>
      <dgm:t>
        <a:bodyPr/>
        <a:lstStyle/>
        <a:p>
          <a:endParaRPr lang="pt-BR"/>
        </a:p>
      </dgm:t>
    </dgm:pt>
    <dgm:pt modelId="{B4F003DC-0B0A-42A6-8747-6DB89ABD88FB}" type="pres">
      <dgm:prSet presAssocID="{C54396E7-19A6-4856-8398-5A779D41517C}" presName="sibTrans" presStyleCnt="0"/>
      <dgm:spPr/>
    </dgm:pt>
    <dgm:pt modelId="{00BB3F89-97EF-4831-BBA7-9375C5E9ACE6}" type="pres">
      <dgm:prSet presAssocID="{FB39E72D-3962-43B4-99D7-211B7844CED5}" presName="node" presStyleLbl="node1" presStyleIdx="5" presStyleCnt="6" custScaleX="268390">
        <dgm:presLayoutVars>
          <dgm:bulletEnabled val="1"/>
        </dgm:presLayoutVars>
      </dgm:prSet>
      <dgm:spPr/>
      <dgm:t>
        <a:bodyPr/>
        <a:lstStyle/>
        <a:p>
          <a:endParaRPr lang="pt-BR"/>
        </a:p>
      </dgm:t>
    </dgm:pt>
  </dgm:ptLst>
  <dgm:cxnLst>
    <dgm:cxn modelId="{5A59EA67-6D79-4FB0-88FA-48FA754B7D0F}" srcId="{2C70B5B4-3371-41F9-B95B-A1DD72130E28}" destId="{224FC5A7-5241-442C-87DC-4163B67127B7}" srcOrd="2" destOrd="0" parTransId="{568E0881-1E08-4B7F-9DF9-904D5D42977D}" sibTransId="{53924B4C-1C54-4709-A8ED-001C475F1C92}"/>
    <dgm:cxn modelId="{864FE510-91F5-4232-B6FE-459A4F1FB8F3}" type="presOf" srcId="{224FC5A7-5241-442C-87DC-4163B67127B7}" destId="{2FD8C096-76DC-4F62-84E0-1E3BDC4FE637}" srcOrd="0" destOrd="0" presId="urn:microsoft.com/office/officeart/2005/8/layout/default"/>
    <dgm:cxn modelId="{EB22CC60-002E-4807-9D65-7A8D0E1E672D}" type="presOf" srcId="{FB39E72D-3962-43B4-99D7-211B7844CED5}" destId="{00BB3F89-97EF-4831-BBA7-9375C5E9ACE6}" srcOrd="0" destOrd="0" presId="urn:microsoft.com/office/officeart/2005/8/layout/default"/>
    <dgm:cxn modelId="{791E221B-07AB-4B52-BC9D-5935FCD277B8}" srcId="{2C70B5B4-3371-41F9-B95B-A1DD72130E28}" destId="{ECE6FAD4-4359-4591-A00E-EC3178216252}" srcOrd="3" destOrd="0" parTransId="{6DDC1A71-C440-482E-8209-022D8D7C0656}" sibTransId="{AA687834-F171-421B-974F-91CE2728BC64}"/>
    <dgm:cxn modelId="{64AD7E51-4B84-484E-B99D-B8C21E94D590}" srcId="{2C70B5B4-3371-41F9-B95B-A1DD72130E28}" destId="{FB39E72D-3962-43B4-99D7-211B7844CED5}" srcOrd="5" destOrd="0" parTransId="{CF5E879C-8008-4F66-A7D2-B79DFA53D894}" sibTransId="{77027EB8-EEDE-409D-BEF0-F07018965DED}"/>
    <dgm:cxn modelId="{E3ADC4FA-CD55-4B23-A59B-DB558DE2992E}" srcId="{2C70B5B4-3371-41F9-B95B-A1DD72130E28}" destId="{850F4B7E-6270-446B-9659-7BDE846B51C5}" srcOrd="4" destOrd="0" parTransId="{0A8EB5FC-27A7-4AC4-9C00-215734055268}" sibTransId="{C54396E7-19A6-4856-8398-5A779D41517C}"/>
    <dgm:cxn modelId="{BD2F3E8D-9998-4CDF-ADE4-1F26A05AE706}" type="presOf" srcId="{1BA78D2F-8515-4394-A3F8-EF8D4C4EE1A7}" destId="{509CB50C-90C2-45CA-A615-55A11C71DE50}" srcOrd="0" destOrd="0" presId="urn:microsoft.com/office/officeart/2005/8/layout/default"/>
    <dgm:cxn modelId="{A655409B-41C4-4B46-807B-08902904C0ED}" srcId="{2C70B5B4-3371-41F9-B95B-A1DD72130E28}" destId="{EF040E73-A32C-433D-B49E-D5076108B12D}" srcOrd="1" destOrd="0" parTransId="{70D17616-AAA5-4CE0-AA02-3B32E6D2CC0C}" sibTransId="{63B9F38B-E4FC-4222-9766-9A798D770C53}"/>
    <dgm:cxn modelId="{376CBF20-B535-4D18-8229-5A290475F113}" srcId="{2C70B5B4-3371-41F9-B95B-A1DD72130E28}" destId="{1BA78D2F-8515-4394-A3F8-EF8D4C4EE1A7}" srcOrd="0" destOrd="0" parTransId="{EF5C14C1-5C64-47F7-B177-E69C38668A11}" sibTransId="{5A7251F7-BA15-47A3-B3D8-80BEFA91F3F3}"/>
    <dgm:cxn modelId="{38776624-9FC4-4141-B0F3-6A3883912E51}" type="presOf" srcId="{850F4B7E-6270-446B-9659-7BDE846B51C5}" destId="{DF40A3B2-B68E-470E-A124-DA9076AA669C}" srcOrd="0" destOrd="0" presId="urn:microsoft.com/office/officeart/2005/8/layout/default"/>
    <dgm:cxn modelId="{4A0F178B-852C-42D2-B3F6-936D0DE0296B}" type="presOf" srcId="{EF040E73-A32C-433D-B49E-D5076108B12D}" destId="{A06D5828-51F8-4D05-8178-E0DDAF0F848A}" srcOrd="0" destOrd="0" presId="urn:microsoft.com/office/officeart/2005/8/layout/default"/>
    <dgm:cxn modelId="{E8D20D58-3229-44A4-8774-EAAB723418F4}" type="presOf" srcId="{2C70B5B4-3371-41F9-B95B-A1DD72130E28}" destId="{A1A1E4C0-7E47-4FAF-A113-1D75EEFEA396}" srcOrd="0" destOrd="0" presId="urn:microsoft.com/office/officeart/2005/8/layout/default"/>
    <dgm:cxn modelId="{C052911D-C32B-424F-8D74-290EAC438773}" type="presOf" srcId="{ECE6FAD4-4359-4591-A00E-EC3178216252}" destId="{7F378F71-6CD8-4111-BF1D-5EC5B99844ED}" srcOrd="0" destOrd="0" presId="urn:microsoft.com/office/officeart/2005/8/layout/default"/>
    <dgm:cxn modelId="{8BCFD823-921D-4614-A08B-5DED4B822DD0}" type="presParOf" srcId="{A1A1E4C0-7E47-4FAF-A113-1D75EEFEA396}" destId="{509CB50C-90C2-45CA-A615-55A11C71DE50}" srcOrd="0" destOrd="0" presId="urn:microsoft.com/office/officeart/2005/8/layout/default"/>
    <dgm:cxn modelId="{EF865AE9-E971-48D9-B4EC-A0488BD9393B}" type="presParOf" srcId="{A1A1E4C0-7E47-4FAF-A113-1D75EEFEA396}" destId="{0CCA9813-74CF-4935-A4F2-120F52A452E0}" srcOrd="1" destOrd="0" presId="urn:microsoft.com/office/officeart/2005/8/layout/default"/>
    <dgm:cxn modelId="{FF47D892-ADDA-4C42-B7D2-5A57BE467D58}" type="presParOf" srcId="{A1A1E4C0-7E47-4FAF-A113-1D75EEFEA396}" destId="{A06D5828-51F8-4D05-8178-E0DDAF0F848A}" srcOrd="2" destOrd="0" presId="urn:microsoft.com/office/officeart/2005/8/layout/default"/>
    <dgm:cxn modelId="{C07B47BA-CE20-40BF-8F86-9BF4C791B525}" type="presParOf" srcId="{A1A1E4C0-7E47-4FAF-A113-1D75EEFEA396}" destId="{79EA8B7D-8D0A-4A84-BB18-9A713AC994B8}" srcOrd="3" destOrd="0" presId="urn:microsoft.com/office/officeart/2005/8/layout/default"/>
    <dgm:cxn modelId="{B460D48E-97F1-4E32-A41F-6D163A1B90B9}" type="presParOf" srcId="{A1A1E4C0-7E47-4FAF-A113-1D75EEFEA396}" destId="{2FD8C096-76DC-4F62-84E0-1E3BDC4FE637}" srcOrd="4" destOrd="0" presId="urn:microsoft.com/office/officeart/2005/8/layout/default"/>
    <dgm:cxn modelId="{B831FA23-1269-4BC3-AE45-C3A328662C33}" type="presParOf" srcId="{A1A1E4C0-7E47-4FAF-A113-1D75EEFEA396}" destId="{76F40DF1-2343-4E62-9E67-C4660526D554}" srcOrd="5" destOrd="0" presId="urn:microsoft.com/office/officeart/2005/8/layout/default"/>
    <dgm:cxn modelId="{CAB8649C-6FF8-4784-8E15-FC7C58639F5D}" type="presParOf" srcId="{A1A1E4C0-7E47-4FAF-A113-1D75EEFEA396}" destId="{7F378F71-6CD8-4111-BF1D-5EC5B99844ED}" srcOrd="6" destOrd="0" presId="urn:microsoft.com/office/officeart/2005/8/layout/default"/>
    <dgm:cxn modelId="{15793BA8-039B-4CA4-8479-DD48D6865558}" type="presParOf" srcId="{A1A1E4C0-7E47-4FAF-A113-1D75EEFEA396}" destId="{75C980AA-604A-40F6-89E7-311D0FAC8AFF}" srcOrd="7" destOrd="0" presId="urn:microsoft.com/office/officeart/2005/8/layout/default"/>
    <dgm:cxn modelId="{CA41048D-C5D9-4911-A7B0-D42CE628EC89}" type="presParOf" srcId="{A1A1E4C0-7E47-4FAF-A113-1D75EEFEA396}" destId="{DF40A3B2-B68E-470E-A124-DA9076AA669C}" srcOrd="8" destOrd="0" presId="urn:microsoft.com/office/officeart/2005/8/layout/default"/>
    <dgm:cxn modelId="{47EDD366-AA39-4D4F-9845-608F3771476A}" type="presParOf" srcId="{A1A1E4C0-7E47-4FAF-A113-1D75EEFEA396}" destId="{B4F003DC-0B0A-42A6-8747-6DB89ABD88FB}" srcOrd="9" destOrd="0" presId="urn:microsoft.com/office/officeart/2005/8/layout/default"/>
    <dgm:cxn modelId="{3C1440EB-8969-4D24-ABD7-8BDC6D312837}" type="presParOf" srcId="{A1A1E4C0-7E47-4FAF-A113-1D75EEFEA396}" destId="{00BB3F89-97EF-4831-BBA7-9375C5E9ACE6}"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16537-A426-4A42-9183-4B7CEEDA690B}"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pt-BR"/>
        </a:p>
      </dgm:t>
    </dgm:pt>
    <dgm:pt modelId="{7520757B-F693-402B-9A3E-EB5E55357EC8}">
      <dgm:prSet phldrT="[Texto]" custT="1"/>
      <dgm:spPr/>
      <dgm:t>
        <a:bodyPr/>
        <a:lstStyle/>
        <a:p>
          <a:r>
            <a:rPr lang="pt-BR" sz="1400" b="1" dirty="0" smtClean="0"/>
            <a:t>MATERIAL BIOLOGICO</a:t>
          </a:r>
        </a:p>
        <a:p>
          <a:r>
            <a:rPr lang="pt-BR" sz="1400" b="1" dirty="0" smtClean="0"/>
            <a:t>(RISCO HIV)?</a:t>
          </a:r>
          <a:endParaRPr lang="pt-BR" sz="1400" b="1" dirty="0"/>
        </a:p>
      </dgm:t>
    </dgm:pt>
    <dgm:pt modelId="{19BC61DC-2948-47A9-B9B5-33B8860AE551}" type="parTrans" cxnId="{8DD4E855-AFA9-4ABE-9D30-B9B6756DDA41}">
      <dgm:prSet/>
      <dgm:spPr/>
      <dgm:t>
        <a:bodyPr/>
        <a:lstStyle/>
        <a:p>
          <a:endParaRPr lang="pt-BR"/>
        </a:p>
      </dgm:t>
    </dgm:pt>
    <dgm:pt modelId="{EFFF68D4-3EFD-4201-B002-57659ADF6879}" type="sibTrans" cxnId="{8DD4E855-AFA9-4ABE-9D30-B9B6756DDA41}">
      <dgm:prSet/>
      <dgm:spPr/>
      <dgm:t>
        <a:bodyPr/>
        <a:lstStyle/>
        <a:p>
          <a:endParaRPr lang="pt-BR"/>
        </a:p>
      </dgm:t>
    </dgm:pt>
    <dgm:pt modelId="{D917F6FD-F326-4BC5-BC7C-3D3A0D89D787}">
      <dgm:prSet phldrT="[Texto]"/>
      <dgm:spPr/>
      <dgm:t>
        <a:bodyPr/>
        <a:lstStyle/>
        <a:p>
          <a:r>
            <a:rPr lang="pt-BR" b="1" dirty="0" smtClean="0"/>
            <a:t>TIPO DE EXPOSIÇÃO</a:t>
          </a:r>
        </a:p>
        <a:p>
          <a:r>
            <a:rPr lang="pt-BR" b="1" dirty="0" smtClean="0"/>
            <a:t>(RISCO HIV)?</a:t>
          </a:r>
          <a:endParaRPr lang="pt-BR" b="1" dirty="0"/>
        </a:p>
      </dgm:t>
    </dgm:pt>
    <dgm:pt modelId="{F0CAD335-5B6A-4655-8787-67ED21D26E14}" type="parTrans" cxnId="{1F5D362A-C214-490C-8371-515A1743B876}">
      <dgm:prSet/>
      <dgm:spPr/>
      <dgm:t>
        <a:bodyPr/>
        <a:lstStyle/>
        <a:p>
          <a:endParaRPr lang="pt-BR"/>
        </a:p>
      </dgm:t>
    </dgm:pt>
    <dgm:pt modelId="{E488C869-31DA-4B0B-9DA5-E2315E79BA85}" type="sibTrans" cxnId="{1F5D362A-C214-490C-8371-515A1743B876}">
      <dgm:prSet/>
      <dgm:spPr/>
      <dgm:t>
        <a:bodyPr/>
        <a:lstStyle/>
        <a:p>
          <a:endParaRPr lang="pt-BR"/>
        </a:p>
      </dgm:t>
    </dgm:pt>
    <dgm:pt modelId="{C0971A44-9C02-4CD7-91A7-53140B16C6E9}">
      <dgm:prSet phldrT="[Texto]"/>
      <dgm:spPr/>
      <dgm:t>
        <a:bodyPr/>
        <a:lstStyle/>
        <a:p>
          <a:r>
            <a:rPr lang="pt-BR" b="1" dirty="0" smtClean="0"/>
            <a:t>TEMPO DE EXPOSIÇÃO (&lt;72 HORAS?)</a:t>
          </a:r>
          <a:endParaRPr lang="pt-BR" b="1" dirty="0"/>
        </a:p>
      </dgm:t>
    </dgm:pt>
    <dgm:pt modelId="{9BF64C65-05A6-4A3A-9466-2C7EB003453E}" type="parTrans" cxnId="{BC142778-4E39-4D00-B95C-15AB15174FC2}">
      <dgm:prSet/>
      <dgm:spPr/>
      <dgm:t>
        <a:bodyPr/>
        <a:lstStyle/>
        <a:p>
          <a:endParaRPr lang="pt-BR"/>
        </a:p>
      </dgm:t>
    </dgm:pt>
    <dgm:pt modelId="{4D904FFD-9D5C-4A76-AA09-4DBF6AABC580}" type="sibTrans" cxnId="{BC142778-4E39-4D00-B95C-15AB15174FC2}">
      <dgm:prSet/>
      <dgm:spPr/>
      <dgm:t>
        <a:bodyPr/>
        <a:lstStyle/>
        <a:p>
          <a:endParaRPr lang="pt-BR"/>
        </a:p>
      </dgm:t>
    </dgm:pt>
    <dgm:pt modelId="{F1CDE8F7-1030-4FAE-8CF9-80D02B06A2F7}">
      <dgm:prSet/>
      <dgm:spPr/>
      <dgm:t>
        <a:bodyPr/>
        <a:lstStyle/>
        <a:p>
          <a:r>
            <a:rPr lang="pt-BR" b="1" dirty="0" smtClean="0"/>
            <a:t>TESTE HIV</a:t>
          </a:r>
        </a:p>
        <a:p>
          <a:r>
            <a:rPr lang="pt-BR" b="1" dirty="0" smtClean="0"/>
            <a:t>(NÃO REAGENTE?</a:t>
          </a:r>
          <a:endParaRPr lang="pt-BR" b="1" dirty="0"/>
        </a:p>
      </dgm:t>
    </dgm:pt>
    <dgm:pt modelId="{BA5979AB-FC17-4646-94C1-8F578A358F31}" type="parTrans" cxnId="{23839564-C381-4359-997B-ADC2280B22E5}">
      <dgm:prSet/>
      <dgm:spPr/>
      <dgm:t>
        <a:bodyPr/>
        <a:lstStyle/>
        <a:p>
          <a:endParaRPr lang="pt-BR"/>
        </a:p>
      </dgm:t>
    </dgm:pt>
    <dgm:pt modelId="{D5B329A8-357F-4A76-A463-FD5527ADFA3B}" type="sibTrans" cxnId="{23839564-C381-4359-997B-ADC2280B22E5}">
      <dgm:prSet/>
      <dgm:spPr/>
      <dgm:t>
        <a:bodyPr/>
        <a:lstStyle/>
        <a:p>
          <a:endParaRPr lang="pt-BR"/>
        </a:p>
      </dgm:t>
    </dgm:pt>
    <dgm:pt modelId="{7054F717-D93B-483D-951A-4085B88DC37E}">
      <dgm:prSet/>
      <dgm:spPr/>
      <dgm:t>
        <a:bodyPr/>
        <a:lstStyle/>
        <a:p>
          <a:r>
            <a:rPr lang="pt-BR" b="1" u="sng" dirty="0" smtClean="0">
              <a:solidFill>
                <a:schemeClr val="bg1"/>
              </a:solidFill>
            </a:rPr>
            <a:t>SE TUDO SIM SERÁ INDICADO A</a:t>
          </a:r>
        </a:p>
        <a:p>
          <a:r>
            <a:rPr lang="pt-BR" b="1" u="sng" dirty="0" smtClean="0">
              <a:solidFill>
                <a:schemeClr val="bg1"/>
              </a:solidFill>
            </a:rPr>
            <a:t>PEP (PROFILAXIA DO HIV)</a:t>
          </a:r>
          <a:endParaRPr lang="pt-BR" b="1" u="sng" dirty="0">
            <a:solidFill>
              <a:schemeClr val="bg1"/>
            </a:solidFill>
          </a:endParaRPr>
        </a:p>
      </dgm:t>
    </dgm:pt>
    <dgm:pt modelId="{6EFF88E3-B9F0-4F7A-9790-5289DAEE45C9}" type="parTrans" cxnId="{960BB4B0-F3CB-48F6-8A04-F001228E2227}">
      <dgm:prSet/>
      <dgm:spPr/>
      <dgm:t>
        <a:bodyPr/>
        <a:lstStyle/>
        <a:p>
          <a:endParaRPr lang="pt-BR"/>
        </a:p>
      </dgm:t>
    </dgm:pt>
    <dgm:pt modelId="{F7CEE61F-1B0B-4715-9392-9F882D979E77}" type="sibTrans" cxnId="{960BB4B0-F3CB-48F6-8A04-F001228E2227}">
      <dgm:prSet/>
      <dgm:spPr/>
      <dgm:t>
        <a:bodyPr/>
        <a:lstStyle/>
        <a:p>
          <a:endParaRPr lang="pt-BR"/>
        </a:p>
      </dgm:t>
    </dgm:pt>
    <dgm:pt modelId="{55ABCDFD-1240-4DEA-93AF-D53479C15D6B}" type="pres">
      <dgm:prSet presAssocID="{E1716537-A426-4A42-9183-4B7CEEDA690B}" presName="CompostProcess" presStyleCnt="0">
        <dgm:presLayoutVars>
          <dgm:dir/>
          <dgm:resizeHandles val="exact"/>
        </dgm:presLayoutVars>
      </dgm:prSet>
      <dgm:spPr/>
      <dgm:t>
        <a:bodyPr/>
        <a:lstStyle/>
        <a:p>
          <a:endParaRPr lang="pt-BR"/>
        </a:p>
      </dgm:t>
    </dgm:pt>
    <dgm:pt modelId="{24C9FFB6-C11A-4B18-9FF7-73A149B32558}" type="pres">
      <dgm:prSet presAssocID="{E1716537-A426-4A42-9183-4B7CEEDA690B}" presName="arrow" presStyleLbl="bgShp" presStyleIdx="0" presStyleCnt="1" custLinFactNeighborX="701" custLinFactNeighborY="2375"/>
      <dgm:spPr/>
      <dgm:t>
        <a:bodyPr/>
        <a:lstStyle/>
        <a:p>
          <a:endParaRPr lang="pt-BR"/>
        </a:p>
      </dgm:t>
    </dgm:pt>
    <dgm:pt modelId="{D67BF7F6-4EE7-41EA-895A-7D1FB0092837}" type="pres">
      <dgm:prSet presAssocID="{E1716537-A426-4A42-9183-4B7CEEDA690B}" presName="linearProcess" presStyleCnt="0"/>
      <dgm:spPr/>
    </dgm:pt>
    <dgm:pt modelId="{CF8673E9-476B-4C8D-B1F5-BEF7E34FBBE4}" type="pres">
      <dgm:prSet presAssocID="{7520757B-F693-402B-9A3E-EB5E55357EC8}" presName="textNode" presStyleLbl="node1" presStyleIdx="0" presStyleCnt="5" custScaleX="113649">
        <dgm:presLayoutVars>
          <dgm:bulletEnabled val="1"/>
        </dgm:presLayoutVars>
      </dgm:prSet>
      <dgm:spPr/>
      <dgm:t>
        <a:bodyPr/>
        <a:lstStyle/>
        <a:p>
          <a:endParaRPr lang="pt-BR"/>
        </a:p>
      </dgm:t>
    </dgm:pt>
    <dgm:pt modelId="{0078F62E-4C0C-4472-A347-BADB472C7683}" type="pres">
      <dgm:prSet presAssocID="{EFFF68D4-3EFD-4201-B002-57659ADF6879}" presName="sibTrans" presStyleCnt="0"/>
      <dgm:spPr/>
    </dgm:pt>
    <dgm:pt modelId="{BC31041E-2EEC-4A18-9A80-A188BEB9DF11}" type="pres">
      <dgm:prSet presAssocID="{D917F6FD-F326-4BC5-BC7C-3D3A0D89D787}" presName="textNode" presStyleLbl="node1" presStyleIdx="1" presStyleCnt="5">
        <dgm:presLayoutVars>
          <dgm:bulletEnabled val="1"/>
        </dgm:presLayoutVars>
      </dgm:prSet>
      <dgm:spPr/>
      <dgm:t>
        <a:bodyPr/>
        <a:lstStyle/>
        <a:p>
          <a:endParaRPr lang="pt-BR"/>
        </a:p>
      </dgm:t>
    </dgm:pt>
    <dgm:pt modelId="{739BFD3D-54C3-49CA-8EBD-BE6884DAAA50}" type="pres">
      <dgm:prSet presAssocID="{E488C869-31DA-4B0B-9DA5-E2315E79BA85}" presName="sibTrans" presStyleCnt="0"/>
      <dgm:spPr/>
    </dgm:pt>
    <dgm:pt modelId="{2C2D995C-B130-42B8-B614-F7307F2477B8}" type="pres">
      <dgm:prSet presAssocID="{C0971A44-9C02-4CD7-91A7-53140B16C6E9}" presName="textNode" presStyleLbl="node1" presStyleIdx="2" presStyleCnt="5">
        <dgm:presLayoutVars>
          <dgm:bulletEnabled val="1"/>
        </dgm:presLayoutVars>
      </dgm:prSet>
      <dgm:spPr/>
      <dgm:t>
        <a:bodyPr/>
        <a:lstStyle/>
        <a:p>
          <a:endParaRPr lang="pt-BR"/>
        </a:p>
      </dgm:t>
    </dgm:pt>
    <dgm:pt modelId="{99B9F58C-D147-4135-869A-CAA64278BFC3}" type="pres">
      <dgm:prSet presAssocID="{4D904FFD-9D5C-4A76-AA09-4DBF6AABC580}" presName="sibTrans" presStyleCnt="0"/>
      <dgm:spPr/>
    </dgm:pt>
    <dgm:pt modelId="{1E6D017E-CEDF-4141-B067-88D3FDA7D2B0}" type="pres">
      <dgm:prSet presAssocID="{F1CDE8F7-1030-4FAE-8CF9-80D02B06A2F7}" presName="textNode" presStyleLbl="node1" presStyleIdx="3" presStyleCnt="5">
        <dgm:presLayoutVars>
          <dgm:bulletEnabled val="1"/>
        </dgm:presLayoutVars>
      </dgm:prSet>
      <dgm:spPr/>
      <dgm:t>
        <a:bodyPr/>
        <a:lstStyle/>
        <a:p>
          <a:endParaRPr lang="pt-BR"/>
        </a:p>
      </dgm:t>
    </dgm:pt>
    <dgm:pt modelId="{9A866062-5E47-4BC0-8B07-6223E221E83B}" type="pres">
      <dgm:prSet presAssocID="{D5B329A8-357F-4A76-A463-FD5527ADFA3B}" presName="sibTrans" presStyleCnt="0"/>
      <dgm:spPr/>
    </dgm:pt>
    <dgm:pt modelId="{08AFE89F-E2F7-4A54-B204-630F5A700CA7}" type="pres">
      <dgm:prSet presAssocID="{7054F717-D93B-483D-951A-4085B88DC37E}" presName="textNode" presStyleLbl="node1" presStyleIdx="4" presStyleCnt="5" custScaleY="139265">
        <dgm:presLayoutVars>
          <dgm:bulletEnabled val="1"/>
        </dgm:presLayoutVars>
      </dgm:prSet>
      <dgm:spPr/>
      <dgm:t>
        <a:bodyPr/>
        <a:lstStyle/>
        <a:p>
          <a:endParaRPr lang="pt-BR"/>
        </a:p>
      </dgm:t>
    </dgm:pt>
  </dgm:ptLst>
  <dgm:cxnLst>
    <dgm:cxn modelId="{DD06B9B4-BFF4-4229-B7B6-EA574FC51AF7}" type="presOf" srcId="{C0971A44-9C02-4CD7-91A7-53140B16C6E9}" destId="{2C2D995C-B130-42B8-B614-F7307F2477B8}" srcOrd="0" destOrd="0" presId="urn:microsoft.com/office/officeart/2005/8/layout/hProcess9"/>
    <dgm:cxn modelId="{569B4E0B-9962-45DC-978D-319CA646E669}" type="presOf" srcId="{7054F717-D93B-483D-951A-4085B88DC37E}" destId="{08AFE89F-E2F7-4A54-B204-630F5A700CA7}" srcOrd="0" destOrd="0" presId="urn:microsoft.com/office/officeart/2005/8/layout/hProcess9"/>
    <dgm:cxn modelId="{23839564-C381-4359-997B-ADC2280B22E5}" srcId="{E1716537-A426-4A42-9183-4B7CEEDA690B}" destId="{F1CDE8F7-1030-4FAE-8CF9-80D02B06A2F7}" srcOrd="3" destOrd="0" parTransId="{BA5979AB-FC17-4646-94C1-8F578A358F31}" sibTransId="{D5B329A8-357F-4A76-A463-FD5527ADFA3B}"/>
    <dgm:cxn modelId="{FF29AED1-C05A-474F-B341-56079ACD83F9}" type="presOf" srcId="{7520757B-F693-402B-9A3E-EB5E55357EC8}" destId="{CF8673E9-476B-4C8D-B1F5-BEF7E34FBBE4}" srcOrd="0" destOrd="0" presId="urn:microsoft.com/office/officeart/2005/8/layout/hProcess9"/>
    <dgm:cxn modelId="{1F5D362A-C214-490C-8371-515A1743B876}" srcId="{E1716537-A426-4A42-9183-4B7CEEDA690B}" destId="{D917F6FD-F326-4BC5-BC7C-3D3A0D89D787}" srcOrd="1" destOrd="0" parTransId="{F0CAD335-5B6A-4655-8787-67ED21D26E14}" sibTransId="{E488C869-31DA-4B0B-9DA5-E2315E79BA85}"/>
    <dgm:cxn modelId="{C9863D0C-221C-43AC-8BBF-7667A196895D}" type="presOf" srcId="{F1CDE8F7-1030-4FAE-8CF9-80D02B06A2F7}" destId="{1E6D017E-CEDF-4141-B067-88D3FDA7D2B0}" srcOrd="0" destOrd="0" presId="urn:microsoft.com/office/officeart/2005/8/layout/hProcess9"/>
    <dgm:cxn modelId="{8AE01B47-DC93-4579-9467-6126AD297181}" type="presOf" srcId="{D917F6FD-F326-4BC5-BC7C-3D3A0D89D787}" destId="{BC31041E-2EEC-4A18-9A80-A188BEB9DF11}" srcOrd="0" destOrd="0" presId="urn:microsoft.com/office/officeart/2005/8/layout/hProcess9"/>
    <dgm:cxn modelId="{2673B799-A546-4191-8C4E-664B427C6B8F}" type="presOf" srcId="{E1716537-A426-4A42-9183-4B7CEEDA690B}" destId="{55ABCDFD-1240-4DEA-93AF-D53479C15D6B}" srcOrd="0" destOrd="0" presId="urn:microsoft.com/office/officeart/2005/8/layout/hProcess9"/>
    <dgm:cxn modelId="{8DD4E855-AFA9-4ABE-9D30-B9B6756DDA41}" srcId="{E1716537-A426-4A42-9183-4B7CEEDA690B}" destId="{7520757B-F693-402B-9A3E-EB5E55357EC8}" srcOrd="0" destOrd="0" parTransId="{19BC61DC-2948-47A9-B9B5-33B8860AE551}" sibTransId="{EFFF68D4-3EFD-4201-B002-57659ADF6879}"/>
    <dgm:cxn modelId="{960BB4B0-F3CB-48F6-8A04-F001228E2227}" srcId="{E1716537-A426-4A42-9183-4B7CEEDA690B}" destId="{7054F717-D93B-483D-951A-4085B88DC37E}" srcOrd="4" destOrd="0" parTransId="{6EFF88E3-B9F0-4F7A-9790-5289DAEE45C9}" sibTransId="{F7CEE61F-1B0B-4715-9392-9F882D979E77}"/>
    <dgm:cxn modelId="{BC142778-4E39-4D00-B95C-15AB15174FC2}" srcId="{E1716537-A426-4A42-9183-4B7CEEDA690B}" destId="{C0971A44-9C02-4CD7-91A7-53140B16C6E9}" srcOrd="2" destOrd="0" parTransId="{9BF64C65-05A6-4A3A-9466-2C7EB003453E}" sibTransId="{4D904FFD-9D5C-4A76-AA09-4DBF6AABC580}"/>
    <dgm:cxn modelId="{BA0C0D96-6A14-4A08-8BB4-31B98F9E488F}" type="presParOf" srcId="{55ABCDFD-1240-4DEA-93AF-D53479C15D6B}" destId="{24C9FFB6-C11A-4B18-9FF7-73A149B32558}" srcOrd="0" destOrd="0" presId="urn:microsoft.com/office/officeart/2005/8/layout/hProcess9"/>
    <dgm:cxn modelId="{AC6AA801-DA34-4B40-9169-A91C8BAB668F}" type="presParOf" srcId="{55ABCDFD-1240-4DEA-93AF-D53479C15D6B}" destId="{D67BF7F6-4EE7-41EA-895A-7D1FB0092837}" srcOrd="1" destOrd="0" presId="urn:microsoft.com/office/officeart/2005/8/layout/hProcess9"/>
    <dgm:cxn modelId="{B77A9D23-4346-43B6-B280-F57C44D02AF9}" type="presParOf" srcId="{D67BF7F6-4EE7-41EA-895A-7D1FB0092837}" destId="{CF8673E9-476B-4C8D-B1F5-BEF7E34FBBE4}" srcOrd="0" destOrd="0" presId="urn:microsoft.com/office/officeart/2005/8/layout/hProcess9"/>
    <dgm:cxn modelId="{388EAC82-C98C-403C-A06C-B41C74E09644}" type="presParOf" srcId="{D67BF7F6-4EE7-41EA-895A-7D1FB0092837}" destId="{0078F62E-4C0C-4472-A347-BADB472C7683}" srcOrd="1" destOrd="0" presId="urn:microsoft.com/office/officeart/2005/8/layout/hProcess9"/>
    <dgm:cxn modelId="{D1AEE6F0-11F5-4A85-8E84-E74EB480C447}" type="presParOf" srcId="{D67BF7F6-4EE7-41EA-895A-7D1FB0092837}" destId="{BC31041E-2EEC-4A18-9A80-A188BEB9DF11}" srcOrd="2" destOrd="0" presId="urn:microsoft.com/office/officeart/2005/8/layout/hProcess9"/>
    <dgm:cxn modelId="{0C128039-99EF-44B3-AD6C-1A142B44E102}" type="presParOf" srcId="{D67BF7F6-4EE7-41EA-895A-7D1FB0092837}" destId="{739BFD3D-54C3-49CA-8EBD-BE6884DAAA50}" srcOrd="3" destOrd="0" presId="urn:microsoft.com/office/officeart/2005/8/layout/hProcess9"/>
    <dgm:cxn modelId="{C3E842B9-9E5F-438D-BC0C-376E04B0305C}" type="presParOf" srcId="{D67BF7F6-4EE7-41EA-895A-7D1FB0092837}" destId="{2C2D995C-B130-42B8-B614-F7307F2477B8}" srcOrd="4" destOrd="0" presId="urn:microsoft.com/office/officeart/2005/8/layout/hProcess9"/>
    <dgm:cxn modelId="{0436754F-1A41-49B2-9C8E-6F7F611E9157}" type="presParOf" srcId="{D67BF7F6-4EE7-41EA-895A-7D1FB0092837}" destId="{99B9F58C-D147-4135-869A-CAA64278BFC3}" srcOrd="5" destOrd="0" presId="urn:microsoft.com/office/officeart/2005/8/layout/hProcess9"/>
    <dgm:cxn modelId="{8EF4AD33-6B14-48AC-BC1C-295B056146A4}" type="presParOf" srcId="{D67BF7F6-4EE7-41EA-895A-7D1FB0092837}" destId="{1E6D017E-CEDF-4141-B067-88D3FDA7D2B0}" srcOrd="6" destOrd="0" presId="urn:microsoft.com/office/officeart/2005/8/layout/hProcess9"/>
    <dgm:cxn modelId="{706B41CD-02CF-49EF-BC93-86B9496955A7}" type="presParOf" srcId="{D67BF7F6-4EE7-41EA-895A-7D1FB0092837}" destId="{9A866062-5E47-4BC0-8B07-6223E221E83B}" srcOrd="7" destOrd="0" presId="urn:microsoft.com/office/officeart/2005/8/layout/hProcess9"/>
    <dgm:cxn modelId="{DA54E79C-D374-46B3-93BC-AF21D5B7B8C9}" type="presParOf" srcId="{D67BF7F6-4EE7-41EA-895A-7D1FB0092837}" destId="{08AFE89F-E2F7-4A54-B204-630F5A700CA7}"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E34E2-4701-4424-8005-2692039C2D7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t-BR"/>
        </a:p>
      </dgm:t>
    </dgm:pt>
    <dgm:pt modelId="{DAB4B2D9-BE7C-4AB1-A219-ACA071F39674}">
      <dgm:prSet phldrT="[Texto]" custT="1"/>
      <dgm:spPr/>
      <dgm:t>
        <a:bodyPr/>
        <a:lstStyle/>
        <a:p>
          <a:r>
            <a:rPr lang="pt-BR" sz="2200" dirty="0" smtClean="0"/>
            <a:t>ANTICONCEPÇÃO DE URGÊNCIA - LEVONORGESTREL</a:t>
          </a:r>
          <a:endParaRPr lang="pt-BR" sz="2200" dirty="0"/>
        </a:p>
      </dgm:t>
    </dgm:pt>
    <dgm:pt modelId="{035C8894-6117-42EF-9A4A-F314E2009C6E}" type="parTrans" cxnId="{18B0FA03-0351-4D07-8D17-91889940679F}">
      <dgm:prSet/>
      <dgm:spPr/>
      <dgm:t>
        <a:bodyPr/>
        <a:lstStyle/>
        <a:p>
          <a:endParaRPr lang="pt-BR" sz="2200"/>
        </a:p>
      </dgm:t>
    </dgm:pt>
    <dgm:pt modelId="{EC9B1C99-718C-48B1-980B-723136F3F3F9}" type="sibTrans" cxnId="{18B0FA03-0351-4D07-8D17-91889940679F}">
      <dgm:prSet/>
      <dgm:spPr/>
      <dgm:t>
        <a:bodyPr/>
        <a:lstStyle/>
        <a:p>
          <a:endParaRPr lang="pt-BR" sz="2200"/>
        </a:p>
      </dgm:t>
    </dgm:pt>
    <dgm:pt modelId="{72EE2488-21CD-4303-81B4-C043515A2A77}">
      <dgm:prSet phldrT="[Texto]" custT="1"/>
      <dgm:spPr/>
      <dgm:t>
        <a:bodyPr/>
        <a:lstStyle/>
        <a:p>
          <a:r>
            <a:rPr lang="pt-BR" sz="2200" dirty="0" smtClean="0"/>
            <a:t>1ª  OPÇÃO</a:t>
          </a:r>
          <a:endParaRPr lang="pt-BR" sz="2200" dirty="0"/>
        </a:p>
      </dgm:t>
    </dgm:pt>
    <dgm:pt modelId="{E58818F7-D22A-40B7-BE71-169B69C47F8D}" type="parTrans" cxnId="{886766CF-CE12-4339-AA50-BE792BB1A55C}">
      <dgm:prSet/>
      <dgm:spPr/>
      <dgm:t>
        <a:bodyPr/>
        <a:lstStyle/>
        <a:p>
          <a:endParaRPr lang="pt-BR" sz="2200"/>
        </a:p>
      </dgm:t>
    </dgm:pt>
    <dgm:pt modelId="{3E8C3E2E-8E68-45BF-A74D-ABCDD156A7D9}" type="sibTrans" cxnId="{886766CF-CE12-4339-AA50-BE792BB1A55C}">
      <dgm:prSet/>
      <dgm:spPr/>
      <dgm:t>
        <a:bodyPr/>
        <a:lstStyle/>
        <a:p>
          <a:endParaRPr lang="pt-BR" sz="2200"/>
        </a:p>
      </dgm:t>
    </dgm:pt>
    <dgm:pt modelId="{8D8B81AA-E92A-4CA7-B93A-CB6518CAB7FF}">
      <dgm:prSet phldrT="[Texto]" custT="1"/>
      <dgm:spPr/>
      <dgm:t>
        <a:bodyPr/>
        <a:lstStyle/>
        <a:p>
          <a:r>
            <a:rPr lang="pt-BR" sz="2200" dirty="0" smtClean="0"/>
            <a:t>1 comprimido de 1,5mg VO ou 2  comprimidos de 0,75mg, dose única, até 5 dias após a relação sexual.</a:t>
          </a:r>
          <a:endParaRPr lang="pt-BR" sz="2200" dirty="0"/>
        </a:p>
      </dgm:t>
    </dgm:pt>
    <dgm:pt modelId="{9DEA259A-759C-4F46-ACB1-70425A6191AA}" type="parTrans" cxnId="{C60B4C94-0142-42FB-A0A0-31D0140A0F61}">
      <dgm:prSet/>
      <dgm:spPr/>
      <dgm:t>
        <a:bodyPr/>
        <a:lstStyle/>
        <a:p>
          <a:endParaRPr lang="pt-BR" sz="2200"/>
        </a:p>
      </dgm:t>
    </dgm:pt>
    <dgm:pt modelId="{AC0B98BD-7141-4351-B14F-D7622BF650FE}" type="sibTrans" cxnId="{C60B4C94-0142-42FB-A0A0-31D0140A0F61}">
      <dgm:prSet/>
      <dgm:spPr/>
      <dgm:t>
        <a:bodyPr/>
        <a:lstStyle/>
        <a:p>
          <a:endParaRPr lang="pt-BR" sz="2200"/>
        </a:p>
      </dgm:t>
    </dgm:pt>
    <dgm:pt modelId="{79CAD52A-C1BA-46F9-8263-A494DCCEEA65}">
      <dgm:prSet phldrT="[Texto]" custT="1"/>
      <dgm:spPr/>
      <dgm:t>
        <a:bodyPr/>
        <a:lstStyle/>
        <a:p>
          <a:r>
            <a:rPr lang="pt-BR" sz="2200" dirty="0" smtClean="0"/>
            <a:t>2ª  OPÇÃO</a:t>
          </a:r>
          <a:endParaRPr lang="pt-BR" sz="2200" dirty="0"/>
        </a:p>
      </dgm:t>
    </dgm:pt>
    <dgm:pt modelId="{AA05225D-2B09-4383-AA97-2A12B4A532A0}" type="parTrans" cxnId="{4A25B62D-A571-472F-83FF-994AA56E6597}">
      <dgm:prSet/>
      <dgm:spPr/>
      <dgm:t>
        <a:bodyPr/>
        <a:lstStyle/>
        <a:p>
          <a:endParaRPr lang="pt-BR" sz="2200"/>
        </a:p>
      </dgm:t>
    </dgm:pt>
    <dgm:pt modelId="{D0DF49D7-75B2-4AEA-B3CC-BD1C80B5F127}" type="sibTrans" cxnId="{4A25B62D-A571-472F-83FF-994AA56E6597}">
      <dgm:prSet/>
      <dgm:spPr/>
      <dgm:t>
        <a:bodyPr/>
        <a:lstStyle/>
        <a:p>
          <a:endParaRPr lang="pt-BR" sz="2200"/>
        </a:p>
      </dgm:t>
    </dgm:pt>
    <dgm:pt modelId="{6008AD0C-3124-45AE-8B5E-6C5C4811FA26}">
      <dgm:prSet phldrT="[Texto]" custT="1"/>
      <dgm:spPr/>
      <dgm:t>
        <a:bodyPr/>
        <a:lstStyle/>
        <a:p>
          <a:r>
            <a:rPr lang="pt-BR" sz="2200" dirty="0" smtClean="0"/>
            <a:t> 1 comprimido de 0,75mg VO de 12/12 horas, no total de 2 comprimidos, até 5 dias após a relação sexual.</a:t>
          </a:r>
          <a:endParaRPr lang="pt-BR" sz="2200" dirty="0"/>
        </a:p>
      </dgm:t>
    </dgm:pt>
    <dgm:pt modelId="{7BD291AD-7E73-4F10-A644-ACB313564EA3}" type="parTrans" cxnId="{883A539C-1E81-4A59-9295-23BD29E6892B}">
      <dgm:prSet/>
      <dgm:spPr/>
      <dgm:t>
        <a:bodyPr/>
        <a:lstStyle/>
        <a:p>
          <a:endParaRPr lang="pt-BR" sz="2200"/>
        </a:p>
      </dgm:t>
    </dgm:pt>
    <dgm:pt modelId="{1B306C64-BACC-4AF5-AA1D-0FE0F4BEF4AC}" type="sibTrans" cxnId="{883A539C-1E81-4A59-9295-23BD29E6892B}">
      <dgm:prSet/>
      <dgm:spPr/>
      <dgm:t>
        <a:bodyPr/>
        <a:lstStyle/>
        <a:p>
          <a:endParaRPr lang="pt-BR" sz="2200"/>
        </a:p>
      </dgm:t>
    </dgm:pt>
    <dgm:pt modelId="{D62A74C4-0985-416C-937A-2E14A918BAE3}" type="pres">
      <dgm:prSet presAssocID="{F74E34E2-4701-4424-8005-2692039C2D71}" presName="Name0" presStyleCnt="0">
        <dgm:presLayoutVars>
          <dgm:dir/>
          <dgm:animLvl val="lvl"/>
          <dgm:resizeHandles val="exact"/>
        </dgm:presLayoutVars>
      </dgm:prSet>
      <dgm:spPr/>
      <dgm:t>
        <a:bodyPr/>
        <a:lstStyle/>
        <a:p>
          <a:endParaRPr lang="pt-BR"/>
        </a:p>
      </dgm:t>
    </dgm:pt>
    <dgm:pt modelId="{2415CDBA-51CA-4721-8C18-7C81138718E9}" type="pres">
      <dgm:prSet presAssocID="{DAB4B2D9-BE7C-4AB1-A219-ACA071F39674}" presName="linNode" presStyleCnt="0"/>
      <dgm:spPr/>
    </dgm:pt>
    <dgm:pt modelId="{4DDF7B11-D33E-4D5F-A18D-9E4A7A3CC1AB}" type="pres">
      <dgm:prSet presAssocID="{DAB4B2D9-BE7C-4AB1-A219-ACA071F39674}" presName="parentText" presStyleLbl="node1" presStyleIdx="0" presStyleCnt="3" custScaleX="277778" custScaleY="43465" custLinFactNeighborX="0" custLinFactNeighborY="4494">
        <dgm:presLayoutVars>
          <dgm:chMax val="1"/>
          <dgm:bulletEnabled val="1"/>
        </dgm:presLayoutVars>
      </dgm:prSet>
      <dgm:spPr/>
      <dgm:t>
        <a:bodyPr/>
        <a:lstStyle/>
        <a:p>
          <a:endParaRPr lang="pt-BR"/>
        </a:p>
      </dgm:t>
    </dgm:pt>
    <dgm:pt modelId="{FE18338E-9D08-4FB7-8EA5-A9965C3166B0}" type="pres">
      <dgm:prSet presAssocID="{EC9B1C99-718C-48B1-980B-723136F3F3F9}" presName="sp" presStyleCnt="0"/>
      <dgm:spPr/>
    </dgm:pt>
    <dgm:pt modelId="{B3641A03-C9E7-4CCF-A52F-07E9B5585B3C}" type="pres">
      <dgm:prSet presAssocID="{72EE2488-21CD-4303-81B4-C043515A2A77}" presName="linNode" presStyleCnt="0"/>
      <dgm:spPr/>
    </dgm:pt>
    <dgm:pt modelId="{FFBBDAB1-E417-479B-8361-4772FF340794}" type="pres">
      <dgm:prSet presAssocID="{72EE2488-21CD-4303-81B4-C043515A2A77}" presName="parentText" presStyleLbl="node1" presStyleIdx="1" presStyleCnt="3" custScaleY="73673">
        <dgm:presLayoutVars>
          <dgm:chMax val="1"/>
          <dgm:bulletEnabled val="1"/>
        </dgm:presLayoutVars>
      </dgm:prSet>
      <dgm:spPr/>
      <dgm:t>
        <a:bodyPr/>
        <a:lstStyle/>
        <a:p>
          <a:endParaRPr lang="pt-BR"/>
        </a:p>
      </dgm:t>
    </dgm:pt>
    <dgm:pt modelId="{C72392E9-2546-46AC-A1C0-AC7E1D3DE1B9}" type="pres">
      <dgm:prSet presAssocID="{72EE2488-21CD-4303-81B4-C043515A2A77}" presName="descendantText" presStyleLbl="alignAccFollowNode1" presStyleIdx="0" presStyleCnt="2" custScaleY="82151">
        <dgm:presLayoutVars>
          <dgm:bulletEnabled val="1"/>
        </dgm:presLayoutVars>
      </dgm:prSet>
      <dgm:spPr/>
      <dgm:t>
        <a:bodyPr/>
        <a:lstStyle/>
        <a:p>
          <a:endParaRPr lang="pt-BR"/>
        </a:p>
      </dgm:t>
    </dgm:pt>
    <dgm:pt modelId="{AA4BF0CA-16E0-4558-84DA-CD6BB8FEBACC}" type="pres">
      <dgm:prSet presAssocID="{3E8C3E2E-8E68-45BF-A74D-ABCDD156A7D9}" presName="sp" presStyleCnt="0"/>
      <dgm:spPr/>
    </dgm:pt>
    <dgm:pt modelId="{D32D0294-C986-4A5C-9170-A7C9305695F5}" type="pres">
      <dgm:prSet presAssocID="{79CAD52A-C1BA-46F9-8263-A494DCCEEA65}" presName="linNode" presStyleCnt="0"/>
      <dgm:spPr/>
    </dgm:pt>
    <dgm:pt modelId="{54E216D1-CA46-4979-8BCF-6E7704881031}" type="pres">
      <dgm:prSet presAssocID="{79CAD52A-C1BA-46F9-8263-A494DCCEEA65}" presName="parentText" presStyleLbl="node1" presStyleIdx="2" presStyleCnt="3" custScaleY="68887">
        <dgm:presLayoutVars>
          <dgm:chMax val="1"/>
          <dgm:bulletEnabled val="1"/>
        </dgm:presLayoutVars>
      </dgm:prSet>
      <dgm:spPr/>
      <dgm:t>
        <a:bodyPr/>
        <a:lstStyle/>
        <a:p>
          <a:endParaRPr lang="pt-BR"/>
        </a:p>
      </dgm:t>
    </dgm:pt>
    <dgm:pt modelId="{BDF48EA0-53C5-4787-BF2D-42EA870E2797}" type="pres">
      <dgm:prSet presAssocID="{79CAD52A-C1BA-46F9-8263-A494DCCEEA65}" presName="descendantText" presStyleLbl="alignAccFollowNode1" presStyleIdx="1" presStyleCnt="2" custScaleY="83816">
        <dgm:presLayoutVars>
          <dgm:bulletEnabled val="1"/>
        </dgm:presLayoutVars>
      </dgm:prSet>
      <dgm:spPr/>
      <dgm:t>
        <a:bodyPr/>
        <a:lstStyle/>
        <a:p>
          <a:endParaRPr lang="pt-BR"/>
        </a:p>
      </dgm:t>
    </dgm:pt>
  </dgm:ptLst>
  <dgm:cxnLst>
    <dgm:cxn modelId="{C60B4C94-0142-42FB-A0A0-31D0140A0F61}" srcId="{72EE2488-21CD-4303-81B4-C043515A2A77}" destId="{8D8B81AA-E92A-4CA7-B93A-CB6518CAB7FF}" srcOrd="0" destOrd="0" parTransId="{9DEA259A-759C-4F46-ACB1-70425A6191AA}" sibTransId="{AC0B98BD-7141-4351-B14F-D7622BF650FE}"/>
    <dgm:cxn modelId="{55E60D2A-4A73-44CC-BCDD-DF0B0D21B5CE}" type="presOf" srcId="{79CAD52A-C1BA-46F9-8263-A494DCCEEA65}" destId="{54E216D1-CA46-4979-8BCF-6E7704881031}" srcOrd="0" destOrd="0" presId="urn:microsoft.com/office/officeart/2005/8/layout/vList5"/>
    <dgm:cxn modelId="{4A25B62D-A571-472F-83FF-994AA56E6597}" srcId="{F74E34E2-4701-4424-8005-2692039C2D71}" destId="{79CAD52A-C1BA-46F9-8263-A494DCCEEA65}" srcOrd="2" destOrd="0" parTransId="{AA05225D-2B09-4383-AA97-2A12B4A532A0}" sibTransId="{D0DF49D7-75B2-4AEA-B3CC-BD1C80B5F127}"/>
    <dgm:cxn modelId="{886766CF-CE12-4339-AA50-BE792BB1A55C}" srcId="{F74E34E2-4701-4424-8005-2692039C2D71}" destId="{72EE2488-21CD-4303-81B4-C043515A2A77}" srcOrd="1" destOrd="0" parTransId="{E58818F7-D22A-40B7-BE71-169B69C47F8D}" sibTransId="{3E8C3E2E-8E68-45BF-A74D-ABCDD156A7D9}"/>
    <dgm:cxn modelId="{D4D6ED9C-43AF-495B-8458-E2BE9AE9580E}" type="presOf" srcId="{F74E34E2-4701-4424-8005-2692039C2D71}" destId="{D62A74C4-0985-416C-937A-2E14A918BAE3}" srcOrd="0" destOrd="0" presId="urn:microsoft.com/office/officeart/2005/8/layout/vList5"/>
    <dgm:cxn modelId="{18B0FA03-0351-4D07-8D17-91889940679F}" srcId="{F74E34E2-4701-4424-8005-2692039C2D71}" destId="{DAB4B2D9-BE7C-4AB1-A219-ACA071F39674}" srcOrd="0" destOrd="0" parTransId="{035C8894-6117-42EF-9A4A-F314E2009C6E}" sibTransId="{EC9B1C99-718C-48B1-980B-723136F3F3F9}"/>
    <dgm:cxn modelId="{7D5B4013-F77B-406A-A191-0E9097575289}" type="presOf" srcId="{DAB4B2D9-BE7C-4AB1-A219-ACA071F39674}" destId="{4DDF7B11-D33E-4D5F-A18D-9E4A7A3CC1AB}" srcOrd="0" destOrd="0" presId="urn:microsoft.com/office/officeart/2005/8/layout/vList5"/>
    <dgm:cxn modelId="{F209BE8D-5A5B-407B-9915-49C38E4F7967}" type="presOf" srcId="{8D8B81AA-E92A-4CA7-B93A-CB6518CAB7FF}" destId="{C72392E9-2546-46AC-A1C0-AC7E1D3DE1B9}" srcOrd="0" destOrd="0" presId="urn:microsoft.com/office/officeart/2005/8/layout/vList5"/>
    <dgm:cxn modelId="{883A539C-1E81-4A59-9295-23BD29E6892B}" srcId="{79CAD52A-C1BA-46F9-8263-A494DCCEEA65}" destId="{6008AD0C-3124-45AE-8B5E-6C5C4811FA26}" srcOrd="0" destOrd="0" parTransId="{7BD291AD-7E73-4F10-A644-ACB313564EA3}" sibTransId="{1B306C64-BACC-4AF5-AA1D-0FE0F4BEF4AC}"/>
    <dgm:cxn modelId="{DF3DE281-49E1-4599-A72A-07EFEE148E8E}" type="presOf" srcId="{72EE2488-21CD-4303-81B4-C043515A2A77}" destId="{FFBBDAB1-E417-479B-8361-4772FF340794}" srcOrd="0" destOrd="0" presId="urn:microsoft.com/office/officeart/2005/8/layout/vList5"/>
    <dgm:cxn modelId="{3FACCEFD-CABF-476A-B5A3-D6FD3DEABC04}" type="presOf" srcId="{6008AD0C-3124-45AE-8B5E-6C5C4811FA26}" destId="{BDF48EA0-53C5-4787-BF2D-42EA870E2797}" srcOrd="0" destOrd="0" presId="urn:microsoft.com/office/officeart/2005/8/layout/vList5"/>
    <dgm:cxn modelId="{C64EEC25-1325-45DF-9B2F-BA4D3E60D3A0}" type="presParOf" srcId="{D62A74C4-0985-416C-937A-2E14A918BAE3}" destId="{2415CDBA-51CA-4721-8C18-7C81138718E9}" srcOrd="0" destOrd="0" presId="urn:microsoft.com/office/officeart/2005/8/layout/vList5"/>
    <dgm:cxn modelId="{077DE0ED-ADC3-4340-8851-2DECBB3F8399}" type="presParOf" srcId="{2415CDBA-51CA-4721-8C18-7C81138718E9}" destId="{4DDF7B11-D33E-4D5F-A18D-9E4A7A3CC1AB}" srcOrd="0" destOrd="0" presId="urn:microsoft.com/office/officeart/2005/8/layout/vList5"/>
    <dgm:cxn modelId="{69AE7605-D583-4B49-8F69-E70D68D17920}" type="presParOf" srcId="{D62A74C4-0985-416C-937A-2E14A918BAE3}" destId="{FE18338E-9D08-4FB7-8EA5-A9965C3166B0}" srcOrd="1" destOrd="0" presId="urn:microsoft.com/office/officeart/2005/8/layout/vList5"/>
    <dgm:cxn modelId="{843F89BD-8B41-4BDC-88C1-2A3DB80399D3}" type="presParOf" srcId="{D62A74C4-0985-416C-937A-2E14A918BAE3}" destId="{B3641A03-C9E7-4CCF-A52F-07E9B5585B3C}" srcOrd="2" destOrd="0" presId="urn:microsoft.com/office/officeart/2005/8/layout/vList5"/>
    <dgm:cxn modelId="{44FF0429-B52B-4267-B16F-0E51CA620BAD}" type="presParOf" srcId="{B3641A03-C9E7-4CCF-A52F-07E9B5585B3C}" destId="{FFBBDAB1-E417-479B-8361-4772FF340794}" srcOrd="0" destOrd="0" presId="urn:microsoft.com/office/officeart/2005/8/layout/vList5"/>
    <dgm:cxn modelId="{E609E138-6C51-4E54-9794-F790DCEC1BF6}" type="presParOf" srcId="{B3641A03-C9E7-4CCF-A52F-07E9B5585B3C}" destId="{C72392E9-2546-46AC-A1C0-AC7E1D3DE1B9}" srcOrd="1" destOrd="0" presId="urn:microsoft.com/office/officeart/2005/8/layout/vList5"/>
    <dgm:cxn modelId="{64BFC74E-D5D3-4063-A1FF-F59E1D5C771F}" type="presParOf" srcId="{D62A74C4-0985-416C-937A-2E14A918BAE3}" destId="{AA4BF0CA-16E0-4558-84DA-CD6BB8FEBACC}" srcOrd="3" destOrd="0" presId="urn:microsoft.com/office/officeart/2005/8/layout/vList5"/>
    <dgm:cxn modelId="{43399513-32ED-4772-BF34-E1AA997071DF}" type="presParOf" srcId="{D62A74C4-0985-416C-937A-2E14A918BAE3}" destId="{D32D0294-C986-4A5C-9170-A7C9305695F5}" srcOrd="4" destOrd="0" presId="urn:microsoft.com/office/officeart/2005/8/layout/vList5"/>
    <dgm:cxn modelId="{689E92D0-932D-44A5-856A-3E1E5E31D19B}" type="presParOf" srcId="{D32D0294-C986-4A5C-9170-A7C9305695F5}" destId="{54E216D1-CA46-4979-8BCF-6E7704881031}" srcOrd="0" destOrd="0" presId="urn:microsoft.com/office/officeart/2005/8/layout/vList5"/>
    <dgm:cxn modelId="{B17CB4C7-CC55-4753-9DE5-E3A649E56666}" type="presParOf" srcId="{D32D0294-C986-4A5C-9170-A7C9305695F5}" destId="{BDF48EA0-53C5-4787-BF2D-42EA870E279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B50C-90C2-45CA-A615-55A11C71DE50}">
      <dsp:nvSpPr>
        <dsp:cNvPr id="0" name=""/>
        <dsp:cNvSpPr/>
      </dsp:nvSpPr>
      <dsp:spPr>
        <a:xfrm>
          <a:off x="0" y="338215"/>
          <a:ext cx="2451538" cy="14709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HIV</a:t>
          </a:r>
          <a:endParaRPr lang="pt-BR" sz="1700" kern="1200" dirty="0"/>
        </a:p>
      </dsp:txBody>
      <dsp:txXfrm>
        <a:off x="0" y="338215"/>
        <a:ext cx="2451538" cy="1470923"/>
      </dsp:txXfrm>
    </dsp:sp>
    <dsp:sp modelId="{A06D5828-51F8-4D05-8178-E0DDAF0F848A}">
      <dsp:nvSpPr>
        <dsp:cNvPr id="0" name=""/>
        <dsp:cNvSpPr/>
      </dsp:nvSpPr>
      <dsp:spPr>
        <a:xfrm>
          <a:off x="2699782" y="279408"/>
          <a:ext cx="2451538" cy="14709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AS INFECÇÕES SEXUALMENTE TRANSMISSÍVEIS  (SÍFILIS, ULCERAS GENITAIS, CORRIMENTOS GENITAIS) </a:t>
          </a:r>
          <a:endParaRPr lang="pt-BR" sz="1700" kern="1200" dirty="0"/>
        </a:p>
      </dsp:txBody>
      <dsp:txXfrm>
        <a:off x="2699782" y="279408"/>
        <a:ext cx="2451538" cy="1470923"/>
      </dsp:txXfrm>
    </dsp:sp>
    <dsp:sp modelId="{2FD8C096-76DC-4F62-84E0-1E3BDC4FE637}">
      <dsp:nvSpPr>
        <dsp:cNvPr id="0" name=""/>
        <dsp:cNvSpPr/>
      </dsp:nvSpPr>
      <dsp:spPr>
        <a:xfrm>
          <a:off x="5396475" y="279408"/>
          <a:ext cx="2451538" cy="14709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HEPATITE B, TÉTANO</a:t>
          </a:r>
          <a:endParaRPr lang="pt-BR" sz="1700" kern="1200" dirty="0"/>
        </a:p>
      </dsp:txBody>
      <dsp:txXfrm>
        <a:off x="5396475" y="279408"/>
        <a:ext cx="2451538" cy="1470923"/>
      </dsp:txXfrm>
    </dsp:sp>
    <dsp:sp modelId="{7F378F71-6CD8-4111-BF1D-5EC5B99844ED}">
      <dsp:nvSpPr>
        <dsp:cNvPr id="0" name=""/>
        <dsp:cNvSpPr/>
      </dsp:nvSpPr>
      <dsp:spPr>
        <a:xfrm>
          <a:off x="8093168" y="279408"/>
          <a:ext cx="2451538" cy="14709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GRAVIDEZ </a:t>
          </a:r>
          <a:endParaRPr lang="pt-BR" sz="1700" kern="1200" dirty="0"/>
        </a:p>
      </dsp:txBody>
      <dsp:txXfrm>
        <a:off x="8093168" y="279408"/>
        <a:ext cx="2451538" cy="1470923"/>
      </dsp:txXfrm>
    </dsp:sp>
    <dsp:sp modelId="{DF40A3B2-B68E-470E-A124-DA9076AA669C}">
      <dsp:nvSpPr>
        <dsp:cNvPr id="0" name=""/>
        <dsp:cNvSpPr/>
      </dsp:nvSpPr>
      <dsp:spPr>
        <a:xfrm>
          <a:off x="635709" y="1995485"/>
          <a:ext cx="2451538" cy="14709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COMPLICAÇÕES FISICAS E/OU PSICOLÓGICAS DO TRAUMA </a:t>
          </a:r>
          <a:endParaRPr lang="pt-BR" sz="1700" kern="1200" dirty="0"/>
        </a:p>
      </dsp:txBody>
      <dsp:txXfrm>
        <a:off x="635709" y="1995485"/>
        <a:ext cx="2451538" cy="1470923"/>
      </dsp:txXfrm>
    </dsp:sp>
    <dsp:sp modelId="{00BB3F89-97EF-4831-BBA7-9375C5E9ACE6}">
      <dsp:nvSpPr>
        <dsp:cNvPr id="0" name=""/>
        <dsp:cNvSpPr/>
      </dsp:nvSpPr>
      <dsp:spPr>
        <a:xfrm>
          <a:off x="3332402" y="1995485"/>
          <a:ext cx="6579684" cy="14709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t-BR" sz="1700" kern="1200" dirty="0" smtClean="0"/>
            <a:t>MEDIDAS DE FORTALECIMENTO PARA QUE AJUDE A VOCÊ A ENFRENTAR OS CONFLITOS E OS PROBLEMAS INERENTES À SITUAÇÃO VIVIDA.</a:t>
          </a:r>
          <a:endParaRPr lang="pt-BR" sz="1700" kern="1200" dirty="0"/>
        </a:p>
      </dsp:txBody>
      <dsp:txXfrm>
        <a:off x="3332402" y="1995485"/>
        <a:ext cx="6579684" cy="147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9FFB6-C11A-4B18-9FF7-73A149B32558}">
      <dsp:nvSpPr>
        <dsp:cNvPr id="0" name=""/>
        <dsp:cNvSpPr/>
      </dsp:nvSpPr>
      <dsp:spPr>
        <a:xfrm>
          <a:off x="746540" y="0"/>
          <a:ext cx="7838082" cy="28272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673E9-476B-4C8D-B1F5-BEF7E34FBBE4}">
      <dsp:nvSpPr>
        <dsp:cNvPr id="0" name=""/>
        <dsp:cNvSpPr/>
      </dsp:nvSpPr>
      <dsp:spPr>
        <a:xfrm>
          <a:off x="102" y="848169"/>
          <a:ext cx="1948283" cy="11308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t>MATERIAL BIOLOGICO</a:t>
          </a:r>
        </a:p>
        <a:p>
          <a:pPr lvl="0" algn="ctr" defTabSz="622300">
            <a:lnSpc>
              <a:spcPct val="90000"/>
            </a:lnSpc>
            <a:spcBef>
              <a:spcPct val="0"/>
            </a:spcBef>
            <a:spcAft>
              <a:spcPct val="35000"/>
            </a:spcAft>
          </a:pPr>
          <a:r>
            <a:rPr lang="pt-BR" sz="1400" b="1" kern="1200" dirty="0" smtClean="0"/>
            <a:t>(RISCO HIV)?</a:t>
          </a:r>
          <a:endParaRPr lang="pt-BR" sz="1400" b="1" kern="1200" dirty="0"/>
        </a:p>
      </dsp:txBody>
      <dsp:txXfrm>
        <a:off x="55308" y="903375"/>
        <a:ext cx="1837871" cy="1020480"/>
      </dsp:txXfrm>
    </dsp:sp>
    <dsp:sp modelId="{BC31041E-2EEC-4A18-9A80-A188BEB9DF11}">
      <dsp:nvSpPr>
        <dsp:cNvPr id="0" name=""/>
        <dsp:cNvSpPr/>
      </dsp:nvSpPr>
      <dsp:spPr>
        <a:xfrm>
          <a:off x="2052283" y="848169"/>
          <a:ext cx="1714299" cy="11308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TIPO DE EXPOSIÇÃO</a:t>
          </a:r>
        </a:p>
        <a:p>
          <a:pPr lvl="0" algn="ctr" defTabSz="666750">
            <a:lnSpc>
              <a:spcPct val="90000"/>
            </a:lnSpc>
            <a:spcBef>
              <a:spcPct val="0"/>
            </a:spcBef>
            <a:spcAft>
              <a:spcPct val="35000"/>
            </a:spcAft>
          </a:pPr>
          <a:r>
            <a:rPr lang="pt-BR" sz="1500" b="1" kern="1200" dirty="0" smtClean="0"/>
            <a:t>(RISCO HIV)?</a:t>
          </a:r>
          <a:endParaRPr lang="pt-BR" sz="1500" b="1" kern="1200" dirty="0"/>
        </a:p>
      </dsp:txBody>
      <dsp:txXfrm>
        <a:off x="2107489" y="903375"/>
        <a:ext cx="1603887" cy="1020480"/>
      </dsp:txXfrm>
    </dsp:sp>
    <dsp:sp modelId="{2C2D995C-B130-42B8-B614-F7307F2477B8}">
      <dsp:nvSpPr>
        <dsp:cNvPr id="0" name=""/>
        <dsp:cNvSpPr/>
      </dsp:nvSpPr>
      <dsp:spPr>
        <a:xfrm>
          <a:off x="3870479" y="848169"/>
          <a:ext cx="1714299" cy="11308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TEMPO DE EXPOSIÇÃO (&lt;72 HORAS?)</a:t>
          </a:r>
          <a:endParaRPr lang="pt-BR" sz="1500" b="1" kern="1200" dirty="0"/>
        </a:p>
      </dsp:txBody>
      <dsp:txXfrm>
        <a:off x="3925685" y="903375"/>
        <a:ext cx="1603887" cy="1020480"/>
      </dsp:txXfrm>
    </dsp:sp>
    <dsp:sp modelId="{1E6D017E-CEDF-4141-B067-88D3FDA7D2B0}">
      <dsp:nvSpPr>
        <dsp:cNvPr id="0" name=""/>
        <dsp:cNvSpPr/>
      </dsp:nvSpPr>
      <dsp:spPr>
        <a:xfrm>
          <a:off x="5688675" y="848169"/>
          <a:ext cx="1714299" cy="113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t>TESTE HIV</a:t>
          </a:r>
        </a:p>
        <a:p>
          <a:pPr lvl="0" algn="ctr" defTabSz="666750">
            <a:lnSpc>
              <a:spcPct val="90000"/>
            </a:lnSpc>
            <a:spcBef>
              <a:spcPct val="0"/>
            </a:spcBef>
            <a:spcAft>
              <a:spcPct val="35000"/>
            </a:spcAft>
          </a:pPr>
          <a:r>
            <a:rPr lang="pt-BR" sz="1500" b="1" kern="1200" dirty="0" smtClean="0"/>
            <a:t>(NÃO REAGENTE?</a:t>
          </a:r>
          <a:endParaRPr lang="pt-BR" sz="1500" b="1" kern="1200" dirty="0"/>
        </a:p>
      </dsp:txBody>
      <dsp:txXfrm>
        <a:off x="5743881" y="903375"/>
        <a:ext cx="1603887" cy="1020480"/>
      </dsp:txXfrm>
    </dsp:sp>
    <dsp:sp modelId="{08AFE89F-E2F7-4A54-B204-630F5A700CA7}">
      <dsp:nvSpPr>
        <dsp:cNvPr id="0" name=""/>
        <dsp:cNvSpPr/>
      </dsp:nvSpPr>
      <dsp:spPr>
        <a:xfrm>
          <a:off x="7506871" y="626147"/>
          <a:ext cx="1714299" cy="15749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u="sng" kern="1200" dirty="0" smtClean="0">
              <a:solidFill>
                <a:schemeClr val="bg1"/>
              </a:solidFill>
            </a:rPr>
            <a:t>SE TUDO SIM SERÁ INDICADO A</a:t>
          </a:r>
        </a:p>
        <a:p>
          <a:pPr lvl="0" algn="ctr" defTabSz="666750">
            <a:lnSpc>
              <a:spcPct val="90000"/>
            </a:lnSpc>
            <a:spcBef>
              <a:spcPct val="0"/>
            </a:spcBef>
            <a:spcAft>
              <a:spcPct val="35000"/>
            </a:spcAft>
          </a:pPr>
          <a:r>
            <a:rPr lang="pt-BR" sz="1500" b="1" u="sng" kern="1200" dirty="0" smtClean="0">
              <a:solidFill>
                <a:schemeClr val="bg1"/>
              </a:solidFill>
            </a:rPr>
            <a:t>PEP (PROFILAXIA DO HIV)</a:t>
          </a:r>
          <a:endParaRPr lang="pt-BR" sz="1500" b="1" u="sng" kern="1200" dirty="0">
            <a:solidFill>
              <a:schemeClr val="bg1"/>
            </a:solidFill>
          </a:endParaRPr>
        </a:p>
      </dsp:txBody>
      <dsp:txXfrm>
        <a:off x="7583753" y="703029"/>
        <a:ext cx="1560535" cy="1421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F7B11-D33E-4D5F-A18D-9E4A7A3CC1AB}">
      <dsp:nvSpPr>
        <dsp:cNvPr id="0" name=""/>
        <dsp:cNvSpPr/>
      </dsp:nvSpPr>
      <dsp:spPr>
        <a:xfrm>
          <a:off x="0" y="69390"/>
          <a:ext cx="8728180" cy="6605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pt-BR" sz="2200" kern="1200" dirty="0" smtClean="0"/>
            <a:t>ANTICONCEPÇÃO DE URGÊNCIA - LEVONORGESTREL</a:t>
          </a:r>
          <a:endParaRPr lang="pt-BR" sz="2200" kern="1200" dirty="0"/>
        </a:p>
      </dsp:txBody>
      <dsp:txXfrm>
        <a:off x="32247" y="101637"/>
        <a:ext cx="8663686" cy="596083"/>
      </dsp:txXfrm>
    </dsp:sp>
    <dsp:sp modelId="{C72392E9-2546-46AC-A1C0-AC7E1D3DE1B9}">
      <dsp:nvSpPr>
        <dsp:cNvPr id="0" name=""/>
        <dsp:cNvSpPr/>
      </dsp:nvSpPr>
      <dsp:spPr>
        <a:xfrm rot="5400000">
          <a:off x="5441549" y="-1498248"/>
          <a:ext cx="998819" cy="559149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pt-BR" sz="2200" kern="1200" dirty="0" smtClean="0"/>
            <a:t>1 comprimido de 1,5mg VO ou 2  comprimidos de 0,75mg, dose única, até 5 dias após a relação sexual.</a:t>
          </a:r>
          <a:endParaRPr lang="pt-BR" sz="2200" kern="1200" dirty="0"/>
        </a:p>
      </dsp:txBody>
      <dsp:txXfrm rot="-5400000">
        <a:off x="3145213" y="846846"/>
        <a:ext cx="5542733" cy="901303"/>
      </dsp:txXfrm>
    </dsp:sp>
    <dsp:sp modelId="{FFBBDAB1-E417-479B-8361-4772FF340794}">
      <dsp:nvSpPr>
        <dsp:cNvPr id="0" name=""/>
        <dsp:cNvSpPr/>
      </dsp:nvSpPr>
      <dsp:spPr>
        <a:xfrm>
          <a:off x="0" y="737658"/>
          <a:ext cx="3145213" cy="11196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pt-BR" sz="2200" kern="1200" dirty="0" smtClean="0"/>
            <a:t>1ª  OPÇÃO</a:t>
          </a:r>
          <a:endParaRPr lang="pt-BR" sz="2200" kern="1200" dirty="0"/>
        </a:p>
      </dsp:txBody>
      <dsp:txXfrm>
        <a:off x="54658" y="792316"/>
        <a:ext cx="3035897" cy="1010360"/>
      </dsp:txXfrm>
    </dsp:sp>
    <dsp:sp modelId="{BDF48EA0-53C5-4787-BF2D-42EA870E2797}">
      <dsp:nvSpPr>
        <dsp:cNvPr id="0" name=""/>
        <dsp:cNvSpPr/>
      </dsp:nvSpPr>
      <dsp:spPr>
        <a:xfrm rot="5400000">
          <a:off x="5431427" y="-338950"/>
          <a:ext cx="1019063" cy="559149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pt-BR" sz="2200" kern="1200" dirty="0" smtClean="0"/>
            <a:t> 1 comprimido de 0,75mg VO de 12/12 horas, no total de 2 comprimidos, até 5 dias após a relação sexual.</a:t>
          </a:r>
          <a:endParaRPr lang="pt-BR" sz="2200" kern="1200" dirty="0"/>
        </a:p>
      </dsp:txBody>
      <dsp:txXfrm rot="-5400000">
        <a:off x="3145214" y="1997010"/>
        <a:ext cx="5541744" cy="919569"/>
      </dsp:txXfrm>
    </dsp:sp>
    <dsp:sp modelId="{54E216D1-CA46-4979-8BCF-6E7704881031}">
      <dsp:nvSpPr>
        <dsp:cNvPr id="0" name=""/>
        <dsp:cNvSpPr/>
      </dsp:nvSpPr>
      <dsp:spPr>
        <a:xfrm>
          <a:off x="0" y="1933325"/>
          <a:ext cx="3145213" cy="10469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pt-BR" sz="2200" kern="1200" dirty="0" smtClean="0"/>
            <a:t>2ª  OPÇÃO</a:t>
          </a:r>
          <a:endParaRPr lang="pt-BR" sz="2200" kern="1200" dirty="0"/>
        </a:p>
      </dsp:txBody>
      <dsp:txXfrm>
        <a:off x="51107" y="1984432"/>
        <a:ext cx="3042999" cy="9447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47D07A56-D128-4E90-9FD4-B010FB916959}" type="datetimeFigureOut">
              <a:rPr lang="pt-BR" smtClean="0"/>
              <a:t>10/01/2019</a:t>
            </a:fld>
            <a:endParaRPr lang="pt-BR"/>
          </a:p>
        </p:txBody>
      </p:sp>
      <p:sp>
        <p:nvSpPr>
          <p:cNvPr id="4" name="Espaço Reservado para Rodapé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6B479D1A-4FC3-4B1D-AAFF-8B6DB83A6B4E}" type="slidenum">
              <a:rPr lang="pt-BR" smtClean="0"/>
              <a:t>‹nº›</a:t>
            </a:fld>
            <a:endParaRPr lang="pt-BR"/>
          </a:p>
        </p:txBody>
      </p:sp>
    </p:spTree>
    <p:extLst>
      <p:ext uri="{BB962C8B-B14F-4D97-AF65-F5344CB8AC3E}">
        <p14:creationId xmlns:p14="http://schemas.microsoft.com/office/powerpoint/2010/main" val="340360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ADCAB01A-C915-4272-A861-C695C5DEF253}" type="datetimeFigureOut">
              <a:rPr lang="pt-BR" smtClean="0"/>
              <a:t>10/01/2019</a:t>
            </a:fld>
            <a:endParaRPr lang="pt-BR"/>
          </a:p>
        </p:txBody>
      </p:sp>
      <p:sp>
        <p:nvSpPr>
          <p:cNvPr id="4" name="Espaço Reservado para Imagem de Slide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2A5D7E67-12AF-4964-92C3-A95297E3F241}" type="slidenum">
              <a:rPr lang="pt-BR" smtClean="0"/>
              <a:t>‹nº›</a:t>
            </a:fld>
            <a:endParaRPr lang="pt-BR"/>
          </a:p>
        </p:txBody>
      </p:sp>
    </p:spTree>
    <p:extLst>
      <p:ext uri="{BB962C8B-B14F-4D97-AF65-F5344CB8AC3E}">
        <p14:creationId xmlns:p14="http://schemas.microsoft.com/office/powerpoint/2010/main" val="368650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9</a:t>
            </a:fld>
            <a:endParaRPr lang="pt-BR"/>
          </a:p>
        </p:txBody>
      </p:sp>
    </p:spTree>
    <p:extLst>
      <p:ext uri="{BB962C8B-B14F-4D97-AF65-F5344CB8AC3E}">
        <p14:creationId xmlns:p14="http://schemas.microsoft.com/office/powerpoint/2010/main" val="362983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18</a:t>
            </a:fld>
            <a:endParaRPr lang="pt-BR"/>
          </a:p>
        </p:txBody>
      </p:sp>
    </p:spTree>
    <p:extLst>
      <p:ext uri="{BB962C8B-B14F-4D97-AF65-F5344CB8AC3E}">
        <p14:creationId xmlns:p14="http://schemas.microsoft.com/office/powerpoint/2010/main" val="127075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19</a:t>
            </a:fld>
            <a:endParaRPr lang="pt-BR"/>
          </a:p>
        </p:txBody>
      </p:sp>
    </p:spTree>
    <p:extLst>
      <p:ext uri="{BB962C8B-B14F-4D97-AF65-F5344CB8AC3E}">
        <p14:creationId xmlns:p14="http://schemas.microsoft.com/office/powerpoint/2010/main" val="143085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20</a:t>
            </a:fld>
            <a:endParaRPr lang="pt-BR"/>
          </a:p>
        </p:txBody>
      </p:sp>
    </p:spTree>
    <p:extLst>
      <p:ext uri="{BB962C8B-B14F-4D97-AF65-F5344CB8AC3E}">
        <p14:creationId xmlns:p14="http://schemas.microsoft.com/office/powerpoint/2010/main" val="400242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21</a:t>
            </a:fld>
            <a:endParaRPr lang="pt-BR"/>
          </a:p>
        </p:txBody>
      </p:sp>
    </p:spTree>
    <p:extLst>
      <p:ext uri="{BB962C8B-B14F-4D97-AF65-F5344CB8AC3E}">
        <p14:creationId xmlns:p14="http://schemas.microsoft.com/office/powerpoint/2010/main" val="21264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22</a:t>
            </a:fld>
            <a:endParaRPr lang="pt-BR"/>
          </a:p>
        </p:txBody>
      </p:sp>
    </p:spTree>
    <p:extLst>
      <p:ext uri="{BB962C8B-B14F-4D97-AF65-F5344CB8AC3E}">
        <p14:creationId xmlns:p14="http://schemas.microsoft.com/office/powerpoint/2010/main" val="399938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23</a:t>
            </a:fld>
            <a:endParaRPr lang="pt-BR"/>
          </a:p>
        </p:txBody>
      </p:sp>
    </p:spTree>
    <p:extLst>
      <p:ext uri="{BB962C8B-B14F-4D97-AF65-F5344CB8AC3E}">
        <p14:creationId xmlns:p14="http://schemas.microsoft.com/office/powerpoint/2010/main" val="188833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24</a:t>
            </a:fld>
            <a:endParaRPr lang="pt-BR"/>
          </a:p>
        </p:txBody>
      </p:sp>
    </p:spTree>
    <p:extLst>
      <p:ext uri="{BB962C8B-B14F-4D97-AF65-F5344CB8AC3E}">
        <p14:creationId xmlns:p14="http://schemas.microsoft.com/office/powerpoint/2010/main" val="92182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25</a:t>
            </a:fld>
            <a:endParaRPr lang="pt-BR"/>
          </a:p>
        </p:txBody>
      </p:sp>
    </p:spTree>
    <p:extLst>
      <p:ext uri="{BB962C8B-B14F-4D97-AF65-F5344CB8AC3E}">
        <p14:creationId xmlns:p14="http://schemas.microsoft.com/office/powerpoint/2010/main" val="336549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26</a:t>
            </a:fld>
            <a:endParaRPr lang="pt-BR"/>
          </a:p>
        </p:txBody>
      </p:sp>
    </p:spTree>
    <p:extLst>
      <p:ext uri="{BB962C8B-B14F-4D97-AF65-F5344CB8AC3E}">
        <p14:creationId xmlns:p14="http://schemas.microsoft.com/office/powerpoint/2010/main" val="230689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10</a:t>
            </a:fld>
            <a:endParaRPr lang="pt-BR"/>
          </a:p>
        </p:txBody>
      </p:sp>
    </p:spTree>
    <p:extLst>
      <p:ext uri="{BB962C8B-B14F-4D97-AF65-F5344CB8AC3E}">
        <p14:creationId xmlns:p14="http://schemas.microsoft.com/office/powerpoint/2010/main" val="216362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11</a:t>
            </a:fld>
            <a:endParaRPr lang="pt-BR"/>
          </a:p>
        </p:txBody>
      </p:sp>
    </p:spTree>
    <p:extLst>
      <p:ext uri="{BB962C8B-B14F-4D97-AF65-F5344CB8AC3E}">
        <p14:creationId xmlns:p14="http://schemas.microsoft.com/office/powerpoint/2010/main" val="58554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12</a:t>
            </a:fld>
            <a:endParaRPr lang="pt-BR"/>
          </a:p>
        </p:txBody>
      </p:sp>
    </p:spTree>
    <p:extLst>
      <p:ext uri="{BB962C8B-B14F-4D97-AF65-F5344CB8AC3E}">
        <p14:creationId xmlns:p14="http://schemas.microsoft.com/office/powerpoint/2010/main" val="220457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13</a:t>
            </a:fld>
            <a:endParaRPr lang="pt-BR"/>
          </a:p>
        </p:txBody>
      </p:sp>
    </p:spTree>
    <p:extLst>
      <p:ext uri="{BB962C8B-B14F-4D97-AF65-F5344CB8AC3E}">
        <p14:creationId xmlns:p14="http://schemas.microsoft.com/office/powerpoint/2010/main" val="117927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14</a:t>
            </a:fld>
            <a:endParaRPr lang="pt-BR"/>
          </a:p>
        </p:txBody>
      </p:sp>
    </p:spTree>
    <p:extLst>
      <p:ext uri="{BB962C8B-B14F-4D97-AF65-F5344CB8AC3E}">
        <p14:creationId xmlns:p14="http://schemas.microsoft.com/office/powerpoint/2010/main" val="170270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15</a:t>
            </a:fld>
            <a:endParaRPr lang="pt-BR"/>
          </a:p>
        </p:txBody>
      </p:sp>
    </p:spTree>
    <p:extLst>
      <p:ext uri="{BB962C8B-B14F-4D97-AF65-F5344CB8AC3E}">
        <p14:creationId xmlns:p14="http://schemas.microsoft.com/office/powerpoint/2010/main" val="276665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16</a:t>
            </a:fld>
            <a:endParaRPr lang="pt-BR"/>
          </a:p>
        </p:txBody>
      </p:sp>
    </p:spTree>
    <p:extLst>
      <p:ext uri="{BB962C8B-B14F-4D97-AF65-F5344CB8AC3E}">
        <p14:creationId xmlns:p14="http://schemas.microsoft.com/office/powerpoint/2010/main" val="2699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B2BDFFB-AB4F-4D8C-9439-4169B70AC268}" type="slidenum">
              <a:rPr lang="pt-BR" smtClean="0"/>
              <a:pPr/>
              <a:t>17</a:t>
            </a:fld>
            <a:endParaRPr lang="pt-BR"/>
          </a:p>
        </p:txBody>
      </p:sp>
    </p:spTree>
    <p:extLst>
      <p:ext uri="{BB962C8B-B14F-4D97-AF65-F5344CB8AC3E}">
        <p14:creationId xmlns:p14="http://schemas.microsoft.com/office/powerpoint/2010/main" val="247553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1848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31605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99534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95605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284073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063AB39-F56B-420B-9AC4-062CF98FEE4B}" type="datetimeFigureOut">
              <a:rPr lang="pt-BR" smtClean="0"/>
              <a:t>10/01/2019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39535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063AB39-F56B-420B-9AC4-062CF98FEE4B}" type="datetimeFigureOut">
              <a:rPr lang="pt-BR" smtClean="0"/>
              <a:t>10/01/2019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66676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063AB39-F56B-420B-9AC4-062CF98FEE4B}" type="datetimeFigureOut">
              <a:rPr lang="pt-BR" smtClean="0"/>
              <a:t>10/01/2019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5185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063AB39-F56B-420B-9AC4-062CF98FEE4B}" type="datetimeFigureOut">
              <a:rPr lang="pt-BR" smtClean="0"/>
              <a:t>10/01/2019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246937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063AB39-F56B-420B-9AC4-062CF98FEE4B}" type="datetimeFigureOut">
              <a:rPr lang="pt-BR" smtClean="0"/>
              <a:t>10/01/2019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377097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063AB39-F56B-420B-9AC4-062CF98FEE4B}" type="datetimeFigureOut">
              <a:rPr lang="pt-BR" smtClean="0"/>
              <a:t>10/01/2019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008C060-6EBE-46A4-9285-FE1419E1CF5D}" type="slidenum">
              <a:rPr lang="pt-BR" smtClean="0"/>
              <a:t>‹nº›</a:t>
            </a:fld>
            <a:endParaRPr lang="pt-BR"/>
          </a:p>
        </p:txBody>
      </p:sp>
    </p:spTree>
    <p:extLst>
      <p:ext uri="{BB962C8B-B14F-4D97-AF65-F5344CB8AC3E}">
        <p14:creationId xmlns:p14="http://schemas.microsoft.com/office/powerpoint/2010/main" val="123892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AB39-F56B-420B-9AC4-062CF98FEE4B}" type="datetimeFigureOut">
              <a:rPr lang="pt-BR" smtClean="0"/>
              <a:t>10/01/2019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8C060-6EBE-46A4-9285-FE1419E1CF5D}" type="slidenum">
              <a:rPr lang="pt-BR" smtClean="0"/>
              <a:t>‹nº›</a:t>
            </a:fld>
            <a:endParaRPr lang="pt-BR"/>
          </a:p>
        </p:txBody>
      </p:sp>
    </p:spTree>
    <p:extLst>
      <p:ext uri="{BB962C8B-B14F-4D97-AF65-F5344CB8AC3E}">
        <p14:creationId xmlns:p14="http://schemas.microsoft.com/office/powerpoint/2010/main" val="366942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emf"/><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7.png"/><Relationship Id="rId10" Type="http://schemas.openxmlformats.org/officeDocument/2006/relationships/diagramColors" Target="../diagrams/colors2.xml"/><Relationship Id="rId4" Type="http://schemas.openxmlformats.org/officeDocument/2006/relationships/image" Target="../media/image5.emf"/><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0.png"/><Relationship Id="rId7" Type="http://schemas.openxmlformats.org/officeDocument/2006/relationships/image" Target="../media/image6.png"/><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3.xml"/><Relationship Id="rId5" Type="http://schemas.openxmlformats.org/officeDocument/2006/relationships/image" Target="../media/image5.emf"/><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t>VIOLÊNCIA SEXUAL</a:t>
            </a:r>
            <a:endParaRPr lang="pt-BR" b="1" dirty="0"/>
          </a:p>
        </p:txBody>
      </p:sp>
    </p:spTree>
    <p:extLst>
      <p:ext uri="{BB962C8B-B14F-4D97-AF65-F5344CB8AC3E}">
        <p14:creationId xmlns:p14="http://schemas.microsoft.com/office/powerpoint/2010/main" val="1505966321"/>
      </p:ext>
    </p:extLst>
  </p:cSld>
  <p:clrMapOvr>
    <a:masterClrMapping/>
  </p:clrMapOvr>
  <mc:AlternateContent xmlns:mc="http://schemas.openxmlformats.org/markup-compatibility/2006" xmlns:p14="http://schemas.microsoft.com/office/powerpoint/2010/main">
    <mc:Choice Requires="p14">
      <p:transition spd="slow" p14:dur="2000" advTm="4516"/>
    </mc:Choice>
    <mc:Fallback xmlns="">
      <p:transition spd="slow" advTm="45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226904" y="334453"/>
            <a:ext cx="1916647" cy="1435635"/>
          </a:xfrm>
          <a:prstGeom prst="rect">
            <a:avLst/>
          </a:prstGeom>
        </p:spPr>
      </p:pic>
      <p:sp>
        <p:nvSpPr>
          <p:cNvPr id="3" name="CaixaDeTexto 2"/>
          <p:cNvSpPr txBox="1"/>
          <p:nvPr/>
        </p:nvSpPr>
        <p:spPr>
          <a:xfrm>
            <a:off x="365441" y="1641821"/>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698370" y="614388"/>
            <a:ext cx="1345538" cy="1155700"/>
          </a:xfrm>
          <a:prstGeom prst="rect">
            <a:avLst/>
          </a:prstGeom>
        </p:spPr>
      </p:pic>
      <p:sp>
        <p:nvSpPr>
          <p:cNvPr id="12" name="CaixaDeTexto 11"/>
          <p:cNvSpPr txBox="1"/>
          <p:nvPr/>
        </p:nvSpPr>
        <p:spPr>
          <a:xfrm>
            <a:off x="4597312" y="1899943"/>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3227500" y="1976150"/>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440573" y="178414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043908" y="1840224"/>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6828579" y="604043"/>
            <a:ext cx="4317701" cy="1372107"/>
          </a:xfrm>
          <a:prstGeom prst="rect">
            <a:avLst/>
          </a:prstGeom>
        </p:spPr>
        <p:txBody>
          <a:bodyPr wrap="square">
            <a:spAutoFit/>
          </a:bodyPr>
          <a:lstStyle/>
          <a:p>
            <a:pPr lvl="0" algn="just">
              <a:lnSpc>
                <a:spcPct val="99000"/>
              </a:lnSpc>
            </a:pPr>
            <a:r>
              <a:rPr lang="pt-BR" sz="2800"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NESTE ATENDIMENTO SERÁ OFERTADO MEDICAÇÕES PARA PREVENIR (EVITAR):</a:t>
            </a:r>
          </a:p>
        </p:txBody>
      </p:sp>
      <p:pic>
        <p:nvPicPr>
          <p:cNvPr id="34" name="Imagem 33"/>
          <p:cNvPicPr>
            <a:picLocks noChangeAspect="1"/>
          </p:cNvPicPr>
          <p:nvPr/>
        </p:nvPicPr>
        <p:blipFill>
          <a:blip r:embed="rId5"/>
          <a:stretch>
            <a:fillRect/>
          </a:stretch>
        </p:blipFill>
        <p:spPr>
          <a:xfrm>
            <a:off x="4833994" y="677356"/>
            <a:ext cx="988709" cy="1047669"/>
          </a:xfrm>
          <a:prstGeom prst="rect">
            <a:avLst/>
          </a:prstGeom>
        </p:spPr>
      </p:pic>
      <p:graphicFrame>
        <p:nvGraphicFramePr>
          <p:cNvPr id="5" name="Diagrama 4"/>
          <p:cNvGraphicFramePr/>
          <p:nvPr>
            <p:extLst>
              <p:ext uri="{D42A27DB-BD31-4B8C-83A1-F6EECF244321}">
                <p14:modId xmlns:p14="http://schemas.microsoft.com/office/powerpoint/2010/main" val="112247260"/>
              </p:ext>
            </p:extLst>
          </p:nvPr>
        </p:nvGraphicFramePr>
        <p:xfrm>
          <a:off x="734095" y="2384527"/>
          <a:ext cx="10547797" cy="37458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97043681"/>
      </p:ext>
    </p:extLst>
  </p:cSld>
  <p:clrMapOvr>
    <a:masterClrMapping/>
  </p:clrMapOvr>
  <mc:AlternateContent xmlns:mc="http://schemas.openxmlformats.org/markup-compatibility/2006" xmlns:p14="http://schemas.microsoft.com/office/powerpoint/2010/main">
    <mc:Choice Requires="p14">
      <p:transition spd="slow" p14:dur="2000" advTm="19286"/>
    </mc:Choice>
    <mc:Fallback xmlns="">
      <p:transition spd="slow" advTm="1928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226904" y="334453"/>
            <a:ext cx="1916647" cy="1435635"/>
          </a:xfrm>
          <a:prstGeom prst="rect">
            <a:avLst/>
          </a:prstGeom>
        </p:spPr>
      </p:pic>
      <p:sp>
        <p:nvSpPr>
          <p:cNvPr id="3" name="CaixaDeTexto 2"/>
          <p:cNvSpPr txBox="1"/>
          <p:nvPr/>
        </p:nvSpPr>
        <p:spPr>
          <a:xfrm>
            <a:off x="365441" y="1641821"/>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698370" y="614388"/>
            <a:ext cx="1345538" cy="1155700"/>
          </a:xfrm>
          <a:prstGeom prst="rect">
            <a:avLst/>
          </a:prstGeom>
        </p:spPr>
      </p:pic>
      <p:sp>
        <p:nvSpPr>
          <p:cNvPr id="12" name="CaixaDeTexto 11"/>
          <p:cNvSpPr txBox="1"/>
          <p:nvPr/>
        </p:nvSpPr>
        <p:spPr>
          <a:xfrm>
            <a:off x="4597312" y="1899943"/>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3227500" y="1976150"/>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440573" y="178414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043908" y="1840224"/>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569604" y="2453154"/>
            <a:ext cx="9517488" cy="4479688"/>
          </a:xfrm>
          <a:prstGeom prst="rect">
            <a:avLst/>
          </a:prstGeom>
        </p:spPr>
        <p:txBody>
          <a:bodyPr wrap="square">
            <a:spAutoFit/>
          </a:bodyPr>
          <a:lstStyle/>
          <a:p>
            <a:pPr algn="just">
              <a:lnSpc>
                <a:spcPct val="99000"/>
              </a:lnSpc>
            </a:pPr>
            <a:r>
              <a:rPr lang="pt-BR" sz="2400" b="1" dirty="0" smtClean="0"/>
              <a:t>SERÁ REALIZADO</a:t>
            </a:r>
          </a:p>
          <a:p>
            <a:pPr marL="342900" indent="-342900" algn="just">
              <a:lnSpc>
                <a:spcPct val="99000"/>
              </a:lnSpc>
              <a:buFont typeface="Symbol" panose="05050102010706020507" pitchFamily="18" charset="2"/>
              <a:buChar char=""/>
            </a:pPr>
            <a:r>
              <a:rPr lang="pt-BR" sz="2400" dirty="0" smtClean="0"/>
              <a:t> EXAME FÍSICO COMPLETO (INCLUINDO OS GENITAIS),</a:t>
            </a:r>
          </a:p>
          <a:p>
            <a:pPr marL="342900" indent="-342900" algn="just">
              <a:lnSpc>
                <a:spcPct val="99000"/>
              </a:lnSpc>
              <a:buFont typeface="Symbol" panose="05050102010706020507" pitchFamily="18" charset="2"/>
              <a:buChar char=""/>
            </a:pPr>
            <a:r>
              <a:rPr lang="pt-BR" sz="2400" dirty="0" smtClean="0"/>
              <a:t> COLETA DE SANGUE (HIV, SIFILIS, HEPATITE B)</a:t>
            </a:r>
          </a:p>
          <a:p>
            <a:pPr marL="342900" indent="-342900" algn="just">
              <a:lnSpc>
                <a:spcPct val="99000"/>
              </a:lnSpc>
              <a:buFont typeface="Symbol" panose="05050102010706020507" pitchFamily="18" charset="2"/>
              <a:buChar char=""/>
            </a:pPr>
            <a:r>
              <a:rPr lang="pt-BR" sz="2400" dirty="0" smtClean="0"/>
              <a:t> COLETA DE AMOSTRAS PARA DIAGNÓSTICO DE INFECÇÕES GENITAIS</a:t>
            </a:r>
          </a:p>
          <a:p>
            <a:pPr marL="342900" indent="-342900" algn="just">
              <a:lnSpc>
                <a:spcPct val="99000"/>
              </a:lnSpc>
              <a:buFont typeface="Symbol" panose="05050102010706020507" pitchFamily="18" charset="2"/>
              <a:buChar char=""/>
            </a:pPr>
            <a:r>
              <a:rPr lang="pt-BR" sz="2400" dirty="0" smtClean="0"/>
              <a:t> COLETA DE MATERIAL PARA IDENTIFICAÇÃO DO PROVÁVEL AUTOR (A)</a:t>
            </a:r>
          </a:p>
          <a:p>
            <a:pPr marL="342900" indent="-342900" algn="just">
              <a:lnSpc>
                <a:spcPct val="99000"/>
              </a:lnSpc>
              <a:buFont typeface="Symbol" panose="05050102010706020507" pitchFamily="18" charset="2"/>
              <a:buChar char=""/>
            </a:pPr>
            <a:r>
              <a:rPr lang="pt-BR" sz="2400" dirty="0" smtClean="0"/>
              <a:t> OUTROS EXAMES PODERÃO SER SOLICITADOS DE ACORDO COM CADA SITUAÇÃO DA AGRESSÃO</a:t>
            </a:r>
          </a:p>
          <a:p>
            <a:pPr marL="342900" indent="-342900" algn="just">
              <a:lnSpc>
                <a:spcPct val="99000"/>
              </a:lnSpc>
              <a:buFont typeface="Symbol" panose="05050102010706020507" pitchFamily="18" charset="2"/>
              <a:buChar char=""/>
            </a:pPr>
            <a:r>
              <a:rPr lang="pt-BR" sz="2400" dirty="0" smtClean="0"/>
              <a:t> SERA PREENCHIDA A “FICHA DE NOTIFICAÇÃO E INVESTIGAÇÃO DE VIOLÊNCIA DOMÉSTICA, SEXUAL E/OU OUTRAS VIOLÊNCIAS”</a:t>
            </a:r>
          </a:p>
          <a:p>
            <a:pPr marL="342900" indent="-342900" algn="just">
              <a:lnSpc>
                <a:spcPct val="99000"/>
              </a:lnSpc>
              <a:buFont typeface="Symbol" panose="05050102010706020507" pitchFamily="18" charset="2"/>
              <a:buChar char=""/>
            </a:pPr>
            <a:r>
              <a:rPr lang="pt-BR" sz="2400" dirty="0" smtClean="0"/>
              <a:t> NO CASOS DE CRIANÇAS E ADOLESCENTES SERÁ COMUNICADO O CONSELHO TUTELAR.</a:t>
            </a:r>
          </a:p>
          <a:p>
            <a:pPr marL="342900" lvl="0" indent="-342900" algn="just">
              <a:lnSpc>
                <a:spcPct val="99000"/>
              </a:lnSpc>
              <a:buFont typeface="Symbol" panose="05050102010706020507" pitchFamily="18" charset="2"/>
              <a:buChar char=""/>
            </a:pPr>
            <a:endParaRPr lang="pt-BR" sz="2400" dirty="0" smtClean="0">
              <a:solidFill>
                <a:srgbClr val="404040"/>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Imagem 33"/>
          <p:cNvPicPr>
            <a:picLocks noChangeAspect="1"/>
          </p:cNvPicPr>
          <p:nvPr/>
        </p:nvPicPr>
        <p:blipFill>
          <a:blip r:embed="rId5"/>
          <a:stretch>
            <a:fillRect/>
          </a:stretch>
        </p:blipFill>
        <p:spPr>
          <a:xfrm>
            <a:off x="4833994" y="677356"/>
            <a:ext cx="988709" cy="1047669"/>
          </a:xfrm>
          <a:prstGeom prst="rect">
            <a:avLst/>
          </a:prstGeom>
        </p:spPr>
      </p:pic>
      <p:sp>
        <p:nvSpPr>
          <p:cNvPr id="5" name="CaixaDeTexto 4"/>
          <p:cNvSpPr txBox="1"/>
          <p:nvPr/>
        </p:nvSpPr>
        <p:spPr>
          <a:xfrm>
            <a:off x="7199289" y="1197735"/>
            <a:ext cx="4056845" cy="1200329"/>
          </a:xfrm>
          <a:prstGeom prst="rect">
            <a:avLst/>
          </a:prstGeom>
          <a:solidFill>
            <a:schemeClr val="accent1">
              <a:lumMod val="20000"/>
              <a:lumOff val="80000"/>
            </a:schemeClr>
          </a:solidFill>
        </p:spPr>
        <p:txBody>
          <a:bodyPr wrap="square" rtlCol="0">
            <a:spAutoFit/>
          </a:bodyPr>
          <a:lstStyle/>
          <a:p>
            <a:r>
              <a:rPr lang="pt-BR" sz="2400" b="1" dirty="0" smtClean="0"/>
              <a:t>NÃO É OBRIGATORIO BOLETIM DE OCORRENCIA (BO) PARA SER ATENDIDO.</a:t>
            </a:r>
            <a:endParaRPr lang="pt-BR" sz="2400" b="1" dirty="0"/>
          </a:p>
        </p:txBody>
      </p:sp>
    </p:spTree>
    <p:extLst>
      <p:ext uri="{BB962C8B-B14F-4D97-AF65-F5344CB8AC3E}">
        <p14:creationId xmlns:p14="http://schemas.microsoft.com/office/powerpoint/2010/main" val="760480109"/>
      </p:ext>
    </p:extLst>
  </p:cSld>
  <p:clrMapOvr>
    <a:masterClrMapping/>
  </p:clrMapOvr>
  <mc:AlternateContent xmlns:mc="http://schemas.openxmlformats.org/markup-compatibility/2006" xmlns:p14="http://schemas.microsoft.com/office/powerpoint/2010/main">
    <mc:Choice Requires="p14">
      <p:transition spd="slow" p14:dur="2000" advTm="15709"/>
    </mc:Choice>
    <mc:Fallback xmlns="">
      <p:transition spd="slow" advTm="1570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226904" y="334453"/>
            <a:ext cx="1916647" cy="1435635"/>
          </a:xfrm>
          <a:prstGeom prst="rect">
            <a:avLst/>
          </a:prstGeom>
        </p:spPr>
      </p:pic>
      <p:sp>
        <p:nvSpPr>
          <p:cNvPr id="3" name="CaixaDeTexto 2"/>
          <p:cNvSpPr txBox="1"/>
          <p:nvPr/>
        </p:nvSpPr>
        <p:spPr>
          <a:xfrm>
            <a:off x="365441" y="1641821"/>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698370" y="614388"/>
            <a:ext cx="1345538" cy="1155700"/>
          </a:xfrm>
          <a:prstGeom prst="rect">
            <a:avLst/>
          </a:prstGeom>
        </p:spPr>
      </p:pic>
      <p:sp>
        <p:nvSpPr>
          <p:cNvPr id="12" name="CaixaDeTexto 11"/>
          <p:cNvSpPr txBox="1"/>
          <p:nvPr/>
        </p:nvSpPr>
        <p:spPr>
          <a:xfrm>
            <a:off x="4597312" y="1899943"/>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3227500" y="1976150"/>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440573" y="178414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043908" y="1840224"/>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622916" y="2751926"/>
            <a:ext cx="11264284" cy="2677656"/>
          </a:xfrm>
          <a:prstGeom prst="rect">
            <a:avLst/>
          </a:prstGeom>
        </p:spPr>
        <p:txBody>
          <a:bodyPr wrap="square">
            <a:spAutoFit/>
          </a:bodyPr>
          <a:lstStyle/>
          <a:p>
            <a:r>
              <a:rPr lang="pt-BR" sz="2400" b="1" u="sng" dirty="0" smtClean="0"/>
              <a:t>É IMPORTANTE QUE VOCE RELATE A HISTÓRIA DA VIOLÊNCIA</a:t>
            </a:r>
          </a:p>
          <a:p>
            <a:endParaRPr lang="pt-BR" sz="2400" b="1" u="sng" dirty="0"/>
          </a:p>
          <a:p>
            <a:pPr lvl="2"/>
            <a:r>
              <a:rPr lang="pt-BR" sz="2400" b="1" dirty="0" smtClean="0"/>
              <a:t>LOCAL, DIA, HORA APROXIMADA</a:t>
            </a:r>
          </a:p>
          <a:p>
            <a:pPr lvl="2"/>
            <a:r>
              <a:rPr lang="pt-BR" sz="2400" b="1" dirty="0" smtClean="0"/>
              <a:t>A VIOLÊNCIA SOFRIDA</a:t>
            </a:r>
          </a:p>
          <a:p>
            <a:pPr lvl="2"/>
            <a:r>
              <a:rPr lang="pt-BR" sz="2400" b="1" dirty="0" smtClean="0"/>
              <a:t>A FORMA DE CONSTRANGIMENTO SOFRIDA</a:t>
            </a:r>
          </a:p>
          <a:p>
            <a:pPr lvl="2"/>
            <a:r>
              <a:rPr lang="pt-BR" sz="2400" b="1" dirty="0" smtClean="0"/>
              <a:t>O NÚMERO DE AUTORES QUE COMETERAM A VIOLÊNCIA (SE POSSIVEL DESCREVÊ-LOS)</a:t>
            </a:r>
            <a:endParaRPr lang="pt-BR" sz="1600" b="1" dirty="0"/>
          </a:p>
        </p:txBody>
      </p:sp>
      <p:pic>
        <p:nvPicPr>
          <p:cNvPr id="34" name="Imagem 33"/>
          <p:cNvPicPr>
            <a:picLocks noChangeAspect="1"/>
          </p:cNvPicPr>
          <p:nvPr/>
        </p:nvPicPr>
        <p:blipFill>
          <a:blip r:embed="rId5"/>
          <a:stretch>
            <a:fillRect/>
          </a:stretch>
        </p:blipFill>
        <p:spPr>
          <a:xfrm>
            <a:off x="4833994" y="677356"/>
            <a:ext cx="988709" cy="1047669"/>
          </a:xfrm>
          <a:prstGeom prst="rect">
            <a:avLst/>
          </a:prstGeom>
        </p:spPr>
      </p:pic>
    </p:spTree>
    <p:extLst>
      <p:ext uri="{BB962C8B-B14F-4D97-AF65-F5344CB8AC3E}">
        <p14:creationId xmlns:p14="http://schemas.microsoft.com/office/powerpoint/2010/main" val="218199232"/>
      </p:ext>
    </p:extLst>
  </p:cSld>
  <p:clrMapOvr>
    <a:masterClrMapping/>
  </p:clrMapOvr>
  <mc:AlternateContent xmlns:mc="http://schemas.openxmlformats.org/markup-compatibility/2006" xmlns:p14="http://schemas.microsoft.com/office/powerpoint/2010/main">
    <mc:Choice Requires="p14">
      <p:transition spd="slow" p14:dur="2000" advTm="10871"/>
    </mc:Choice>
    <mc:Fallback xmlns="">
      <p:transition spd="slow" advTm="108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graphicFrame>
        <p:nvGraphicFramePr>
          <p:cNvPr id="24" name="Espaço Reservado para Conteúdo 3"/>
          <p:cNvGraphicFramePr>
            <a:graphicFrameLocks noGrp="1"/>
          </p:cNvGraphicFramePr>
          <p:nvPr>
            <p:ph idx="1"/>
            <p:extLst>
              <p:ext uri="{D42A27DB-BD31-4B8C-83A1-F6EECF244321}">
                <p14:modId xmlns:p14="http://schemas.microsoft.com/office/powerpoint/2010/main" val="3956648319"/>
              </p:ext>
            </p:extLst>
          </p:nvPr>
        </p:nvGraphicFramePr>
        <p:xfrm>
          <a:off x="1313645" y="3246022"/>
          <a:ext cx="9221273" cy="2827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1428691" y="2722442"/>
            <a:ext cx="7661508" cy="861774"/>
          </a:xfrm>
          <a:prstGeom prst="rect">
            <a:avLst/>
          </a:prstGeom>
          <a:noFill/>
        </p:spPr>
        <p:txBody>
          <a:bodyPr wrap="square" rtlCol="0">
            <a:spAutoFit/>
          </a:bodyPr>
          <a:lstStyle/>
          <a:p>
            <a:r>
              <a:rPr lang="pt-BR" sz="3200" b="1" dirty="0" smtClean="0"/>
              <a:t>O MÉDICO IRÁ AVALIAR</a:t>
            </a:r>
            <a:r>
              <a:rPr lang="pt-BR" b="1" dirty="0" smtClean="0"/>
              <a:t>:</a:t>
            </a:r>
          </a:p>
          <a:p>
            <a:endParaRPr lang="pt-BR" dirty="0"/>
          </a:p>
        </p:txBody>
      </p:sp>
    </p:spTree>
    <p:extLst>
      <p:ext uri="{BB962C8B-B14F-4D97-AF65-F5344CB8AC3E}">
        <p14:creationId xmlns:p14="http://schemas.microsoft.com/office/powerpoint/2010/main" val="3455740193"/>
      </p:ext>
    </p:extLst>
  </p:cSld>
  <p:clrMapOvr>
    <a:masterClrMapping/>
  </p:clrMapOvr>
  <mc:AlternateContent xmlns:mc="http://schemas.openxmlformats.org/markup-compatibility/2006" xmlns:p14="http://schemas.microsoft.com/office/powerpoint/2010/main">
    <mc:Choice Requires="p14">
      <p:transition spd="slow" p14:dur="2000" advTm="10897"/>
    </mc:Choice>
    <mc:Fallback xmlns="">
      <p:transition spd="slow" advTm="1089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1428691" y="2722442"/>
            <a:ext cx="7661508" cy="2339102"/>
          </a:xfrm>
          <a:prstGeom prst="rect">
            <a:avLst/>
          </a:prstGeom>
          <a:solidFill>
            <a:schemeClr val="accent1">
              <a:lumMod val="20000"/>
              <a:lumOff val="80000"/>
            </a:schemeClr>
          </a:solidFill>
        </p:spPr>
        <p:txBody>
          <a:bodyPr wrap="square" rtlCol="0">
            <a:spAutoFit/>
          </a:bodyPr>
          <a:lstStyle/>
          <a:p>
            <a:pPr algn="ctr"/>
            <a:r>
              <a:rPr lang="pt-BR" sz="3200" dirty="0" smtClean="0"/>
              <a:t>A PROFILAXIA DO HIV SÃO MEDICAÇÕES QUE DEVEM SER TOMADAS POR 28 DIAS, </a:t>
            </a:r>
          </a:p>
          <a:p>
            <a:pPr algn="ctr"/>
            <a:r>
              <a:rPr lang="pt-BR" sz="3200" dirty="0" smtClean="0"/>
              <a:t>NA DOSE E HORÁRIOS RECOMENDADOS (SEGUIR A PRESCRIÇÃO DO MÉDICO) </a:t>
            </a:r>
            <a:endParaRPr lang="pt-BR" dirty="0" smtClean="0"/>
          </a:p>
          <a:p>
            <a:pPr algn="ctr"/>
            <a:endParaRPr lang="pt-BR" dirty="0"/>
          </a:p>
        </p:txBody>
      </p:sp>
    </p:spTree>
    <p:extLst>
      <p:ext uri="{BB962C8B-B14F-4D97-AF65-F5344CB8AC3E}">
        <p14:creationId xmlns:p14="http://schemas.microsoft.com/office/powerpoint/2010/main" val="2600410661"/>
      </p:ext>
    </p:extLst>
  </p:cSld>
  <p:clrMapOvr>
    <a:masterClrMapping/>
  </p:clrMapOvr>
  <mc:AlternateContent xmlns:mc="http://schemas.openxmlformats.org/markup-compatibility/2006" xmlns:p14="http://schemas.microsoft.com/office/powerpoint/2010/main">
    <mc:Choice Requires="p14">
      <p:transition spd="slow" p14:dur="2000" advTm="6371"/>
    </mc:Choice>
    <mc:Fallback xmlns="">
      <p:transition spd="slow" advTm="637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16" name="AutoShape 2"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7" name="AutoShape 4"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8" name="Título 5"/>
          <p:cNvSpPr txBox="1">
            <a:spLocks/>
          </p:cNvSpPr>
          <p:nvPr/>
        </p:nvSpPr>
        <p:spPr>
          <a:xfrm>
            <a:off x="7553049" y="664780"/>
            <a:ext cx="4308393" cy="734070"/>
          </a:xfrm>
          <a:prstGeom prst="rect">
            <a:avLst/>
          </a:prstGeom>
          <a:solidFill>
            <a:schemeClr val="tx2">
              <a:lumMod val="60000"/>
              <a:lumOff val="40000"/>
            </a:schemeClr>
          </a:solidFill>
          <a:ln w="25400" cap="flat" cmpd="sng" algn="ctr">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p>
            <a:pPr algn="ctr">
              <a:spcBef>
                <a:spcPct val="0"/>
              </a:spcBef>
              <a:defRPr/>
            </a:pPr>
            <a:r>
              <a:rPr lang="pt-BR" sz="2400" b="1" dirty="0">
                <a:solidFill>
                  <a:schemeClr val="bg1"/>
                </a:solidFill>
                <a:effectLst>
                  <a:outerShdw blurRad="38100" dist="38100" dir="2700000" algn="tl">
                    <a:srgbClr val="000000">
                      <a:alpha val="43137"/>
                    </a:srgbClr>
                  </a:outerShdw>
                </a:effectLst>
              </a:rPr>
              <a:t>PEP  - Profilaxia pós exposição</a:t>
            </a:r>
          </a:p>
          <a:p>
            <a:pPr algn="ctr">
              <a:spcBef>
                <a:spcPct val="0"/>
              </a:spcBef>
              <a:defRPr/>
            </a:pPr>
            <a:r>
              <a:rPr lang="pt-BR" sz="2400" b="1" dirty="0">
                <a:solidFill>
                  <a:schemeClr val="bg1"/>
                </a:solidFill>
                <a:effectLst>
                  <a:outerShdw blurRad="38100" dist="38100" dir="2700000" algn="tl">
                    <a:srgbClr val="000000">
                      <a:alpha val="43137"/>
                    </a:srgbClr>
                  </a:outerShdw>
                </a:effectLst>
              </a:rPr>
              <a:t>ESQUEMA DE ESCOLHA</a:t>
            </a:r>
          </a:p>
        </p:txBody>
      </p:sp>
      <p:sp>
        <p:nvSpPr>
          <p:cNvPr id="20" name="Forma livre 19"/>
          <p:cNvSpPr/>
          <p:nvPr/>
        </p:nvSpPr>
        <p:spPr>
          <a:xfrm>
            <a:off x="613546" y="2977236"/>
            <a:ext cx="4111173" cy="277988"/>
          </a:xfrm>
          <a:custGeom>
            <a:avLst/>
            <a:gdLst>
              <a:gd name="connsiteX0" fmla="*/ 0 w 5799235"/>
              <a:gd name="connsiteY0" fmla="*/ 91524 h 915237"/>
              <a:gd name="connsiteX1" fmla="*/ 91524 w 5799235"/>
              <a:gd name="connsiteY1" fmla="*/ 0 h 915237"/>
              <a:gd name="connsiteX2" fmla="*/ 5707711 w 5799235"/>
              <a:gd name="connsiteY2" fmla="*/ 0 h 915237"/>
              <a:gd name="connsiteX3" fmla="*/ 5799235 w 5799235"/>
              <a:gd name="connsiteY3" fmla="*/ 91524 h 915237"/>
              <a:gd name="connsiteX4" fmla="*/ 5799235 w 5799235"/>
              <a:gd name="connsiteY4" fmla="*/ 823713 h 915237"/>
              <a:gd name="connsiteX5" fmla="*/ 5707711 w 5799235"/>
              <a:gd name="connsiteY5" fmla="*/ 915237 h 915237"/>
              <a:gd name="connsiteX6" fmla="*/ 91524 w 5799235"/>
              <a:gd name="connsiteY6" fmla="*/ 915237 h 915237"/>
              <a:gd name="connsiteX7" fmla="*/ 0 w 5799235"/>
              <a:gd name="connsiteY7" fmla="*/ 823713 h 915237"/>
              <a:gd name="connsiteX8" fmla="*/ 0 w 5799235"/>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9235" h="915237">
                <a:moveTo>
                  <a:pt x="0" y="91524"/>
                </a:moveTo>
                <a:cubicBezTo>
                  <a:pt x="0" y="40977"/>
                  <a:pt x="40977" y="0"/>
                  <a:pt x="91524" y="0"/>
                </a:cubicBezTo>
                <a:lnTo>
                  <a:pt x="5707711" y="0"/>
                </a:lnTo>
                <a:cubicBezTo>
                  <a:pt x="5758258" y="0"/>
                  <a:pt x="5799235" y="40977"/>
                  <a:pt x="5799235" y="91524"/>
                </a:cubicBezTo>
                <a:lnTo>
                  <a:pt x="5799235" y="823713"/>
                </a:lnTo>
                <a:cubicBezTo>
                  <a:pt x="5799235" y="874260"/>
                  <a:pt x="5758258" y="915237"/>
                  <a:pt x="5707711" y="915237"/>
                </a:cubicBezTo>
                <a:lnTo>
                  <a:pt x="91524" y="915237"/>
                </a:lnTo>
                <a:cubicBezTo>
                  <a:pt x="40977" y="915237"/>
                  <a:pt x="0" y="874260"/>
                  <a:pt x="0" y="823713"/>
                </a:cubicBezTo>
                <a:lnTo>
                  <a:pt x="0" y="915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800" tIns="52226" rIns="70800" bIns="52226" numCol="1" spcCol="1270" anchor="ctr" anchorCtr="0">
            <a:noAutofit/>
          </a:bodyPr>
          <a:lstStyle/>
          <a:p>
            <a:pPr algn="ctr" defTabSz="1300163">
              <a:lnSpc>
                <a:spcPct val="90000"/>
              </a:lnSpc>
              <a:spcBef>
                <a:spcPct val="0"/>
              </a:spcBef>
              <a:spcAft>
                <a:spcPct val="35000"/>
              </a:spcAft>
            </a:pPr>
            <a:r>
              <a:rPr lang="pt-BR" sz="1650" dirty="0"/>
              <a:t>TDF + 3TC + DTG </a:t>
            </a:r>
          </a:p>
        </p:txBody>
      </p:sp>
      <p:sp>
        <p:nvSpPr>
          <p:cNvPr id="21" name="Forma livre 20"/>
          <p:cNvSpPr/>
          <p:nvPr/>
        </p:nvSpPr>
        <p:spPr>
          <a:xfrm>
            <a:off x="613546" y="3364142"/>
            <a:ext cx="1959607" cy="649291"/>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b="1" dirty="0"/>
              <a:t>TDF 300mg + 3TC </a:t>
            </a:r>
          </a:p>
          <a:p>
            <a:pPr algn="ctr" defTabSz="550069">
              <a:lnSpc>
                <a:spcPct val="90000"/>
              </a:lnSpc>
              <a:spcBef>
                <a:spcPct val="0"/>
              </a:spcBef>
              <a:spcAft>
                <a:spcPct val="35000"/>
              </a:spcAft>
            </a:pPr>
            <a:r>
              <a:rPr lang="pt-BR" sz="1650" b="1" dirty="0"/>
              <a:t>150 mg – 1cp VO/dia</a:t>
            </a:r>
          </a:p>
        </p:txBody>
      </p:sp>
      <p:sp>
        <p:nvSpPr>
          <p:cNvPr id="23" name="Forma livre 22"/>
          <p:cNvSpPr/>
          <p:nvPr/>
        </p:nvSpPr>
        <p:spPr>
          <a:xfrm>
            <a:off x="2730616" y="3374719"/>
            <a:ext cx="2110856" cy="656397"/>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a:ln>
            <a:solidFill>
              <a:schemeClr val="accent2">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b="1" dirty="0"/>
              <a:t>DOLUTEGRAVIR 50 mg – 1cp VO/dia</a:t>
            </a:r>
          </a:p>
        </p:txBody>
      </p:sp>
      <p:sp>
        <p:nvSpPr>
          <p:cNvPr id="24" name="Retângulo 23"/>
          <p:cNvSpPr/>
          <p:nvPr/>
        </p:nvSpPr>
        <p:spPr>
          <a:xfrm>
            <a:off x="5755190" y="3255224"/>
            <a:ext cx="6106252" cy="2246769"/>
          </a:xfrm>
          <a:prstGeom prst="rect">
            <a:avLst/>
          </a:prstGeom>
        </p:spPr>
        <p:txBody>
          <a:bodyPr wrap="square">
            <a:spAutoFit/>
          </a:bodyPr>
          <a:lstStyle/>
          <a:p>
            <a:r>
              <a:rPr lang="pt-BR" sz="2000" b="1" i="1" dirty="0"/>
              <a:t>DOLUTEGRAVIR:</a:t>
            </a:r>
          </a:p>
          <a:p>
            <a:r>
              <a:rPr lang="pt-BR" sz="2000" i="1" dirty="0"/>
              <a:t>CONTRAINDICADO NO PERÍODO PRÉ CONCEPÇÃO – RISCO DE MAL FORMAÇÃO CONGENITA</a:t>
            </a:r>
          </a:p>
          <a:p>
            <a:endParaRPr lang="pt-BR" sz="2000" i="1" dirty="0"/>
          </a:p>
          <a:p>
            <a:r>
              <a:rPr lang="pt-BR" sz="2000" i="1" dirty="0"/>
              <a:t>PODE SER USADO EM MULHERS EM IDADE FÉRTIL SE:</a:t>
            </a:r>
          </a:p>
          <a:p>
            <a:pPr lvl="1"/>
            <a:r>
              <a:rPr lang="pt-BR" sz="2000" i="1" dirty="0"/>
              <a:t>DESCARTADO GRAVIDEZ</a:t>
            </a:r>
          </a:p>
          <a:p>
            <a:pPr lvl="1"/>
            <a:r>
              <a:rPr lang="pt-BR" sz="2000" i="1" dirty="0"/>
              <a:t>USO DE LARC OU MÉTODO DEFINITIVO</a:t>
            </a:r>
          </a:p>
        </p:txBody>
      </p:sp>
      <p:sp>
        <p:nvSpPr>
          <p:cNvPr id="25" name="Retângulo 24"/>
          <p:cNvSpPr/>
          <p:nvPr/>
        </p:nvSpPr>
        <p:spPr>
          <a:xfrm>
            <a:off x="1256076" y="5086902"/>
            <a:ext cx="3511085" cy="541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pt-BR" sz="1650" dirty="0"/>
              <a:t>A DURAÇÃO DA PEP É DE 28 DIAS </a:t>
            </a:r>
          </a:p>
        </p:txBody>
      </p:sp>
    </p:spTree>
    <p:extLst>
      <p:ext uri="{BB962C8B-B14F-4D97-AF65-F5344CB8AC3E}">
        <p14:creationId xmlns:p14="http://schemas.microsoft.com/office/powerpoint/2010/main" val="3529147820"/>
      </p:ext>
    </p:extLst>
  </p:cSld>
  <p:clrMapOvr>
    <a:masterClrMapping/>
  </p:clrMapOvr>
  <mc:AlternateContent xmlns:mc="http://schemas.openxmlformats.org/markup-compatibility/2006" xmlns:p14="http://schemas.microsoft.com/office/powerpoint/2010/main">
    <mc:Choice Requires="p14">
      <p:transition spd="slow" p14:dur="2000" advTm="6080"/>
    </mc:Choice>
    <mc:Fallback xmlns="">
      <p:transition spd="slow" advTm="608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16" name="AutoShape 2"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7" name="AutoShape 4"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8" name="Título 5"/>
          <p:cNvSpPr txBox="1">
            <a:spLocks/>
          </p:cNvSpPr>
          <p:nvPr/>
        </p:nvSpPr>
        <p:spPr>
          <a:xfrm>
            <a:off x="7553049" y="160338"/>
            <a:ext cx="4308393" cy="1615676"/>
          </a:xfrm>
          <a:prstGeom prst="rect">
            <a:avLst/>
          </a:prstGeom>
          <a:solidFill>
            <a:schemeClr val="tx2">
              <a:lumMod val="60000"/>
              <a:lumOff val="40000"/>
            </a:schemeClr>
          </a:solidFill>
          <a:ln w="25400" cap="flat" cmpd="sng" algn="ctr">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p>
            <a:pPr algn="ctr">
              <a:spcBef>
                <a:spcPct val="0"/>
              </a:spcBef>
              <a:defRPr/>
            </a:pPr>
            <a:r>
              <a:rPr lang="pt-BR" sz="2400" b="1" dirty="0">
                <a:solidFill>
                  <a:schemeClr val="bg1"/>
                </a:solidFill>
                <a:effectLst>
                  <a:outerShdw blurRad="38100" dist="38100" dir="2700000" algn="tl">
                    <a:srgbClr val="000000">
                      <a:alpha val="43137"/>
                    </a:srgbClr>
                  </a:outerShdw>
                </a:effectLst>
              </a:rPr>
              <a:t>PEP  - Profilaxia pós exposição</a:t>
            </a:r>
          </a:p>
          <a:p>
            <a:pPr algn="ctr">
              <a:spcBef>
                <a:spcPct val="0"/>
              </a:spcBef>
              <a:defRPr/>
            </a:pPr>
            <a:r>
              <a:rPr lang="pt-BR" sz="2400" b="1" dirty="0">
                <a:solidFill>
                  <a:schemeClr val="bg1"/>
                </a:solidFill>
                <a:effectLst>
                  <a:outerShdw blurRad="38100" dist="38100" dir="2700000" algn="tl">
                    <a:srgbClr val="000000">
                      <a:alpha val="43137"/>
                    </a:srgbClr>
                  </a:outerShdw>
                </a:effectLst>
              </a:rPr>
              <a:t>ESQUEMA DE </a:t>
            </a:r>
            <a:r>
              <a:rPr lang="pt-BR" sz="2400" b="1" dirty="0" smtClean="0">
                <a:solidFill>
                  <a:schemeClr val="bg1"/>
                </a:solidFill>
                <a:effectLst>
                  <a:outerShdw blurRad="38100" dist="38100" dir="2700000" algn="tl">
                    <a:srgbClr val="000000">
                      <a:alpha val="43137"/>
                    </a:srgbClr>
                  </a:outerShdw>
                </a:effectLst>
              </a:rPr>
              <a:t>ESCOLHA</a:t>
            </a:r>
          </a:p>
          <a:p>
            <a:pPr algn="ctr">
              <a:spcBef>
                <a:spcPct val="0"/>
              </a:spcBef>
              <a:defRPr/>
            </a:pPr>
            <a:r>
              <a:rPr lang="pt-BR" sz="2400" b="1" dirty="0" smtClean="0">
                <a:solidFill>
                  <a:schemeClr val="bg1"/>
                </a:solidFill>
                <a:effectLst>
                  <a:outerShdw blurRad="38100" dist="38100" dir="2700000" algn="tl">
                    <a:srgbClr val="000000">
                      <a:alpha val="43137"/>
                    </a:srgbClr>
                  </a:outerShdw>
                </a:effectLst>
              </a:rPr>
              <a:t>MULHERES EM IDADE FÉRTIL</a:t>
            </a:r>
            <a:endParaRPr lang="pt-BR" sz="2400" b="1" dirty="0">
              <a:solidFill>
                <a:schemeClr val="bg1"/>
              </a:solidFill>
              <a:effectLst>
                <a:outerShdw blurRad="38100" dist="38100" dir="2700000" algn="tl">
                  <a:srgbClr val="000000">
                    <a:alpha val="43137"/>
                  </a:srgbClr>
                </a:outerShdw>
              </a:effectLst>
            </a:endParaRPr>
          </a:p>
        </p:txBody>
      </p:sp>
      <p:sp>
        <p:nvSpPr>
          <p:cNvPr id="25" name="Retângulo 24"/>
          <p:cNvSpPr/>
          <p:nvPr/>
        </p:nvSpPr>
        <p:spPr>
          <a:xfrm>
            <a:off x="1256076" y="5086902"/>
            <a:ext cx="3511085" cy="541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pt-BR" sz="1650" b="1" dirty="0"/>
              <a:t>A DURAÇÃO DA PEP É DE 28 DIAS </a:t>
            </a:r>
          </a:p>
        </p:txBody>
      </p:sp>
      <p:sp>
        <p:nvSpPr>
          <p:cNvPr id="26" name="Forma livre 25"/>
          <p:cNvSpPr/>
          <p:nvPr/>
        </p:nvSpPr>
        <p:spPr>
          <a:xfrm>
            <a:off x="1798081" y="3261058"/>
            <a:ext cx="6356744" cy="373199"/>
          </a:xfrm>
          <a:custGeom>
            <a:avLst/>
            <a:gdLst>
              <a:gd name="connsiteX0" fmla="*/ 0 w 5799235"/>
              <a:gd name="connsiteY0" fmla="*/ 91524 h 915237"/>
              <a:gd name="connsiteX1" fmla="*/ 91524 w 5799235"/>
              <a:gd name="connsiteY1" fmla="*/ 0 h 915237"/>
              <a:gd name="connsiteX2" fmla="*/ 5707711 w 5799235"/>
              <a:gd name="connsiteY2" fmla="*/ 0 h 915237"/>
              <a:gd name="connsiteX3" fmla="*/ 5799235 w 5799235"/>
              <a:gd name="connsiteY3" fmla="*/ 91524 h 915237"/>
              <a:gd name="connsiteX4" fmla="*/ 5799235 w 5799235"/>
              <a:gd name="connsiteY4" fmla="*/ 823713 h 915237"/>
              <a:gd name="connsiteX5" fmla="*/ 5707711 w 5799235"/>
              <a:gd name="connsiteY5" fmla="*/ 915237 h 915237"/>
              <a:gd name="connsiteX6" fmla="*/ 91524 w 5799235"/>
              <a:gd name="connsiteY6" fmla="*/ 915237 h 915237"/>
              <a:gd name="connsiteX7" fmla="*/ 0 w 5799235"/>
              <a:gd name="connsiteY7" fmla="*/ 823713 h 915237"/>
              <a:gd name="connsiteX8" fmla="*/ 0 w 5799235"/>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9235" h="915237">
                <a:moveTo>
                  <a:pt x="0" y="91524"/>
                </a:moveTo>
                <a:cubicBezTo>
                  <a:pt x="0" y="40977"/>
                  <a:pt x="40977" y="0"/>
                  <a:pt x="91524" y="0"/>
                </a:cubicBezTo>
                <a:lnTo>
                  <a:pt x="5707711" y="0"/>
                </a:lnTo>
                <a:cubicBezTo>
                  <a:pt x="5758258" y="0"/>
                  <a:pt x="5799235" y="40977"/>
                  <a:pt x="5799235" y="91524"/>
                </a:cubicBezTo>
                <a:lnTo>
                  <a:pt x="5799235" y="823713"/>
                </a:lnTo>
                <a:cubicBezTo>
                  <a:pt x="5799235" y="874260"/>
                  <a:pt x="5758258" y="915237"/>
                  <a:pt x="5707711" y="915237"/>
                </a:cubicBezTo>
                <a:lnTo>
                  <a:pt x="91524" y="915237"/>
                </a:lnTo>
                <a:cubicBezTo>
                  <a:pt x="40977" y="915237"/>
                  <a:pt x="0" y="874260"/>
                  <a:pt x="0" y="823713"/>
                </a:cubicBezTo>
                <a:lnTo>
                  <a:pt x="0" y="915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800" tIns="52226" rIns="70800" bIns="52226" numCol="1" spcCol="1270" anchor="ctr" anchorCtr="0">
            <a:noAutofit/>
          </a:bodyPr>
          <a:lstStyle/>
          <a:p>
            <a:pPr algn="ctr" defTabSz="1300163">
              <a:lnSpc>
                <a:spcPct val="90000"/>
              </a:lnSpc>
              <a:spcBef>
                <a:spcPct val="0"/>
              </a:spcBef>
              <a:spcAft>
                <a:spcPct val="35000"/>
              </a:spcAft>
            </a:pPr>
            <a:r>
              <a:rPr lang="pt-BR" sz="2400" dirty="0"/>
              <a:t>TDF + 3TC + ATV/RTV </a:t>
            </a:r>
          </a:p>
        </p:txBody>
      </p:sp>
      <p:sp>
        <p:nvSpPr>
          <p:cNvPr id="29" name="Forma livre 28"/>
          <p:cNvSpPr/>
          <p:nvPr/>
        </p:nvSpPr>
        <p:spPr>
          <a:xfrm>
            <a:off x="1831975" y="3762909"/>
            <a:ext cx="1959607" cy="975970"/>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2000" b="1" dirty="0"/>
              <a:t>TDF 300mg + 3TC </a:t>
            </a:r>
          </a:p>
          <a:p>
            <a:pPr algn="ctr" defTabSz="550069">
              <a:lnSpc>
                <a:spcPct val="90000"/>
              </a:lnSpc>
              <a:spcBef>
                <a:spcPct val="0"/>
              </a:spcBef>
              <a:spcAft>
                <a:spcPct val="35000"/>
              </a:spcAft>
            </a:pPr>
            <a:r>
              <a:rPr lang="pt-BR" sz="2000" b="1" dirty="0"/>
              <a:t>150 mg – 1cp VO/dia</a:t>
            </a:r>
          </a:p>
        </p:txBody>
      </p:sp>
      <p:sp>
        <p:nvSpPr>
          <p:cNvPr id="30" name="Forma livre 29"/>
          <p:cNvSpPr/>
          <p:nvPr/>
        </p:nvSpPr>
        <p:spPr>
          <a:xfrm>
            <a:off x="3921025" y="3790167"/>
            <a:ext cx="2110856" cy="941553"/>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a:ln>
            <a:solidFill>
              <a:schemeClr val="accent2">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2000" b="1" dirty="0"/>
              <a:t>ATAZANAVIR 300 mg – 1cp VO/dia</a:t>
            </a:r>
          </a:p>
        </p:txBody>
      </p:sp>
      <p:sp>
        <p:nvSpPr>
          <p:cNvPr id="31" name="Forma livre 30"/>
          <p:cNvSpPr/>
          <p:nvPr/>
        </p:nvSpPr>
        <p:spPr>
          <a:xfrm>
            <a:off x="6161324" y="3744726"/>
            <a:ext cx="2110856" cy="925014"/>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a:ln>
            <a:solidFill>
              <a:schemeClr val="accent2">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2000" b="1" dirty="0"/>
              <a:t>RITONAVIR 100mg – 1cp VO/dia</a:t>
            </a:r>
          </a:p>
        </p:txBody>
      </p:sp>
    </p:spTree>
    <p:extLst>
      <p:ext uri="{BB962C8B-B14F-4D97-AF65-F5344CB8AC3E}">
        <p14:creationId xmlns:p14="http://schemas.microsoft.com/office/powerpoint/2010/main" val="1458476005"/>
      </p:ext>
    </p:extLst>
  </p:cSld>
  <p:clrMapOvr>
    <a:masterClrMapping/>
  </p:clrMapOvr>
  <mc:AlternateContent xmlns:mc="http://schemas.openxmlformats.org/markup-compatibility/2006" xmlns:p14="http://schemas.microsoft.com/office/powerpoint/2010/main">
    <mc:Choice Requires="p14">
      <p:transition spd="slow" p14:dur="2000" advTm="6242"/>
    </mc:Choice>
    <mc:Fallback xmlns="">
      <p:transition spd="slow" advTm="624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16" name="AutoShape 2"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7" name="AutoShape 4"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8" name="Título 5"/>
          <p:cNvSpPr txBox="1">
            <a:spLocks/>
          </p:cNvSpPr>
          <p:nvPr/>
        </p:nvSpPr>
        <p:spPr>
          <a:xfrm>
            <a:off x="7553049" y="160338"/>
            <a:ext cx="4308393" cy="1615676"/>
          </a:xfrm>
          <a:prstGeom prst="rect">
            <a:avLst/>
          </a:prstGeom>
          <a:solidFill>
            <a:schemeClr val="tx2">
              <a:lumMod val="60000"/>
              <a:lumOff val="40000"/>
            </a:schemeClr>
          </a:solidFill>
          <a:ln w="25400" cap="flat" cmpd="sng" algn="ctr">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p>
            <a:pPr algn="ctr">
              <a:spcBef>
                <a:spcPct val="0"/>
              </a:spcBef>
              <a:defRPr/>
            </a:pPr>
            <a:r>
              <a:rPr lang="pt-BR" sz="2400" b="1" dirty="0">
                <a:solidFill>
                  <a:schemeClr val="bg1"/>
                </a:solidFill>
                <a:effectLst>
                  <a:outerShdw blurRad="38100" dist="38100" dir="2700000" algn="tl">
                    <a:srgbClr val="000000">
                      <a:alpha val="43137"/>
                    </a:srgbClr>
                  </a:outerShdw>
                </a:effectLst>
              </a:rPr>
              <a:t>PEP  - Profilaxia pós exposição</a:t>
            </a:r>
          </a:p>
          <a:p>
            <a:pPr algn="ctr">
              <a:spcBef>
                <a:spcPct val="0"/>
              </a:spcBef>
              <a:defRPr/>
            </a:pPr>
            <a:r>
              <a:rPr lang="pt-BR" sz="2400" b="1" dirty="0">
                <a:solidFill>
                  <a:schemeClr val="bg1"/>
                </a:solidFill>
                <a:effectLst>
                  <a:outerShdw blurRad="38100" dist="38100" dir="2700000" algn="tl">
                    <a:srgbClr val="000000">
                      <a:alpha val="43137"/>
                    </a:srgbClr>
                  </a:outerShdw>
                </a:effectLst>
              </a:rPr>
              <a:t>ESQUEMA DE </a:t>
            </a:r>
            <a:r>
              <a:rPr lang="pt-BR" sz="2400" b="1" dirty="0" smtClean="0">
                <a:solidFill>
                  <a:schemeClr val="bg1"/>
                </a:solidFill>
                <a:effectLst>
                  <a:outerShdw blurRad="38100" dist="38100" dir="2700000" algn="tl">
                    <a:srgbClr val="000000">
                      <a:alpha val="43137"/>
                    </a:srgbClr>
                  </a:outerShdw>
                </a:effectLst>
              </a:rPr>
              <a:t>ESCOLHA</a:t>
            </a:r>
          </a:p>
          <a:p>
            <a:pPr algn="ctr">
              <a:spcBef>
                <a:spcPct val="0"/>
              </a:spcBef>
              <a:defRPr/>
            </a:pPr>
            <a:r>
              <a:rPr lang="pt-BR" sz="2400" b="1" dirty="0" smtClean="0">
                <a:solidFill>
                  <a:schemeClr val="bg1"/>
                </a:solidFill>
                <a:effectLst>
                  <a:outerShdw blurRad="38100" dist="38100" dir="2700000" algn="tl">
                    <a:srgbClr val="000000">
                      <a:alpha val="43137"/>
                    </a:srgbClr>
                  </a:outerShdw>
                </a:effectLst>
              </a:rPr>
              <a:t>GESTANTES</a:t>
            </a:r>
            <a:endParaRPr lang="pt-BR" sz="2400" b="1" dirty="0">
              <a:solidFill>
                <a:schemeClr val="bg1"/>
              </a:solidFill>
              <a:effectLst>
                <a:outerShdw blurRad="38100" dist="38100" dir="2700000" algn="tl">
                  <a:srgbClr val="000000">
                    <a:alpha val="43137"/>
                  </a:srgbClr>
                </a:outerShdw>
              </a:effectLst>
            </a:endParaRPr>
          </a:p>
        </p:txBody>
      </p:sp>
      <p:sp>
        <p:nvSpPr>
          <p:cNvPr id="25" name="Retângulo 24"/>
          <p:cNvSpPr/>
          <p:nvPr/>
        </p:nvSpPr>
        <p:spPr>
          <a:xfrm>
            <a:off x="1256076" y="5086902"/>
            <a:ext cx="3511085" cy="541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pt-BR" sz="1650" b="1" dirty="0"/>
              <a:t>A DURAÇÃO DA PEP É DE 28 DIAS </a:t>
            </a:r>
          </a:p>
        </p:txBody>
      </p:sp>
      <p:sp>
        <p:nvSpPr>
          <p:cNvPr id="23" name="Forma livre 22"/>
          <p:cNvSpPr/>
          <p:nvPr/>
        </p:nvSpPr>
        <p:spPr>
          <a:xfrm>
            <a:off x="783564" y="2829403"/>
            <a:ext cx="6467241" cy="397619"/>
          </a:xfrm>
          <a:custGeom>
            <a:avLst/>
            <a:gdLst>
              <a:gd name="connsiteX0" fmla="*/ 0 w 5799235"/>
              <a:gd name="connsiteY0" fmla="*/ 91524 h 915237"/>
              <a:gd name="connsiteX1" fmla="*/ 91524 w 5799235"/>
              <a:gd name="connsiteY1" fmla="*/ 0 h 915237"/>
              <a:gd name="connsiteX2" fmla="*/ 5707711 w 5799235"/>
              <a:gd name="connsiteY2" fmla="*/ 0 h 915237"/>
              <a:gd name="connsiteX3" fmla="*/ 5799235 w 5799235"/>
              <a:gd name="connsiteY3" fmla="*/ 91524 h 915237"/>
              <a:gd name="connsiteX4" fmla="*/ 5799235 w 5799235"/>
              <a:gd name="connsiteY4" fmla="*/ 823713 h 915237"/>
              <a:gd name="connsiteX5" fmla="*/ 5707711 w 5799235"/>
              <a:gd name="connsiteY5" fmla="*/ 915237 h 915237"/>
              <a:gd name="connsiteX6" fmla="*/ 91524 w 5799235"/>
              <a:gd name="connsiteY6" fmla="*/ 915237 h 915237"/>
              <a:gd name="connsiteX7" fmla="*/ 0 w 5799235"/>
              <a:gd name="connsiteY7" fmla="*/ 823713 h 915237"/>
              <a:gd name="connsiteX8" fmla="*/ 0 w 5799235"/>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9235" h="915237">
                <a:moveTo>
                  <a:pt x="0" y="91524"/>
                </a:moveTo>
                <a:cubicBezTo>
                  <a:pt x="0" y="40977"/>
                  <a:pt x="40977" y="0"/>
                  <a:pt x="91524" y="0"/>
                </a:cubicBezTo>
                <a:lnTo>
                  <a:pt x="5707711" y="0"/>
                </a:lnTo>
                <a:cubicBezTo>
                  <a:pt x="5758258" y="0"/>
                  <a:pt x="5799235" y="40977"/>
                  <a:pt x="5799235" y="91524"/>
                </a:cubicBezTo>
                <a:lnTo>
                  <a:pt x="5799235" y="823713"/>
                </a:lnTo>
                <a:cubicBezTo>
                  <a:pt x="5799235" y="874260"/>
                  <a:pt x="5758258" y="915237"/>
                  <a:pt x="5707711" y="915237"/>
                </a:cubicBezTo>
                <a:lnTo>
                  <a:pt x="91524" y="915237"/>
                </a:lnTo>
                <a:cubicBezTo>
                  <a:pt x="40977" y="915237"/>
                  <a:pt x="0" y="874260"/>
                  <a:pt x="0" y="823713"/>
                </a:cubicBezTo>
                <a:lnTo>
                  <a:pt x="0" y="9152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800" tIns="52226" rIns="70800" bIns="52226" numCol="1" spcCol="1270" anchor="ctr" anchorCtr="0">
            <a:noAutofit/>
          </a:bodyPr>
          <a:lstStyle/>
          <a:p>
            <a:pPr algn="ctr" defTabSz="1300163">
              <a:lnSpc>
                <a:spcPct val="90000"/>
              </a:lnSpc>
              <a:spcBef>
                <a:spcPct val="0"/>
              </a:spcBef>
              <a:spcAft>
                <a:spcPct val="35000"/>
              </a:spcAft>
            </a:pPr>
            <a:r>
              <a:rPr lang="pt-BR" sz="1650" dirty="0"/>
              <a:t>DE ACORDO COM IG</a:t>
            </a:r>
          </a:p>
        </p:txBody>
      </p:sp>
      <p:sp>
        <p:nvSpPr>
          <p:cNvPr id="24" name="Forma livre 23"/>
          <p:cNvSpPr/>
          <p:nvPr/>
        </p:nvSpPr>
        <p:spPr>
          <a:xfrm>
            <a:off x="889271" y="3297399"/>
            <a:ext cx="1284081" cy="570046"/>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4">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smtClean="0"/>
              <a:t>APÓS A 14ª SEMANAS </a:t>
            </a:r>
            <a:endParaRPr lang="pt-BR" sz="1650" dirty="0"/>
          </a:p>
        </p:txBody>
      </p:sp>
      <p:sp>
        <p:nvSpPr>
          <p:cNvPr id="27" name="Forma livre 26"/>
          <p:cNvSpPr/>
          <p:nvPr/>
        </p:nvSpPr>
        <p:spPr>
          <a:xfrm>
            <a:off x="2511350" y="3285140"/>
            <a:ext cx="2222884" cy="563874"/>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a:t>TDF 300mg + 3TC </a:t>
            </a:r>
          </a:p>
          <a:p>
            <a:pPr algn="ctr" defTabSz="550069">
              <a:lnSpc>
                <a:spcPct val="90000"/>
              </a:lnSpc>
              <a:spcBef>
                <a:spcPct val="0"/>
              </a:spcBef>
              <a:spcAft>
                <a:spcPct val="35000"/>
              </a:spcAft>
            </a:pPr>
            <a:r>
              <a:rPr lang="pt-BR" sz="1650" dirty="0"/>
              <a:t>150 mg – 1cp VO/dia</a:t>
            </a:r>
          </a:p>
        </p:txBody>
      </p:sp>
      <p:sp>
        <p:nvSpPr>
          <p:cNvPr id="28" name="Forma livre 27"/>
          <p:cNvSpPr/>
          <p:nvPr/>
        </p:nvSpPr>
        <p:spPr>
          <a:xfrm>
            <a:off x="4827609" y="3258583"/>
            <a:ext cx="2215930" cy="608862"/>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a:ln>
            <a:solidFill>
              <a:schemeClr val="accent2">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a:t>RALTEGRAVIR 400 mg VO 1 </a:t>
            </a:r>
            <a:r>
              <a:rPr lang="pt-BR" sz="1650" dirty="0" err="1"/>
              <a:t>cp</a:t>
            </a:r>
            <a:r>
              <a:rPr lang="pt-BR" sz="1650" dirty="0"/>
              <a:t> 2X/dia</a:t>
            </a:r>
          </a:p>
        </p:txBody>
      </p:sp>
      <p:sp>
        <p:nvSpPr>
          <p:cNvPr id="34" name="Forma livre 33"/>
          <p:cNvSpPr/>
          <p:nvPr/>
        </p:nvSpPr>
        <p:spPr>
          <a:xfrm>
            <a:off x="903178" y="3988511"/>
            <a:ext cx="1315744" cy="744932"/>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4">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smtClean="0"/>
              <a:t>ANTES DA 14ª SEMANAS</a:t>
            </a:r>
            <a:endParaRPr lang="pt-BR" sz="1650" dirty="0"/>
          </a:p>
        </p:txBody>
      </p:sp>
      <p:sp>
        <p:nvSpPr>
          <p:cNvPr id="35" name="Forma livre 34"/>
          <p:cNvSpPr/>
          <p:nvPr/>
        </p:nvSpPr>
        <p:spPr>
          <a:xfrm>
            <a:off x="2528436" y="3999899"/>
            <a:ext cx="2222884" cy="744932"/>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a:t>TDF 300mg + 3TC </a:t>
            </a:r>
          </a:p>
          <a:p>
            <a:pPr algn="ctr" defTabSz="550069">
              <a:lnSpc>
                <a:spcPct val="90000"/>
              </a:lnSpc>
              <a:spcBef>
                <a:spcPct val="0"/>
              </a:spcBef>
              <a:spcAft>
                <a:spcPct val="35000"/>
              </a:spcAft>
            </a:pPr>
            <a:r>
              <a:rPr lang="pt-BR" sz="1650" dirty="0"/>
              <a:t>150 mg – 1cp VO/dia</a:t>
            </a:r>
          </a:p>
        </p:txBody>
      </p:sp>
      <p:sp>
        <p:nvSpPr>
          <p:cNvPr id="36" name="Forma livre 35"/>
          <p:cNvSpPr/>
          <p:nvPr/>
        </p:nvSpPr>
        <p:spPr>
          <a:xfrm>
            <a:off x="4863281" y="3974670"/>
            <a:ext cx="2215930" cy="772614"/>
          </a:xfrm>
          <a:custGeom>
            <a:avLst/>
            <a:gdLst>
              <a:gd name="connsiteX0" fmla="*/ 0 w 1464379"/>
              <a:gd name="connsiteY0" fmla="*/ 91524 h 915237"/>
              <a:gd name="connsiteX1" fmla="*/ 91524 w 1464379"/>
              <a:gd name="connsiteY1" fmla="*/ 0 h 915237"/>
              <a:gd name="connsiteX2" fmla="*/ 1372855 w 1464379"/>
              <a:gd name="connsiteY2" fmla="*/ 0 h 915237"/>
              <a:gd name="connsiteX3" fmla="*/ 1464379 w 1464379"/>
              <a:gd name="connsiteY3" fmla="*/ 91524 h 915237"/>
              <a:gd name="connsiteX4" fmla="*/ 1464379 w 1464379"/>
              <a:gd name="connsiteY4" fmla="*/ 823713 h 915237"/>
              <a:gd name="connsiteX5" fmla="*/ 1372855 w 1464379"/>
              <a:gd name="connsiteY5" fmla="*/ 915237 h 915237"/>
              <a:gd name="connsiteX6" fmla="*/ 91524 w 1464379"/>
              <a:gd name="connsiteY6" fmla="*/ 915237 h 915237"/>
              <a:gd name="connsiteX7" fmla="*/ 0 w 1464379"/>
              <a:gd name="connsiteY7" fmla="*/ 823713 h 915237"/>
              <a:gd name="connsiteX8" fmla="*/ 0 w 1464379"/>
              <a:gd name="connsiteY8" fmla="*/ 91524 h 91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79" h="915237">
                <a:moveTo>
                  <a:pt x="0" y="91524"/>
                </a:moveTo>
                <a:cubicBezTo>
                  <a:pt x="0" y="40977"/>
                  <a:pt x="40977" y="0"/>
                  <a:pt x="91524" y="0"/>
                </a:cubicBezTo>
                <a:lnTo>
                  <a:pt x="1372855" y="0"/>
                </a:lnTo>
                <a:cubicBezTo>
                  <a:pt x="1423402" y="0"/>
                  <a:pt x="1464379" y="40977"/>
                  <a:pt x="1464379" y="91524"/>
                </a:cubicBezTo>
                <a:lnTo>
                  <a:pt x="1464379" y="823713"/>
                </a:lnTo>
                <a:cubicBezTo>
                  <a:pt x="1464379" y="874260"/>
                  <a:pt x="1423402" y="915237"/>
                  <a:pt x="1372855" y="915237"/>
                </a:cubicBezTo>
                <a:lnTo>
                  <a:pt x="91524" y="915237"/>
                </a:lnTo>
                <a:cubicBezTo>
                  <a:pt x="40977" y="915237"/>
                  <a:pt x="0" y="874260"/>
                  <a:pt x="0" y="823713"/>
                </a:cubicBezTo>
                <a:lnTo>
                  <a:pt x="0" y="91524"/>
                </a:lnTo>
                <a:close/>
              </a:path>
            </a:pathLst>
          </a:custGeom>
          <a:solidFill>
            <a:schemeClr val="accent2">
              <a:lumMod val="60000"/>
              <a:lumOff val="40000"/>
              <a:alpha val="90000"/>
            </a:schemeClr>
          </a:solidFill>
          <a:ln>
            <a:solidFill>
              <a:schemeClr val="accent2">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653" tIns="30795" rIns="38653" bIns="30795" numCol="1" spcCol="1270" anchor="ctr" anchorCtr="0">
            <a:noAutofit/>
          </a:bodyPr>
          <a:lstStyle/>
          <a:p>
            <a:pPr algn="ctr" defTabSz="550069">
              <a:lnSpc>
                <a:spcPct val="90000"/>
              </a:lnSpc>
              <a:spcBef>
                <a:spcPct val="0"/>
              </a:spcBef>
              <a:spcAft>
                <a:spcPct val="35000"/>
              </a:spcAft>
            </a:pPr>
            <a:r>
              <a:rPr lang="pt-BR" sz="1650" dirty="0"/>
              <a:t>ATAZANAVIR 300 mg 1 </a:t>
            </a:r>
            <a:r>
              <a:rPr lang="pt-BR" sz="1650" dirty="0" err="1"/>
              <a:t>cp</a:t>
            </a:r>
            <a:r>
              <a:rPr lang="pt-BR" sz="1650" dirty="0"/>
              <a:t> VO/</a:t>
            </a:r>
            <a:r>
              <a:rPr lang="pt-BR" sz="1650" dirty="0" err="1"/>
              <a:t>dIA</a:t>
            </a:r>
            <a:r>
              <a:rPr lang="pt-BR" sz="1650" dirty="0"/>
              <a:t>+ RITONAVIR 100mg  1cp VO/dia</a:t>
            </a:r>
          </a:p>
        </p:txBody>
      </p:sp>
      <p:pic>
        <p:nvPicPr>
          <p:cNvPr id="37" name="Picture 2" descr="Resultado de imagem para GESTA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0805" y="2959570"/>
            <a:ext cx="3052294" cy="192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33208"/>
      </p:ext>
    </p:extLst>
  </p:cSld>
  <p:clrMapOvr>
    <a:masterClrMapping/>
  </p:clrMapOvr>
  <mc:AlternateContent xmlns:mc="http://schemas.openxmlformats.org/markup-compatibility/2006" xmlns:p14="http://schemas.microsoft.com/office/powerpoint/2010/main">
    <mc:Choice Requires="p14">
      <p:transition spd="slow" p14:dur="2000" advTm="6773"/>
    </mc:Choice>
    <mc:Fallback xmlns="">
      <p:transition spd="slow" advTm="677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16" name="AutoShape 2"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7" name="AutoShape 4" descr="Resultado de imagem para mapas SÃ£o bernardo do campo"/>
          <p:cNvSpPr>
            <a:spLocks noChangeAspect="1" noChangeArrowheads="1"/>
          </p:cNvSpPr>
          <p:nvPr/>
        </p:nvSpPr>
        <p:spPr bwMode="auto">
          <a:xfrm>
            <a:off x="1944752" y="1208918"/>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sp>
        <p:nvSpPr>
          <p:cNvPr id="18" name="Título 5"/>
          <p:cNvSpPr txBox="1">
            <a:spLocks/>
          </p:cNvSpPr>
          <p:nvPr/>
        </p:nvSpPr>
        <p:spPr>
          <a:xfrm>
            <a:off x="7553049" y="160338"/>
            <a:ext cx="4308393" cy="1615676"/>
          </a:xfrm>
          <a:prstGeom prst="rect">
            <a:avLst/>
          </a:prstGeom>
          <a:solidFill>
            <a:schemeClr val="tx2">
              <a:lumMod val="60000"/>
              <a:lumOff val="40000"/>
            </a:schemeClr>
          </a:solidFill>
          <a:ln w="25400" cap="flat" cmpd="sng" algn="ctr">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p>
            <a:pPr algn="ctr">
              <a:spcBef>
                <a:spcPct val="0"/>
              </a:spcBef>
              <a:defRPr/>
            </a:pPr>
            <a:r>
              <a:rPr lang="pt-BR" sz="2400" b="1" dirty="0">
                <a:solidFill>
                  <a:schemeClr val="tx1"/>
                </a:solidFill>
                <a:effectLst>
                  <a:outerShdw blurRad="38100" dist="38100" dir="2700000" algn="tl">
                    <a:srgbClr val="000000">
                      <a:alpha val="43137"/>
                    </a:srgbClr>
                  </a:outerShdw>
                </a:effectLst>
              </a:rPr>
              <a:t>PEP  - Profilaxia pós exposição</a:t>
            </a:r>
          </a:p>
          <a:p>
            <a:pPr algn="ctr">
              <a:spcBef>
                <a:spcPct val="0"/>
              </a:spcBef>
              <a:defRPr/>
            </a:pPr>
            <a:r>
              <a:rPr lang="pt-BR" sz="2400" b="1" dirty="0">
                <a:solidFill>
                  <a:schemeClr val="tx1"/>
                </a:solidFill>
                <a:effectLst>
                  <a:outerShdw blurRad="38100" dist="38100" dir="2700000" algn="tl">
                    <a:srgbClr val="000000">
                      <a:alpha val="43137"/>
                    </a:srgbClr>
                  </a:outerShdw>
                </a:effectLst>
              </a:rPr>
              <a:t>ESQUEMA DE </a:t>
            </a:r>
            <a:r>
              <a:rPr lang="pt-BR" sz="2400" b="1" dirty="0" smtClean="0">
                <a:solidFill>
                  <a:schemeClr val="tx1"/>
                </a:solidFill>
                <a:effectLst>
                  <a:outerShdw blurRad="38100" dist="38100" dir="2700000" algn="tl">
                    <a:srgbClr val="000000">
                      <a:alpha val="43137"/>
                    </a:srgbClr>
                  </a:outerShdw>
                </a:effectLst>
              </a:rPr>
              <a:t>ESCOLHA</a:t>
            </a:r>
          </a:p>
          <a:p>
            <a:pPr algn="ctr">
              <a:spcBef>
                <a:spcPct val="0"/>
              </a:spcBef>
              <a:defRPr/>
            </a:pPr>
            <a:r>
              <a:rPr lang="pt-BR" sz="2400" b="1" dirty="0" smtClean="0">
                <a:solidFill>
                  <a:schemeClr val="tx1"/>
                </a:solidFill>
                <a:effectLst>
                  <a:outerShdw blurRad="38100" dist="38100" dir="2700000" algn="tl">
                    <a:srgbClr val="000000">
                      <a:alpha val="43137"/>
                    </a:srgbClr>
                  </a:outerShdw>
                </a:effectLst>
              </a:rPr>
              <a:t>CRIANÇAS E ADOLESCENTES</a:t>
            </a:r>
            <a:endParaRPr lang="pt-BR" sz="2400" b="1" dirty="0">
              <a:solidFill>
                <a:schemeClr val="tx1"/>
              </a:solidFill>
              <a:effectLst>
                <a:outerShdw blurRad="38100" dist="38100" dir="2700000" algn="tl">
                  <a:srgbClr val="000000">
                    <a:alpha val="43137"/>
                  </a:srgbClr>
                </a:outerShdw>
              </a:effectLst>
            </a:endParaRPr>
          </a:p>
        </p:txBody>
      </p:sp>
      <p:sp>
        <p:nvSpPr>
          <p:cNvPr id="25" name="Retângulo 24"/>
          <p:cNvSpPr/>
          <p:nvPr/>
        </p:nvSpPr>
        <p:spPr>
          <a:xfrm>
            <a:off x="8657122" y="3826211"/>
            <a:ext cx="3511085" cy="5416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pt-BR" sz="1650" b="1" dirty="0"/>
              <a:t>A DURAÇÃO DA PEP É DE 28 DIAS </a:t>
            </a:r>
          </a:p>
        </p:txBody>
      </p:sp>
      <p:graphicFrame>
        <p:nvGraphicFramePr>
          <p:cNvPr id="29" name="Espaço Reservado para Conteúdo 4"/>
          <p:cNvGraphicFramePr>
            <a:graphicFrameLocks noGrp="1"/>
          </p:cNvGraphicFramePr>
          <p:nvPr>
            <p:ph idx="1"/>
            <p:extLst>
              <p:ext uri="{D42A27DB-BD31-4B8C-83A1-F6EECF244321}">
                <p14:modId xmlns:p14="http://schemas.microsoft.com/office/powerpoint/2010/main" val="3404759114"/>
              </p:ext>
            </p:extLst>
          </p:nvPr>
        </p:nvGraphicFramePr>
        <p:xfrm>
          <a:off x="877728" y="2661967"/>
          <a:ext cx="7452870" cy="3657600"/>
        </p:xfrm>
        <a:graphic>
          <a:graphicData uri="http://schemas.openxmlformats.org/drawingml/2006/table">
            <a:tbl>
              <a:tblPr firstRow="1" firstCol="1" bandRow="1">
                <a:tableStyleId>{5C22544A-7EE6-4342-B048-85BDC9FD1C3A}</a:tableStyleId>
              </a:tblPr>
              <a:tblGrid>
                <a:gridCol w="2484290"/>
                <a:gridCol w="2484290"/>
                <a:gridCol w="2484290"/>
              </a:tblGrid>
              <a:tr h="442193">
                <a:tc>
                  <a:txBody>
                    <a:bodyPr/>
                    <a:lstStyle/>
                    <a:p>
                      <a:pPr algn="ctr">
                        <a:lnSpc>
                          <a:spcPct val="150000"/>
                        </a:lnSpc>
                        <a:spcAft>
                          <a:spcPts val="0"/>
                        </a:spcAft>
                      </a:pPr>
                      <a:r>
                        <a:rPr lang="pt-BR" sz="2000" dirty="0">
                          <a:effectLst/>
                        </a:rPr>
                        <a:t>Faixa etária</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Esquema preferencial</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Medicações alternativas</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r>
              <a:tr h="380573">
                <a:tc>
                  <a:txBody>
                    <a:bodyPr/>
                    <a:lstStyle/>
                    <a:p>
                      <a:pPr algn="ctr">
                        <a:lnSpc>
                          <a:spcPct val="150000"/>
                        </a:lnSpc>
                        <a:spcAft>
                          <a:spcPts val="0"/>
                        </a:spcAft>
                      </a:pPr>
                      <a:r>
                        <a:rPr lang="pt-BR" sz="2000" dirty="0">
                          <a:effectLst/>
                        </a:rPr>
                        <a:t>0 – 14 dias</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AZT + 3TC + NVP</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a:effectLst/>
                        </a:rPr>
                        <a:t>-</a:t>
                      </a:r>
                      <a:endParaRPr lang="pt-BR" sz="2000">
                        <a:effectLst/>
                        <a:latin typeface="Times New Roman"/>
                        <a:ea typeface="Calibri"/>
                        <a:cs typeface="Times New Roman"/>
                      </a:endParaRPr>
                    </a:p>
                  </a:txBody>
                  <a:tcPr marL="54769" marR="54769" marT="0" marB="0" anchor="ctr"/>
                </a:tc>
              </a:tr>
              <a:tr h="548640">
                <a:tc>
                  <a:txBody>
                    <a:bodyPr/>
                    <a:lstStyle/>
                    <a:p>
                      <a:pPr algn="ctr">
                        <a:lnSpc>
                          <a:spcPct val="150000"/>
                        </a:lnSpc>
                        <a:spcAft>
                          <a:spcPts val="0"/>
                        </a:spcAft>
                      </a:pPr>
                      <a:r>
                        <a:rPr lang="pt-BR" sz="2000" dirty="0">
                          <a:effectLst/>
                        </a:rPr>
                        <a:t>28 dias – 2 anos</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AZT + 3TC + LPV/r</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Impossibilidade do uso de LPV/r: NVP</a:t>
                      </a:r>
                      <a:endParaRPr lang="pt-BR" sz="2000" dirty="0">
                        <a:effectLst/>
                        <a:latin typeface="Arial" panose="020B0604020202020204" pitchFamily="34" charset="0"/>
                        <a:ea typeface="Calibri"/>
                        <a:cs typeface="Arial" panose="020B0604020202020204" pitchFamily="34" charset="0"/>
                      </a:endParaRPr>
                    </a:p>
                  </a:txBody>
                  <a:tcPr marL="54769" marR="54769" marT="0" marB="0" anchor="ctr"/>
                </a:tc>
              </a:tr>
              <a:tr h="548640">
                <a:tc>
                  <a:txBody>
                    <a:bodyPr/>
                    <a:lstStyle/>
                    <a:p>
                      <a:pPr algn="ctr">
                        <a:lnSpc>
                          <a:spcPct val="150000"/>
                        </a:lnSpc>
                        <a:spcAft>
                          <a:spcPts val="0"/>
                        </a:spcAft>
                      </a:pPr>
                      <a:r>
                        <a:rPr lang="pt-BR" sz="2000" dirty="0">
                          <a:effectLst/>
                        </a:rPr>
                        <a:t>2a– 12 anos</a:t>
                      </a:r>
                      <a:endParaRPr lang="pt-BR" sz="2000"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AZT+ 3TC + RAL</a:t>
                      </a:r>
                      <a:endParaRPr lang="pt-BR" sz="2000" dirty="0">
                        <a:effectLst/>
                        <a:latin typeface="Arial" panose="020B0604020202020204" pitchFamily="34" charset="0"/>
                        <a:ea typeface="Calibri"/>
                        <a:cs typeface="Arial" panose="020B0604020202020204" pitchFamily="34" charset="0"/>
                      </a:endParaRPr>
                    </a:p>
                  </a:txBody>
                  <a:tcPr marL="54769" marR="54769" marT="0" marB="0" anchor="ctr"/>
                </a:tc>
                <a:tc>
                  <a:txBody>
                    <a:bodyPr/>
                    <a:lstStyle/>
                    <a:p>
                      <a:pPr algn="ctr">
                        <a:lnSpc>
                          <a:spcPct val="150000"/>
                        </a:lnSpc>
                        <a:spcAft>
                          <a:spcPts val="0"/>
                        </a:spcAft>
                      </a:pPr>
                      <a:r>
                        <a:rPr lang="pt-BR" sz="2000" dirty="0">
                          <a:effectLst/>
                        </a:rPr>
                        <a:t>Impossibilidade do uso de RAL: LPV/r</a:t>
                      </a:r>
                      <a:endParaRPr lang="pt-BR" sz="2000" dirty="0">
                        <a:effectLst/>
                        <a:latin typeface="Arial" panose="020B0604020202020204" pitchFamily="34" charset="0"/>
                        <a:ea typeface="Calibri"/>
                        <a:cs typeface="Arial" panose="020B0604020202020204" pitchFamily="34" charset="0"/>
                      </a:endParaRPr>
                    </a:p>
                  </a:txBody>
                  <a:tcPr marL="54769" marR="54769" marT="0" marB="0" anchor="ctr"/>
                </a:tc>
              </a:tr>
              <a:tr h="403637">
                <a:tc gridSpan="3">
                  <a:txBody>
                    <a:bodyPr/>
                    <a:lstStyle/>
                    <a:p>
                      <a:pPr algn="ctr">
                        <a:lnSpc>
                          <a:spcPct val="150000"/>
                        </a:lnSpc>
                        <a:spcAft>
                          <a:spcPts val="0"/>
                        </a:spcAft>
                      </a:pPr>
                      <a:r>
                        <a:rPr lang="pt-BR" sz="2000" dirty="0">
                          <a:effectLst/>
                        </a:rPr>
                        <a:t>Acima de 12 anos seguir as recomendações de Adulto</a:t>
                      </a:r>
                      <a:endParaRPr lang="pt-BR" sz="2000" b="1" dirty="0">
                        <a:solidFill>
                          <a:schemeClr val="tx1"/>
                        </a:solidFill>
                        <a:effectLst/>
                        <a:latin typeface="Arial" panose="020B0604020202020204" pitchFamily="34" charset="0"/>
                        <a:ea typeface="Calibri"/>
                        <a:cs typeface="Arial" panose="020B0604020202020204" pitchFamily="34" charset="0"/>
                      </a:endParaRPr>
                    </a:p>
                  </a:txBody>
                  <a:tcPr marL="54769" marR="54769" marT="0" marB="0" anchor="ctr"/>
                </a:tc>
                <a:tc hMerge="1">
                  <a:txBody>
                    <a:bodyPr/>
                    <a:lstStyle/>
                    <a:p>
                      <a:endParaRPr lang="pt-BR"/>
                    </a:p>
                  </a:txBody>
                  <a:tcPr/>
                </a:tc>
                <a:tc hMerge="1">
                  <a:txBody>
                    <a:bodyPr/>
                    <a:lstStyle/>
                    <a:p>
                      <a:endParaRPr lang="pt-BR"/>
                    </a:p>
                  </a:txBody>
                  <a:tcPr/>
                </a:tc>
              </a:tr>
            </a:tbl>
          </a:graphicData>
        </a:graphic>
      </p:graphicFrame>
    </p:spTree>
    <p:extLst>
      <p:ext uri="{BB962C8B-B14F-4D97-AF65-F5344CB8AC3E}">
        <p14:creationId xmlns:p14="http://schemas.microsoft.com/office/powerpoint/2010/main" val="3734842290"/>
      </p:ext>
    </p:extLst>
  </p:cSld>
  <p:clrMapOvr>
    <a:masterClrMapping/>
  </p:clrMapOvr>
  <mc:AlternateContent xmlns:mc="http://schemas.openxmlformats.org/markup-compatibility/2006" xmlns:p14="http://schemas.microsoft.com/office/powerpoint/2010/main">
    <mc:Choice Requires="p14">
      <p:transition spd="slow" p14:dur="2000" advTm="6801"/>
    </mc:Choice>
    <mc:Fallback xmlns="">
      <p:transition spd="slow" advTm="680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2726128" y="2774785"/>
            <a:ext cx="8694103" cy="3785652"/>
          </a:xfrm>
          <a:prstGeom prst="rect">
            <a:avLst/>
          </a:prstGeom>
          <a:solidFill>
            <a:schemeClr val="accent1">
              <a:lumMod val="20000"/>
              <a:lumOff val="80000"/>
            </a:schemeClr>
          </a:solidFill>
        </p:spPr>
        <p:txBody>
          <a:bodyPr wrap="square" rtlCol="0">
            <a:spAutoFit/>
          </a:bodyPr>
          <a:lstStyle/>
          <a:p>
            <a:pPr algn="ctr"/>
            <a:r>
              <a:rPr lang="pt-BR" sz="3200" b="1" dirty="0" smtClean="0"/>
              <a:t>E SE ESTIVER AMAMENTANDO?</a:t>
            </a:r>
          </a:p>
          <a:p>
            <a:pPr algn="ctr"/>
            <a:endParaRPr lang="pt-BR" sz="3200" dirty="0" smtClean="0"/>
          </a:p>
          <a:p>
            <a:r>
              <a:rPr lang="pt-BR" sz="2200" dirty="0" smtClean="0"/>
              <a:t>EXISTE O POTENCIAL RISCO DE TRANSMISSÃO PELO LEITE MATERNO</a:t>
            </a:r>
          </a:p>
          <a:p>
            <a:r>
              <a:rPr lang="pt-BR" sz="2200" dirty="0" smtClean="0"/>
              <a:t>VOCÊ DEVERÁ:  </a:t>
            </a:r>
          </a:p>
          <a:p>
            <a:endParaRPr lang="pt-BR" sz="2200" dirty="0" smtClean="0"/>
          </a:p>
          <a:p>
            <a:pPr lvl="1"/>
            <a:r>
              <a:rPr lang="pt-BR" sz="2200" dirty="0" smtClean="0"/>
              <a:t>INTERROMPER TEMPORÁRIAMENTE A AMAMENTAÇÃO. </a:t>
            </a:r>
          </a:p>
          <a:p>
            <a:pPr lvl="1"/>
            <a:r>
              <a:rPr lang="pt-BR" sz="2200" dirty="0" smtClean="0"/>
              <a:t>PODE-SE REALIZAR EXTRAÇÃO E DESCARTE DO LEITE. </a:t>
            </a:r>
          </a:p>
          <a:p>
            <a:pPr lvl="1"/>
            <a:r>
              <a:rPr lang="pt-BR" sz="2200" dirty="0" smtClean="0"/>
              <a:t>REALIZAR EXAME DO HIV CONTROLE (NA 12ª SEMANA) </a:t>
            </a:r>
          </a:p>
          <a:p>
            <a:pPr lvl="1"/>
            <a:r>
              <a:rPr lang="pt-BR" sz="2200" dirty="0" smtClean="0"/>
              <a:t>SE O HIV NÃO REAGENTE, A REINTRODUZIR O ALEITAMENTO MATERNO. </a:t>
            </a:r>
            <a:endParaRPr lang="pt-BR" dirty="0"/>
          </a:p>
        </p:txBody>
      </p:sp>
      <p:pic>
        <p:nvPicPr>
          <p:cNvPr id="16" name="Imagem 15"/>
          <p:cNvPicPr>
            <a:picLocks noChangeAspect="1"/>
          </p:cNvPicPr>
          <p:nvPr/>
        </p:nvPicPr>
        <p:blipFill>
          <a:blip r:embed="rId7"/>
          <a:stretch>
            <a:fillRect/>
          </a:stretch>
        </p:blipFill>
        <p:spPr>
          <a:xfrm>
            <a:off x="420468" y="3246021"/>
            <a:ext cx="2163472" cy="3005562"/>
          </a:xfrm>
          <a:prstGeom prst="rect">
            <a:avLst/>
          </a:prstGeom>
        </p:spPr>
      </p:pic>
    </p:spTree>
    <p:extLst>
      <p:ext uri="{BB962C8B-B14F-4D97-AF65-F5344CB8AC3E}">
        <p14:creationId xmlns:p14="http://schemas.microsoft.com/office/powerpoint/2010/main" val="62775645"/>
      </p:ext>
    </p:extLst>
  </p:cSld>
  <p:clrMapOvr>
    <a:masterClrMapping/>
  </p:clrMapOvr>
  <mc:AlternateContent xmlns:mc="http://schemas.openxmlformats.org/markup-compatibility/2006" xmlns:p14="http://schemas.microsoft.com/office/powerpoint/2010/main">
    <mc:Choice Requires="p14">
      <p:transition spd="slow" p14:dur="2000" advTm="15924"/>
    </mc:Choice>
    <mc:Fallback xmlns="">
      <p:transition spd="slow" advTm="159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VIOLÊNCIA SEXUAL</a:t>
            </a:r>
            <a:endParaRPr lang="pt-BR" b="1" dirty="0"/>
          </a:p>
        </p:txBody>
      </p:sp>
      <p:sp>
        <p:nvSpPr>
          <p:cNvPr id="3" name="Espaço Reservado para Conteúdo 2"/>
          <p:cNvSpPr>
            <a:spLocks noGrp="1"/>
          </p:cNvSpPr>
          <p:nvPr>
            <p:ph idx="1"/>
          </p:nvPr>
        </p:nvSpPr>
        <p:spPr/>
        <p:txBody>
          <a:bodyPr/>
          <a:lstStyle/>
          <a:p>
            <a:r>
              <a:rPr lang="pt-BR" dirty="0" smtClean="0"/>
              <a:t>É o “uso intencional de força física ou do poder, real ou em ameaça, contra si próprio, contra outra pessoa, ou contra um grupo ou uma comunidade que resulte ou tenha possibilidade de resultar em lesão, morte, dano psicológico, deficiência de desenvolvimento ou privação” (OMS)</a:t>
            </a:r>
          </a:p>
          <a:p>
            <a:endParaRPr lang="pt-BR" dirty="0"/>
          </a:p>
          <a:p>
            <a:pPr marL="0" indent="0">
              <a:buNone/>
            </a:pPr>
            <a:endParaRPr lang="pt-BR" dirty="0"/>
          </a:p>
        </p:txBody>
      </p:sp>
    </p:spTree>
    <p:extLst>
      <p:ext uri="{BB962C8B-B14F-4D97-AF65-F5344CB8AC3E}">
        <p14:creationId xmlns:p14="http://schemas.microsoft.com/office/powerpoint/2010/main" val="2437396446"/>
      </p:ext>
    </p:extLst>
  </p:cSld>
  <p:clrMapOvr>
    <a:masterClrMapping/>
  </p:clrMapOvr>
  <mc:AlternateContent xmlns:mc="http://schemas.openxmlformats.org/markup-compatibility/2006" xmlns:p14="http://schemas.microsoft.com/office/powerpoint/2010/main">
    <mc:Choice Requires="p14">
      <p:transition spd="slow" p14:dur="2000" advTm="6301"/>
    </mc:Choice>
    <mc:Fallback xmlns="">
      <p:transition spd="slow" advTm="630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678387" y="2512485"/>
            <a:ext cx="11293873" cy="3170099"/>
          </a:xfrm>
          <a:prstGeom prst="rect">
            <a:avLst/>
          </a:prstGeom>
          <a:solidFill>
            <a:schemeClr val="accent1">
              <a:lumMod val="20000"/>
              <a:lumOff val="80000"/>
            </a:schemeClr>
          </a:solidFill>
        </p:spPr>
        <p:txBody>
          <a:bodyPr wrap="square" rtlCol="0">
            <a:spAutoFit/>
          </a:bodyPr>
          <a:lstStyle/>
          <a:p>
            <a:pPr algn="ctr"/>
            <a:r>
              <a:rPr lang="pt-BR" sz="3200" b="1" dirty="0" smtClean="0"/>
              <a:t>PRINCIPAIS EVENTOS ADVERSOS ( O QUE VOCE PODE SENTIR):</a:t>
            </a:r>
          </a:p>
          <a:p>
            <a:pPr marL="257175" indent="-257175">
              <a:buFont typeface="Arial" panose="020B0604020202020204" pitchFamily="34" charset="0"/>
              <a:buChar char="•"/>
            </a:pPr>
            <a:r>
              <a:rPr lang="pt-BR" sz="2400" dirty="0" smtClean="0">
                <a:cs typeface="Arial" panose="020B0604020202020204" pitchFamily="34" charset="0"/>
              </a:rPr>
              <a:t>CEFALEIA (DOR DE CABEÇA)</a:t>
            </a:r>
          </a:p>
          <a:p>
            <a:pPr marL="257175" indent="-257175">
              <a:buFont typeface="Arial" panose="020B0604020202020204" pitchFamily="34" charset="0"/>
              <a:buChar char="•"/>
            </a:pPr>
            <a:r>
              <a:rPr lang="pt-BR" sz="2400" dirty="0" smtClean="0">
                <a:cs typeface="Arial" panose="020B0604020202020204" pitchFamily="34" charset="0"/>
              </a:rPr>
              <a:t>INSÔNIA</a:t>
            </a:r>
          </a:p>
          <a:p>
            <a:pPr marL="257175" indent="-257175">
              <a:buFont typeface="Arial" panose="020B0604020202020204" pitchFamily="34" charset="0"/>
              <a:buChar char="•"/>
            </a:pPr>
            <a:r>
              <a:rPr lang="pt-BR" sz="2400" dirty="0" smtClean="0">
                <a:cs typeface="Arial" panose="020B0604020202020204" pitchFamily="34" charset="0"/>
              </a:rPr>
              <a:t>NÁUSEAS</a:t>
            </a:r>
          </a:p>
          <a:p>
            <a:pPr marL="257175" indent="-257175">
              <a:buFont typeface="Arial" panose="020B0604020202020204" pitchFamily="34" charset="0"/>
              <a:buChar char="•"/>
            </a:pPr>
            <a:r>
              <a:rPr lang="pt-BR" sz="2400" dirty="0" smtClean="0">
                <a:cs typeface="Arial" panose="020B0604020202020204" pitchFamily="34" charset="0"/>
              </a:rPr>
              <a:t>FLATULÊNCIA</a:t>
            </a:r>
          </a:p>
          <a:p>
            <a:pPr marL="257175" indent="-257175">
              <a:buFont typeface="Arial" panose="020B0604020202020204" pitchFamily="34" charset="0"/>
              <a:buChar char="•"/>
            </a:pPr>
            <a:r>
              <a:rPr lang="pt-BR" sz="2400" dirty="0" smtClean="0">
                <a:cs typeface="Arial" panose="020B0604020202020204" pitchFamily="34" charset="0"/>
              </a:rPr>
              <a:t>DIARREIA </a:t>
            </a:r>
          </a:p>
          <a:p>
            <a:pPr marL="257175" indent="-257175">
              <a:buFont typeface="Arial" panose="020B0604020202020204" pitchFamily="34" charset="0"/>
              <a:buChar char="•"/>
            </a:pPr>
            <a:r>
              <a:rPr lang="pt-BR" sz="2400" dirty="0" smtClean="0">
                <a:cs typeface="Arial" panose="020B0604020202020204" pitchFamily="34" charset="0"/>
              </a:rPr>
              <a:t>DEPRESSÃO</a:t>
            </a:r>
          </a:p>
          <a:p>
            <a:pPr marL="257175" indent="-257175">
              <a:buFont typeface="Arial" panose="020B0604020202020204" pitchFamily="34" charset="0"/>
              <a:buChar char="•"/>
            </a:pPr>
            <a:r>
              <a:rPr lang="pt-BR" sz="2400" dirty="0" smtClean="0">
                <a:cs typeface="Arial" panose="020B0604020202020204" pitchFamily="34" charset="0"/>
              </a:rPr>
              <a:t>REAÇÃO DE HIPERSENSIBILIDADE</a:t>
            </a:r>
            <a:endParaRPr lang="pt-BR" sz="2400" dirty="0">
              <a:cs typeface="Arial" panose="020B0604020202020204" pitchFamily="34" charset="0"/>
            </a:endParaRPr>
          </a:p>
        </p:txBody>
      </p:sp>
      <p:sp>
        <p:nvSpPr>
          <p:cNvPr id="5" name="CaixaDeTexto 4"/>
          <p:cNvSpPr txBox="1"/>
          <p:nvPr/>
        </p:nvSpPr>
        <p:spPr>
          <a:xfrm>
            <a:off x="6341536" y="4314423"/>
            <a:ext cx="5275208" cy="1754326"/>
          </a:xfrm>
          <a:prstGeom prst="rect">
            <a:avLst/>
          </a:prstGeom>
          <a:solidFill>
            <a:schemeClr val="accent1">
              <a:lumMod val="40000"/>
              <a:lumOff val="60000"/>
            </a:schemeClr>
          </a:solidFill>
        </p:spPr>
        <p:txBody>
          <a:bodyPr wrap="square" rtlCol="0">
            <a:spAutoFit/>
          </a:bodyPr>
          <a:lstStyle/>
          <a:p>
            <a:r>
              <a:rPr lang="pt-BR" sz="3600" dirty="0" smtClean="0"/>
              <a:t>NÃO PARE A MEDICAÇÃO – PROCURE O SERVIÇO DE SAÚDE DE REFERÊNCIA </a:t>
            </a:r>
            <a:endParaRPr lang="pt-BR" sz="3600" dirty="0"/>
          </a:p>
        </p:txBody>
      </p:sp>
    </p:spTree>
    <p:extLst>
      <p:ext uri="{BB962C8B-B14F-4D97-AF65-F5344CB8AC3E}">
        <p14:creationId xmlns:p14="http://schemas.microsoft.com/office/powerpoint/2010/main" val="1651797295"/>
      </p:ext>
    </p:extLst>
  </p:cSld>
  <p:clrMapOvr>
    <a:masterClrMapping/>
  </p:clrMapOvr>
  <mc:AlternateContent xmlns:mc="http://schemas.openxmlformats.org/markup-compatibility/2006" xmlns:p14="http://schemas.microsoft.com/office/powerpoint/2010/main">
    <mc:Choice Requires="p14">
      <p:transition spd="slow" p14:dur="2000" advTm="11071"/>
    </mc:Choice>
    <mc:Fallback xmlns="">
      <p:transition spd="slow" advTm="1107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1101045" y="2626720"/>
            <a:ext cx="8694103" cy="1077218"/>
          </a:xfrm>
          <a:prstGeom prst="rect">
            <a:avLst/>
          </a:prstGeom>
          <a:solidFill>
            <a:schemeClr val="accent1">
              <a:lumMod val="20000"/>
              <a:lumOff val="80000"/>
            </a:schemeClr>
          </a:solidFill>
        </p:spPr>
        <p:txBody>
          <a:bodyPr wrap="square" rtlCol="0">
            <a:spAutoFit/>
          </a:bodyPr>
          <a:lstStyle/>
          <a:p>
            <a:pPr algn="ctr"/>
            <a:r>
              <a:rPr lang="pt-BR" sz="3200" b="1" dirty="0" smtClean="0"/>
              <a:t>VOCÊ IRA RECEBER MEDICAÇÕES PARA PREVENIR AS INFECÇÕES SEXUALMENTE TRANSMISSÍVEIS</a:t>
            </a:r>
          </a:p>
        </p:txBody>
      </p:sp>
      <p:graphicFrame>
        <p:nvGraphicFramePr>
          <p:cNvPr id="17" name="Espaço Reservado para Conteúdo 3"/>
          <p:cNvGraphicFramePr>
            <a:graphicFrameLocks noGrp="1"/>
          </p:cNvGraphicFramePr>
          <p:nvPr>
            <p:ph idx="1"/>
            <p:extLst>
              <p:ext uri="{D42A27DB-BD31-4B8C-83A1-F6EECF244321}">
                <p14:modId xmlns:p14="http://schemas.microsoft.com/office/powerpoint/2010/main" val="1832132651"/>
              </p:ext>
            </p:extLst>
          </p:nvPr>
        </p:nvGraphicFramePr>
        <p:xfrm>
          <a:off x="464966" y="3818173"/>
          <a:ext cx="11272386" cy="2941320"/>
        </p:xfrm>
        <a:graphic>
          <a:graphicData uri="http://schemas.openxmlformats.org/drawingml/2006/table">
            <a:tbl>
              <a:tblPr firstRow="1" bandRow="1">
                <a:tableStyleId>{5C22544A-7EE6-4342-B048-85BDC9FD1C3A}</a:tableStyleId>
              </a:tblPr>
              <a:tblGrid>
                <a:gridCol w="2078959"/>
                <a:gridCol w="3323968"/>
                <a:gridCol w="2903838"/>
                <a:gridCol w="2965621"/>
              </a:tblGrid>
              <a:tr h="245184">
                <a:tc rowSpan="2">
                  <a:txBody>
                    <a:bodyPr/>
                    <a:lstStyle/>
                    <a:p>
                      <a:pPr algn="ctr"/>
                      <a:r>
                        <a:rPr lang="pt-BR" sz="1800" dirty="0" smtClean="0"/>
                        <a:t>IST</a:t>
                      </a:r>
                      <a:endParaRPr lang="pt-BR" sz="1800" dirty="0"/>
                    </a:p>
                  </a:txBody>
                  <a:tcPr marL="68580" marR="68580" marT="34290" marB="34290"/>
                </a:tc>
                <a:tc rowSpan="2">
                  <a:txBody>
                    <a:bodyPr/>
                    <a:lstStyle/>
                    <a:p>
                      <a:pPr algn="ctr"/>
                      <a:r>
                        <a:rPr lang="pt-BR" sz="1800" dirty="0" smtClean="0"/>
                        <a:t>MEDICAÇÃO</a:t>
                      </a:r>
                      <a:endParaRPr lang="pt-BR" sz="1800" dirty="0"/>
                    </a:p>
                  </a:txBody>
                  <a:tcPr marL="68580" marR="68580" marT="34290" marB="34290"/>
                </a:tc>
                <a:tc gridSpan="2">
                  <a:txBody>
                    <a:bodyPr/>
                    <a:lstStyle/>
                    <a:p>
                      <a:pPr algn="ctr"/>
                      <a:r>
                        <a:rPr lang="pt-BR" sz="1800" dirty="0" smtClean="0"/>
                        <a:t>POSOLOGIA</a:t>
                      </a:r>
                      <a:endParaRPr lang="pt-BR" sz="1800" dirty="0"/>
                    </a:p>
                  </a:txBody>
                  <a:tcPr marL="68580" marR="68580" marT="34290" marB="34290"/>
                </a:tc>
                <a:tc hMerge="1">
                  <a:txBody>
                    <a:bodyPr/>
                    <a:lstStyle/>
                    <a:p>
                      <a:endParaRPr lang="pt-BR" dirty="0"/>
                    </a:p>
                  </a:txBody>
                  <a:tcPr/>
                </a:tc>
              </a:tr>
              <a:tr h="484919">
                <a:tc vMerge="1">
                  <a:txBody>
                    <a:bodyPr/>
                    <a:lstStyle/>
                    <a:p>
                      <a:endParaRPr lang="pt-BR" dirty="0"/>
                    </a:p>
                  </a:txBody>
                  <a:tcPr/>
                </a:tc>
                <a:tc vMerge="1">
                  <a:txBody>
                    <a:bodyPr/>
                    <a:lstStyle/>
                    <a:p>
                      <a:endParaRPr lang="pt-BR" dirty="0"/>
                    </a:p>
                  </a:txBody>
                  <a:tcPr/>
                </a:tc>
                <a:tc>
                  <a:txBody>
                    <a:bodyPr/>
                    <a:lstStyle/>
                    <a:p>
                      <a:r>
                        <a:rPr lang="pt-BR" sz="1800" dirty="0" smtClean="0">
                          <a:solidFill>
                            <a:schemeClr val="bg1"/>
                          </a:solidFill>
                        </a:rPr>
                        <a:t>ADULTOS E ADOLESCENTES &gt; 45 KG</a:t>
                      </a:r>
                      <a:endParaRPr lang="pt-BR" sz="1800" dirty="0">
                        <a:solidFill>
                          <a:schemeClr val="bg1"/>
                        </a:solidFill>
                      </a:endParaRPr>
                    </a:p>
                  </a:txBody>
                  <a:tcPr marL="68580" marR="68580" marT="34290" marB="34290">
                    <a:solidFill>
                      <a:schemeClr val="accent1"/>
                    </a:solidFill>
                  </a:tcPr>
                </a:tc>
                <a:tc>
                  <a:txBody>
                    <a:bodyPr/>
                    <a:lstStyle/>
                    <a:p>
                      <a:r>
                        <a:rPr lang="pt-BR" sz="2000" dirty="0" smtClean="0">
                          <a:solidFill>
                            <a:schemeClr val="bg1"/>
                          </a:solidFill>
                        </a:rPr>
                        <a:t>CRIANÇAS E ADOLESCENTES &lt; 45 KG</a:t>
                      </a:r>
                      <a:endParaRPr lang="pt-BR" sz="2000" dirty="0">
                        <a:solidFill>
                          <a:schemeClr val="bg1"/>
                        </a:solidFill>
                      </a:endParaRPr>
                    </a:p>
                  </a:txBody>
                  <a:tcPr marL="68580" marR="68580" marT="34290" marB="34290">
                    <a:solidFill>
                      <a:schemeClr val="accent1"/>
                    </a:solidFill>
                  </a:tcPr>
                </a:tc>
              </a:tr>
              <a:tr h="245184">
                <a:tc>
                  <a:txBody>
                    <a:bodyPr/>
                    <a:lstStyle/>
                    <a:p>
                      <a:r>
                        <a:rPr lang="pt-BR" sz="1800" dirty="0" smtClean="0"/>
                        <a:t>SÍFILIS</a:t>
                      </a:r>
                      <a:endParaRPr lang="pt-BR" sz="1800" dirty="0"/>
                    </a:p>
                  </a:txBody>
                  <a:tcPr marL="68580" marR="68580" marT="34290" marB="34290"/>
                </a:tc>
                <a:tc>
                  <a:txBody>
                    <a:bodyPr/>
                    <a:lstStyle/>
                    <a:p>
                      <a:r>
                        <a:rPr lang="pt-BR" sz="1800" dirty="0" smtClean="0"/>
                        <a:t>PENICILINA G BENZATINA</a:t>
                      </a:r>
                      <a:endParaRPr lang="pt-BR" sz="1800" dirty="0"/>
                    </a:p>
                  </a:txBody>
                  <a:tcPr marL="68580" marR="68580" marT="34290" marB="34290"/>
                </a:tc>
                <a:tc>
                  <a:txBody>
                    <a:bodyPr/>
                    <a:lstStyle/>
                    <a:p>
                      <a:r>
                        <a:rPr lang="pt-BR" sz="1800" dirty="0" smtClean="0"/>
                        <a:t>2,4 milhões UI IM</a:t>
                      </a:r>
                      <a:endParaRPr lang="pt-BR" sz="1800" dirty="0"/>
                    </a:p>
                  </a:txBody>
                  <a:tcPr marL="68580" marR="68580" marT="34290" marB="34290"/>
                </a:tc>
                <a:tc>
                  <a:txBody>
                    <a:bodyPr/>
                    <a:lstStyle/>
                    <a:p>
                      <a:r>
                        <a:rPr lang="pt-BR" sz="1800" dirty="0" smtClean="0"/>
                        <a:t>50 MIL UI/KG IM</a:t>
                      </a:r>
                      <a:endParaRPr lang="pt-BR" sz="1800" dirty="0"/>
                    </a:p>
                  </a:txBody>
                  <a:tcPr marL="68580" marR="68580" marT="34290" marB="34290"/>
                </a:tc>
              </a:tr>
              <a:tr h="245184">
                <a:tc>
                  <a:txBody>
                    <a:bodyPr/>
                    <a:lstStyle/>
                    <a:p>
                      <a:r>
                        <a:rPr lang="pt-BR" sz="1800" dirty="0" smtClean="0"/>
                        <a:t>GONORRÉIA</a:t>
                      </a:r>
                      <a:endParaRPr lang="pt-BR" sz="1800" dirty="0"/>
                    </a:p>
                  </a:txBody>
                  <a:tcPr marL="68580" marR="68580" marT="34290" marB="34290"/>
                </a:tc>
                <a:tc>
                  <a:txBody>
                    <a:bodyPr/>
                    <a:lstStyle/>
                    <a:p>
                      <a:r>
                        <a:rPr lang="pt-BR" sz="1800" dirty="0" smtClean="0"/>
                        <a:t>CEFTRIAXONE</a:t>
                      </a:r>
                      <a:endParaRPr lang="pt-BR" sz="1800" dirty="0"/>
                    </a:p>
                  </a:txBody>
                  <a:tcPr marL="68580" marR="68580" marT="34290" marB="34290"/>
                </a:tc>
                <a:tc>
                  <a:txBody>
                    <a:bodyPr/>
                    <a:lstStyle/>
                    <a:p>
                      <a:r>
                        <a:rPr lang="pt-BR" sz="1800" dirty="0" smtClean="0"/>
                        <a:t>500 mg IM dose única</a:t>
                      </a:r>
                      <a:endParaRPr lang="pt-BR" sz="1800" dirty="0"/>
                    </a:p>
                  </a:txBody>
                  <a:tcPr marL="68580" marR="68580" marT="34290" marB="34290"/>
                </a:tc>
                <a:tc>
                  <a:txBody>
                    <a:bodyPr/>
                    <a:lstStyle/>
                    <a:p>
                      <a:r>
                        <a:rPr lang="pt-BR" sz="1800" dirty="0" smtClean="0"/>
                        <a:t>125 mg IM DOSE UNICA</a:t>
                      </a:r>
                      <a:endParaRPr lang="pt-BR" sz="1800" dirty="0"/>
                    </a:p>
                  </a:txBody>
                  <a:tcPr marL="68580" marR="68580" marT="34290" marB="34290"/>
                </a:tc>
              </a:tr>
              <a:tr h="441331">
                <a:tc>
                  <a:txBody>
                    <a:bodyPr/>
                    <a:lstStyle/>
                    <a:p>
                      <a:r>
                        <a:rPr lang="pt-BR" sz="1800" dirty="0" smtClean="0"/>
                        <a:t>INFECÇÃO C. TRACHOMATIS</a:t>
                      </a:r>
                      <a:endParaRPr lang="pt-BR" sz="1800" dirty="0"/>
                    </a:p>
                  </a:txBody>
                  <a:tcPr marL="68580" marR="68580" marT="34290" marB="34290"/>
                </a:tc>
                <a:tc>
                  <a:txBody>
                    <a:bodyPr/>
                    <a:lstStyle/>
                    <a:p>
                      <a:r>
                        <a:rPr lang="pt-BR" sz="1800" dirty="0" smtClean="0"/>
                        <a:t>AZITROMICINA</a:t>
                      </a:r>
                      <a:endParaRPr lang="pt-BR" sz="1800" dirty="0"/>
                    </a:p>
                  </a:txBody>
                  <a:tcPr marL="68580" marR="68580" marT="34290" marB="34290"/>
                </a:tc>
                <a:tc>
                  <a:txBody>
                    <a:bodyPr/>
                    <a:lstStyle/>
                    <a:p>
                      <a:r>
                        <a:rPr lang="pt-BR" sz="1800" dirty="0" smtClean="0"/>
                        <a:t>1 grama VO dose única</a:t>
                      </a:r>
                      <a:endParaRPr lang="pt-BR" sz="1800" dirty="0"/>
                    </a:p>
                  </a:txBody>
                  <a:tcPr marL="68580" marR="68580" marT="34290" marB="34290"/>
                </a:tc>
                <a:tc>
                  <a:txBody>
                    <a:bodyPr/>
                    <a:lstStyle/>
                    <a:p>
                      <a:r>
                        <a:rPr lang="pt-BR" sz="1800" dirty="0" smtClean="0"/>
                        <a:t>20mg/Kg DOSE UNICA</a:t>
                      </a:r>
                      <a:endParaRPr lang="pt-BR" sz="1800" dirty="0"/>
                    </a:p>
                  </a:txBody>
                  <a:tcPr marL="68580" marR="68580" marT="34290" marB="34290"/>
                </a:tc>
              </a:tr>
              <a:tr h="500724">
                <a:tc>
                  <a:txBody>
                    <a:bodyPr/>
                    <a:lstStyle/>
                    <a:p>
                      <a:r>
                        <a:rPr lang="pt-BR" sz="1800" dirty="0" smtClean="0"/>
                        <a:t>TRICOMONIASE</a:t>
                      </a:r>
                      <a:endParaRPr lang="pt-BR" sz="1800" dirty="0"/>
                    </a:p>
                  </a:txBody>
                  <a:tcPr marL="68580" marR="68580" marT="34290" marB="34290"/>
                </a:tc>
                <a:tc>
                  <a:txBody>
                    <a:bodyPr/>
                    <a:lstStyle/>
                    <a:p>
                      <a:r>
                        <a:rPr lang="pt-BR" sz="1800" dirty="0" smtClean="0"/>
                        <a:t>METRONIDAZOL*</a:t>
                      </a:r>
                    </a:p>
                  </a:txBody>
                  <a:tcPr marL="68580" marR="68580" marT="34290" marB="34290"/>
                </a:tc>
                <a:tc>
                  <a:txBody>
                    <a:bodyPr/>
                    <a:lstStyle/>
                    <a:p>
                      <a:r>
                        <a:rPr lang="pt-BR" sz="1800" dirty="0" smtClean="0"/>
                        <a:t>2 gramas VO dose única </a:t>
                      </a:r>
                      <a:endParaRPr lang="pt-BR" sz="1800" dirty="0"/>
                    </a:p>
                  </a:txBody>
                  <a:tcPr marL="68580" marR="68580" marT="34290" marB="34290"/>
                </a:tc>
                <a:tc>
                  <a:txBody>
                    <a:bodyPr/>
                    <a:lstStyle/>
                    <a:p>
                      <a:r>
                        <a:rPr lang="pt-BR" sz="1800" dirty="0" smtClean="0"/>
                        <a:t>15/mg/Kg/dia</a:t>
                      </a:r>
                      <a:r>
                        <a:rPr lang="pt-BR" sz="1800" baseline="0" dirty="0" smtClean="0"/>
                        <a:t> divididos 8/8h por 7 dias</a:t>
                      </a:r>
                      <a:endParaRPr lang="pt-BR" sz="1800" dirty="0"/>
                    </a:p>
                  </a:txBody>
                  <a:tcPr marL="68580" marR="68580" marT="34290" marB="34290"/>
                </a:tc>
              </a:tr>
            </a:tbl>
          </a:graphicData>
        </a:graphic>
      </p:graphicFrame>
    </p:spTree>
    <p:extLst>
      <p:ext uri="{BB962C8B-B14F-4D97-AF65-F5344CB8AC3E}">
        <p14:creationId xmlns:p14="http://schemas.microsoft.com/office/powerpoint/2010/main" val="3966961100"/>
      </p:ext>
    </p:extLst>
  </p:cSld>
  <p:clrMapOvr>
    <a:masterClrMapping/>
  </p:clrMapOvr>
  <mc:AlternateContent xmlns:mc="http://schemas.openxmlformats.org/markup-compatibility/2006" xmlns:p14="http://schemas.microsoft.com/office/powerpoint/2010/main">
    <mc:Choice Requires="p14">
      <p:transition spd="slow" p14:dur="2000" advTm="6187"/>
    </mc:Choice>
    <mc:Fallback xmlns="">
      <p:transition spd="slow" advTm="618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142722" y="321574"/>
            <a:ext cx="1916647" cy="1435635"/>
          </a:xfrm>
          <a:prstGeom prst="rect">
            <a:avLst/>
          </a:prstGeom>
        </p:spPr>
      </p:pic>
      <p:sp>
        <p:nvSpPr>
          <p:cNvPr id="3" name="CaixaDeTexto 2"/>
          <p:cNvSpPr txBox="1"/>
          <p:nvPr/>
        </p:nvSpPr>
        <p:spPr>
          <a:xfrm>
            <a:off x="328947" y="1695807"/>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583940" y="539748"/>
            <a:ext cx="1345538" cy="1155700"/>
          </a:xfrm>
          <a:prstGeom prst="rect">
            <a:avLst/>
          </a:prstGeom>
        </p:spPr>
      </p:pic>
      <p:sp>
        <p:nvSpPr>
          <p:cNvPr id="12" name="CaixaDeTexto 11"/>
          <p:cNvSpPr txBox="1"/>
          <p:nvPr/>
        </p:nvSpPr>
        <p:spPr>
          <a:xfrm>
            <a:off x="4734234" y="1989265"/>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2669133" y="1987671"/>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692116" y="1890613"/>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213522" y="1917439"/>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13788" y="1947001"/>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5"/>
          <a:stretch>
            <a:fillRect/>
          </a:stretch>
        </p:blipFill>
        <p:spPr>
          <a:xfrm>
            <a:off x="6733094" y="664780"/>
            <a:ext cx="630197" cy="1111234"/>
          </a:xfrm>
          <a:prstGeom prst="rect">
            <a:avLst/>
          </a:prstGeom>
        </p:spPr>
      </p:pic>
      <p:pic>
        <p:nvPicPr>
          <p:cNvPr id="7" name="Imagem 6"/>
          <p:cNvPicPr>
            <a:picLocks noChangeAspect="1"/>
          </p:cNvPicPr>
          <p:nvPr/>
        </p:nvPicPr>
        <p:blipFill>
          <a:blip r:embed="rId6"/>
          <a:stretch>
            <a:fillRect/>
          </a:stretch>
        </p:blipFill>
        <p:spPr>
          <a:xfrm>
            <a:off x="4841472" y="669331"/>
            <a:ext cx="988709" cy="1047669"/>
          </a:xfrm>
          <a:prstGeom prst="rect">
            <a:avLst/>
          </a:prstGeom>
        </p:spPr>
      </p:pic>
      <p:sp>
        <p:nvSpPr>
          <p:cNvPr id="9" name="CaixaDeTexto 8"/>
          <p:cNvSpPr txBox="1"/>
          <p:nvPr/>
        </p:nvSpPr>
        <p:spPr>
          <a:xfrm>
            <a:off x="7038967" y="2121201"/>
            <a:ext cx="1028165" cy="523220"/>
          </a:xfrm>
          <a:prstGeom prst="rect">
            <a:avLst/>
          </a:prstGeom>
          <a:noFill/>
        </p:spPr>
        <p:txBody>
          <a:bodyPr wrap="square" rtlCol="0">
            <a:spAutoFit/>
          </a:bodyPr>
          <a:lstStyle/>
          <a:p>
            <a:r>
              <a:rPr lang="pt-BR" sz="1400" dirty="0"/>
              <a:t>EQUIPE MÉDICA</a:t>
            </a:r>
          </a:p>
        </p:txBody>
      </p:sp>
      <p:sp>
        <p:nvSpPr>
          <p:cNvPr id="4" name="CaixaDeTexto 3"/>
          <p:cNvSpPr txBox="1"/>
          <p:nvPr/>
        </p:nvSpPr>
        <p:spPr>
          <a:xfrm>
            <a:off x="1101045" y="2626720"/>
            <a:ext cx="10786155" cy="584775"/>
          </a:xfrm>
          <a:prstGeom prst="rect">
            <a:avLst/>
          </a:prstGeom>
          <a:solidFill>
            <a:schemeClr val="accent1">
              <a:lumMod val="20000"/>
              <a:lumOff val="80000"/>
            </a:schemeClr>
          </a:solidFill>
        </p:spPr>
        <p:txBody>
          <a:bodyPr wrap="square" rtlCol="0">
            <a:spAutoFit/>
          </a:bodyPr>
          <a:lstStyle/>
          <a:p>
            <a:pPr algn="ctr"/>
            <a:r>
              <a:rPr lang="pt-BR" sz="3200" b="1" dirty="0" smtClean="0"/>
              <a:t>SE INDICADO VOCE IRÁ RECEBER AS VACINAS PARA PREVENIR</a:t>
            </a:r>
          </a:p>
        </p:txBody>
      </p:sp>
      <p:grpSp>
        <p:nvGrpSpPr>
          <p:cNvPr id="18" name="Grupo 17"/>
          <p:cNvGrpSpPr/>
          <p:nvPr/>
        </p:nvGrpSpPr>
        <p:grpSpPr>
          <a:xfrm>
            <a:off x="939114" y="3940935"/>
            <a:ext cx="10600356" cy="2511380"/>
            <a:chOff x="628650" y="1160463"/>
            <a:chExt cx="7832967" cy="5016500"/>
          </a:xfrm>
        </p:grpSpPr>
        <p:sp>
          <p:nvSpPr>
            <p:cNvPr id="20" name="Forma livre 19"/>
            <p:cNvSpPr/>
            <p:nvPr/>
          </p:nvSpPr>
          <p:spPr>
            <a:xfrm>
              <a:off x="5303685" y="4571683"/>
              <a:ext cx="3157932" cy="1605280"/>
            </a:xfrm>
            <a:custGeom>
              <a:avLst/>
              <a:gdLst>
                <a:gd name="connsiteX0" fmla="*/ 0 w 3157932"/>
                <a:gd name="connsiteY0" fmla="*/ 160528 h 1605280"/>
                <a:gd name="connsiteX1" fmla="*/ 160528 w 3157932"/>
                <a:gd name="connsiteY1" fmla="*/ 0 h 1605280"/>
                <a:gd name="connsiteX2" fmla="*/ 2997404 w 3157932"/>
                <a:gd name="connsiteY2" fmla="*/ 0 h 1605280"/>
                <a:gd name="connsiteX3" fmla="*/ 3157932 w 3157932"/>
                <a:gd name="connsiteY3" fmla="*/ 160528 h 1605280"/>
                <a:gd name="connsiteX4" fmla="*/ 3157932 w 3157932"/>
                <a:gd name="connsiteY4" fmla="*/ 1444752 h 1605280"/>
                <a:gd name="connsiteX5" fmla="*/ 2997404 w 3157932"/>
                <a:gd name="connsiteY5" fmla="*/ 1605280 h 1605280"/>
                <a:gd name="connsiteX6" fmla="*/ 160528 w 3157932"/>
                <a:gd name="connsiteY6" fmla="*/ 1605280 h 1605280"/>
                <a:gd name="connsiteX7" fmla="*/ 0 w 3157932"/>
                <a:gd name="connsiteY7" fmla="*/ 1444752 h 1605280"/>
                <a:gd name="connsiteX8" fmla="*/ 0 w 3157932"/>
                <a:gd name="connsiteY8" fmla="*/ 160528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932" h="1605280">
                  <a:moveTo>
                    <a:pt x="0" y="160528"/>
                  </a:moveTo>
                  <a:cubicBezTo>
                    <a:pt x="0" y="71871"/>
                    <a:pt x="71871" y="0"/>
                    <a:pt x="160528" y="0"/>
                  </a:cubicBezTo>
                  <a:lnTo>
                    <a:pt x="2997404" y="0"/>
                  </a:lnTo>
                  <a:cubicBezTo>
                    <a:pt x="3086061" y="0"/>
                    <a:pt x="3157932" y="71871"/>
                    <a:pt x="3157932" y="160528"/>
                  </a:cubicBezTo>
                  <a:lnTo>
                    <a:pt x="3157932" y="1444752"/>
                  </a:lnTo>
                  <a:cubicBezTo>
                    <a:pt x="3157932" y="1533409"/>
                    <a:pt x="3086061" y="1605280"/>
                    <a:pt x="2997404" y="1605280"/>
                  </a:cubicBezTo>
                  <a:lnTo>
                    <a:pt x="160528" y="1605280"/>
                  </a:lnTo>
                  <a:cubicBezTo>
                    <a:pt x="71871" y="1605280"/>
                    <a:pt x="0" y="1533409"/>
                    <a:pt x="0" y="1444752"/>
                  </a:cubicBezTo>
                  <a:lnTo>
                    <a:pt x="0" y="16052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9322" tIns="543263" rIns="141944" bIns="141943" numCol="1" spcCol="1270" anchor="t" anchorCtr="0">
              <a:noAutofit/>
            </a:bodyPr>
            <a:lstStyle/>
            <a:p>
              <a:pPr marL="285750" lvl="1" indent="-285750" algn="l" defTabSz="1244600">
                <a:lnSpc>
                  <a:spcPct val="90000"/>
                </a:lnSpc>
                <a:spcBef>
                  <a:spcPct val="0"/>
                </a:spcBef>
                <a:spcAft>
                  <a:spcPct val="15000"/>
                </a:spcAft>
                <a:buChar char="••"/>
              </a:pPr>
              <a:r>
                <a:rPr lang="pt-BR" sz="2200" kern="1200" dirty="0" smtClean="0"/>
                <a:t>Vacina </a:t>
              </a:r>
              <a:r>
                <a:rPr lang="pt-BR" sz="2200" kern="1200" dirty="0" err="1" smtClean="0"/>
                <a:t>anti</a:t>
              </a:r>
              <a:r>
                <a:rPr lang="pt-BR" sz="2200" kern="1200" dirty="0" smtClean="0"/>
                <a:t> tetânica </a:t>
              </a:r>
              <a:endParaRPr lang="pt-BR" sz="2200" kern="1200" dirty="0"/>
            </a:p>
          </p:txBody>
        </p:sp>
        <p:sp>
          <p:nvSpPr>
            <p:cNvPr id="21" name="Forma livre 20"/>
            <p:cNvSpPr/>
            <p:nvPr/>
          </p:nvSpPr>
          <p:spPr>
            <a:xfrm>
              <a:off x="636462" y="4571683"/>
              <a:ext cx="3286647" cy="1605280"/>
            </a:xfrm>
            <a:custGeom>
              <a:avLst/>
              <a:gdLst>
                <a:gd name="connsiteX0" fmla="*/ 0 w 3286647"/>
                <a:gd name="connsiteY0" fmla="*/ 160528 h 1605280"/>
                <a:gd name="connsiteX1" fmla="*/ 160528 w 3286647"/>
                <a:gd name="connsiteY1" fmla="*/ 0 h 1605280"/>
                <a:gd name="connsiteX2" fmla="*/ 3126119 w 3286647"/>
                <a:gd name="connsiteY2" fmla="*/ 0 h 1605280"/>
                <a:gd name="connsiteX3" fmla="*/ 3286647 w 3286647"/>
                <a:gd name="connsiteY3" fmla="*/ 160528 h 1605280"/>
                <a:gd name="connsiteX4" fmla="*/ 3286647 w 3286647"/>
                <a:gd name="connsiteY4" fmla="*/ 1444752 h 1605280"/>
                <a:gd name="connsiteX5" fmla="*/ 3126119 w 3286647"/>
                <a:gd name="connsiteY5" fmla="*/ 1605280 h 1605280"/>
                <a:gd name="connsiteX6" fmla="*/ 160528 w 3286647"/>
                <a:gd name="connsiteY6" fmla="*/ 1605280 h 1605280"/>
                <a:gd name="connsiteX7" fmla="*/ 0 w 3286647"/>
                <a:gd name="connsiteY7" fmla="*/ 1444752 h 1605280"/>
                <a:gd name="connsiteX8" fmla="*/ 0 w 3286647"/>
                <a:gd name="connsiteY8" fmla="*/ 160528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647" h="1605280">
                  <a:moveTo>
                    <a:pt x="0" y="160528"/>
                  </a:moveTo>
                  <a:cubicBezTo>
                    <a:pt x="0" y="71871"/>
                    <a:pt x="71871" y="0"/>
                    <a:pt x="160528" y="0"/>
                  </a:cubicBezTo>
                  <a:lnTo>
                    <a:pt x="3126119" y="0"/>
                  </a:lnTo>
                  <a:cubicBezTo>
                    <a:pt x="3214776" y="0"/>
                    <a:pt x="3286647" y="71871"/>
                    <a:pt x="3286647" y="160528"/>
                  </a:cubicBezTo>
                  <a:lnTo>
                    <a:pt x="3286647" y="1444752"/>
                  </a:lnTo>
                  <a:cubicBezTo>
                    <a:pt x="3286647" y="1533409"/>
                    <a:pt x="3214776" y="1605280"/>
                    <a:pt x="3126119" y="1605280"/>
                  </a:cubicBezTo>
                  <a:lnTo>
                    <a:pt x="160528" y="1605280"/>
                  </a:lnTo>
                  <a:cubicBezTo>
                    <a:pt x="71871" y="1605280"/>
                    <a:pt x="0" y="1533409"/>
                    <a:pt x="0" y="1444752"/>
                  </a:cubicBezTo>
                  <a:lnTo>
                    <a:pt x="0" y="160528"/>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943" tIns="543263" rIns="1127937" bIns="141943" numCol="1" spcCol="1270" anchor="t" anchorCtr="0">
              <a:noAutofit/>
            </a:bodyPr>
            <a:lstStyle/>
            <a:p>
              <a:pPr marL="285750" lvl="1" indent="-285750" algn="l" defTabSz="1244600">
                <a:lnSpc>
                  <a:spcPct val="90000"/>
                </a:lnSpc>
                <a:spcBef>
                  <a:spcPct val="0"/>
                </a:spcBef>
                <a:spcAft>
                  <a:spcPct val="15000"/>
                </a:spcAft>
                <a:buChar char="••"/>
              </a:pPr>
              <a:r>
                <a:rPr lang="pt-BR" sz="2200" kern="1200" dirty="0" smtClean="0"/>
                <a:t>Vacina HPV </a:t>
              </a:r>
              <a:endParaRPr lang="pt-BR" sz="2200" kern="1200" dirty="0"/>
            </a:p>
          </p:txBody>
        </p:sp>
        <p:sp>
          <p:nvSpPr>
            <p:cNvPr id="23" name="Forma livre 22"/>
            <p:cNvSpPr/>
            <p:nvPr/>
          </p:nvSpPr>
          <p:spPr>
            <a:xfrm>
              <a:off x="5462027" y="1160463"/>
              <a:ext cx="2745257" cy="1605281"/>
            </a:xfrm>
            <a:custGeom>
              <a:avLst/>
              <a:gdLst>
                <a:gd name="connsiteX0" fmla="*/ 0 w 3167894"/>
                <a:gd name="connsiteY0" fmla="*/ 160528 h 1605280"/>
                <a:gd name="connsiteX1" fmla="*/ 160528 w 3167894"/>
                <a:gd name="connsiteY1" fmla="*/ 0 h 1605280"/>
                <a:gd name="connsiteX2" fmla="*/ 3007366 w 3167894"/>
                <a:gd name="connsiteY2" fmla="*/ 0 h 1605280"/>
                <a:gd name="connsiteX3" fmla="*/ 3167894 w 3167894"/>
                <a:gd name="connsiteY3" fmla="*/ 160528 h 1605280"/>
                <a:gd name="connsiteX4" fmla="*/ 3167894 w 3167894"/>
                <a:gd name="connsiteY4" fmla="*/ 1444752 h 1605280"/>
                <a:gd name="connsiteX5" fmla="*/ 3007366 w 3167894"/>
                <a:gd name="connsiteY5" fmla="*/ 1605280 h 1605280"/>
                <a:gd name="connsiteX6" fmla="*/ 160528 w 3167894"/>
                <a:gd name="connsiteY6" fmla="*/ 1605280 h 1605280"/>
                <a:gd name="connsiteX7" fmla="*/ 0 w 3167894"/>
                <a:gd name="connsiteY7" fmla="*/ 1444752 h 1605280"/>
                <a:gd name="connsiteX8" fmla="*/ 0 w 3167894"/>
                <a:gd name="connsiteY8" fmla="*/ 160528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894" h="1605280">
                  <a:moveTo>
                    <a:pt x="0" y="160528"/>
                  </a:moveTo>
                  <a:cubicBezTo>
                    <a:pt x="0" y="71871"/>
                    <a:pt x="71871" y="0"/>
                    <a:pt x="160528" y="0"/>
                  </a:cubicBezTo>
                  <a:lnTo>
                    <a:pt x="3007366" y="0"/>
                  </a:lnTo>
                  <a:cubicBezTo>
                    <a:pt x="3096023" y="0"/>
                    <a:pt x="3167894" y="71871"/>
                    <a:pt x="3167894" y="160528"/>
                  </a:cubicBezTo>
                  <a:lnTo>
                    <a:pt x="3167894" y="1444752"/>
                  </a:lnTo>
                  <a:cubicBezTo>
                    <a:pt x="3167894" y="1533409"/>
                    <a:pt x="3096023" y="1605280"/>
                    <a:pt x="3007366" y="1605280"/>
                  </a:cubicBezTo>
                  <a:lnTo>
                    <a:pt x="160528" y="1605280"/>
                  </a:lnTo>
                  <a:cubicBezTo>
                    <a:pt x="71871" y="1605280"/>
                    <a:pt x="0" y="1533409"/>
                    <a:pt x="0" y="1444752"/>
                  </a:cubicBezTo>
                  <a:lnTo>
                    <a:pt x="0" y="160528"/>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2311" tIns="141943" rIns="141943" bIns="543263" numCol="1" spcCol="1270" anchor="t" anchorCtr="0">
              <a:noAutofit/>
            </a:bodyPr>
            <a:lstStyle/>
            <a:p>
              <a:pPr marL="285750" lvl="1" indent="-285750" algn="l" defTabSz="1244600">
                <a:lnSpc>
                  <a:spcPct val="90000"/>
                </a:lnSpc>
                <a:spcBef>
                  <a:spcPct val="0"/>
                </a:spcBef>
                <a:spcAft>
                  <a:spcPct val="15000"/>
                </a:spcAft>
                <a:buChar char="••"/>
              </a:pPr>
              <a:r>
                <a:rPr lang="pt-BR" sz="2200" kern="1200" dirty="0" smtClean="0"/>
                <a:t>Vacina Hepatite A       </a:t>
              </a:r>
              <a:endParaRPr lang="pt-BR" sz="2200" kern="1200" dirty="0"/>
            </a:p>
            <a:p>
              <a:pPr marL="285750" lvl="1" indent="-285750" algn="l" defTabSz="1244600">
                <a:lnSpc>
                  <a:spcPct val="90000"/>
                </a:lnSpc>
                <a:spcBef>
                  <a:spcPct val="0"/>
                </a:spcBef>
                <a:spcAft>
                  <a:spcPct val="15000"/>
                </a:spcAft>
                <a:buChar char="••"/>
              </a:pPr>
              <a:endParaRPr lang="pt-BR" sz="2200" kern="1200" dirty="0"/>
            </a:p>
            <a:p>
              <a:pPr marL="285750" lvl="1" indent="-285750" algn="l" defTabSz="1244600">
                <a:lnSpc>
                  <a:spcPct val="90000"/>
                </a:lnSpc>
                <a:spcBef>
                  <a:spcPct val="0"/>
                </a:spcBef>
                <a:spcAft>
                  <a:spcPct val="15000"/>
                </a:spcAft>
                <a:buChar char="••"/>
              </a:pPr>
              <a:endParaRPr lang="pt-BR" sz="2200" kern="1200" dirty="0"/>
            </a:p>
          </p:txBody>
        </p:sp>
        <p:sp>
          <p:nvSpPr>
            <p:cNvPr id="24" name="Forma livre 23"/>
            <p:cNvSpPr/>
            <p:nvPr/>
          </p:nvSpPr>
          <p:spPr>
            <a:xfrm>
              <a:off x="628650" y="1215058"/>
              <a:ext cx="3271902" cy="1605280"/>
            </a:xfrm>
            <a:custGeom>
              <a:avLst/>
              <a:gdLst>
                <a:gd name="connsiteX0" fmla="*/ 0 w 3271902"/>
                <a:gd name="connsiteY0" fmla="*/ 160528 h 1605280"/>
                <a:gd name="connsiteX1" fmla="*/ 160528 w 3271902"/>
                <a:gd name="connsiteY1" fmla="*/ 0 h 1605280"/>
                <a:gd name="connsiteX2" fmla="*/ 3111374 w 3271902"/>
                <a:gd name="connsiteY2" fmla="*/ 0 h 1605280"/>
                <a:gd name="connsiteX3" fmla="*/ 3271902 w 3271902"/>
                <a:gd name="connsiteY3" fmla="*/ 160528 h 1605280"/>
                <a:gd name="connsiteX4" fmla="*/ 3271902 w 3271902"/>
                <a:gd name="connsiteY4" fmla="*/ 1444752 h 1605280"/>
                <a:gd name="connsiteX5" fmla="*/ 3111374 w 3271902"/>
                <a:gd name="connsiteY5" fmla="*/ 1605280 h 1605280"/>
                <a:gd name="connsiteX6" fmla="*/ 160528 w 3271902"/>
                <a:gd name="connsiteY6" fmla="*/ 1605280 h 1605280"/>
                <a:gd name="connsiteX7" fmla="*/ 0 w 3271902"/>
                <a:gd name="connsiteY7" fmla="*/ 1444752 h 1605280"/>
                <a:gd name="connsiteX8" fmla="*/ 0 w 3271902"/>
                <a:gd name="connsiteY8" fmla="*/ 160528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902" h="1605280">
                  <a:moveTo>
                    <a:pt x="0" y="160528"/>
                  </a:moveTo>
                  <a:cubicBezTo>
                    <a:pt x="0" y="71871"/>
                    <a:pt x="71871" y="0"/>
                    <a:pt x="160528" y="0"/>
                  </a:cubicBezTo>
                  <a:lnTo>
                    <a:pt x="3111374" y="0"/>
                  </a:lnTo>
                  <a:cubicBezTo>
                    <a:pt x="3200031" y="0"/>
                    <a:pt x="3271902" y="71871"/>
                    <a:pt x="3271902" y="160528"/>
                  </a:cubicBezTo>
                  <a:lnTo>
                    <a:pt x="3271902" y="1444752"/>
                  </a:lnTo>
                  <a:cubicBezTo>
                    <a:pt x="3271902" y="1533409"/>
                    <a:pt x="3200031" y="1605280"/>
                    <a:pt x="3111374" y="1605280"/>
                  </a:cubicBezTo>
                  <a:lnTo>
                    <a:pt x="160528" y="1605280"/>
                  </a:lnTo>
                  <a:cubicBezTo>
                    <a:pt x="71871" y="1605280"/>
                    <a:pt x="0" y="1533409"/>
                    <a:pt x="0" y="1444752"/>
                  </a:cubicBezTo>
                  <a:lnTo>
                    <a:pt x="0" y="160528"/>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943" tIns="141943" rIns="1123514" bIns="543263" numCol="1" spcCol="1270" anchor="t" anchorCtr="0">
              <a:noAutofit/>
            </a:bodyPr>
            <a:lstStyle/>
            <a:p>
              <a:pPr marL="285750" lvl="1" indent="-285750" algn="l" defTabSz="1244600">
                <a:lnSpc>
                  <a:spcPct val="90000"/>
                </a:lnSpc>
                <a:spcBef>
                  <a:spcPct val="0"/>
                </a:spcBef>
                <a:spcAft>
                  <a:spcPct val="15000"/>
                </a:spcAft>
                <a:buChar char="••"/>
              </a:pPr>
              <a:r>
                <a:rPr lang="pt-BR" sz="2200" kern="1200" dirty="0" smtClean="0"/>
                <a:t>IGHAHB E VACINA B </a:t>
              </a:r>
              <a:endParaRPr lang="pt-BR" sz="2200" kern="1200" dirty="0"/>
            </a:p>
          </p:txBody>
        </p:sp>
        <p:sp>
          <p:nvSpPr>
            <p:cNvPr id="25" name="Forma livre 24"/>
            <p:cNvSpPr/>
            <p:nvPr/>
          </p:nvSpPr>
          <p:spPr>
            <a:xfrm>
              <a:off x="2349690" y="1446403"/>
              <a:ext cx="2172144" cy="2172144"/>
            </a:xfrm>
            <a:custGeom>
              <a:avLst/>
              <a:gdLst>
                <a:gd name="connsiteX0" fmla="*/ 0 w 2172144"/>
                <a:gd name="connsiteY0" fmla="*/ 2172144 h 2172144"/>
                <a:gd name="connsiteX1" fmla="*/ 2172144 w 2172144"/>
                <a:gd name="connsiteY1" fmla="*/ 0 h 2172144"/>
                <a:gd name="connsiteX2" fmla="*/ 2172144 w 2172144"/>
                <a:gd name="connsiteY2" fmla="*/ 2172144 h 2172144"/>
                <a:gd name="connsiteX3" fmla="*/ 0 w 2172144"/>
                <a:gd name="connsiteY3" fmla="*/ 2172144 h 2172144"/>
              </a:gdLst>
              <a:ahLst/>
              <a:cxnLst>
                <a:cxn ang="0">
                  <a:pos x="connsiteX0" y="connsiteY0"/>
                </a:cxn>
                <a:cxn ang="0">
                  <a:pos x="connsiteX1" y="connsiteY1"/>
                </a:cxn>
                <a:cxn ang="0">
                  <a:pos x="connsiteX2" y="connsiteY2"/>
                </a:cxn>
                <a:cxn ang="0">
                  <a:pos x="connsiteX3" y="connsiteY3"/>
                </a:cxn>
              </a:cxnLst>
              <a:rect l="l" t="t" r="r" b="b"/>
              <a:pathLst>
                <a:path w="2172144" h="2172144">
                  <a:moveTo>
                    <a:pt x="0" y="2172144"/>
                  </a:moveTo>
                  <a:cubicBezTo>
                    <a:pt x="0" y="972502"/>
                    <a:pt x="972502" y="0"/>
                    <a:pt x="2172144" y="0"/>
                  </a:cubicBezTo>
                  <a:lnTo>
                    <a:pt x="2172144" y="2172144"/>
                  </a:lnTo>
                  <a:lnTo>
                    <a:pt x="0" y="21721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1118" tIns="821118" rIns="184912" bIns="184912" numCol="1" spcCol="1270" anchor="ctr" anchorCtr="0">
              <a:noAutofit/>
            </a:bodyPr>
            <a:lstStyle/>
            <a:p>
              <a:pPr lvl="0" algn="ctr" defTabSz="1155700">
                <a:lnSpc>
                  <a:spcPct val="90000"/>
                </a:lnSpc>
                <a:spcBef>
                  <a:spcPct val="0"/>
                </a:spcBef>
                <a:spcAft>
                  <a:spcPct val="35000"/>
                </a:spcAft>
              </a:pPr>
              <a:r>
                <a:rPr lang="pt-BR" sz="2200" kern="1200" dirty="0" smtClean="0"/>
                <a:t>Hepatite B</a:t>
              </a:r>
              <a:endParaRPr lang="pt-BR" sz="2200" kern="1200" dirty="0"/>
            </a:p>
          </p:txBody>
        </p:sp>
        <p:sp>
          <p:nvSpPr>
            <p:cNvPr id="26" name="Forma livre 25"/>
            <p:cNvSpPr/>
            <p:nvPr/>
          </p:nvSpPr>
          <p:spPr>
            <a:xfrm>
              <a:off x="4622165" y="1446403"/>
              <a:ext cx="2172144" cy="2172144"/>
            </a:xfrm>
            <a:custGeom>
              <a:avLst/>
              <a:gdLst>
                <a:gd name="connsiteX0" fmla="*/ 0 w 2172144"/>
                <a:gd name="connsiteY0" fmla="*/ 2172144 h 2172144"/>
                <a:gd name="connsiteX1" fmla="*/ 2172144 w 2172144"/>
                <a:gd name="connsiteY1" fmla="*/ 0 h 2172144"/>
                <a:gd name="connsiteX2" fmla="*/ 2172144 w 2172144"/>
                <a:gd name="connsiteY2" fmla="*/ 2172144 h 2172144"/>
                <a:gd name="connsiteX3" fmla="*/ 0 w 2172144"/>
                <a:gd name="connsiteY3" fmla="*/ 2172144 h 2172144"/>
              </a:gdLst>
              <a:ahLst/>
              <a:cxnLst>
                <a:cxn ang="0">
                  <a:pos x="connsiteX0" y="connsiteY0"/>
                </a:cxn>
                <a:cxn ang="0">
                  <a:pos x="connsiteX1" y="connsiteY1"/>
                </a:cxn>
                <a:cxn ang="0">
                  <a:pos x="connsiteX2" y="connsiteY2"/>
                </a:cxn>
                <a:cxn ang="0">
                  <a:pos x="connsiteX3" y="connsiteY3"/>
                </a:cxn>
              </a:cxnLst>
              <a:rect l="l" t="t" r="r" b="b"/>
              <a:pathLst>
                <a:path w="2172144" h="2172144">
                  <a:moveTo>
                    <a:pt x="0" y="0"/>
                  </a:moveTo>
                  <a:cubicBezTo>
                    <a:pt x="1199642" y="0"/>
                    <a:pt x="2172144" y="972502"/>
                    <a:pt x="2172144" y="2172144"/>
                  </a:cubicBezTo>
                  <a:lnTo>
                    <a:pt x="0" y="217214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4912" tIns="821118" rIns="821118" bIns="184912" numCol="1" spcCol="1270" anchor="ctr" anchorCtr="0">
              <a:noAutofit/>
            </a:bodyPr>
            <a:lstStyle/>
            <a:p>
              <a:pPr lvl="0" algn="ctr" defTabSz="1155700">
                <a:lnSpc>
                  <a:spcPct val="90000"/>
                </a:lnSpc>
                <a:spcBef>
                  <a:spcPct val="0"/>
                </a:spcBef>
                <a:spcAft>
                  <a:spcPct val="35000"/>
                </a:spcAft>
              </a:pPr>
              <a:r>
                <a:rPr lang="pt-BR" sz="2200" kern="1200" dirty="0" smtClean="0"/>
                <a:t>Hepatite A</a:t>
              </a:r>
              <a:endParaRPr lang="pt-BR" sz="2200" kern="1200" dirty="0"/>
            </a:p>
          </p:txBody>
        </p:sp>
        <p:sp>
          <p:nvSpPr>
            <p:cNvPr id="27" name="Forma livre 26"/>
            <p:cNvSpPr/>
            <p:nvPr/>
          </p:nvSpPr>
          <p:spPr>
            <a:xfrm rot="21600000">
              <a:off x="4619775" y="3718877"/>
              <a:ext cx="2172144" cy="2172145"/>
            </a:xfrm>
            <a:custGeom>
              <a:avLst/>
              <a:gdLst>
                <a:gd name="connsiteX0" fmla="*/ 0 w 2172144"/>
                <a:gd name="connsiteY0" fmla="*/ 2172144 h 2172144"/>
                <a:gd name="connsiteX1" fmla="*/ 2172144 w 2172144"/>
                <a:gd name="connsiteY1" fmla="*/ 0 h 2172144"/>
                <a:gd name="connsiteX2" fmla="*/ 2172144 w 2172144"/>
                <a:gd name="connsiteY2" fmla="*/ 2172144 h 2172144"/>
                <a:gd name="connsiteX3" fmla="*/ 0 w 2172144"/>
                <a:gd name="connsiteY3" fmla="*/ 2172144 h 2172144"/>
              </a:gdLst>
              <a:ahLst/>
              <a:cxnLst>
                <a:cxn ang="0">
                  <a:pos x="connsiteX0" y="connsiteY0"/>
                </a:cxn>
                <a:cxn ang="0">
                  <a:pos x="connsiteX1" y="connsiteY1"/>
                </a:cxn>
                <a:cxn ang="0">
                  <a:pos x="connsiteX2" y="connsiteY2"/>
                </a:cxn>
                <a:cxn ang="0">
                  <a:pos x="connsiteX3" y="connsiteY3"/>
                </a:cxn>
              </a:cxnLst>
              <a:rect l="l" t="t" r="r" b="b"/>
              <a:pathLst>
                <a:path w="2172144" h="2172144">
                  <a:moveTo>
                    <a:pt x="2172144" y="0"/>
                  </a:moveTo>
                  <a:cubicBezTo>
                    <a:pt x="2172144" y="1199642"/>
                    <a:pt x="1199642" y="2172144"/>
                    <a:pt x="0" y="2172144"/>
                  </a:cubicBezTo>
                  <a:lnTo>
                    <a:pt x="0" y="0"/>
                  </a:lnTo>
                  <a:lnTo>
                    <a:pt x="217214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912" tIns="184913" rIns="821118" bIns="821118" numCol="1" spcCol="1270" anchor="ctr" anchorCtr="0">
              <a:noAutofit/>
            </a:bodyPr>
            <a:lstStyle/>
            <a:p>
              <a:pPr lvl="0" algn="ctr" defTabSz="1155700">
                <a:lnSpc>
                  <a:spcPct val="90000"/>
                </a:lnSpc>
                <a:spcBef>
                  <a:spcPct val="0"/>
                </a:spcBef>
                <a:spcAft>
                  <a:spcPct val="35000"/>
                </a:spcAft>
              </a:pPr>
              <a:r>
                <a:rPr lang="pt-BR" sz="2200" kern="1200" dirty="0" smtClean="0"/>
                <a:t>Tétano </a:t>
              </a:r>
              <a:endParaRPr lang="pt-BR" sz="2200" kern="1200" dirty="0"/>
            </a:p>
          </p:txBody>
        </p:sp>
        <p:sp>
          <p:nvSpPr>
            <p:cNvPr id="28" name="Forma livre 27"/>
            <p:cNvSpPr/>
            <p:nvPr/>
          </p:nvSpPr>
          <p:spPr>
            <a:xfrm rot="21600000">
              <a:off x="2349690" y="3718878"/>
              <a:ext cx="2172144" cy="2172144"/>
            </a:xfrm>
            <a:custGeom>
              <a:avLst/>
              <a:gdLst>
                <a:gd name="connsiteX0" fmla="*/ 0 w 2172144"/>
                <a:gd name="connsiteY0" fmla="*/ 2172144 h 2172144"/>
                <a:gd name="connsiteX1" fmla="*/ 2172144 w 2172144"/>
                <a:gd name="connsiteY1" fmla="*/ 0 h 2172144"/>
                <a:gd name="connsiteX2" fmla="*/ 2172144 w 2172144"/>
                <a:gd name="connsiteY2" fmla="*/ 2172144 h 2172144"/>
                <a:gd name="connsiteX3" fmla="*/ 0 w 2172144"/>
                <a:gd name="connsiteY3" fmla="*/ 2172144 h 2172144"/>
              </a:gdLst>
              <a:ahLst/>
              <a:cxnLst>
                <a:cxn ang="0">
                  <a:pos x="connsiteX0" y="connsiteY0"/>
                </a:cxn>
                <a:cxn ang="0">
                  <a:pos x="connsiteX1" y="connsiteY1"/>
                </a:cxn>
                <a:cxn ang="0">
                  <a:pos x="connsiteX2" y="connsiteY2"/>
                </a:cxn>
                <a:cxn ang="0">
                  <a:pos x="connsiteX3" y="connsiteY3"/>
                </a:cxn>
              </a:cxnLst>
              <a:rect l="l" t="t" r="r" b="b"/>
              <a:pathLst>
                <a:path w="2172144" h="2172144">
                  <a:moveTo>
                    <a:pt x="2172144" y="2172144"/>
                  </a:moveTo>
                  <a:cubicBezTo>
                    <a:pt x="972502" y="2172144"/>
                    <a:pt x="0" y="1199642"/>
                    <a:pt x="0" y="0"/>
                  </a:cubicBezTo>
                  <a:lnTo>
                    <a:pt x="2172144" y="0"/>
                  </a:lnTo>
                  <a:lnTo>
                    <a:pt x="2172144" y="217214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21118" tIns="184912" rIns="184912" bIns="821117" numCol="1" spcCol="1270" anchor="ctr" anchorCtr="0">
              <a:noAutofit/>
            </a:bodyPr>
            <a:lstStyle/>
            <a:p>
              <a:pPr lvl="0" algn="ctr" defTabSz="1155700">
                <a:lnSpc>
                  <a:spcPct val="90000"/>
                </a:lnSpc>
                <a:spcBef>
                  <a:spcPct val="0"/>
                </a:spcBef>
                <a:spcAft>
                  <a:spcPct val="35000"/>
                </a:spcAft>
              </a:pPr>
              <a:r>
                <a:rPr lang="pt-BR" sz="2200" kern="1200" dirty="0" smtClean="0"/>
                <a:t>HPV</a:t>
              </a:r>
              <a:endParaRPr lang="pt-BR" sz="2200" kern="1200" dirty="0"/>
            </a:p>
          </p:txBody>
        </p:sp>
      </p:grpSp>
    </p:spTree>
    <p:extLst>
      <p:ext uri="{BB962C8B-B14F-4D97-AF65-F5344CB8AC3E}">
        <p14:creationId xmlns:p14="http://schemas.microsoft.com/office/powerpoint/2010/main" val="2574816445"/>
      </p:ext>
    </p:extLst>
  </p:cSld>
  <p:clrMapOvr>
    <a:masterClrMapping/>
  </p:clrMapOvr>
  <mc:AlternateContent xmlns:mc="http://schemas.openxmlformats.org/markup-compatibility/2006" xmlns:p14="http://schemas.microsoft.com/office/powerpoint/2010/main">
    <mc:Choice Requires="p14">
      <p:transition spd="slow" p14:dur="2000" advTm="6913"/>
    </mc:Choice>
    <mc:Fallback xmlns="">
      <p:transition spd="slow" advTm="691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0" name="Título 5"/>
          <p:cNvSpPr txBox="1">
            <a:spLocks/>
          </p:cNvSpPr>
          <p:nvPr/>
        </p:nvSpPr>
        <p:spPr>
          <a:xfrm>
            <a:off x="1524000" y="260648"/>
            <a:ext cx="7092280" cy="986705"/>
          </a:xfrm>
          <a:prstGeom prst="rect">
            <a:avLst/>
          </a:prstGeom>
          <a:solidFill>
            <a:schemeClr val="tx2">
              <a:lumMod val="60000"/>
              <a:lumOff val="40000"/>
            </a:schemeClr>
          </a:solidFill>
          <a:ln w="25400" cap="flat" cmpd="sng" algn="ctr">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algn="ctr">
              <a:spcBef>
                <a:spcPct val="0"/>
              </a:spcBef>
              <a:defRPr/>
            </a:pPr>
            <a:r>
              <a:rPr lang="pt-BR" sz="2200" b="1" dirty="0" smtClean="0">
                <a:effectLst>
                  <a:outerShdw blurRad="38100" dist="38100" dir="2700000" algn="tl">
                    <a:srgbClr val="000000">
                      <a:alpha val="43137"/>
                    </a:srgbClr>
                  </a:outerShdw>
                </a:effectLst>
              </a:rPr>
              <a:t>NO CASO DAS MULHERES EM IDADE FÉRTIL – PREVENÇÃO DA GRAVIDEZ </a:t>
            </a:r>
            <a:endParaRPr lang="pt-BR" sz="1600" b="1" i="1" dirty="0">
              <a:effectLst>
                <a:outerShdw blurRad="38100" dist="38100" dir="2700000" algn="tl">
                  <a:srgbClr val="000000">
                    <a:alpha val="43137"/>
                  </a:srgbClr>
                </a:outerShdw>
              </a:effectLst>
            </a:endParaRPr>
          </a:p>
        </p:txBody>
      </p:sp>
      <p:pic>
        <p:nvPicPr>
          <p:cNvPr id="1028" name="Picture 4" descr="Resultado de imagem para mulher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64" y="1638255"/>
            <a:ext cx="939457" cy="9394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4"/>
          <a:stretch>
            <a:fillRect/>
          </a:stretch>
        </p:blipFill>
        <p:spPr>
          <a:xfrm>
            <a:off x="367607" y="1223095"/>
            <a:ext cx="1916647" cy="1435635"/>
          </a:xfrm>
          <a:prstGeom prst="rect">
            <a:avLst/>
          </a:prstGeom>
        </p:spPr>
      </p:pic>
      <p:sp>
        <p:nvSpPr>
          <p:cNvPr id="3" name="CaixaDeTexto 2"/>
          <p:cNvSpPr txBox="1"/>
          <p:nvPr/>
        </p:nvSpPr>
        <p:spPr>
          <a:xfrm>
            <a:off x="365441" y="2646372"/>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5"/>
          <a:stretch>
            <a:fillRect/>
          </a:stretch>
        </p:blipFill>
        <p:spPr>
          <a:xfrm>
            <a:off x="2922688" y="1462521"/>
            <a:ext cx="1345538" cy="1155700"/>
          </a:xfrm>
          <a:prstGeom prst="rect">
            <a:avLst/>
          </a:prstGeom>
        </p:spPr>
      </p:pic>
      <p:sp>
        <p:nvSpPr>
          <p:cNvPr id="12" name="CaixaDeTexto 11"/>
          <p:cNvSpPr txBox="1"/>
          <p:nvPr/>
        </p:nvSpPr>
        <p:spPr>
          <a:xfrm>
            <a:off x="4597312" y="2685556"/>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3227500" y="2658730"/>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403570" y="2520226"/>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199164" y="264241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6258351" y="264241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6"/>
          <a:stretch>
            <a:fillRect/>
          </a:stretch>
        </p:blipFill>
        <p:spPr>
          <a:xfrm>
            <a:off x="7031335" y="1385295"/>
            <a:ext cx="630197" cy="1111234"/>
          </a:xfrm>
          <a:prstGeom prst="rect">
            <a:avLst/>
          </a:prstGeom>
        </p:spPr>
      </p:pic>
      <p:pic>
        <p:nvPicPr>
          <p:cNvPr id="7" name="Imagem 6"/>
          <p:cNvPicPr>
            <a:picLocks noChangeAspect="1"/>
          </p:cNvPicPr>
          <p:nvPr/>
        </p:nvPicPr>
        <p:blipFill>
          <a:blip r:embed="rId7"/>
          <a:stretch>
            <a:fillRect/>
          </a:stretch>
        </p:blipFill>
        <p:spPr>
          <a:xfrm>
            <a:off x="5047363" y="1417077"/>
            <a:ext cx="988709" cy="1047669"/>
          </a:xfrm>
          <a:prstGeom prst="rect">
            <a:avLst/>
          </a:prstGeom>
        </p:spPr>
      </p:pic>
      <p:sp>
        <p:nvSpPr>
          <p:cNvPr id="27" name="Forma livre 26"/>
          <p:cNvSpPr/>
          <p:nvPr/>
        </p:nvSpPr>
        <p:spPr>
          <a:xfrm>
            <a:off x="1027909" y="2151287"/>
            <a:ext cx="720208" cy="359370"/>
          </a:xfrm>
          <a:custGeom>
            <a:avLst/>
            <a:gdLst/>
            <a:ahLst/>
            <a:cxnLst/>
            <a:rect l="0" t="0" r="0" b="0"/>
            <a:pathLst>
              <a:path>
                <a:moveTo>
                  <a:pt x="0" y="0"/>
                </a:moveTo>
                <a:lnTo>
                  <a:pt x="0" y="686427"/>
                </a:lnTo>
                <a:lnTo>
                  <a:pt x="579923" y="68642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CaixaDeTexto 16"/>
          <p:cNvSpPr txBox="1"/>
          <p:nvPr/>
        </p:nvSpPr>
        <p:spPr>
          <a:xfrm>
            <a:off x="7139651" y="2594914"/>
            <a:ext cx="1028165" cy="523220"/>
          </a:xfrm>
          <a:prstGeom prst="rect">
            <a:avLst/>
          </a:prstGeom>
          <a:noFill/>
        </p:spPr>
        <p:txBody>
          <a:bodyPr wrap="square" rtlCol="0">
            <a:spAutoFit/>
          </a:bodyPr>
          <a:lstStyle/>
          <a:p>
            <a:r>
              <a:rPr lang="pt-BR" sz="1400" dirty="0"/>
              <a:t>EQUIPE MÉDICA</a:t>
            </a:r>
          </a:p>
        </p:txBody>
      </p:sp>
      <p:graphicFrame>
        <p:nvGraphicFramePr>
          <p:cNvPr id="18" name="Espaço Reservado para Conteúdo 3"/>
          <p:cNvGraphicFramePr>
            <a:graphicFrameLocks noGrp="1"/>
          </p:cNvGraphicFramePr>
          <p:nvPr>
            <p:ph idx="1"/>
            <p:extLst/>
          </p:nvPr>
        </p:nvGraphicFramePr>
        <p:xfrm>
          <a:off x="3101067" y="3378500"/>
          <a:ext cx="8736705" cy="2981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5468723"/>
      </p:ext>
    </p:extLst>
  </p:cSld>
  <p:clrMapOvr>
    <a:masterClrMapping/>
  </p:clrMapOvr>
  <mc:AlternateContent xmlns:mc="http://schemas.openxmlformats.org/markup-compatibility/2006" xmlns:p14="http://schemas.microsoft.com/office/powerpoint/2010/main">
    <mc:Choice Requires="p14">
      <p:transition spd="slow" p14:dur="2000" advTm="10721"/>
    </mc:Choice>
    <mc:Fallback xmlns="">
      <p:transition spd="slow" advTm="1072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9" name="Imagem 28"/>
          <p:cNvPicPr>
            <a:picLocks noChangeAspect="1"/>
          </p:cNvPicPr>
          <p:nvPr/>
        </p:nvPicPr>
        <p:blipFill>
          <a:blip r:embed="rId3"/>
          <a:stretch>
            <a:fillRect/>
          </a:stretch>
        </p:blipFill>
        <p:spPr>
          <a:xfrm>
            <a:off x="3833504" y="3433555"/>
            <a:ext cx="1015500" cy="762000"/>
          </a:xfrm>
          <a:prstGeom prst="rect">
            <a:avLst/>
          </a:prstGeom>
        </p:spPr>
      </p:pic>
      <p:sp>
        <p:nvSpPr>
          <p:cNvPr id="31" name="CaixaDeTexto 30"/>
          <p:cNvSpPr txBox="1"/>
          <p:nvPr/>
        </p:nvSpPr>
        <p:spPr>
          <a:xfrm>
            <a:off x="4785969" y="3832774"/>
            <a:ext cx="742950" cy="369332"/>
          </a:xfrm>
          <a:prstGeom prst="rect">
            <a:avLst/>
          </a:prstGeom>
          <a:noFill/>
        </p:spPr>
        <p:txBody>
          <a:bodyPr wrap="square" rtlCol="0">
            <a:spAutoFit/>
          </a:bodyPr>
          <a:lstStyle/>
          <a:p>
            <a:r>
              <a:rPr lang="pt-BR" dirty="0" smtClean="0"/>
              <a:t>IML</a:t>
            </a:r>
            <a:endParaRPr lang="pt-BR" dirty="0"/>
          </a:p>
        </p:txBody>
      </p:sp>
      <p:pic>
        <p:nvPicPr>
          <p:cNvPr id="4" name="Imagem 3"/>
          <p:cNvPicPr>
            <a:picLocks noChangeAspect="1"/>
          </p:cNvPicPr>
          <p:nvPr/>
        </p:nvPicPr>
        <p:blipFill>
          <a:blip r:embed="rId4"/>
          <a:stretch>
            <a:fillRect/>
          </a:stretch>
        </p:blipFill>
        <p:spPr>
          <a:xfrm>
            <a:off x="3046636" y="4154006"/>
            <a:ext cx="1071563" cy="1071563"/>
          </a:xfrm>
          <a:prstGeom prst="rect">
            <a:avLst/>
          </a:prstGeom>
        </p:spPr>
      </p:pic>
      <p:pic>
        <p:nvPicPr>
          <p:cNvPr id="2" name="Imagem 1"/>
          <p:cNvPicPr>
            <a:picLocks noChangeAspect="1"/>
          </p:cNvPicPr>
          <p:nvPr/>
        </p:nvPicPr>
        <p:blipFill>
          <a:blip r:embed="rId5"/>
          <a:stretch>
            <a:fillRect/>
          </a:stretch>
        </p:blipFill>
        <p:spPr>
          <a:xfrm>
            <a:off x="4750749" y="1669714"/>
            <a:ext cx="1916647" cy="1435635"/>
          </a:xfrm>
          <a:prstGeom prst="rect">
            <a:avLst/>
          </a:prstGeom>
        </p:spPr>
      </p:pic>
      <p:sp>
        <p:nvSpPr>
          <p:cNvPr id="3" name="CaixaDeTexto 2"/>
          <p:cNvSpPr txBox="1"/>
          <p:nvPr/>
        </p:nvSpPr>
        <p:spPr>
          <a:xfrm>
            <a:off x="5262384" y="3029258"/>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cxnSp>
        <p:nvCxnSpPr>
          <p:cNvPr id="8" name="Conector angulado 7"/>
          <p:cNvCxnSpPr>
            <a:stCxn id="3" idx="2"/>
          </p:cNvCxnSpPr>
          <p:nvPr/>
        </p:nvCxnSpPr>
        <p:spPr>
          <a:xfrm rot="5400000">
            <a:off x="5546673" y="2938660"/>
            <a:ext cx="201639" cy="14292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do 9"/>
          <p:cNvCxnSpPr/>
          <p:nvPr/>
        </p:nvCxnSpPr>
        <p:spPr>
          <a:xfrm flipH="1">
            <a:off x="4116600" y="2862152"/>
            <a:ext cx="3129383" cy="2175179"/>
          </a:xfrm>
          <a:prstGeom prst="bentConnector3">
            <a:avLst>
              <a:gd name="adj1" fmla="val -7305"/>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493664" y="5061823"/>
            <a:ext cx="1484704" cy="646331"/>
          </a:xfrm>
          <a:prstGeom prst="rect">
            <a:avLst/>
          </a:prstGeom>
          <a:noFill/>
        </p:spPr>
        <p:txBody>
          <a:bodyPr wrap="square" rtlCol="0">
            <a:spAutoFit/>
          </a:bodyPr>
          <a:lstStyle/>
          <a:p>
            <a:r>
              <a:rPr lang="pt-BR" dirty="0" smtClean="0"/>
              <a:t>BOLETIM DE OCORRÊNCIA</a:t>
            </a:r>
            <a:endParaRPr lang="pt-BR" dirty="0"/>
          </a:p>
        </p:txBody>
      </p:sp>
      <p:sp>
        <p:nvSpPr>
          <p:cNvPr id="12" name="CaixaDeTexto 11"/>
          <p:cNvSpPr txBox="1"/>
          <p:nvPr/>
        </p:nvSpPr>
        <p:spPr>
          <a:xfrm>
            <a:off x="4610441" y="3976881"/>
            <a:ext cx="2901744" cy="646331"/>
          </a:xfrm>
          <a:prstGeom prst="rect">
            <a:avLst/>
          </a:prstGeom>
          <a:noFill/>
        </p:spPr>
        <p:txBody>
          <a:bodyPr wrap="square" rtlCol="0">
            <a:spAutoFit/>
          </a:bodyPr>
          <a:lstStyle/>
          <a:p>
            <a:r>
              <a:rPr lang="pt-BR" dirty="0">
                <a:solidFill>
                  <a:srgbClr val="404040"/>
                </a:solidFill>
                <a:latin typeface="Calibri" panose="020F0502020204030204" pitchFamily="34" charset="0"/>
                <a:ea typeface="Calibri" panose="020F0502020204030204" pitchFamily="34" charset="0"/>
                <a:cs typeface="Calibri" panose="020F0502020204030204" pitchFamily="34" charset="0"/>
              </a:rPr>
              <a:t>Exame pericial de Corpo de Delito e Conjunção Carnal</a:t>
            </a:r>
            <a:endParaRPr lang="pt-BR" dirty="0"/>
          </a:p>
        </p:txBody>
      </p:sp>
      <p:sp>
        <p:nvSpPr>
          <p:cNvPr id="14" name="AutoShape 2" descr="Resultado de imagem para DESENHO CONSELHO TUTE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5" name="Imagem 14"/>
          <p:cNvPicPr>
            <a:picLocks noChangeAspect="1"/>
          </p:cNvPicPr>
          <p:nvPr/>
        </p:nvPicPr>
        <p:blipFill>
          <a:blip r:embed="rId6"/>
          <a:stretch>
            <a:fillRect/>
          </a:stretch>
        </p:blipFill>
        <p:spPr>
          <a:xfrm>
            <a:off x="3985584" y="217306"/>
            <a:ext cx="1892176" cy="1000751"/>
          </a:xfrm>
          <a:prstGeom prst="rect">
            <a:avLst/>
          </a:prstGeom>
        </p:spPr>
      </p:pic>
      <p:sp>
        <p:nvSpPr>
          <p:cNvPr id="18" name="CaixaDeTexto 17"/>
          <p:cNvSpPr txBox="1"/>
          <p:nvPr/>
        </p:nvSpPr>
        <p:spPr>
          <a:xfrm>
            <a:off x="6148620" y="373110"/>
            <a:ext cx="3978876" cy="923330"/>
          </a:xfrm>
          <a:prstGeom prst="rect">
            <a:avLst/>
          </a:prstGeom>
          <a:noFill/>
        </p:spPr>
        <p:txBody>
          <a:bodyPr wrap="square" rtlCol="0">
            <a:spAutoFit/>
          </a:bodyPr>
          <a:lstStyle/>
          <a:p>
            <a:r>
              <a:rPr lang="pt-BR" b="1" dirty="0">
                <a:solidFill>
                  <a:srgbClr val="404040"/>
                </a:solidFill>
                <a:latin typeface="Calibri" panose="020F0502020204030204" pitchFamily="34" charset="0"/>
                <a:ea typeface="Calibri" panose="020F0502020204030204" pitchFamily="34" charset="0"/>
                <a:cs typeface="Calibri" panose="020F0502020204030204" pitchFamily="34" charset="0"/>
              </a:rPr>
              <a:t>Comunicação ao Conselho Tutelar ou Vara da Infância e Juventude (para crianças e </a:t>
            </a:r>
            <a:r>
              <a:rPr lang="pt-BR" b="1" dirty="0" smtClean="0">
                <a:solidFill>
                  <a:srgbClr val="404040"/>
                </a:solidFill>
                <a:latin typeface="Calibri" panose="020F0502020204030204" pitchFamily="34" charset="0"/>
                <a:ea typeface="Calibri" panose="020F0502020204030204" pitchFamily="34" charset="0"/>
                <a:cs typeface="Calibri" panose="020F0502020204030204" pitchFamily="34" charset="0"/>
              </a:rPr>
              <a:t>adolescentes)</a:t>
            </a:r>
            <a:endParaRPr lang="pt-BR" b="1" dirty="0"/>
          </a:p>
        </p:txBody>
      </p:sp>
      <p:cxnSp>
        <p:nvCxnSpPr>
          <p:cNvPr id="20" name="Conector de seta reta 19"/>
          <p:cNvCxnSpPr/>
          <p:nvPr/>
        </p:nvCxnSpPr>
        <p:spPr>
          <a:xfrm flipV="1">
            <a:off x="4978368" y="1471178"/>
            <a:ext cx="0" cy="590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6691600" y="2367982"/>
            <a:ext cx="1490100" cy="195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a:blip r:embed="rId7"/>
          <a:stretch>
            <a:fillRect/>
          </a:stretch>
        </p:blipFill>
        <p:spPr>
          <a:xfrm>
            <a:off x="8214856" y="1502272"/>
            <a:ext cx="1516838" cy="1516838"/>
          </a:xfrm>
          <a:prstGeom prst="rect">
            <a:avLst/>
          </a:prstGeom>
        </p:spPr>
      </p:pic>
      <p:sp>
        <p:nvSpPr>
          <p:cNvPr id="13" name="CaixaDeTexto 12"/>
          <p:cNvSpPr txBox="1"/>
          <p:nvPr/>
        </p:nvSpPr>
        <p:spPr>
          <a:xfrm>
            <a:off x="8720987" y="3095541"/>
            <a:ext cx="2308443" cy="523220"/>
          </a:xfrm>
          <a:prstGeom prst="rect">
            <a:avLst/>
          </a:prstGeom>
          <a:noFill/>
        </p:spPr>
        <p:txBody>
          <a:bodyPr wrap="square" rtlCol="0">
            <a:spAutoFit/>
          </a:bodyPr>
          <a:lstStyle/>
          <a:p>
            <a:r>
              <a:rPr lang="pt-BR" sz="1400" dirty="0"/>
              <a:t>SERVIÇO DE REFERENCIA AMBULATORIAL PARA </a:t>
            </a:r>
            <a:r>
              <a:rPr lang="pt-BR" sz="1400" dirty="0" smtClean="0"/>
              <a:t>PEP</a:t>
            </a:r>
            <a:endParaRPr lang="pt-BR" sz="1400" dirty="0"/>
          </a:p>
        </p:txBody>
      </p:sp>
      <p:sp>
        <p:nvSpPr>
          <p:cNvPr id="16" name="CaixaDeTexto 15"/>
          <p:cNvSpPr txBox="1"/>
          <p:nvPr/>
        </p:nvSpPr>
        <p:spPr>
          <a:xfrm>
            <a:off x="8159162" y="3626575"/>
            <a:ext cx="3534031" cy="646331"/>
          </a:xfrm>
          <a:prstGeom prst="rect">
            <a:avLst/>
          </a:prstGeom>
          <a:solidFill>
            <a:schemeClr val="accent1">
              <a:lumMod val="40000"/>
              <a:lumOff val="60000"/>
            </a:schemeClr>
          </a:solidFill>
        </p:spPr>
        <p:txBody>
          <a:bodyPr wrap="square" rtlCol="0">
            <a:spAutoFit/>
          </a:bodyPr>
          <a:lstStyle/>
          <a:p>
            <a:pPr algn="just"/>
            <a:r>
              <a:rPr lang="pt-BR" dirty="0"/>
              <a:t>Agendamento de retorno para seguimento sorológico após 30 </a:t>
            </a:r>
            <a:r>
              <a:rPr lang="pt-BR" dirty="0" smtClean="0"/>
              <a:t>dias</a:t>
            </a:r>
            <a:endParaRPr lang="pt-BR" dirty="0"/>
          </a:p>
        </p:txBody>
      </p:sp>
      <p:sp>
        <p:nvSpPr>
          <p:cNvPr id="7" name="CaixaDeTexto 6"/>
          <p:cNvSpPr txBox="1"/>
          <p:nvPr/>
        </p:nvSpPr>
        <p:spPr>
          <a:xfrm>
            <a:off x="165395" y="256209"/>
            <a:ext cx="3423764" cy="3539430"/>
          </a:xfrm>
          <a:prstGeom prst="rect">
            <a:avLst/>
          </a:prstGeom>
          <a:solidFill>
            <a:schemeClr val="accent1">
              <a:lumMod val="40000"/>
              <a:lumOff val="60000"/>
            </a:schemeClr>
          </a:solidFill>
        </p:spPr>
        <p:txBody>
          <a:bodyPr wrap="square" rtlCol="0">
            <a:spAutoFit/>
          </a:bodyPr>
          <a:lstStyle/>
          <a:p>
            <a:r>
              <a:rPr lang="pt-BR" sz="2800" b="1" dirty="0" smtClean="0"/>
              <a:t>VOCÊ SERÁ ORIENTADO  SOBRE OS DIREITOS LEGAIS VIGENTES E AS PROVIDENCIAS POLICIAIS E JUDICIAIS CABÍVEIS</a:t>
            </a:r>
          </a:p>
          <a:p>
            <a:endParaRPr lang="pt-BR" sz="2800" dirty="0"/>
          </a:p>
        </p:txBody>
      </p:sp>
      <p:sp>
        <p:nvSpPr>
          <p:cNvPr id="32" name="CaixaDeTexto 31"/>
          <p:cNvSpPr txBox="1"/>
          <p:nvPr/>
        </p:nvSpPr>
        <p:spPr>
          <a:xfrm>
            <a:off x="3260934" y="5708154"/>
            <a:ext cx="6812924" cy="954107"/>
          </a:xfrm>
          <a:prstGeom prst="rect">
            <a:avLst/>
          </a:prstGeom>
          <a:solidFill>
            <a:schemeClr val="accent1">
              <a:lumMod val="40000"/>
              <a:lumOff val="60000"/>
            </a:schemeClr>
          </a:solidFill>
        </p:spPr>
        <p:txBody>
          <a:bodyPr wrap="square" rtlCol="0">
            <a:spAutoFit/>
          </a:bodyPr>
          <a:lstStyle/>
          <a:p>
            <a:pPr algn="ctr"/>
            <a:r>
              <a:rPr lang="pt-BR" sz="2800" b="1" dirty="0" smtClean="0"/>
              <a:t>O ATENDIMENTO DA SAÚDE E DA JUSTIÇA</a:t>
            </a:r>
          </a:p>
          <a:p>
            <a:pPr algn="ctr"/>
            <a:r>
              <a:rPr lang="pt-BR" sz="2800" b="1" dirty="0" smtClean="0"/>
              <a:t> DEVEM SER ARTICULADOS.</a:t>
            </a:r>
          </a:p>
        </p:txBody>
      </p:sp>
    </p:spTree>
    <p:extLst>
      <p:ext uri="{BB962C8B-B14F-4D97-AF65-F5344CB8AC3E}">
        <p14:creationId xmlns:p14="http://schemas.microsoft.com/office/powerpoint/2010/main" val="226031566"/>
      </p:ext>
    </p:extLst>
  </p:cSld>
  <p:clrMapOvr>
    <a:masterClrMapping/>
  </p:clrMapOvr>
  <mc:AlternateContent xmlns:mc="http://schemas.openxmlformats.org/markup-compatibility/2006" xmlns:p14="http://schemas.microsoft.com/office/powerpoint/2010/main">
    <mc:Choice Requires="p14">
      <p:transition spd="slow" p14:dur="2000" advTm="11357"/>
    </mc:Choice>
    <mc:Fallback xmlns="">
      <p:transition spd="slow" advTm="1135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307975" y="578622"/>
            <a:ext cx="1916647" cy="1435635"/>
          </a:xfrm>
          <a:prstGeom prst="rect">
            <a:avLst/>
          </a:prstGeom>
        </p:spPr>
      </p:pic>
      <p:sp>
        <p:nvSpPr>
          <p:cNvPr id="14" name="AutoShape 2" descr="Resultado de imagem para DESENHO CONSELHO TUTE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cxnSp>
        <p:nvCxnSpPr>
          <p:cNvPr id="24" name="Conector de seta reta 23"/>
          <p:cNvCxnSpPr/>
          <p:nvPr/>
        </p:nvCxnSpPr>
        <p:spPr>
          <a:xfrm>
            <a:off x="2343404" y="1477887"/>
            <a:ext cx="1490100" cy="195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a:blip r:embed="rId4"/>
          <a:stretch>
            <a:fillRect/>
          </a:stretch>
        </p:blipFill>
        <p:spPr>
          <a:xfrm>
            <a:off x="4156878" y="670448"/>
            <a:ext cx="1516838" cy="1516838"/>
          </a:xfrm>
          <a:prstGeom prst="rect">
            <a:avLst/>
          </a:prstGeom>
        </p:spPr>
      </p:pic>
      <p:sp>
        <p:nvSpPr>
          <p:cNvPr id="13" name="CaixaDeTexto 12"/>
          <p:cNvSpPr txBox="1"/>
          <p:nvPr/>
        </p:nvSpPr>
        <p:spPr>
          <a:xfrm>
            <a:off x="4053685" y="2269210"/>
            <a:ext cx="2308443" cy="523220"/>
          </a:xfrm>
          <a:prstGeom prst="rect">
            <a:avLst/>
          </a:prstGeom>
          <a:noFill/>
        </p:spPr>
        <p:txBody>
          <a:bodyPr wrap="square" rtlCol="0">
            <a:spAutoFit/>
          </a:bodyPr>
          <a:lstStyle/>
          <a:p>
            <a:r>
              <a:rPr lang="pt-BR" sz="1400" dirty="0"/>
              <a:t>SERVIÇO DE REFERENCIA AMBULATORIAL PARA </a:t>
            </a:r>
            <a:r>
              <a:rPr lang="pt-BR" sz="1400" dirty="0" smtClean="0"/>
              <a:t>PEP</a:t>
            </a:r>
            <a:endParaRPr lang="pt-BR" sz="1400" dirty="0"/>
          </a:p>
        </p:txBody>
      </p:sp>
      <p:sp>
        <p:nvSpPr>
          <p:cNvPr id="23" name="Retângulo 22"/>
          <p:cNvSpPr/>
          <p:nvPr/>
        </p:nvSpPr>
        <p:spPr>
          <a:xfrm>
            <a:off x="1266298" y="3264977"/>
            <a:ext cx="9551773" cy="2376035"/>
          </a:xfrm>
          <a:prstGeom prst="rect">
            <a:avLst/>
          </a:prstGeom>
        </p:spPr>
        <p:txBody>
          <a:bodyPr wrap="square">
            <a:spAutoFit/>
          </a:bodyPr>
          <a:lstStyle/>
          <a:p>
            <a:pPr marL="342900" marR="330200" lvl="0" indent="-342900" algn="just" hangingPunct="0">
              <a:lnSpc>
                <a:spcPct val="92000"/>
              </a:lnSpc>
              <a:spcAft>
                <a:spcPts val="0"/>
              </a:spcAft>
              <a:buFont typeface="Wingdings" panose="05000000000000000000" pitchFamily="2" charset="2"/>
              <a:buChar char=""/>
              <a:tabLst>
                <a:tab pos="450215" algn="l"/>
              </a:tabLst>
            </a:pP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1ª </a:t>
            </a:r>
            <a:r>
              <a:rPr lang="pt-BR" sz="20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sem -  </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avaliar o uso dos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antiretrovirais</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(eventos adversos, adesão) </a:t>
            </a:r>
            <a:endParaRPr lang="pt-BR" sz="20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marR="330200" lvl="0" indent="-342900" algn="just" hangingPunct="0">
              <a:lnSpc>
                <a:spcPct val="92000"/>
              </a:lnSpc>
              <a:spcAft>
                <a:spcPts val="0"/>
              </a:spcAft>
              <a:buFont typeface="Wingdings" panose="05000000000000000000" pitchFamily="2" charset="2"/>
              <a:buChar char=""/>
              <a:tabLst>
                <a:tab pos="457200" algn="l"/>
              </a:tabLst>
            </a:pP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Após 04 semanas exame genital, perineal e cavidade oral (IST)</a:t>
            </a:r>
            <a:endParaRPr lang="pt-BR" sz="20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marR="330200" lvl="0" indent="-342900" algn="just" hangingPunct="0">
              <a:lnSpc>
                <a:spcPct val="89000"/>
              </a:lnSpc>
              <a:spcAft>
                <a:spcPts val="0"/>
              </a:spcAft>
              <a:buFont typeface="Wingdings" panose="05000000000000000000" pitchFamily="2" charset="2"/>
              <a:buChar char=""/>
              <a:tabLst>
                <a:tab pos="457200" algn="l"/>
              </a:tabLst>
            </a:pP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Coleta de secreção vaginal, com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Bacterioscopia</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pesquisa de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Chlamydia</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Micoplasma</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Gonococo,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Gardnerella</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e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Trichomonas</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se houver clínica. </a:t>
            </a:r>
            <a:endParaRPr lang="pt-BR" sz="20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marR="330200" lvl="0" indent="-342900" algn="just" hangingPunct="0">
              <a:lnSpc>
                <a:spcPct val="95000"/>
              </a:lnSpc>
              <a:spcAft>
                <a:spcPts val="0"/>
              </a:spcAft>
              <a:buFont typeface="Wingdings" panose="05000000000000000000" pitchFamily="2" charset="2"/>
              <a:buChar char=""/>
              <a:tabLst>
                <a:tab pos="457200" algn="l"/>
              </a:tabLst>
            </a:pP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Atendimento Psicológico e do Assistente Social com avaliação e acompanhamento das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seqüências</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psicológicas do abuso, assim como a conscientização de situações de violência em que a mulher e seus familiares estejam envolvidos, evitando a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revitimização</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da mulher, e seus familiares e </a:t>
            </a:r>
            <a:r>
              <a:rPr lang="pt-BR" sz="2000" dirty="0" err="1">
                <a:solidFill>
                  <a:srgbClr val="404040"/>
                </a:solidFill>
                <a:latin typeface="Calibri" panose="020F0502020204030204" pitchFamily="34" charset="0"/>
                <a:ea typeface="Calibri" panose="020F0502020204030204" pitchFamily="34" charset="0"/>
                <a:cs typeface="Calibri" panose="020F0502020204030204" pitchFamily="34" charset="0"/>
              </a:rPr>
              <a:t>contactantes</a:t>
            </a:r>
            <a:r>
              <a:rPr lang="pt-BR" sz="2000" dirty="0">
                <a:solidFill>
                  <a:srgbClr val="404040"/>
                </a:solidFill>
                <a:latin typeface="Calibri" panose="020F0502020204030204" pitchFamily="34" charset="0"/>
                <a:ea typeface="Calibri" panose="020F0502020204030204" pitchFamily="34" charset="0"/>
                <a:cs typeface="Calibri" panose="020F0502020204030204" pitchFamily="34" charset="0"/>
              </a:rPr>
              <a:t>. </a:t>
            </a:r>
            <a:endParaRPr lang="pt-BR" sz="2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p:cNvSpPr txBox="1"/>
          <p:nvPr/>
        </p:nvSpPr>
        <p:spPr>
          <a:xfrm>
            <a:off x="6915955" y="867202"/>
            <a:ext cx="3837904" cy="2062103"/>
          </a:xfrm>
          <a:prstGeom prst="rect">
            <a:avLst/>
          </a:prstGeom>
          <a:solidFill>
            <a:schemeClr val="accent1">
              <a:lumMod val="40000"/>
              <a:lumOff val="60000"/>
            </a:schemeClr>
          </a:solidFill>
        </p:spPr>
        <p:txBody>
          <a:bodyPr wrap="square" rtlCol="0">
            <a:spAutoFit/>
          </a:bodyPr>
          <a:lstStyle/>
          <a:p>
            <a:r>
              <a:rPr lang="pt-BR" sz="3200" b="1" dirty="0" smtClean="0"/>
              <a:t>É IMPORTANTE QUE VOCÊ REALIZE O ACOMPANHAMENTO AMBULATORIAL</a:t>
            </a:r>
            <a:endParaRPr lang="pt-BR" sz="3200" b="1" dirty="0"/>
          </a:p>
        </p:txBody>
      </p:sp>
    </p:spTree>
    <p:extLst>
      <p:ext uri="{BB962C8B-B14F-4D97-AF65-F5344CB8AC3E}">
        <p14:creationId xmlns:p14="http://schemas.microsoft.com/office/powerpoint/2010/main" val="1878231108"/>
      </p:ext>
    </p:extLst>
  </p:cSld>
  <p:clrMapOvr>
    <a:masterClrMapping/>
  </p:clrMapOvr>
  <mc:AlternateContent xmlns:mc="http://schemas.openxmlformats.org/markup-compatibility/2006" xmlns:p14="http://schemas.microsoft.com/office/powerpoint/2010/main">
    <mc:Choice Requires="p14">
      <p:transition spd="slow" p14:dur="2000" advTm="11699"/>
    </mc:Choice>
    <mc:Fallback xmlns="">
      <p:transition spd="slow" advTm="1169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307975" y="578622"/>
            <a:ext cx="1916647" cy="1435635"/>
          </a:xfrm>
          <a:prstGeom prst="rect">
            <a:avLst/>
          </a:prstGeom>
        </p:spPr>
      </p:pic>
      <p:sp>
        <p:nvSpPr>
          <p:cNvPr id="14" name="AutoShape 2" descr="Resultado de imagem para DESENHO CONSELHO TUTE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cxnSp>
        <p:nvCxnSpPr>
          <p:cNvPr id="24" name="Conector de seta reta 23"/>
          <p:cNvCxnSpPr/>
          <p:nvPr/>
        </p:nvCxnSpPr>
        <p:spPr>
          <a:xfrm>
            <a:off x="2343404" y="1477887"/>
            <a:ext cx="1490100" cy="195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a:blip r:embed="rId4"/>
          <a:stretch>
            <a:fillRect/>
          </a:stretch>
        </p:blipFill>
        <p:spPr>
          <a:xfrm>
            <a:off x="4156878" y="670448"/>
            <a:ext cx="1516838" cy="1516838"/>
          </a:xfrm>
          <a:prstGeom prst="rect">
            <a:avLst/>
          </a:prstGeom>
        </p:spPr>
      </p:pic>
      <p:sp>
        <p:nvSpPr>
          <p:cNvPr id="13" name="CaixaDeTexto 12"/>
          <p:cNvSpPr txBox="1"/>
          <p:nvPr/>
        </p:nvSpPr>
        <p:spPr>
          <a:xfrm>
            <a:off x="4053685" y="2269210"/>
            <a:ext cx="2308443" cy="523220"/>
          </a:xfrm>
          <a:prstGeom prst="rect">
            <a:avLst/>
          </a:prstGeom>
          <a:noFill/>
        </p:spPr>
        <p:txBody>
          <a:bodyPr wrap="square" rtlCol="0">
            <a:spAutoFit/>
          </a:bodyPr>
          <a:lstStyle/>
          <a:p>
            <a:r>
              <a:rPr lang="pt-BR" sz="1400" dirty="0"/>
              <a:t>SERVIÇO DE REFERENCIA AMBULATORIAL PARA </a:t>
            </a:r>
            <a:r>
              <a:rPr lang="pt-BR" sz="1400" dirty="0" smtClean="0"/>
              <a:t>PEP</a:t>
            </a:r>
            <a:endParaRPr lang="pt-BR" sz="1400" dirty="0"/>
          </a:p>
        </p:txBody>
      </p:sp>
      <p:sp>
        <p:nvSpPr>
          <p:cNvPr id="5" name="CaixaDeTexto 4"/>
          <p:cNvSpPr txBox="1"/>
          <p:nvPr/>
        </p:nvSpPr>
        <p:spPr>
          <a:xfrm>
            <a:off x="6915955" y="867202"/>
            <a:ext cx="3837904" cy="2062103"/>
          </a:xfrm>
          <a:prstGeom prst="rect">
            <a:avLst/>
          </a:prstGeom>
          <a:solidFill>
            <a:schemeClr val="accent1">
              <a:lumMod val="40000"/>
              <a:lumOff val="60000"/>
            </a:schemeClr>
          </a:solidFill>
        </p:spPr>
        <p:txBody>
          <a:bodyPr wrap="square" rtlCol="0">
            <a:spAutoFit/>
          </a:bodyPr>
          <a:lstStyle/>
          <a:p>
            <a:r>
              <a:rPr lang="pt-BR" sz="3200" b="1" dirty="0" smtClean="0"/>
              <a:t>É IMPORTANTE QUE VOCÊ REALIZE O ACOMPANHAMENTO AMBULATORIAL</a:t>
            </a:r>
            <a:endParaRPr lang="pt-BR" sz="3200" b="1" dirty="0"/>
          </a:p>
        </p:txBody>
      </p:sp>
      <p:graphicFrame>
        <p:nvGraphicFramePr>
          <p:cNvPr id="11" name="Espaço Reservado para Conteúdo 3"/>
          <p:cNvGraphicFramePr>
            <a:graphicFrameLocks noGrp="1"/>
          </p:cNvGraphicFramePr>
          <p:nvPr>
            <p:ph idx="1"/>
            <p:extLst>
              <p:ext uri="{D42A27DB-BD31-4B8C-83A1-F6EECF244321}">
                <p14:modId xmlns:p14="http://schemas.microsoft.com/office/powerpoint/2010/main" val="3400880888"/>
              </p:ext>
            </p:extLst>
          </p:nvPr>
        </p:nvGraphicFramePr>
        <p:xfrm>
          <a:off x="1023495" y="3523721"/>
          <a:ext cx="8093290" cy="2960198"/>
        </p:xfrm>
        <a:graphic>
          <a:graphicData uri="http://schemas.openxmlformats.org/drawingml/2006/table">
            <a:tbl>
              <a:tblPr firstRow="1" bandRow="1">
                <a:tableStyleId>{5C22544A-7EE6-4342-B048-85BDC9FD1C3A}</a:tableStyleId>
              </a:tblPr>
              <a:tblGrid>
                <a:gridCol w="2847376"/>
                <a:gridCol w="1294263"/>
                <a:gridCol w="973111"/>
                <a:gridCol w="1365677"/>
                <a:gridCol w="772629"/>
                <a:gridCol w="840234"/>
              </a:tblGrid>
              <a:tr h="529040">
                <a:tc>
                  <a:txBody>
                    <a:bodyPr/>
                    <a:lstStyle/>
                    <a:p>
                      <a:r>
                        <a:rPr lang="pt-BR" sz="1400" b="1" dirty="0" smtClean="0"/>
                        <a:t>EXAMES LABORATORIAIS</a:t>
                      </a:r>
                      <a:endParaRPr lang="pt-BR" sz="1400" b="1" dirty="0"/>
                    </a:p>
                  </a:txBody>
                  <a:tcPr marL="68580" marR="68580" marT="34290" marB="34290"/>
                </a:tc>
                <a:tc>
                  <a:txBody>
                    <a:bodyPr/>
                    <a:lstStyle/>
                    <a:p>
                      <a:r>
                        <a:rPr lang="pt-BR" sz="1400" b="1" dirty="0" smtClean="0"/>
                        <a:t>PRIMEIRO</a:t>
                      </a:r>
                      <a:r>
                        <a:rPr lang="pt-BR" sz="1400" b="1" baseline="0" dirty="0" smtClean="0"/>
                        <a:t> ATENDIMENTO</a:t>
                      </a:r>
                      <a:endParaRPr lang="pt-BR" sz="1400" b="1" dirty="0"/>
                    </a:p>
                  </a:txBody>
                  <a:tcPr marL="68580" marR="68580" marT="34290" marB="34290"/>
                </a:tc>
                <a:tc>
                  <a:txBody>
                    <a:bodyPr/>
                    <a:lstStyle/>
                    <a:p>
                      <a:r>
                        <a:rPr lang="pt-BR" sz="1400" b="1" dirty="0" smtClean="0"/>
                        <a:t>2ª SEMANA</a:t>
                      </a:r>
                      <a:endParaRPr lang="pt-BR" sz="1400" b="1" dirty="0"/>
                    </a:p>
                  </a:txBody>
                  <a:tcPr marL="68580" marR="68580" marT="34290" marB="34290"/>
                </a:tc>
                <a:tc>
                  <a:txBody>
                    <a:bodyPr/>
                    <a:lstStyle/>
                    <a:p>
                      <a:pPr marL="0" algn="l" defTabSz="914400" rtl="0" eaLnBrk="1" latinLnBrk="0" hangingPunct="1"/>
                      <a:r>
                        <a:rPr lang="pt-BR" sz="1400" b="1" kern="1200" dirty="0" smtClean="0">
                          <a:solidFill>
                            <a:schemeClr val="lt1"/>
                          </a:solidFill>
                          <a:latin typeface="+mn-lt"/>
                          <a:ea typeface="+mn-ea"/>
                          <a:cs typeface="+mn-cs"/>
                        </a:rPr>
                        <a:t>4ª*  OU 6 SEMANA</a:t>
                      </a:r>
                      <a:endParaRPr lang="pt-BR" sz="1400" b="1" kern="1200" dirty="0">
                        <a:solidFill>
                          <a:schemeClr val="lt1"/>
                        </a:solidFill>
                        <a:latin typeface="+mn-lt"/>
                        <a:ea typeface="+mn-ea"/>
                        <a:cs typeface="+mn-cs"/>
                      </a:endParaRPr>
                    </a:p>
                  </a:txBody>
                  <a:tcPr marL="68580" marR="68580" marT="34290" marB="34290"/>
                </a:tc>
                <a:tc>
                  <a:txBody>
                    <a:bodyPr/>
                    <a:lstStyle/>
                    <a:p>
                      <a:r>
                        <a:rPr lang="pt-BR" sz="1400" b="1" dirty="0" smtClean="0"/>
                        <a:t>12ª SEM</a:t>
                      </a:r>
                      <a:endParaRPr lang="pt-BR" sz="1400" b="1" dirty="0"/>
                    </a:p>
                  </a:txBody>
                  <a:tcPr marL="68580" marR="68580" marT="34290" marB="34290"/>
                </a:tc>
                <a:tc>
                  <a:txBody>
                    <a:bodyPr/>
                    <a:lstStyle/>
                    <a:p>
                      <a:pPr marL="0" algn="l" defTabSz="914400" rtl="0" eaLnBrk="1" latinLnBrk="0" hangingPunct="1"/>
                      <a:r>
                        <a:rPr lang="pt-BR" sz="1400" b="1" kern="1200" dirty="0" smtClean="0">
                          <a:solidFill>
                            <a:schemeClr val="lt1"/>
                          </a:solidFill>
                          <a:latin typeface="+mn-lt"/>
                          <a:ea typeface="+mn-ea"/>
                          <a:cs typeface="+mn-cs"/>
                        </a:rPr>
                        <a:t>24ª SEM</a:t>
                      </a:r>
                      <a:endParaRPr lang="pt-BR" sz="1400" b="1" kern="1200" dirty="0">
                        <a:solidFill>
                          <a:schemeClr val="lt1"/>
                        </a:solidFill>
                        <a:latin typeface="+mn-lt"/>
                        <a:ea typeface="+mn-ea"/>
                        <a:cs typeface="+mn-cs"/>
                      </a:endParaRPr>
                    </a:p>
                  </a:txBody>
                  <a:tcPr marL="68580" marR="68580" marT="34290" marB="34290"/>
                </a:tc>
              </a:tr>
              <a:tr h="210478">
                <a:tc>
                  <a:txBody>
                    <a:bodyPr/>
                    <a:lstStyle/>
                    <a:p>
                      <a:r>
                        <a:rPr lang="pt-BR" sz="1400" b="1" dirty="0" smtClean="0"/>
                        <a:t>TESTE DE HIV</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r>
              <a:tr h="210478">
                <a:tc>
                  <a:txBody>
                    <a:bodyPr/>
                    <a:lstStyle/>
                    <a:p>
                      <a:r>
                        <a:rPr lang="pt-BR" sz="1400" b="1" dirty="0" smtClean="0"/>
                        <a:t>TESTE TREPONEMICO</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r>
              <a:tr h="369759">
                <a:tc>
                  <a:txBody>
                    <a:bodyPr/>
                    <a:lstStyle/>
                    <a:p>
                      <a:r>
                        <a:rPr lang="pt-BR" sz="1400" b="1" dirty="0" smtClean="0"/>
                        <a:t>TESTAGEM PARA N. GONORRHOEAE</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r>
              <a:tr h="369759">
                <a:tc>
                  <a:txBody>
                    <a:bodyPr/>
                    <a:lstStyle/>
                    <a:p>
                      <a:r>
                        <a:rPr lang="pt-BR" sz="1400" b="1" dirty="0" smtClean="0"/>
                        <a:t>TESTAGEM PARA C. TRACHOMATIS</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r>
              <a:tr h="210478">
                <a:tc>
                  <a:txBody>
                    <a:bodyPr/>
                    <a:lstStyle/>
                    <a:p>
                      <a:r>
                        <a:rPr lang="pt-BR" sz="1400" b="1" dirty="0" smtClean="0"/>
                        <a:t>ANTI HCV</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r>
              <a:tr h="210478">
                <a:tc>
                  <a:txBody>
                    <a:bodyPr/>
                    <a:lstStyle/>
                    <a:p>
                      <a:r>
                        <a:rPr lang="pt-BR" sz="1400" b="1" dirty="0" smtClean="0"/>
                        <a:t>CV –HCV</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r>
              <a:tr h="210478">
                <a:tc>
                  <a:txBody>
                    <a:bodyPr/>
                    <a:lstStyle/>
                    <a:p>
                      <a:r>
                        <a:rPr lang="pt-BR" sz="1400" b="1" dirty="0" smtClean="0"/>
                        <a:t>HEPATITE B E A</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r>
              <a:tr h="210478">
                <a:tc>
                  <a:txBody>
                    <a:bodyPr/>
                    <a:lstStyle/>
                    <a:p>
                      <a:r>
                        <a:rPr lang="pt-BR" sz="1400" b="1" dirty="0" smtClean="0"/>
                        <a:t>TESTE DE GRAVIDEZ</a:t>
                      </a: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r>
                        <a:rPr lang="pt-BR" sz="1400" b="1" dirty="0" smtClean="0"/>
                        <a:t>X</a:t>
                      </a:r>
                      <a:endParaRPr lang="pt-BR" sz="1400" b="1" dirty="0"/>
                    </a:p>
                  </a:txBody>
                  <a:tcPr marL="68580" marR="68580" marT="34290" marB="34290"/>
                </a:tc>
                <a:tc>
                  <a:txBody>
                    <a:bodyPr/>
                    <a:lstStyle/>
                    <a:p>
                      <a:pPr algn="ctr"/>
                      <a:endParaRPr lang="pt-BR" sz="1400" b="1" dirty="0"/>
                    </a:p>
                  </a:txBody>
                  <a:tcPr marL="68580" marR="68580" marT="34290" marB="34290"/>
                </a:tc>
                <a:tc>
                  <a:txBody>
                    <a:bodyPr/>
                    <a:lstStyle/>
                    <a:p>
                      <a:pPr algn="ctr"/>
                      <a:endParaRPr lang="pt-BR" sz="1400" b="1" dirty="0"/>
                    </a:p>
                  </a:txBody>
                  <a:tcPr marL="68580" marR="68580" marT="34290" marB="34290"/>
                </a:tc>
              </a:tr>
            </a:tbl>
          </a:graphicData>
        </a:graphic>
      </p:graphicFrame>
    </p:spTree>
    <p:extLst>
      <p:ext uri="{BB962C8B-B14F-4D97-AF65-F5344CB8AC3E}">
        <p14:creationId xmlns:p14="http://schemas.microsoft.com/office/powerpoint/2010/main" val="1890646544"/>
      </p:ext>
    </p:extLst>
  </p:cSld>
  <p:clrMapOvr>
    <a:masterClrMapping/>
  </p:clrMapOvr>
  <mc:AlternateContent xmlns:mc="http://schemas.openxmlformats.org/markup-compatibility/2006" xmlns:p14="http://schemas.microsoft.com/office/powerpoint/2010/main">
    <mc:Choice Requires="p14">
      <p:transition spd="slow" p14:dur="2000" advTm="11111"/>
    </mc:Choice>
    <mc:Fallback xmlns="">
      <p:transition spd="slow" advTm="1111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smtClean="0"/>
              <a:t>OU SEJA</a:t>
            </a:r>
            <a:br>
              <a:rPr lang="pt-BR" b="1" dirty="0" smtClean="0"/>
            </a:br>
            <a:endParaRPr lang="pt-BR" b="1" dirty="0"/>
          </a:p>
        </p:txBody>
      </p:sp>
      <p:sp>
        <p:nvSpPr>
          <p:cNvPr id="3" name="Espaço Reservado para Conteúdo 2"/>
          <p:cNvSpPr>
            <a:spLocks noGrp="1"/>
          </p:cNvSpPr>
          <p:nvPr>
            <p:ph idx="1"/>
          </p:nvPr>
        </p:nvSpPr>
        <p:spPr/>
        <p:txBody>
          <a:bodyPr>
            <a:normAutofit lnSpcReduction="10000"/>
          </a:bodyPr>
          <a:lstStyle/>
          <a:p>
            <a:pPr marL="342900" indent="-342900" algn="just"/>
            <a:r>
              <a:rPr lang="pt-BR" dirty="0" smtClean="0"/>
              <a:t>Qualquer conduta que a constranja a presenciar, a manter ou a participar de relação sexual não desejada, mediante intimidação, ameaça, coação ou uso da força; </a:t>
            </a:r>
          </a:p>
          <a:p>
            <a:pPr marL="342900" indent="-342900" algn="just"/>
            <a:r>
              <a:rPr lang="pt-BR" dirty="0" smtClean="0"/>
              <a:t>Que a induza a comercializar ou a utilizar, de qualquer modo, a sua sexualidade,</a:t>
            </a:r>
          </a:p>
          <a:p>
            <a:pPr marL="342900" indent="-342900" algn="just"/>
            <a:r>
              <a:rPr lang="pt-BR" dirty="0" smtClean="0"/>
              <a:t>Que a impeça de usar qualquer método contraceptivo ou </a:t>
            </a:r>
          </a:p>
          <a:p>
            <a:pPr marL="342900" indent="-342900" algn="just"/>
            <a:r>
              <a:rPr lang="pt-BR" dirty="0" smtClean="0"/>
              <a:t>Que a force ao matrimônio, à gravidez, ao aborto ou à prostituição, mediante coação, chantagem, suborno ou manipulação; </a:t>
            </a:r>
          </a:p>
          <a:p>
            <a:pPr marL="342900" indent="-342900" algn="just"/>
            <a:r>
              <a:rPr lang="pt-BR" dirty="0" smtClean="0"/>
              <a:t>Ou que limite ou anule o exercício de seus direitos sexuais e reprodutivos;</a:t>
            </a:r>
          </a:p>
          <a:p>
            <a:pPr marL="640080" algn="just">
              <a:spcBef>
                <a:spcPct val="20000"/>
              </a:spcBef>
              <a:defRPr/>
            </a:pPr>
            <a:endParaRPr lang="pt-BR" altLang="pt-BR" dirty="0"/>
          </a:p>
          <a:p>
            <a:endParaRPr lang="pt-BR" dirty="0"/>
          </a:p>
        </p:txBody>
      </p:sp>
    </p:spTree>
    <p:extLst>
      <p:ext uri="{BB962C8B-B14F-4D97-AF65-F5344CB8AC3E}">
        <p14:creationId xmlns:p14="http://schemas.microsoft.com/office/powerpoint/2010/main" val="4138982824"/>
      </p:ext>
    </p:extLst>
  </p:cSld>
  <p:clrMapOvr>
    <a:masterClrMapping/>
  </p:clrMapOvr>
  <mc:AlternateContent xmlns:mc="http://schemas.openxmlformats.org/markup-compatibility/2006" xmlns:p14="http://schemas.microsoft.com/office/powerpoint/2010/main">
    <mc:Choice Requires="p14">
      <p:transition spd="slow" p14:dur="2000" advTm="10835"/>
    </mc:Choice>
    <mc:Fallback xmlns="">
      <p:transition spd="slow" advTm="108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13110693" cy="6858000"/>
          </a:xfrm>
          <a:prstGeom prst="rect">
            <a:avLst/>
          </a:prstGeom>
        </p:spPr>
      </p:pic>
      <p:sp>
        <p:nvSpPr>
          <p:cNvPr id="3" name="Espaço Reservado para Conteúdo 2"/>
          <p:cNvSpPr>
            <a:spLocks noGrp="1"/>
          </p:cNvSpPr>
          <p:nvPr>
            <p:ph idx="1"/>
          </p:nvPr>
        </p:nvSpPr>
        <p:spPr>
          <a:xfrm>
            <a:off x="1056068" y="1387742"/>
            <a:ext cx="10341735" cy="1123638"/>
          </a:xfrm>
          <a:solidFill>
            <a:schemeClr val="bg1"/>
          </a:solidFill>
        </p:spPr>
        <p:txBody>
          <a:bodyPr>
            <a:normAutofit fontScale="92500" lnSpcReduction="20000"/>
          </a:bodyPr>
          <a:lstStyle/>
          <a:p>
            <a:pPr marL="0" indent="0" algn="ctr">
              <a:buNone/>
            </a:pPr>
            <a:r>
              <a:rPr lang="pt-BR" sz="4800" b="1" dirty="0" smtClean="0">
                <a:solidFill>
                  <a:srgbClr val="002060"/>
                </a:solidFill>
              </a:rPr>
              <a:t>QUALQUER PESSOA PODE SOFRER VIOLÊNCIA SEXUAL</a:t>
            </a:r>
            <a:endParaRPr lang="pt-BR" sz="4800" b="1" dirty="0">
              <a:solidFill>
                <a:srgbClr val="002060"/>
              </a:solidFill>
            </a:endParaRPr>
          </a:p>
        </p:txBody>
      </p:sp>
    </p:spTree>
    <p:extLst>
      <p:ext uri="{BB962C8B-B14F-4D97-AF65-F5344CB8AC3E}">
        <p14:creationId xmlns:p14="http://schemas.microsoft.com/office/powerpoint/2010/main" val="1074481408"/>
      </p:ext>
    </p:extLst>
  </p:cSld>
  <p:clrMapOvr>
    <a:masterClrMapping/>
  </p:clrMapOvr>
  <mc:AlternateContent xmlns:mc="http://schemas.openxmlformats.org/markup-compatibility/2006" xmlns:p14="http://schemas.microsoft.com/office/powerpoint/2010/main">
    <mc:Choice Requires="p14">
      <p:transition spd="slow" p14:dur="2000" advTm="4433"/>
    </mc:Choice>
    <mc:Fallback xmlns="">
      <p:transition spd="slow" advTm="443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16" y="365125"/>
            <a:ext cx="11119884" cy="1325563"/>
          </a:xfrm>
        </p:spPr>
        <p:txBody>
          <a:bodyPr/>
          <a:lstStyle/>
          <a:p>
            <a:r>
              <a:rPr lang="pt-BR" b="1" dirty="0" smtClean="0"/>
              <a:t>A VIOLÊNCIA SEXUAL PODE TER </a:t>
            </a:r>
            <a:r>
              <a:rPr lang="pt-BR" b="1" dirty="0" smtClean="0"/>
              <a:t/>
            </a:r>
            <a:br>
              <a:rPr lang="pt-BR" b="1" dirty="0" smtClean="0"/>
            </a:br>
            <a:r>
              <a:rPr lang="pt-BR" b="1" dirty="0" smtClean="0"/>
              <a:t>CONSEQUENCIAS  </a:t>
            </a:r>
            <a:r>
              <a:rPr lang="pt-BR" b="1" dirty="0" smtClean="0"/>
              <a:t>NA SAÚDE</a:t>
            </a:r>
            <a:endParaRPr lang="pt-BR" b="1" dirty="0"/>
          </a:p>
        </p:txBody>
      </p:sp>
      <p:sp>
        <p:nvSpPr>
          <p:cNvPr id="3" name="Espaço Reservado para Conteúdo 2"/>
          <p:cNvSpPr>
            <a:spLocks noGrp="1"/>
          </p:cNvSpPr>
          <p:nvPr>
            <p:ph idx="1"/>
          </p:nvPr>
        </p:nvSpPr>
        <p:spPr/>
        <p:txBody>
          <a:bodyPr>
            <a:normAutofit lnSpcReduction="10000"/>
          </a:bodyPr>
          <a:lstStyle/>
          <a:p>
            <a:pPr marL="640080" algn="just">
              <a:spcBef>
                <a:spcPct val="20000"/>
              </a:spcBef>
              <a:defRPr/>
            </a:pPr>
            <a:r>
              <a:rPr lang="pt-BR" dirty="0" smtClean="0"/>
              <a:t>FÍSICA</a:t>
            </a:r>
          </a:p>
          <a:p>
            <a:pPr marL="640080" algn="just">
              <a:spcBef>
                <a:spcPct val="20000"/>
              </a:spcBef>
              <a:defRPr/>
            </a:pPr>
            <a:r>
              <a:rPr lang="pt-BR" dirty="0" smtClean="0"/>
              <a:t>SEXUAL</a:t>
            </a:r>
          </a:p>
          <a:p>
            <a:pPr marL="640080" algn="just">
              <a:spcBef>
                <a:spcPct val="20000"/>
              </a:spcBef>
              <a:defRPr/>
            </a:pPr>
            <a:r>
              <a:rPr lang="pt-BR" dirty="0" smtClean="0"/>
              <a:t>REPRODUTIVA</a:t>
            </a:r>
          </a:p>
          <a:p>
            <a:pPr marL="2697480" lvl="5" indent="0" algn="just">
              <a:spcBef>
                <a:spcPct val="20000"/>
              </a:spcBef>
              <a:buNone/>
              <a:defRPr/>
            </a:pPr>
            <a:r>
              <a:rPr lang="pt-BR" sz="2800" dirty="0"/>
              <a:t>COMO</a:t>
            </a:r>
          </a:p>
          <a:p>
            <a:pPr marL="3154680" lvl="6" indent="0" algn="just">
              <a:spcBef>
                <a:spcPct val="20000"/>
              </a:spcBef>
              <a:buNone/>
              <a:defRPr/>
            </a:pPr>
            <a:r>
              <a:rPr lang="pt-BR" sz="2800" dirty="0"/>
              <a:t>GRAVIDEZ INDESEJADA</a:t>
            </a:r>
          </a:p>
          <a:p>
            <a:pPr marL="3154680" lvl="6" indent="0" algn="just">
              <a:spcBef>
                <a:spcPct val="20000"/>
              </a:spcBef>
              <a:buNone/>
              <a:defRPr/>
            </a:pPr>
            <a:r>
              <a:rPr lang="pt-BR" sz="2800" dirty="0"/>
              <a:t>HIV</a:t>
            </a:r>
          </a:p>
          <a:p>
            <a:pPr marL="3154680" lvl="6" indent="0" algn="just">
              <a:spcBef>
                <a:spcPct val="20000"/>
              </a:spcBef>
              <a:buNone/>
              <a:defRPr/>
            </a:pPr>
            <a:r>
              <a:rPr lang="pt-BR" sz="2800" dirty="0"/>
              <a:t>DOENÇAS SEXUALMENTE TRANSMISSIVEIS</a:t>
            </a:r>
          </a:p>
          <a:p>
            <a:pPr marL="3154680" lvl="6" indent="0" algn="just">
              <a:spcBef>
                <a:spcPct val="20000"/>
              </a:spcBef>
              <a:buNone/>
              <a:defRPr/>
            </a:pPr>
            <a:r>
              <a:rPr lang="pt-BR" sz="2800" dirty="0"/>
              <a:t>TRAUMAS FISICOS</a:t>
            </a:r>
          </a:p>
          <a:p>
            <a:pPr marL="3154680" lvl="6" indent="0" algn="just">
              <a:spcBef>
                <a:spcPct val="20000"/>
              </a:spcBef>
              <a:buNone/>
              <a:defRPr/>
            </a:pPr>
            <a:r>
              <a:rPr lang="pt-BR" sz="2800" dirty="0"/>
              <a:t>DEPRESSÃO</a:t>
            </a:r>
          </a:p>
          <a:p>
            <a:pPr marL="3154680" lvl="6" indent="0" algn="just">
              <a:spcBef>
                <a:spcPct val="20000"/>
              </a:spcBef>
              <a:buNone/>
              <a:defRPr/>
            </a:pPr>
            <a:r>
              <a:rPr lang="pt-BR" sz="2800" dirty="0"/>
              <a:t>ENTRE OUTRAS</a:t>
            </a:r>
          </a:p>
        </p:txBody>
      </p:sp>
    </p:spTree>
    <p:extLst>
      <p:ext uri="{BB962C8B-B14F-4D97-AF65-F5344CB8AC3E}">
        <p14:creationId xmlns:p14="http://schemas.microsoft.com/office/powerpoint/2010/main" val="2085608471"/>
      </p:ext>
    </p:extLst>
  </p:cSld>
  <p:clrMapOvr>
    <a:masterClrMapping/>
  </p:clrMapOvr>
  <mc:AlternateContent xmlns:mc="http://schemas.openxmlformats.org/markup-compatibility/2006" xmlns:p14="http://schemas.microsoft.com/office/powerpoint/2010/main">
    <mc:Choice Requires="p14">
      <p:transition spd="slow" p14:dur="2000" advTm="7431"/>
    </mc:Choice>
    <mc:Fallback xmlns="">
      <p:transition spd="slow" advTm="74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r>
              <a:rPr lang="pt-BR" b="1" dirty="0" smtClean="0"/>
              <a:t>O QUE FAZER SE OCORRER UMA VIOLÊNCIA SEXUAL</a:t>
            </a:r>
            <a:r>
              <a:rPr lang="pt-BR" sz="6600"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4000676356"/>
      </p:ext>
    </p:extLst>
  </p:cSld>
  <p:clrMapOvr>
    <a:masterClrMapping/>
  </p:clrMapOvr>
  <mc:AlternateContent xmlns:mc="http://schemas.openxmlformats.org/markup-compatibility/2006" xmlns:p14="http://schemas.microsoft.com/office/powerpoint/2010/main">
    <mc:Choice Requires="p14">
      <p:transition spd="slow" p14:dur="2000" advTm="4627"/>
    </mc:Choice>
    <mc:Fallback xmlns="">
      <p:transition spd="slow" advTm="462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08338"/>
            <a:ext cx="10515600" cy="5468625"/>
          </a:xfrm>
        </p:spPr>
        <p:txBody>
          <a:bodyPr>
            <a:normAutofit/>
          </a:bodyPr>
          <a:lstStyle/>
          <a:p>
            <a:pPr marL="0" indent="0" algn="ctr">
              <a:buNone/>
            </a:pPr>
            <a:r>
              <a:rPr lang="pt-BR" sz="4000" b="1" dirty="0" smtClean="0">
                <a:solidFill>
                  <a:srgbClr val="FF0000"/>
                </a:solidFill>
              </a:rPr>
              <a:t>NÃO TOME BANHO, NÃO COMA, </a:t>
            </a:r>
          </a:p>
          <a:p>
            <a:pPr marL="0" indent="0" algn="ctr">
              <a:buNone/>
            </a:pPr>
            <a:r>
              <a:rPr lang="pt-BR" sz="4000" b="1" dirty="0" smtClean="0">
                <a:solidFill>
                  <a:srgbClr val="FF0000"/>
                </a:solidFill>
              </a:rPr>
              <a:t>NEM TROQUE DE ROUPA</a:t>
            </a:r>
            <a:endParaRPr lang="pt-BR" b="1" dirty="0" smtClean="0">
              <a:solidFill>
                <a:srgbClr val="FF0000"/>
              </a:solidFill>
            </a:endParaRPr>
          </a:p>
          <a:p>
            <a:endParaRPr lang="pt-BR" dirty="0"/>
          </a:p>
          <a:p>
            <a:pPr marL="0" indent="0">
              <a:buNone/>
            </a:pPr>
            <a:endParaRPr lang="pt-BR" dirty="0" smtClean="0"/>
          </a:p>
          <a:p>
            <a:pPr marL="0" indent="0">
              <a:buNone/>
            </a:pPr>
            <a:r>
              <a:rPr lang="pt-BR" sz="4000" dirty="0" smtClean="0"/>
              <a:t>                  PROCURE </a:t>
            </a:r>
            <a:r>
              <a:rPr lang="pt-BR" sz="4000" dirty="0"/>
              <a:t>O SERVIÇO DE SAUDE </a:t>
            </a:r>
            <a:r>
              <a:rPr lang="pt-BR" sz="4000" dirty="0" smtClean="0"/>
              <a:t>O MAIS </a:t>
            </a:r>
            <a:r>
              <a:rPr lang="pt-BR" sz="4000" dirty="0"/>
              <a:t>RÁPIDO </a:t>
            </a:r>
            <a:r>
              <a:rPr lang="pt-BR" sz="4000" dirty="0" smtClean="0"/>
              <a:t>POSSIVEL </a:t>
            </a:r>
            <a:endParaRPr lang="pt-BR" sz="4000" dirty="0"/>
          </a:p>
          <a:p>
            <a:pPr marL="411480" indent="0" algn="just">
              <a:spcBef>
                <a:spcPct val="20000"/>
              </a:spcBef>
              <a:buNone/>
              <a:defRPr/>
            </a:pPr>
            <a:endParaRPr lang="pt-BR" dirty="0"/>
          </a:p>
        </p:txBody>
      </p:sp>
      <p:pic>
        <p:nvPicPr>
          <p:cNvPr id="4" name="Imagem 3"/>
          <p:cNvPicPr>
            <a:picLocks noChangeAspect="1"/>
          </p:cNvPicPr>
          <p:nvPr/>
        </p:nvPicPr>
        <p:blipFill>
          <a:blip r:embed="rId3"/>
          <a:stretch>
            <a:fillRect/>
          </a:stretch>
        </p:blipFill>
        <p:spPr>
          <a:xfrm>
            <a:off x="838200" y="2107561"/>
            <a:ext cx="1916647" cy="143563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223" y="4098520"/>
            <a:ext cx="5943600" cy="113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to 4"/>
          <p:cNvGraphicFramePr>
            <a:graphicFrameLocks noChangeAspect="1"/>
          </p:cNvGraphicFramePr>
          <p:nvPr>
            <p:extLst>
              <p:ext uri="{D42A27DB-BD31-4B8C-83A1-F6EECF244321}">
                <p14:modId xmlns:p14="http://schemas.microsoft.com/office/powerpoint/2010/main" val="2050724194"/>
              </p:ext>
            </p:extLst>
          </p:nvPr>
        </p:nvGraphicFramePr>
        <p:xfrm>
          <a:off x="3738864" y="5507665"/>
          <a:ext cx="7720117" cy="920787"/>
        </p:xfrm>
        <a:graphic>
          <a:graphicData uri="http://schemas.openxmlformats.org/presentationml/2006/ole">
            <mc:AlternateContent xmlns:mc="http://schemas.openxmlformats.org/markup-compatibility/2006">
              <mc:Choice xmlns:v="urn:schemas-microsoft-com:vml" Requires="v">
                <p:oleObj spid="_x0000_s1030" name="Objeto de Shell de Gerenciador" showAsIcon="1" r:id="rId5" imgW="5750280" imgH="685800" progId="Package">
                  <p:embed/>
                </p:oleObj>
              </mc:Choice>
              <mc:Fallback>
                <p:oleObj name="Objeto de Shell de Gerenciador" showAsIcon="1" r:id="rId5" imgW="5750280" imgH="685800" progId="Package">
                  <p:embed/>
                  <p:pic>
                    <p:nvPicPr>
                      <p:cNvPr id="0" name=""/>
                      <p:cNvPicPr/>
                      <p:nvPr/>
                    </p:nvPicPr>
                    <p:blipFill>
                      <a:blip r:embed="rId6"/>
                      <a:stretch>
                        <a:fillRect/>
                      </a:stretch>
                    </p:blipFill>
                    <p:spPr>
                      <a:xfrm>
                        <a:off x="3738864" y="5507665"/>
                        <a:ext cx="7720117" cy="920787"/>
                      </a:xfrm>
                      <a:prstGeom prst="rect">
                        <a:avLst/>
                      </a:prstGeom>
                    </p:spPr>
                  </p:pic>
                </p:oleObj>
              </mc:Fallback>
            </mc:AlternateContent>
          </a:graphicData>
        </a:graphic>
      </p:graphicFrame>
    </p:spTree>
    <p:extLst>
      <p:ext uri="{BB962C8B-B14F-4D97-AF65-F5344CB8AC3E}">
        <p14:creationId xmlns:p14="http://schemas.microsoft.com/office/powerpoint/2010/main" val="3481087084"/>
      </p:ext>
    </p:extLst>
  </p:cSld>
  <p:clrMapOvr>
    <a:masterClrMapping/>
  </p:clrMapOvr>
  <mc:AlternateContent xmlns:mc="http://schemas.openxmlformats.org/markup-compatibility/2006" xmlns:p14="http://schemas.microsoft.com/office/powerpoint/2010/main">
    <mc:Choice Requires="p14">
      <p:transition spd="slow" p14:dur="2000" advTm="11292"/>
    </mc:Choice>
    <mc:Fallback xmlns="">
      <p:transition spd="slow" advTm="1129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b="1" dirty="0" smtClean="0"/>
              <a:t>O QUE IRÁ ACONTECER NO SERVIÇO DE SAÚDE?</a:t>
            </a:r>
            <a:endParaRPr lang="pt-BR" b="1" dirty="0"/>
          </a:p>
        </p:txBody>
      </p:sp>
    </p:spTree>
    <p:extLst>
      <p:ext uri="{BB962C8B-B14F-4D97-AF65-F5344CB8AC3E}">
        <p14:creationId xmlns:p14="http://schemas.microsoft.com/office/powerpoint/2010/main" val="2490353720"/>
      </p:ext>
    </p:extLst>
  </p:cSld>
  <p:clrMapOvr>
    <a:masterClrMapping/>
  </p:clrMapOvr>
  <mc:AlternateContent xmlns:mc="http://schemas.openxmlformats.org/markup-compatibility/2006" xmlns:p14="http://schemas.microsoft.com/office/powerpoint/2010/main">
    <mc:Choice Requires="p14">
      <p:transition spd="slow" p14:dur="2000" advTm="4966"/>
    </mc:Choice>
    <mc:Fallback xmlns="">
      <p:transition spd="slow" advTm="496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28" name="AutoShape 4" descr="Resultado de imagem para mapas SÃ£o bernardo do camp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 name="Imagem 1"/>
          <p:cNvPicPr>
            <a:picLocks noChangeAspect="1"/>
          </p:cNvPicPr>
          <p:nvPr/>
        </p:nvPicPr>
        <p:blipFill>
          <a:blip r:embed="rId3"/>
          <a:stretch>
            <a:fillRect/>
          </a:stretch>
        </p:blipFill>
        <p:spPr>
          <a:xfrm>
            <a:off x="226904" y="334453"/>
            <a:ext cx="1916647" cy="1435635"/>
          </a:xfrm>
          <a:prstGeom prst="rect">
            <a:avLst/>
          </a:prstGeom>
        </p:spPr>
      </p:pic>
      <p:sp>
        <p:nvSpPr>
          <p:cNvPr id="3" name="CaixaDeTexto 2"/>
          <p:cNvSpPr txBox="1"/>
          <p:nvPr/>
        </p:nvSpPr>
        <p:spPr>
          <a:xfrm>
            <a:off x="365441" y="1641821"/>
            <a:ext cx="2199489" cy="523220"/>
          </a:xfrm>
          <a:prstGeom prst="rect">
            <a:avLst/>
          </a:prstGeom>
          <a:noFill/>
        </p:spPr>
        <p:txBody>
          <a:bodyPr wrap="square" rtlCol="0">
            <a:spAutoFit/>
          </a:bodyPr>
          <a:lstStyle/>
          <a:p>
            <a:pPr algn="ctr"/>
            <a:r>
              <a:rPr lang="pt-BR" sz="1400" dirty="0" smtClean="0"/>
              <a:t>SERVIÇO DE REFERENCIA PEP SEXUAL</a:t>
            </a:r>
            <a:endParaRPr lang="pt-BR" sz="1400" dirty="0"/>
          </a:p>
        </p:txBody>
      </p:sp>
      <p:pic>
        <p:nvPicPr>
          <p:cNvPr id="10" name="Imagem 9"/>
          <p:cNvPicPr>
            <a:picLocks noChangeAspect="1"/>
          </p:cNvPicPr>
          <p:nvPr/>
        </p:nvPicPr>
        <p:blipFill>
          <a:blip r:embed="rId4"/>
          <a:stretch>
            <a:fillRect/>
          </a:stretch>
        </p:blipFill>
        <p:spPr>
          <a:xfrm>
            <a:off x="2698370" y="614388"/>
            <a:ext cx="1345538" cy="1155700"/>
          </a:xfrm>
          <a:prstGeom prst="rect">
            <a:avLst/>
          </a:prstGeom>
        </p:spPr>
      </p:pic>
      <p:sp>
        <p:nvSpPr>
          <p:cNvPr id="12" name="CaixaDeTexto 11"/>
          <p:cNvSpPr txBox="1"/>
          <p:nvPr/>
        </p:nvSpPr>
        <p:spPr>
          <a:xfrm>
            <a:off x="4597312" y="1899943"/>
            <a:ext cx="1568697" cy="523220"/>
          </a:xfrm>
          <a:prstGeom prst="rect">
            <a:avLst/>
          </a:prstGeom>
          <a:noFill/>
        </p:spPr>
        <p:txBody>
          <a:bodyPr wrap="square" rtlCol="0">
            <a:spAutoFit/>
          </a:bodyPr>
          <a:lstStyle/>
          <a:p>
            <a:pPr algn="ctr"/>
            <a:r>
              <a:rPr lang="pt-BR" sz="1400" dirty="0"/>
              <a:t>EQUIPE MULTIDISCIPLINAR </a:t>
            </a:r>
          </a:p>
        </p:txBody>
      </p:sp>
      <p:sp>
        <p:nvSpPr>
          <p:cNvPr id="22" name="CaixaDeTexto 21"/>
          <p:cNvSpPr txBox="1"/>
          <p:nvPr/>
        </p:nvSpPr>
        <p:spPr>
          <a:xfrm>
            <a:off x="3227500" y="1976150"/>
            <a:ext cx="1568697" cy="307777"/>
          </a:xfrm>
          <a:prstGeom prst="rect">
            <a:avLst/>
          </a:prstGeom>
          <a:noFill/>
        </p:spPr>
        <p:txBody>
          <a:bodyPr wrap="square" rtlCol="0">
            <a:spAutoFit/>
          </a:bodyPr>
          <a:lstStyle/>
          <a:p>
            <a:pPr algn="ctr"/>
            <a:r>
              <a:rPr lang="pt-BR" sz="1400" dirty="0" smtClean="0"/>
              <a:t>RECEPÇÃO</a:t>
            </a:r>
            <a:endParaRPr lang="pt-BR" sz="1400" dirty="0"/>
          </a:p>
        </p:txBody>
      </p:sp>
      <p:cxnSp>
        <p:nvCxnSpPr>
          <p:cNvPr id="32" name="Conector de seta reta 31"/>
          <p:cNvCxnSpPr/>
          <p:nvPr/>
        </p:nvCxnSpPr>
        <p:spPr>
          <a:xfrm flipV="1">
            <a:off x="2440573" y="1784145"/>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flipV="1">
            <a:off x="4043908" y="1840224"/>
            <a:ext cx="1129185" cy="39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tângulo 17"/>
          <p:cNvSpPr/>
          <p:nvPr/>
        </p:nvSpPr>
        <p:spPr>
          <a:xfrm>
            <a:off x="622916" y="2751926"/>
            <a:ext cx="9517488" cy="3504870"/>
          </a:xfrm>
          <a:prstGeom prst="rect">
            <a:avLst/>
          </a:prstGeom>
        </p:spPr>
        <p:txBody>
          <a:bodyPr wrap="square">
            <a:spAutoFit/>
          </a:bodyPr>
          <a:lstStyle/>
          <a:p>
            <a:pPr marL="342900" lvl="0" indent="-342900" algn="just">
              <a:lnSpc>
                <a:spcPct val="99000"/>
              </a:lnSpc>
              <a:buFont typeface="Symbol" panose="05050102010706020507" pitchFamily="18" charset="2"/>
              <a:buChar char=""/>
            </a:pPr>
            <a:r>
              <a:rPr lang="pt-BR" sz="32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O ATENDIMENTO SERÁ REALIZADO DE IMEDIATO POR EQUIPE MULTIDISCIPLINAR</a:t>
            </a:r>
          </a:p>
          <a:p>
            <a:pPr marL="342900" lvl="0" indent="-342900" algn="just">
              <a:lnSpc>
                <a:spcPct val="99000"/>
              </a:lnSpc>
              <a:buFont typeface="Symbol" panose="05050102010706020507" pitchFamily="18" charset="2"/>
              <a:buChar char=""/>
            </a:pPr>
            <a:r>
              <a:rPr lang="pt-BR" sz="32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VOCÊ SERÁ INFORMADO SOBRE TUDO O QUE SERÁ REALIZADO EM CADA ETAPA DO ATENDIMENTO E A IMPORTÂNCIA DE CADA MEDIDA. </a:t>
            </a:r>
            <a:endParaRPr lang="pt-BR" sz="3200"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9000"/>
              </a:lnSpc>
              <a:buFont typeface="Symbol" panose="05050102010706020507" pitchFamily="18" charset="2"/>
              <a:buChar char=""/>
            </a:pPr>
            <a:r>
              <a:rPr lang="pt-BR" sz="32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SUA  AUTONOMIA SERÁ RESPEITADA. </a:t>
            </a:r>
            <a:endParaRPr lang="pt-BR" sz="3200"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9000"/>
              </a:lnSpc>
              <a:buFont typeface="Symbol" panose="05050102010706020507" pitchFamily="18" charset="2"/>
              <a:buChar char=""/>
            </a:pPr>
            <a:r>
              <a:rPr lang="pt-BR" sz="3200" dirty="0" smtClean="0">
                <a:solidFill>
                  <a:srgbClr val="404040"/>
                </a:solidFill>
                <a:latin typeface="Calibri" panose="020F0502020204030204" pitchFamily="34" charset="0"/>
                <a:ea typeface="Calibri" panose="020F0502020204030204" pitchFamily="34" charset="0"/>
                <a:cs typeface="Calibri" panose="020F0502020204030204" pitchFamily="34" charset="0"/>
              </a:rPr>
              <a:t>O SIGILO SEMPRE SERÁ  GARANTIDO</a:t>
            </a:r>
          </a:p>
        </p:txBody>
      </p:sp>
      <p:pic>
        <p:nvPicPr>
          <p:cNvPr id="34" name="Imagem 33"/>
          <p:cNvPicPr>
            <a:picLocks noChangeAspect="1"/>
          </p:cNvPicPr>
          <p:nvPr/>
        </p:nvPicPr>
        <p:blipFill>
          <a:blip r:embed="rId5"/>
          <a:stretch>
            <a:fillRect/>
          </a:stretch>
        </p:blipFill>
        <p:spPr>
          <a:xfrm>
            <a:off x="4833994" y="677356"/>
            <a:ext cx="988709" cy="1047669"/>
          </a:xfrm>
          <a:prstGeom prst="rect">
            <a:avLst/>
          </a:prstGeom>
        </p:spPr>
      </p:pic>
    </p:spTree>
    <p:extLst>
      <p:ext uri="{BB962C8B-B14F-4D97-AF65-F5344CB8AC3E}">
        <p14:creationId xmlns:p14="http://schemas.microsoft.com/office/powerpoint/2010/main" val="931052311"/>
      </p:ext>
    </p:extLst>
  </p:cSld>
  <p:clrMapOvr>
    <a:masterClrMapping/>
  </p:clrMapOvr>
  <mc:AlternateContent xmlns:mc="http://schemas.openxmlformats.org/markup-compatibility/2006" xmlns:p14="http://schemas.microsoft.com/office/powerpoint/2010/main">
    <mc:Choice Requires="p14">
      <p:transition spd="slow" p14:dur="2000" advTm="13553"/>
    </mc:Choice>
    <mc:Fallback xmlns="">
      <p:transition spd="slow" advTm="13553"/>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1456</Words>
  <Application>Microsoft Office PowerPoint</Application>
  <PresentationFormat>Personalizar</PresentationFormat>
  <Paragraphs>298</Paragraphs>
  <Slides>26</Slides>
  <Notes>18</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26</vt:i4>
      </vt:variant>
    </vt:vector>
  </HeadingPairs>
  <TitlesOfParts>
    <vt:vector size="28" baseType="lpstr">
      <vt:lpstr>Tema do Office</vt:lpstr>
      <vt:lpstr>Objeto de Shell de Gerenciador</vt:lpstr>
      <vt:lpstr>VIOLÊNCIA SEXUAL</vt:lpstr>
      <vt:lpstr>VIOLÊNCIA SEXUAL</vt:lpstr>
      <vt:lpstr>OU SEJA </vt:lpstr>
      <vt:lpstr>Apresentação do PowerPoint</vt:lpstr>
      <vt:lpstr>A VIOLÊNCIA SEXUAL PODE TER  CONSEQUENCIAS  NA SAÚDE</vt:lpstr>
      <vt:lpstr>O QUE FAZER SE OCORRER UMA VIOLÊNCIA SEXUAL?</vt:lpstr>
      <vt:lpstr>Apresentação do PowerPoint</vt:lpstr>
      <vt:lpstr>O QUE IRÁ ACONTECER NO SERVIÇO DE SAÚDE?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Apema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VIOLÊNCIA SEXUAL</dc:title>
  <dc:creator>Apema</dc:creator>
  <cp:lastModifiedBy>Sylmara Berger Del Zotto</cp:lastModifiedBy>
  <cp:revision>18</cp:revision>
  <cp:lastPrinted>2019-01-04T17:47:32Z</cp:lastPrinted>
  <dcterms:created xsi:type="dcterms:W3CDTF">2018-12-26T10:29:00Z</dcterms:created>
  <dcterms:modified xsi:type="dcterms:W3CDTF">2019-01-10T19:41:07Z</dcterms:modified>
</cp:coreProperties>
</file>