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61" r:id="rId4"/>
    <p:sldId id="260" r:id="rId5"/>
    <p:sldId id="264" r:id="rId6"/>
    <p:sldId id="259" r:id="rId7"/>
    <p:sldId id="262" r:id="rId8"/>
    <p:sldId id="263" r:id="rId9"/>
    <p:sldId id="323" r:id="rId10"/>
    <p:sldId id="324" r:id="rId11"/>
    <p:sldId id="325" r:id="rId12"/>
    <p:sldId id="326" r:id="rId13"/>
    <p:sldId id="327" r:id="rId14"/>
    <p:sldId id="265" r:id="rId15"/>
    <p:sldId id="273" r:id="rId16"/>
    <p:sldId id="272" r:id="rId17"/>
    <p:sldId id="271" r:id="rId18"/>
    <p:sldId id="280" r:id="rId19"/>
    <p:sldId id="279" r:id="rId20"/>
    <p:sldId id="278" r:id="rId21"/>
    <p:sldId id="277" r:id="rId22"/>
    <p:sldId id="276" r:id="rId23"/>
    <p:sldId id="285" r:id="rId24"/>
    <p:sldId id="275" r:id="rId25"/>
    <p:sldId id="281" r:id="rId26"/>
    <p:sldId id="287" r:id="rId27"/>
    <p:sldId id="317" r:id="rId28"/>
    <p:sldId id="314" r:id="rId29"/>
    <p:sldId id="313" r:id="rId30"/>
    <p:sldId id="282" r:id="rId31"/>
    <p:sldId id="283" r:id="rId32"/>
    <p:sldId id="298" r:id="rId33"/>
    <p:sldId id="284" r:id="rId34"/>
    <p:sldId id="300" r:id="rId35"/>
    <p:sldId id="309" r:id="rId36"/>
    <p:sldId id="286" r:id="rId37"/>
    <p:sldId id="289" r:id="rId38"/>
    <p:sldId id="290" r:id="rId39"/>
    <p:sldId id="291" r:id="rId40"/>
    <p:sldId id="299" r:id="rId41"/>
    <p:sldId id="328" r:id="rId42"/>
    <p:sldId id="329" r:id="rId43"/>
    <p:sldId id="295" r:id="rId44"/>
    <p:sldId id="330" r:id="rId45"/>
    <p:sldId id="331" r:id="rId46"/>
    <p:sldId id="337" r:id="rId47"/>
    <p:sldId id="334" r:id="rId48"/>
    <p:sldId id="335" r:id="rId49"/>
    <p:sldId id="333" r:id="rId50"/>
    <p:sldId id="332" r:id="rId51"/>
    <p:sldId id="294" r:id="rId52"/>
    <p:sldId id="303" r:id="rId53"/>
    <p:sldId id="301" r:id="rId54"/>
    <p:sldId id="312" r:id="rId55"/>
    <p:sldId id="338" r:id="rId56"/>
    <p:sldId id="339" r:id="rId57"/>
    <p:sldId id="340" r:id="rId58"/>
    <p:sldId id="336" r:id="rId59"/>
    <p:sldId id="293" r:id="rId60"/>
    <p:sldId id="311" r:id="rId61"/>
    <p:sldId id="341" r:id="rId62"/>
    <p:sldId id="342" r:id="rId63"/>
    <p:sldId id="343" r:id="rId64"/>
    <p:sldId id="321" r:id="rId65"/>
    <p:sldId id="344" r:id="rId66"/>
    <p:sldId id="320" r:id="rId6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0076"/>
    <a:srgbClr val="D2B478"/>
    <a:srgbClr val="D751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4" autoAdjust="0"/>
    <p:restoredTop sz="94638" autoAdjust="0"/>
  </p:normalViewPr>
  <p:slideViewPr>
    <p:cSldViewPr>
      <p:cViewPr>
        <p:scale>
          <a:sx n="75" d="100"/>
          <a:sy n="75" d="100"/>
        </p:scale>
        <p:origin x="-170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40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4AC34D-7746-4428-8E59-FE0BFBFE9715}" type="datetimeFigureOut">
              <a:rPr lang="pt-BR" smtClean="0"/>
              <a:pPr/>
              <a:t>26/03/2015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25E91B-0FCC-4ECE-9BF6-E310139C62B6}"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BR" dirty="0"/>
          </a:p>
        </p:txBody>
      </p:sp>
      <p:sp>
        <p:nvSpPr>
          <p:cNvPr id="4" name="Marcador de Posição do Número do Diapositivo 3"/>
          <p:cNvSpPr>
            <a:spLocks noGrp="1"/>
          </p:cNvSpPr>
          <p:nvPr>
            <p:ph type="sldNum" sz="quarter" idx="10"/>
          </p:nvPr>
        </p:nvSpPr>
        <p:spPr/>
        <p:txBody>
          <a:bodyPr/>
          <a:lstStyle/>
          <a:p>
            <a:fld id="{E80E63C0-68F3-496F-94C8-606CA1992C8A}" type="slidenum">
              <a:rPr lang="pt-BR" smtClean="0"/>
              <a:pPr/>
              <a:t>44</a:t>
            </a:fld>
            <a:endParaRPr lang="pt-BR"/>
          </a:p>
        </p:txBody>
      </p:sp>
    </p:spTree>
    <p:extLst>
      <p:ext uri="{BB962C8B-B14F-4D97-AF65-F5344CB8AC3E}">
        <p14:creationId xmlns="" xmlns:p14="http://schemas.microsoft.com/office/powerpoint/2010/main" val="39725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BR" dirty="0"/>
          </a:p>
        </p:txBody>
      </p:sp>
      <p:sp>
        <p:nvSpPr>
          <p:cNvPr id="4" name="Marcador de Posição do Número do Diapositivo 3"/>
          <p:cNvSpPr>
            <a:spLocks noGrp="1"/>
          </p:cNvSpPr>
          <p:nvPr>
            <p:ph type="sldNum" sz="quarter" idx="10"/>
          </p:nvPr>
        </p:nvSpPr>
        <p:spPr/>
        <p:txBody>
          <a:bodyPr/>
          <a:lstStyle/>
          <a:p>
            <a:fld id="{E80E63C0-68F3-496F-94C8-606CA1992C8A}" type="slidenum">
              <a:rPr lang="pt-BR" smtClean="0"/>
              <a:pPr/>
              <a:t>45</a:t>
            </a:fld>
            <a:endParaRPr lang="pt-BR"/>
          </a:p>
        </p:txBody>
      </p:sp>
    </p:spTree>
    <p:extLst>
      <p:ext uri="{BB962C8B-B14F-4D97-AF65-F5344CB8AC3E}">
        <p14:creationId xmlns="" xmlns:p14="http://schemas.microsoft.com/office/powerpoint/2010/main" val="397259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BR" dirty="0"/>
          </a:p>
        </p:txBody>
      </p:sp>
      <p:sp>
        <p:nvSpPr>
          <p:cNvPr id="4" name="Marcador de Posição do Número do Diapositivo 3"/>
          <p:cNvSpPr>
            <a:spLocks noGrp="1"/>
          </p:cNvSpPr>
          <p:nvPr>
            <p:ph type="sldNum" sz="quarter" idx="10"/>
          </p:nvPr>
        </p:nvSpPr>
        <p:spPr/>
        <p:txBody>
          <a:bodyPr/>
          <a:lstStyle/>
          <a:p>
            <a:fld id="{E80E63C0-68F3-496F-94C8-606CA1992C8A}" type="slidenum">
              <a:rPr lang="pt-BR" smtClean="0"/>
              <a:pPr/>
              <a:t>50</a:t>
            </a:fld>
            <a:endParaRPr lang="pt-BR"/>
          </a:p>
        </p:txBody>
      </p:sp>
    </p:spTree>
    <p:extLst>
      <p:ext uri="{BB962C8B-B14F-4D97-AF65-F5344CB8AC3E}">
        <p14:creationId xmlns="" xmlns:p14="http://schemas.microsoft.com/office/powerpoint/2010/main" val="39725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F093AFB-3C01-4720-ABBC-EAD909E56C98}" type="datetimeFigureOut">
              <a:rPr lang="pt-BR" smtClean="0"/>
              <a:pPr/>
              <a:t>26/03/2015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ECB6A2C-5A91-4689-B756-E7D1EDDCF2A4}"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7511E">
            <a:alpha val="0"/>
          </a:srgbClr>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93AFB-3C01-4720-ABBC-EAD909E56C98}" type="datetimeFigureOut">
              <a:rPr lang="pt-BR" smtClean="0"/>
              <a:pPr/>
              <a:t>26/03/2015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B6A2C-5A91-4689-B756-E7D1EDDCF2A4}"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0.jpe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8.png"/><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google.com.br/imgres?q=clipe+de+pl%C3%A1stico+colorido&amp;um=1&amp;hl=pt-BR&amp;safe=active&amp;biw=1600&amp;bih=719&amp;tbm=isch&amp;tbnid=eCAC53_V0ZTVhM:&amp;imgrefurl=http://moniquebecker.blogspot.com/2009/01/momento-nostalgia.html&amp;docid=BiV-fF5S6j_NNM&amp;w=200&amp;h=103&amp;ei=1E6PTuLJEqymsQLHnrXLAQ&amp;zoom=1" TargetMode="External"/><Relationship Id="rId5" Type="http://schemas.openxmlformats.org/officeDocument/2006/relationships/image" Target="../media/image46.jpeg"/><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SGONIK@SAUDE.SP.GOV.BR" TargetMode="External"/><Relationship Id="rId4" Type="http://schemas.openxmlformats.org/officeDocument/2006/relationships/hyperlink" Target="mailto:FMEYER@SAUDE.SP.GOV.BR"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grpSp>
        <p:nvGrpSpPr>
          <p:cNvPr id="25" name="Grupo 24"/>
          <p:cNvGrpSpPr/>
          <p:nvPr/>
        </p:nvGrpSpPr>
        <p:grpSpPr>
          <a:xfrm>
            <a:off x="0" y="71414"/>
            <a:ext cx="9144000" cy="428628"/>
            <a:chOff x="0" y="142852"/>
            <a:chExt cx="9144000" cy="785818"/>
          </a:xfrm>
        </p:grpSpPr>
        <p:sp>
          <p:nvSpPr>
            <p:cNvPr id="26" name="Retângulo 25"/>
            <p:cNvSpPr/>
            <p:nvPr/>
          </p:nvSpPr>
          <p:spPr>
            <a:xfrm>
              <a:off x="0" y="142852"/>
              <a:ext cx="9144000" cy="142870"/>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27" name="Retângulo 26"/>
            <p:cNvSpPr/>
            <p:nvPr/>
          </p:nvSpPr>
          <p:spPr>
            <a:xfrm>
              <a:off x="0" y="380973"/>
              <a:ext cx="9144000" cy="95252"/>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28" name="Retângulo 27"/>
            <p:cNvSpPr/>
            <p:nvPr/>
          </p:nvSpPr>
          <p:spPr>
            <a:xfrm>
              <a:off x="0" y="571477"/>
              <a:ext cx="9144000" cy="71439"/>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29" name="Retângulo 28"/>
            <p:cNvSpPr/>
            <p:nvPr/>
          </p:nvSpPr>
          <p:spPr>
            <a:xfrm>
              <a:off x="0" y="738167"/>
              <a:ext cx="9144000" cy="47626"/>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30" name="Retângulo 29"/>
            <p:cNvSpPr/>
            <p:nvPr/>
          </p:nvSpPr>
          <p:spPr>
            <a:xfrm>
              <a:off x="0" y="881044"/>
              <a:ext cx="9144000" cy="47626"/>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grpSp>
      <p:pic>
        <p:nvPicPr>
          <p:cNvPr id="33" name="Imagem 32"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34" name="Imagem 33"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14" name="Title 1"/>
          <p:cNvSpPr txBox="1">
            <a:spLocks/>
          </p:cNvSpPr>
          <p:nvPr/>
        </p:nvSpPr>
        <p:spPr bwMode="auto">
          <a:xfrm>
            <a:off x="1547664" y="3874790"/>
            <a:ext cx="6840760" cy="2578546"/>
          </a:xfrm>
          <a:prstGeom prst="rect">
            <a:avLst/>
          </a:prstGeom>
          <a:noFill/>
          <a:ln w="9525">
            <a:noFill/>
            <a:miter lim="800000"/>
            <a:headEnd/>
            <a:tailEnd/>
          </a:ln>
        </p:spPr>
        <p:txBody>
          <a:bodyPr anchor="ctr"/>
          <a:lstStyle/>
          <a:p>
            <a:pPr algn="r" eaLnBrk="0" hangingPunct="0">
              <a:spcBef>
                <a:spcPts val="0"/>
              </a:spcBef>
              <a:spcAft>
                <a:spcPts val="0"/>
              </a:spcAft>
              <a:defRPr/>
            </a:pPr>
            <a:r>
              <a:rPr lang="pt-BR" sz="2400" b="1" dirty="0">
                <a:solidFill>
                  <a:schemeClr val="bg1"/>
                </a:solidFill>
                <a:latin typeface="Verdana" pitchFamily="34" charset="0"/>
                <a:ea typeface="Verdana" pitchFamily="34" charset="0"/>
                <a:cs typeface="Verdana" pitchFamily="34" charset="0"/>
              </a:rPr>
              <a:t>Arquivo Público do Estado</a:t>
            </a:r>
          </a:p>
          <a:p>
            <a:pPr algn="r" eaLnBrk="0" hangingPunct="0">
              <a:spcBef>
                <a:spcPts val="0"/>
              </a:spcBef>
              <a:spcAft>
                <a:spcPts val="0"/>
              </a:spcAft>
              <a:defRPr/>
            </a:pPr>
            <a:r>
              <a:rPr lang="pt-BR" b="1" dirty="0">
                <a:solidFill>
                  <a:schemeClr val="bg1"/>
                </a:solidFill>
                <a:latin typeface="Verdana" pitchFamily="34" charset="0"/>
                <a:ea typeface="Verdana" pitchFamily="34" charset="0"/>
                <a:cs typeface="Verdana" pitchFamily="34" charset="0"/>
              </a:rPr>
              <a:t>Departamento de Gestão do SAESP</a:t>
            </a:r>
          </a:p>
          <a:p>
            <a:pPr algn="r" eaLnBrk="0" hangingPunct="0">
              <a:spcBef>
                <a:spcPts val="0"/>
              </a:spcBef>
              <a:spcAft>
                <a:spcPts val="0"/>
              </a:spcAft>
              <a:defRPr/>
            </a:pPr>
            <a:r>
              <a:rPr lang="pt-BR" b="1" dirty="0">
                <a:solidFill>
                  <a:schemeClr val="bg1"/>
                </a:solidFill>
                <a:latin typeface="Verdana" pitchFamily="34" charset="0"/>
                <a:ea typeface="Verdana" pitchFamily="34" charset="0"/>
                <a:cs typeface="Verdana" pitchFamily="34" charset="0"/>
              </a:rPr>
              <a:t>Centro de Gestão </a:t>
            </a:r>
            <a:r>
              <a:rPr lang="pt-BR" b="1" dirty="0" smtClean="0">
                <a:solidFill>
                  <a:schemeClr val="bg1"/>
                </a:solidFill>
                <a:latin typeface="Verdana" pitchFamily="34" charset="0"/>
                <a:ea typeface="Verdana" pitchFamily="34" charset="0"/>
                <a:cs typeface="Verdana" pitchFamily="34" charset="0"/>
              </a:rPr>
              <a:t>Documental</a:t>
            </a:r>
          </a:p>
          <a:p>
            <a:pPr algn="r" eaLnBrk="0" hangingPunct="0">
              <a:spcBef>
                <a:spcPts val="0"/>
              </a:spcBef>
              <a:spcAft>
                <a:spcPts val="0"/>
              </a:spcAft>
              <a:defRPr/>
            </a:pPr>
            <a:r>
              <a:rPr lang="pt-BR" b="1" dirty="0" smtClean="0">
                <a:solidFill>
                  <a:schemeClr val="bg1"/>
                </a:solidFill>
                <a:latin typeface="Verdana" pitchFamily="34" charset="0"/>
                <a:ea typeface="Verdana" pitchFamily="34" charset="0"/>
                <a:cs typeface="Verdana" pitchFamily="34" charset="0"/>
              </a:rPr>
              <a:t>Núcleo de Assistência Técnica aos Órgãos do SAESP</a:t>
            </a:r>
          </a:p>
          <a:p>
            <a:pPr algn="r" eaLnBrk="0" hangingPunct="0">
              <a:spcBef>
                <a:spcPts val="0"/>
              </a:spcBef>
              <a:spcAft>
                <a:spcPts val="0"/>
              </a:spcAft>
              <a:defRPr/>
            </a:pPr>
            <a:endParaRPr lang="pt-BR" b="1" dirty="0" smtClean="0">
              <a:solidFill>
                <a:schemeClr val="bg1"/>
              </a:solidFill>
              <a:latin typeface="Verdana" pitchFamily="34" charset="0"/>
              <a:ea typeface="Verdana" pitchFamily="34" charset="0"/>
              <a:cs typeface="Verdana" pitchFamily="34" charset="0"/>
            </a:endParaRPr>
          </a:p>
          <a:p>
            <a:pPr algn="r" eaLnBrk="0" hangingPunct="0">
              <a:spcBef>
                <a:spcPts val="0"/>
              </a:spcBef>
              <a:spcAft>
                <a:spcPts val="0"/>
              </a:spcAft>
              <a:defRPr/>
            </a:pPr>
            <a:r>
              <a:rPr lang="pt-BR" b="1" dirty="0" smtClean="0">
                <a:solidFill>
                  <a:schemeClr val="bg1"/>
                </a:solidFill>
                <a:latin typeface="Verdana" pitchFamily="34" charset="0"/>
                <a:ea typeface="Verdana" pitchFamily="34" charset="0"/>
                <a:cs typeface="Verdana" pitchFamily="34" charset="0"/>
              </a:rPr>
              <a:t>Bruna </a:t>
            </a:r>
            <a:r>
              <a:rPr lang="pt-BR" b="1" dirty="0" err="1" smtClean="0">
                <a:solidFill>
                  <a:schemeClr val="bg1"/>
                </a:solidFill>
                <a:latin typeface="Verdana" pitchFamily="34" charset="0"/>
                <a:ea typeface="Verdana" pitchFamily="34" charset="0"/>
                <a:cs typeface="Verdana" pitchFamily="34" charset="0"/>
              </a:rPr>
              <a:t>Attina</a:t>
            </a:r>
            <a:endParaRPr lang="pt-BR" b="1" dirty="0" smtClean="0">
              <a:solidFill>
                <a:schemeClr val="bg1"/>
              </a:solidFill>
              <a:latin typeface="Verdana" pitchFamily="34" charset="0"/>
              <a:ea typeface="Verdana" pitchFamily="34" charset="0"/>
              <a:cs typeface="Verdana" pitchFamily="34" charset="0"/>
            </a:endParaRPr>
          </a:p>
          <a:p>
            <a:pPr algn="r" eaLnBrk="0" hangingPunct="0">
              <a:spcBef>
                <a:spcPts val="0"/>
              </a:spcBef>
              <a:spcAft>
                <a:spcPts val="0"/>
              </a:spcAft>
              <a:defRPr/>
            </a:pPr>
            <a:r>
              <a:rPr lang="pt-BR" b="1" dirty="0" smtClean="0">
                <a:solidFill>
                  <a:schemeClr val="bg1"/>
                </a:solidFill>
                <a:latin typeface="Verdana" pitchFamily="34" charset="0"/>
                <a:ea typeface="Verdana" pitchFamily="34" charset="0"/>
                <a:cs typeface="Verdana" pitchFamily="34" charset="0"/>
              </a:rPr>
              <a:t>Alexandre Bianchi </a:t>
            </a:r>
          </a:p>
          <a:p>
            <a:pPr algn="r" eaLnBrk="0" hangingPunct="0">
              <a:spcBef>
                <a:spcPts val="0"/>
              </a:spcBef>
              <a:spcAft>
                <a:spcPts val="0"/>
              </a:spcAft>
              <a:defRPr/>
            </a:pPr>
            <a:endParaRPr lang="pt-BR" b="1" dirty="0" smtClean="0">
              <a:solidFill>
                <a:schemeClr val="bg1"/>
              </a:solidFill>
              <a:latin typeface="Verdana" pitchFamily="34" charset="0"/>
              <a:ea typeface="Verdana" pitchFamily="34" charset="0"/>
              <a:cs typeface="Verdana" pitchFamily="34" charset="0"/>
            </a:endParaRPr>
          </a:p>
          <a:p>
            <a:pPr algn="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a:p>
            <a:pPr algn="r" eaLnBrk="0" hangingPunct="0">
              <a:spcBef>
                <a:spcPts val="0"/>
              </a:spcBef>
              <a:spcAft>
                <a:spcPts val="0"/>
              </a:spcAft>
              <a:defRPr/>
            </a:pPr>
            <a:endParaRPr lang="pt-BR" b="1" dirty="0">
              <a:solidFill>
                <a:schemeClr val="bg1"/>
              </a:solidFill>
              <a:latin typeface="Arial" pitchFamily="34" charset="0"/>
              <a:cs typeface="Arial" pitchFamily="34" charset="0"/>
            </a:endParaRPr>
          </a:p>
          <a:p>
            <a:pPr algn="r" eaLnBrk="0" hangingPunct="0">
              <a:spcBef>
                <a:spcPts val="0"/>
              </a:spcBef>
              <a:spcAft>
                <a:spcPts val="0"/>
              </a:spcAft>
              <a:defRPr/>
            </a:pPr>
            <a:endParaRPr lang="pt-BR" b="1" dirty="0">
              <a:solidFill>
                <a:schemeClr val="bg1"/>
              </a:solidFill>
              <a:latin typeface="Arial" pitchFamily="34" charset="0"/>
              <a:cs typeface="Arial" pitchFamily="34" charset="0"/>
            </a:endParaRPr>
          </a:p>
        </p:txBody>
      </p:sp>
      <p:sp>
        <p:nvSpPr>
          <p:cNvPr id="15" name="CaixaDeTexto 14"/>
          <p:cNvSpPr txBox="1"/>
          <p:nvPr/>
        </p:nvSpPr>
        <p:spPr>
          <a:xfrm>
            <a:off x="827584" y="1124744"/>
            <a:ext cx="7560840" cy="2246769"/>
          </a:xfrm>
          <a:prstGeom prst="rect">
            <a:avLst/>
          </a:prstGeom>
          <a:noFill/>
        </p:spPr>
        <p:txBody>
          <a:bodyPr wrap="square" rtlCol="0">
            <a:spAutoFit/>
          </a:bodyPr>
          <a:lstStyle/>
          <a:p>
            <a:pPr algn="ctr"/>
            <a:r>
              <a:rPr lang="pt-BR" sz="3500" b="1" dirty="0" smtClean="0">
                <a:solidFill>
                  <a:schemeClr val="bg1"/>
                </a:solidFill>
                <a:latin typeface="Verdana" pitchFamily="34" charset="0"/>
                <a:ea typeface="Verdana" pitchFamily="34" charset="0"/>
                <a:cs typeface="Verdana" pitchFamily="34" charset="0"/>
              </a:rPr>
              <a:t>Capacitação em Gestão Documental para os Servidores da Secretaria de Estado da Saúde</a:t>
            </a:r>
            <a:endParaRPr lang="pt-BR" sz="3500" b="1" dirty="0">
              <a:solidFill>
                <a:schemeClr val="bg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TextBox 5"/>
          <p:cNvSpPr txBox="1"/>
          <p:nvPr/>
        </p:nvSpPr>
        <p:spPr>
          <a:xfrm>
            <a:off x="179512" y="476672"/>
            <a:ext cx="9144000" cy="1015663"/>
          </a:xfrm>
          <a:prstGeom prst="rect">
            <a:avLst/>
          </a:prstGeom>
          <a:noFill/>
        </p:spPr>
        <p:txBody>
          <a:bodyPr wrap="square" rtlCol="0">
            <a:spAutoFit/>
          </a:bodyPr>
          <a:lstStyle/>
          <a:p>
            <a:pPr algn="ctr"/>
            <a:r>
              <a:rPr lang="en-US" sz="3200" b="1" dirty="0" err="1" smtClean="0">
                <a:solidFill>
                  <a:srgbClr val="C00000"/>
                </a:solidFill>
                <a:latin typeface="Verdana" pitchFamily="34" charset="0"/>
                <a:ea typeface="Verdana" pitchFamily="34" charset="0"/>
                <a:cs typeface="Verdana" pitchFamily="34" charset="0"/>
              </a:rPr>
              <a:t>Documento</a:t>
            </a:r>
            <a:r>
              <a:rPr lang="en-US" sz="3200" b="1" dirty="0" smtClean="0">
                <a:solidFill>
                  <a:srgbClr val="C00000"/>
                </a:solidFill>
                <a:latin typeface="Verdana" pitchFamily="34" charset="0"/>
                <a:ea typeface="Verdana" pitchFamily="34" charset="0"/>
                <a:cs typeface="Verdana" pitchFamily="34" charset="0"/>
              </a:rPr>
              <a:t>: </a:t>
            </a:r>
            <a:r>
              <a:rPr lang="en-US" sz="2800" b="1" dirty="0" err="1" smtClean="0">
                <a:solidFill>
                  <a:srgbClr val="C00000"/>
                </a:solidFill>
                <a:latin typeface="Verdana" pitchFamily="34" charset="0"/>
                <a:ea typeface="Verdana" pitchFamily="34" charset="0"/>
                <a:cs typeface="Verdana" pitchFamily="34" charset="0"/>
              </a:rPr>
              <a:t>unidade</a:t>
            </a:r>
            <a:r>
              <a:rPr lang="en-US" sz="2800" b="1" dirty="0" smtClean="0">
                <a:solidFill>
                  <a:srgbClr val="C00000"/>
                </a:solidFill>
                <a:latin typeface="Verdana" pitchFamily="34" charset="0"/>
                <a:ea typeface="Verdana" pitchFamily="34" charset="0"/>
                <a:cs typeface="Verdana" pitchFamily="34" charset="0"/>
              </a:rPr>
              <a:t> de </a:t>
            </a:r>
            <a:r>
              <a:rPr lang="en-US" sz="2800" b="1" dirty="0" err="1" smtClean="0">
                <a:solidFill>
                  <a:srgbClr val="C00000"/>
                </a:solidFill>
                <a:latin typeface="Verdana" pitchFamily="34" charset="0"/>
                <a:ea typeface="Verdana" pitchFamily="34" charset="0"/>
                <a:cs typeface="Verdana" pitchFamily="34" charset="0"/>
              </a:rPr>
              <a:t>registro</a:t>
            </a:r>
            <a:r>
              <a:rPr lang="en-US" sz="2800" b="1" dirty="0" smtClean="0">
                <a:solidFill>
                  <a:srgbClr val="C00000"/>
                </a:solidFill>
                <a:latin typeface="Verdana" pitchFamily="34" charset="0"/>
                <a:ea typeface="Verdana" pitchFamily="34" charset="0"/>
                <a:cs typeface="Verdana" pitchFamily="34" charset="0"/>
              </a:rPr>
              <a:t> de </a:t>
            </a:r>
            <a:r>
              <a:rPr lang="en-US" sz="2800" b="1" dirty="0" err="1" smtClean="0">
                <a:solidFill>
                  <a:srgbClr val="C00000"/>
                </a:solidFill>
                <a:latin typeface="Verdana" pitchFamily="34" charset="0"/>
                <a:ea typeface="Verdana" pitchFamily="34" charset="0"/>
                <a:cs typeface="Verdana" pitchFamily="34" charset="0"/>
              </a:rPr>
              <a:t>informações</a:t>
            </a:r>
            <a:r>
              <a:rPr lang="en-US" sz="2800" b="1" dirty="0" smtClean="0">
                <a:solidFill>
                  <a:srgbClr val="C00000"/>
                </a:solidFill>
                <a:latin typeface="Verdana" pitchFamily="34" charset="0"/>
                <a:ea typeface="Verdana" pitchFamily="34" charset="0"/>
                <a:cs typeface="Verdana" pitchFamily="34" charset="0"/>
              </a:rPr>
              <a:t>, </a:t>
            </a:r>
            <a:r>
              <a:rPr lang="en-US" sz="2800" b="1" dirty="0" err="1" smtClean="0">
                <a:solidFill>
                  <a:srgbClr val="C00000"/>
                </a:solidFill>
                <a:latin typeface="Verdana" pitchFamily="34" charset="0"/>
                <a:ea typeface="Verdana" pitchFamily="34" charset="0"/>
                <a:cs typeface="Verdana" pitchFamily="34" charset="0"/>
              </a:rPr>
              <a:t>qualquer</a:t>
            </a:r>
            <a:r>
              <a:rPr lang="en-US" sz="2800" b="1" dirty="0" smtClean="0">
                <a:solidFill>
                  <a:srgbClr val="C00000"/>
                </a:solidFill>
                <a:latin typeface="Verdana" pitchFamily="34" charset="0"/>
                <a:ea typeface="Verdana" pitchFamily="34" charset="0"/>
                <a:cs typeface="Verdana" pitchFamily="34" charset="0"/>
              </a:rPr>
              <a:t> </a:t>
            </a:r>
            <a:r>
              <a:rPr lang="en-US" sz="2800" b="1" dirty="0" err="1" smtClean="0">
                <a:solidFill>
                  <a:srgbClr val="C00000"/>
                </a:solidFill>
                <a:latin typeface="Verdana" pitchFamily="34" charset="0"/>
                <a:ea typeface="Verdana" pitchFamily="34" charset="0"/>
                <a:cs typeface="Verdana" pitchFamily="34" charset="0"/>
              </a:rPr>
              <a:t>que</a:t>
            </a:r>
            <a:r>
              <a:rPr lang="en-US" sz="2800" b="1" dirty="0" smtClean="0">
                <a:solidFill>
                  <a:srgbClr val="C00000"/>
                </a:solidFill>
                <a:latin typeface="Verdana" pitchFamily="34" charset="0"/>
                <a:ea typeface="Verdana" pitchFamily="34" charset="0"/>
                <a:cs typeface="Verdana" pitchFamily="34" charset="0"/>
              </a:rPr>
              <a:t> </a:t>
            </a:r>
            <a:r>
              <a:rPr lang="en-US" sz="2800" b="1" dirty="0" err="1" smtClean="0">
                <a:solidFill>
                  <a:srgbClr val="C00000"/>
                </a:solidFill>
                <a:latin typeface="Verdana" pitchFamily="34" charset="0"/>
                <a:ea typeface="Verdana" pitchFamily="34" charset="0"/>
                <a:cs typeface="Verdana" pitchFamily="34" charset="0"/>
              </a:rPr>
              <a:t>seja</a:t>
            </a:r>
            <a:r>
              <a:rPr lang="en-US" sz="2800" b="1" dirty="0" smtClean="0">
                <a:solidFill>
                  <a:srgbClr val="C00000"/>
                </a:solidFill>
                <a:latin typeface="Verdana" pitchFamily="34" charset="0"/>
                <a:ea typeface="Verdana" pitchFamily="34" charset="0"/>
                <a:cs typeface="Verdana" pitchFamily="34" charset="0"/>
              </a:rPr>
              <a:t> o </a:t>
            </a:r>
            <a:r>
              <a:rPr lang="en-US" sz="2800" b="1" dirty="0" err="1" smtClean="0">
                <a:solidFill>
                  <a:srgbClr val="C00000"/>
                </a:solidFill>
                <a:latin typeface="Verdana" pitchFamily="34" charset="0"/>
                <a:ea typeface="Verdana" pitchFamily="34" charset="0"/>
                <a:cs typeface="Verdana" pitchFamily="34" charset="0"/>
              </a:rPr>
              <a:t>suporte</a:t>
            </a:r>
            <a:endParaRPr lang="en-US" sz="2800" b="1" dirty="0">
              <a:solidFill>
                <a:srgbClr val="C00000"/>
              </a:solidFill>
              <a:latin typeface="Verdana" pitchFamily="34" charset="0"/>
              <a:ea typeface="Verdana" pitchFamily="34" charset="0"/>
              <a:cs typeface="Verdana" pitchFamily="34" charset="0"/>
            </a:endParaRPr>
          </a:p>
        </p:txBody>
      </p:sp>
      <p:sp>
        <p:nvSpPr>
          <p:cNvPr id="7" name="TextBox 6"/>
          <p:cNvSpPr txBox="1"/>
          <p:nvPr/>
        </p:nvSpPr>
        <p:spPr>
          <a:xfrm>
            <a:off x="919162" y="2050653"/>
            <a:ext cx="7412038" cy="584775"/>
          </a:xfrm>
          <a:prstGeom prst="rect">
            <a:avLst/>
          </a:prstGeom>
          <a:noFill/>
        </p:spPr>
        <p:txBody>
          <a:bodyPr wrap="square" rtlCol="0">
            <a:spAutoFit/>
          </a:bodyPr>
          <a:lstStyle/>
          <a:p>
            <a:pPr marL="355600" indent="-355600">
              <a:buClr>
                <a:srgbClr val="538860"/>
              </a:buClr>
              <a:buFont typeface="Arial"/>
              <a:buChar char="•"/>
            </a:pPr>
            <a:r>
              <a:rPr lang="en-US" sz="3200" b="1" dirty="0" smtClean="0">
                <a:latin typeface="Verdana" pitchFamily="34" charset="0"/>
                <a:ea typeface="Verdana" pitchFamily="34" charset="0"/>
                <a:cs typeface="Verdana" pitchFamily="34" charset="0"/>
              </a:rPr>
              <a:t>papel</a:t>
            </a:r>
            <a:endParaRPr lang="en-US" sz="3200" b="1" dirty="0">
              <a:latin typeface="Verdana" pitchFamily="34" charset="0"/>
              <a:ea typeface="Verdana" pitchFamily="34" charset="0"/>
              <a:cs typeface="Verdana" pitchFamily="34" charset="0"/>
            </a:endParaRPr>
          </a:p>
        </p:txBody>
      </p:sp>
      <p:sp>
        <p:nvSpPr>
          <p:cNvPr id="8" name="TextBox 8"/>
          <p:cNvSpPr txBox="1"/>
          <p:nvPr/>
        </p:nvSpPr>
        <p:spPr>
          <a:xfrm>
            <a:off x="919162" y="2696984"/>
            <a:ext cx="7412038" cy="584775"/>
          </a:xfrm>
          <a:prstGeom prst="rect">
            <a:avLst/>
          </a:prstGeom>
          <a:noFill/>
        </p:spPr>
        <p:txBody>
          <a:bodyPr wrap="square" rtlCol="0">
            <a:spAutoFit/>
          </a:bodyPr>
          <a:lstStyle/>
          <a:p>
            <a:pPr marL="355600" indent="-355600">
              <a:buClr>
                <a:srgbClr val="538860"/>
              </a:buClr>
              <a:buFont typeface="Arial"/>
              <a:buChar char="•"/>
            </a:pPr>
            <a:r>
              <a:rPr lang="en-US" sz="3200" b="1" dirty="0" smtClean="0">
                <a:latin typeface="Verdana" pitchFamily="34" charset="0"/>
                <a:ea typeface="Verdana" pitchFamily="34" charset="0"/>
                <a:cs typeface="Verdana" pitchFamily="34" charset="0"/>
              </a:rPr>
              <a:t>filme</a:t>
            </a:r>
            <a:endParaRPr lang="en-US" sz="3200" b="1" dirty="0">
              <a:latin typeface="Verdana" pitchFamily="34" charset="0"/>
              <a:ea typeface="Verdana" pitchFamily="34" charset="0"/>
              <a:cs typeface="Verdana" pitchFamily="34" charset="0"/>
            </a:endParaRPr>
          </a:p>
        </p:txBody>
      </p:sp>
      <p:sp>
        <p:nvSpPr>
          <p:cNvPr id="9" name="TextBox 9"/>
          <p:cNvSpPr txBox="1"/>
          <p:nvPr/>
        </p:nvSpPr>
        <p:spPr>
          <a:xfrm>
            <a:off x="919162" y="3343315"/>
            <a:ext cx="7412038" cy="584775"/>
          </a:xfrm>
          <a:prstGeom prst="rect">
            <a:avLst/>
          </a:prstGeom>
          <a:noFill/>
        </p:spPr>
        <p:txBody>
          <a:bodyPr wrap="square" rtlCol="0">
            <a:spAutoFit/>
          </a:bodyPr>
          <a:lstStyle/>
          <a:p>
            <a:pPr marL="355600" indent="-355600">
              <a:buClr>
                <a:srgbClr val="538860"/>
              </a:buClr>
              <a:buFont typeface="Arial"/>
              <a:buChar char="•"/>
            </a:pPr>
            <a:r>
              <a:rPr lang="en-US" sz="3200" b="1" dirty="0" smtClean="0">
                <a:latin typeface="Verdana" pitchFamily="34" charset="0"/>
                <a:ea typeface="Verdana" pitchFamily="34" charset="0"/>
                <a:cs typeface="Verdana" pitchFamily="34" charset="0"/>
              </a:rPr>
              <a:t>CD</a:t>
            </a:r>
            <a:endParaRPr lang="en-US" sz="3200" b="1" dirty="0">
              <a:latin typeface="Verdana" pitchFamily="34" charset="0"/>
              <a:ea typeface="Verdana" pitchFamily="34" charset="0"/>
              <a:cs typeface="Verdana" pitchFamily="34" charset="0"/>
            </a:endParaRPr>
          </a:p>
        </p:txBody>
      </p:sp>
      <p:sp>
        <p:nvSpPr>
          <p:cNvPr id="10" name="TextBox 10"/>
          <p:cNvSpPr txBox="1"/>
          <p:nvPr/>
        </p:nvSpPr>
        <p:spPr>
          <a:xfrm>
            <a:off x="919162" y="4005064"/>
            <a:ext cx="7412038" cy="1205458"/>
          </a:xfrm>
          <a:prstGeom prst="rect">
            <a:avLst/>
          </a:prstGeom>
          <a:noFill/>
        </p:spPr>
        <p:txBody>
          <a:bodyPr wrap="square" rtlCol="0">
            <a:spAutoFit/>
          </a:bodyPr>
          <a:lstStyle/>
          <a:p>
            <a:pPr marL="355600" indent="-355600">
              <a:spcBef>
                <a:spcPts val="1000"/>
              </a:spcBef>
              <a:buClr>
                <a:srgbClr val="538860"/>
              </a:buClr>
              <a:buFont typeface="Arial"/>
              <a:buChar char="•"/>
            </a:pPr>
            <a:r>
              <a:rPr lang="en-US" sz="3200" b="1" dirty="0" smtClean="0">
                <a:latin typeface="Verdana" pitchFamily="34" charset="0"/>
                <a:ea typeface="Verdana" pitchFamily="34" charset="0"/>
                <a:cs typeface="Verdana" pitchFamily="34" charset="0"/>
              </a:rPr>
              <a:t>fita magnética</a:t>
            </a:r>
            <a:endParaRPr lang="en-US" sz="3200" b="1" dirty="0">
              <a:latin typeface="Verdana" pitchFamily="34" charset="0"/>
              <a:ea typeface="Verdana" pitchFamily="34" charset="0"/>
              <a:cs typeface="Verdana" pitchFamily="34" charset="0"/>
            </a:endParaRPr>
          </a:p>
          <a:p>
            <a:pPr marL="355600" indent="-355600">
              <a:spcBef>
                <a:spcPts val="1000"/>
              </a:spcBef>
              <a:buClr>
                <a:srgbClr val="538860"/>
              </a:buClr>
              <a:buFont typeface="Arial"/>
              <a:buChar char="•"/>
            </a:pPr>
            <a:r>
              <a:rPr lang="en-US" sz="3200" b="1" dirty="0" smtClean="0">
                <a:latin typeface="Verdana" pitchFamily="34" charset="0"/>
                <a:ea typeface="Verdana" pitchFamily="34" charset="0"/>
                <a:cs typeface="Verdana" pitchFamily="34" charset="0"/>
              </a:rPr>
              <a:t>disco </a:t>
            </a:r>
            <a:r>
              <a:rPr lang="en-US" sz="3200" b="1" dirty="0" err="1" smtClean="0">
                <a:latin typeface="Verdana" pitchFamily="34" charset="0"/>
                <a:ea typeface="Verdana" pitchFamily="34" charset="0"/>
                <a:cs typeface="Verdana" pitchFamily="34" charset="0"/>
              </a:rPr>
              <a:t>óptico</a:t>
            </a:r>
            <a:endParaRPr lang="en-US" sz="3200" b="1" dirty="0">
              <a:latin typeface="Verdana" pitchFamily="34" charset="0"/>
              <a:ea typeface="Verdana" pitchFamily="34" charset="0"/>
              <a:cs typeface="Verdana" pitchFamily="34" charset="0"/>
            </a:endParaRPr>
          </a:p>
        </p:txBody>
      </p:sp>
      <p:pic>
        <p:nvPicPr>
          <p:cNvPr id="11" name="Picture 6" descr="\\191.168.0.27\setores\SAESP2\Saesp\Documentos SAESP\IMAGEM\Diversos\HDexterno.jpg"/>
          <p:cNvPicPr>
            <a:picLocks noChangeAspect="1" noChangeArrowheads="1"/>
          </p:cNvPicPr>
          <p:nvPr/>
        </p:nvPicPr>
        <p:blipFill>
          <a:blip r:embed="rId2" cstate="print"/>
          <a:srcRect/>
          <a:stretch>
            <a:fillRect/>
          </a:stretch>
        </p:blipFill>
        <p:spPr bwMode="auto">
          <a:xfrm>
            <a:off x="6732240" y="4797152"/>
            <a:ext cx="2379842" cy="1224136"/>
          </a:xfrm>
          <a:prstGeom prst="rect">
            <a:avLst/>
          </a:prstGeom>
          <a:noFill/>
        </p:spPr>
      </p:pic>
      <p:pic>
        <p:nvPicPr>
          <p:cNvPr id="12" name="Picture 4" descr="\\191.168.0.27\setores\SAESP2\Saesp\Documentos SAESP\IMAGEM\Diversos\Processo3.jpg"/>
          <p:cNvPicPr>
            <a:picLocks noChangeAspect="1" noChangeArrowheads="1"/>
          </p:cNvPicPr>
          <p:nvPr/>
        </p:nvPicPr>
        <p:blipFill>
          <a:blip r:embed="rId3" cstate="print"/>
          <a:srcRect/>
          <a:stretch>
            <a:fillRect/>
          </a:stretch>
        </p:blipFill>
        <p:spPr bwMode="auto">
          <a:xfrm>
            <a:off x="6516216" y="2420888"/>
            <a:ext cx="1779768" cy="2448272"/>
          </a:xfrm>
          <a:prstGeom prst="rect">
            <a:avLst/>
          </a:prstGeom>
          <a:noFill/>
        </p:spPr>
      </p:pic>
      <p:pic>
        <p:nvPicPr>
          <p:cNvPr id="13" name="Picture 2"/>
          <p:cNvPicPr>
            <a:picLocks noChangeAspect="1" noChangeArrowheads="1"/>
          </p:cNvPicPr>
          <p:nvPr/>
        </p:nvPicPr>
        <p:blipFill>
          <a:blip r:embed="rId4" cstate="print"/>
          <a:srcRect l="12284" t="20218" r="62674" b="14104"/>
          <a:stretch>
            <a:fillRect/>
          </a:stretch>
        </p:blipFill>
        <p:spPr bwMode="auto">
          <a:xfrm>
            <a:off x="5508104" y="1916832"/>
            <a:ext cx="1736757" cy="2448272"/>
          </a:xfrm>
          <a:prstGeom prst="rect">
            <a:avLst/>
          </a:prstGeom>
          <a:noFill/>
          <a:ln w="9525">
            <a:noFill/>
            <a:miter lim="800000"/>
            <a:headEnd/>
            <a:tailEnd/>
          </a:ln>
        </p:spPr>
      </p:pic>
      <p:pic>
        <p:nvPicPr>
          <p:cNvPr id="14" name="Picture 5" descr="\\191.168.0.27\setores\SAESP2\Saesp\Documentos SAESP\IMAGEM\Diversos\CD.jpg"/>
          <p:cNvPicPr>
            <a:picLocks noChangeAspect="1" noChangeArrowheads="1"/>
          </p:cNvPicPr>
          <p:nvPr/>
        </p:nvPicPr>
        <p:blipFill>
          <a:blip r:embed="rId5" cstate="print"/>
          <a:srcRect l="5838" t="3897" r="15353" b="6476"/>
          <a:stretch>
            <a:fillRect/>
          </a:stretch>
        </p:blipFill>
        <p:spPr bwMode="auto">
          <a:xfrm>
            <a:off x="4788024" y="4005064"/>
            <a:ext cx="1944216" cy="1656184"/>
          </a:xfrm>
          <a:prstGeom prst="rect">
            <a:avLst/>
          </a:prstGeom>
          <a:noFill/>
        </p:spPr>
      </p:pic>
      <p:pic>
        <p:nvPicPr>
          <p:cNvPr id="15" name="Imagem 14" descr="logo-horizontal-png-fundoescuro.png"/>
          <p:cNvPicPr>
            <a:picLocks noChangeAspect="1"/>
          </p:cNvPicPr>
          <p:nvPr/>
        </p:nvPicPr>
        <p:blipFill>
          <a:blip r:embed="rId6" cstate="print"/>
          <a:stretch>
            <a:fillRect/>
          </a:stretch>
        </p:blipFill>
        <p:spPr>
          <a:xfrm>
            <a:off x="4786314" y="6286520"/>
            <a:ext cx="1643074" cy="392968"/>
          </a:xfrm>
          <a:prstGeom prst="rect">
            <a:avLst/>
          </a:prstGeom>
        </p:spPr>
      </p:pic>
      <p:pic>
        <p:nvPicPr>
          <p:cNvPr id="16" name="Imagem 15" descr="corte da bandeira.png"/>
          <p:cNvPicPr>
            <a:picLocks noChangeAspect="1"/>
          </p:cNvPicPr>
          <p:nvPr/>
        </p:nvPicPr>
        <p:blipFill>
          <a:blip r:embed="rId7"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TextBox 5"/>
          <p:cNvSpPr txBox="1"/>
          <p:nvPr/>
        </p:nvSpPr>
        <p:spPr>
          <a:xfrm>
            <a:off x="571500" y="332656"/>
            <a:ext cx="8001000" cy="1138773"/>
          </a:xfrm>
          <a:prstGeom prst="rect">
            <a:avLst/>
          </a:prstGeom>
          <a:noFill/>
        </p:spPr>
        <p:txBody>
          <a:bodyPr wrap="square" rtlCol="0">
            <a:spAutoFit/>
          </a:bodyPr>
          <a:lstStyle/>
          <a:p>
            <a:pPr algn="ctr"/>
            <a:r>
              <a:rPr lang="en-US" sz="3600" b="1" dirty="0" err="1" smtClean="0">
                <a:solidFill>
                  <a:srgbClr val="C00000"/>
                </a:solidFill>
                <a:latin typeface="Verdana" pitchFamily="34" charset="0"/>
                <a:ea typeface="Verdana" pitchFamily="34" charset="0"/>
                <a:cs typeface="Verdana" pitchFamily="34" charset="0"/>
              </a:rPr>
              <a:t>Documento</a:t>
            </a:r>
            <a:endParaRPr lang="en-US" sz="3200" b="1" dirty="0" smtClean="0">
              <a:solidFill>
                <a:srgbClr val="C00000"/>
              </a:solidFill>
              <a:latin typeface="Verdana" pitchFamily="34" charset="0"/>
              <a:ea typeface="Verdana" pitchFamily="34" charset="0"/>
              <a:cs typeface="Verdana" pitchFamily="34" charset="0"/>
            </a:endParaRPr>
          </a:p>
          <a:p>
            <a:pPr algn="ctr"/>
            <a:r>
              <a:rPr lang="en-US" sz="3200" b="1" dirty="0" err="1" smtClean="0">
                <a:solidFill>
                  <a:srgbClr val="C00000"/>
                </a:solidFill>
                <a:latin typeface="Verdana" pitchFamily="34" charset="0"/>
                <a:ea typeface="Verdana" pitchFamily="34" charset="0"/>
                <a:cs typeface="Verdana" pitchFamily="34" charset="0"/>
              </a:rPr>
              <a:t>produção</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em</a:t>
            </a:r>
            <a:r>
              <a:rPr lang="en-US" sz="3200" b="1" dirty="0" smtClean="0">
                <a:solidFill>
                  <a:srgbClr val="C00000"/>
                </a:solidFill>
                <a:latin typeface="Verdana" pitchFamily="34" charset="0"/>
                <a:ea typeface="Verdana" pitchFamily="34" charset="0"/>
                <a:cs typeface="Verdana" pitchFamily="34" charset="0"/>
              </a:rPr>
              <a:t> </a:t>
            </a:r>
            <a:r>
              <a:rPr lang="en-US" sz="3200" b="1" dirty="0">
                <a:solidFill>
                  <a:srgbClr val="C00000"/>
                </a:solidFill>
                <a:latin typeface="Verdana" pitchFamily="34" charset="0"/>
                <a:ea typeface="Verdana" pitchFamily="34" charset="0"/>
                <a:cs typeface="Verdana" pitchFamily="34" charset="0"/>
              </a:rPr>
              <a:t>diferentes formatos:</a:t>
            </a:r>
          </a:p>
        </p:txBody>
      </p:sp>
      <p:sp>
        <p:nvSpPr>
          <p:cNvPr id="7" name="TextBox 6"/>
          <p:cNvSpPr txBox="1"/>
          <p:nvPr/>
        </p:nvSpPr>
        <p:spPr>
          <a:xfrm>
            <a:off x="919161" y="2011571"/>
            <a:ext cx="7805739" cy="3942618"/>
          </a:xfrm>
          <a:prstGeom prst="rect">
            <a:avLst/>
          </a:prstGeom>
          <a:noFill/>
        </p:spPr>
        <p:txBody>
          <a:bodyPr wrap="square" numCol="2" rtlCol="0">
            <a:spAutoFit/>
          </a:bodyPr>
          <a:lstStyle/>
          <a:p>
            <a:pPr marL="355600" indent="-355600">
              <a:lnSpc>
                <a:spcPct val="110000"/>
              </a:lnSpc>
              <a:buClr>
                <a:srgbClr val="538860"/>
              </a:buClr>
              <a:buFont typeface="Arial"/>
              <a:buChar char="•"/>
            </a:pPr>
            <a:r>
              <a:rPr lang="en-US" sz="2800" b="1" dirty="0" smtClean="0">
                <a:latin typeface="Verdana" pitchFamily="34" charset="0"/>
                <a:ea typeface="Verdana" pitchFamily="34" charset="0"/>
                <a:cs typeface="Verdana" pitchFamily="34" charset="0"/>
              </a:rPr>
              <a:t>caderno</a:t>
            </a:r>
            <a:br>
              <a:rPr lang="en-US" sz="2800" b="1" dirty="0" smtClean="0">
                <a:latin typeface="Verdana" pitchFamily="34" charset="0"/>
                <a:ea typeface="Verdana" pitchFamily="34" charset="0"/>
                <a:cs typeface="Verdana" pitchFamily="34" charset="0"/>
              </a:rPr>
            </a:br>
            <a:endParaRPr lang="en-US" sz="2800" b="1" dirty="0">
              <a:latin typeface="Verdana" pitchFamily="34" charset="0"/>
              <a:ea typeface="Verdana" pitchFamily="34" charset="0"/>
              <a:cs typeface="Verdana" pitchFamily="34" charset="0"/>
            </a:endParaRPr>
          </a:p>
          <a:p>
            <a:pPr marL="355600" indent="-355600">
              <a:lnSpc>
                <a:spcPct val="110000"/>
              </a:lnSpc>
              <a:buClr>
                <a:srgbClr val="538860"/>
              </a:buClr>
              <a:buFont typeface="Arial"/>
              <a:buChar char="•"/>
            </a:pPr>
            <a:r>
              <a:rPr lang="en-US" sz="2800" b="1" dirty="0">
                <a:latin typeface="Verdana" pitchFamily="34" charset="0"/>
                <a:ea typeface="Verdana" pitchFamily="34" charset="0"/>
                <a:cs typeface="Verdana" pitchFamily="34" charset="0"/>
              </a:rPr>
              <a:t>folha </a:t>
            </a:r>
            <a:r>
              <a:rPr lang="en-US" sz="2800" b="1" dirty="0" smtClean="0">
                <a:latin typeface="Verdana" pitchFamily="34" charset="0"/>
                <a:ea typeface="Verdana" pitchFamily="34" charset="0"/>
                <a:cs typeface="Verdana" pitchFamily="34" charset="0"/>
              </a:rPr>
              <a:t>avulsa</a:t>
            </a:r>
            <a:br>
              <a:rPr lang="en-US" sz="2800" b="1" dirty="0" smtClean="0">
                <a:latin typeface="Verdana" pitchFamily="34" charset="0"/>
                <a:ea typeface="Verdana" pitchFamily="34" charset="0"/>
                <a:cs typeface="Verdana" pitchFamily="34" charset="0"/>
              </a:rPr>
            </a:br>
            <a:endParaRPr lang="en-US" sz="2800" b="1" dirty="0">
              <a:latin typeface="Verdana" pitchFamily="34" charset="0"/>
              <a:ea typeface="Verdana" pitchFamily="34" charset="0"/>
              <a:cs typeface="Verdana" pitchFamily="34" charset="0"/>
            </a:endParaRPr>
          </a:p>
          <a:p>
            <a:pPr marL="355600" indent="-355600">
              <a:lnSpc>
                <a:spcPct val="110000"/>
              </a:lnSpc>
              <a:buClr>
                <a:srgbClr val="538860"/>
              </a:buClr>
              <a:buFont typeface="Arial"/>
              <a:buChar char="•"/>
            </a:pPr>
            <a:r>
              <a:rPr lang="en-US" sz="2800" b="1" dirty="0" smtClean="0">
                <a:latin typeface="Verdana" pitchFamily="34" charset="0"/>
                <a:ea typeface="Verdana" pitchFamily="34" charset="0"/>
                <a:cs typeface="Verdana" pitchFamily="34" charset="0"/>
              </a:rPr>
              <a:t>livro</a:t>
            </a:r>
            <a:br>
              <a:rPr lang="en-US" sz="2800" b="1" dirty="0" smtClean="0">
                <a:latin typeface="Verdana" pitchFamily="34" charset="0"/>
                <a:ea typeface="Verdana" pitchFamily="34" charset="0"/>
                <a:cs typeface="Verdana" pitchFamily="34" charset="0"/>
              </a:rPr>
            </a:br>
            <a:endParaRPr lang="en-US" sz="2800" b="1" dirty="0">
              <a:latin typeface="Verdana" pitchFamily="34" charset="0"/>
              <a:ea typeface="Verdana" pitchFamily="34" charset="0"/>
              <a:cs typeface="Verdana" pitchFamily="34" charset="0"/>
            </a:endParaRPr>
          </a:p>
          <a:p>
            <a:pPr marL="355600" indent="-355600">
              <a:buClr>
                <a:srgbClr val="538860"/>
              </a:buClr>
              <a:buFont typeface="Arial"/>
              <a:buChar char="•"/>
            </a:pPr>
            <a:r>
              <a:rPr lang="en-US" sz="2800" b="1" dirty="0">
                <a:latin typeface="Verdana" pitchFamily="34" charset="0"/>
                <a:ea typeface="Verdana" pitchFamily="34" charset="0"/>
                <a:cs typeface="Verdana" pitchFamily="34" charset="0"/>
              </a:rPr>
              <a:t>tira de </a:t>
            </a:r>
            <a:r>
              <a:rPr lang="en-US" sz="2800" b="1" dirty="0" smtClean="0">
                <a:latin typeface="Verdana" pitchFamily="34" charset="0"/>
                <a:ea typeface="Verdana" pitchFamily="34" charset="0"/>
                <a:cs typeface="Verdana" pitchFamily="34" charset="0"/>
              </a:rPr>
              <a:t/>
            </a:r>
            <a:br>
              <a:rPr lang="en-US" sz="2800" b="1" dirty="0" smtClean="0">
                <a:latin typeface="Verdana" pitchFamily="34" charset="0"/>
                <a:ea typeface="Verdana" pitchFamily="34" charset="0"/>
                <a:cs typeface="Verdana" pitchFamily="34" charset="0"/>
              </a:rPr>
            </a:br>
            <a:r>
              <a:rPr lang="en-US" sz="2800" b="1" dirty="0" smtClean="0">
                <a:latin typeface="Verdana" pitchFamily="34" charset="0"/>
                <a:ea typeface="Verdana" pitchFamily="34" charset="0"/>
                <a:cs typeface="Verdana" pitchFamily="34" charset="0"/>
              </a:rPr>
              <a:t>microfilme</a:t>
            </a:r>
            <a:endParaRPr lang="en-US" sz="2800" b="1" dirty="0">
              <a:latin typeface="Verdana" pitchFamily="34" charset="0"/>
              <a:ea typeface="Verdana" pitchFamily="34" charset="0"/>
              <a:cs typeface="Verdana" pitchFamily="34" charset="0"/>
            </a:endParaRPr>
          </a:p>
          <a:p>
            <a:pPr marL="355600" indent="-355600">
              <a:lnSpc>
                <a:spcPct val="110000"/>
              </a:lnSpc>
              <a:buClr>
                <a:srgbClr val="538860"/>
              </a:buClr>
              <a:buFont typeface="Arial"/>
              <a:buChar char="•"/>
            </a:pPr>
            <a:r>
              <a:rPr lang="en-US" sz="2800" b="1" dirty="0">
                <a:latin typeface="Verdana" pitchFamily="34" charset="0"/>
                <a:ea typeface="Verdana" pitchFamily="34" charset="0"/>
                <a:cs typeface="Verdana" pitchFamily="34" charset="0"/>
              </a:rPr>
              <a:t>rolo de </a:t>
            </a:r>
            <a:r>
              <a:rPr lang="en-US" sz="2800" b="1" dirty="0" smtClean="0">
                <a:latin typeface="Verdana" pitchFamily="34" charset="0"/>
                <a:ea typeface="Verdana" pitchFamily="34" charset="0"/>
                <a:cs typeface="Verdana" pitchFamily="34" charset="0"/>
              </a:rPr>
              <a:t>filme</a:t>
            </a:r>
            <a:br>
              <a:rPr lang="en-US" sz="2800" b="1" dirty="0" smtClean="0">
                <a:latin typeface="Verdana" pitchFamily="34" charset="0"/>
                <a:ea typeface="Verdana" pitchFamily="34" charset="0"/>
                <a:cs typeface="Verdana" pitchFamily="34" charset="0"/>
              </a:rPr>
            </a:br>
            <a:endParaRPr lang="en-US" sz="2800" b="1" dirty="0" smtClean="0">
              <a:latin typeface="Verdana" pitchFamily="34" charset="0"/>
              <a:ea typeface="Verdana" pitchFamily="34" charset="0"/>
              <a:cs typeface="Verdana" pitchFamily="34" charset="0"/>
            </a:endParaRPr>
          </a:p>
          <a:p>
            <a:pPr marL="355600" indent="-355600">
              <a:lnSpc>
                <a:spcPct val="110000"/>
              </a:lnSpc>
              <a:buClr>
                <a:srgbClr val="538860"/>
              </a:buClr>
              <a:buFont typeface="Arial"/>
              <a:buChar char="•"/>
            </a:pPr>
            <a:r>
              <a:rPr lang="en-US" sz="2800" b="1" dirty="0" smtClean="0">
                <a:latin typeface="Verdana" pitchFamily="34" charset="0"/>
                <a:ea typeface="Verdana" pitchFamily="34" charset="0"/>
                <a:cs typeface="Verdana" pitchFamily="34" charset="0"/>
              </a:rPr>
              <a:t>cartaz</a:t>
            </a:r>
            <a:br>
              <a:rPr lang="en-US" sz="2800" b="1" dirty="0" smtClean="0">
                <a:latin typeface="Verdana" pitchFamily="34" charset="0"/>
                <a:ea typeface="Verdana" pitchFamily="34" charset="0"/>
                <a:cs typeface="Verdana" pitchFamily="34" charset="0"/>
              </a:rPr>
            </a:br>
            <a:endParaRPr lang="en-US" sz="2800" b="1" dirty="0">
              <a:latin typeface="Verdana" pitchFamily="34" charset="0"/>
              <a:ea typeface="Verdana" pitchFamily="34" charset="0"/>
              <a:cs typeface="Verdana" pitchFamily="34" charset="0"/>
            </a:endParaRPr>
          </a:p>
          <a:p>
            <a:pPr marL="355600" indent="-355600">
              <a:lnSpc>
                <a:spcPct val="110000"/>
              </a:lnSpc>
              <a:buClr>
                <a:srgbClr val="538860"/>
              </a:buClr>
              <a:buFont typeface="Arial"/>
              <a:buChar char="•"/>
            </a:pPr>
            <a:r>
              <a:rPr lang="en-US" sz="2800" b="1" dirty="0" smtClean="0">
                <a:latin typeface="Verdana" pitchFamily="34" charset="0"/>
                <a:ea typeface="Verdana" pitchFamily="34" charset="0"/>
                <a:cs typeface="Verdana" pitchFamily="34" charset="0"/>
              </a:rPr>
              <a:t>planta</a:t>
            </a:r>
            <a:br>
              <a:rPr lang="en-US" sz="2800" b="1" dirty="0" smtClean="0">
                <a:latin typeface="Verdana" pitchFamily="34" charset="0"/>
                <a:ea typeface="Verdana" pitchFamily="34" charset="0"/>
                <a:cs typeface="Verdana" pitchFamily="34" charset="0"/>
              </a:rPr>
            </a:br>
            <a:endParaRPr lang="en-US" sz="2800" b="1" dirty="0">
              <a:latin typeface="Verdana" pitchFamily="34" charset="0"/>
              <a:ea typeface="Verdana" pitchFamily="34" charset="0"/>
              <a:cs typeface="Verdana" pitchFamily="34" charset="0"/>
            </a:endParaRPr>
          </a:p>
          <a:p>
            <a:pPr marL="355600" indent="-355600">
              <a:lnSpc>
                <a:spcPct val="110000"/>
              </a:lnSpc>
              <a:buClr>
                <a:srgbClr val="538860"/>
              </a:buClr>
              <a:buFont typeface="Arial"/>
              <a:buChar char="•"/>
            </a:pPr>
            <a:r>
              <a:rPr lang="en-US" sz="2800" b="1" dirty="0" err="1" smtClean="0">
                <a:latin typeface="Verdana" pitchFamily="34" charset="0"/>
                <a:ea typeface="Verdana" pitchFamily="34" charset="0"/>
                <a:cs typeface="Verdana" pitchFamily="34" charset="0"/>
              </a:rPr>
              <a:t>projeto</a:t>
            </a:r>
            <a:endParaRPr lang="en-US" sz="2800" b="1" dirty="0">
              <a:latin typeface="Verdana" pitchFamily="34" charset="0"/>
              <a:ea typeface="Verdana" pitchFamily="34" charset="0"/>
              <a:cs typeface="Verdana" pitchFamily="34" charset="0"/>
            </a:endParaRPr>
          </a:p>
          <a:p>
            <a:pPr>
              <a:lnSpc>
                <a:spcPct val="110000"/>
              </a:lnSpc>
              <a:buClr>
                <a:srgbClr val="538860"/>
              </a:buClr>
            </a:pPr>
            <a:endParaRPr lang="en-US" sz="2800" dirty="0">
              <a:latin typeface="Verdana" pitchFamily="34" charset="0"/>
              <a:ea typeface="Verdana" pitchFamily="34" charset="0"/>
              <a:cs typeface="Verdana" pitchFamily="34" charset="0"/>
            </a:endParaRPr>
          </a:p>
        </p:txBody>
      </p:sp>
      <p:pic>
        <p:nvPicPr>
          <p:cNvPr id="5" name="Imagem 4"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3"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TextBox 5"/>
          <p:cNvSpPr txBox="1"/>
          <p:nvPr/>
        </p:nvSpPr>
        <p:spPr>
          <a:xfrm>
            <a:off x="323528" y="332656"/>
            <a:ext cx="8496944" cy="584775"/>
          </a:xfrm>
          <a:prstGeom prst="rect">
            <a:avLst/>
          </a:prstGeom>
          <a:noFill/>
        </p:spPr>
        <p:txBody>
          <a:bodyPr wrap="square" rtlCol="0">
            <a:spAutoFit/>
          </a:bodyPr>
          <a:lstStyle/>
          <a:p>
            <a:pPr algn="ctr"/>
            <a:r>
              <a:rPr lang="en-US" sz="3200" b="1" dirty="0" err="1" smtClean="0">
                <a:solidFill>
                  <a:srgbClr val="C00000"/>
                </a:solidFill>
                <a:latin typeface="Verdana" pitchFamily="34" charset="0"/>
                <a:ea typeface="Verdana" pitchFamily="34" charset="0"/>
                <a:cs typeface="Verdana" pitchFamily="34" charset="0"/>
              </a:rPr>
              <a:t>Documentos</a:t>
            </a:r>
            <a:r>
              <a:rPr lang="en-US" sz="3200" b="1" dirty="0" smtClean="0">
                <a:solidFill>
                  <a:srgbClr val="C00000"/>
                </a:solidFill>
                <a:latin typeface="Verdana" pitchFamily="34" charset="0"/>
                <a:ea typeface="Verdana" pitchFamily="34" charset="0"/>
                <a:cs typeface="Verdana" pitchFamily="34" charset="0"/>
              </a:rPr>
              <a:t> </a:t>
            </a:r>
            <a:r>
              <a:rPr lang="pt-BR" sz="3200" b="1" dirty="0" smtClean="0">
                <a:solidFill>
                  <a:srgbClr val="C00000"/>
                </a:solidFill>
                <a:latin typeface="Verdana" pitchFamily="34" charset="0"/>
                <a:ea typeface="Verdana" pitchFamily="34" charset="0"/>
                <a:cs typeface="Verdana" pitchFamily="34" charset="0"/>
              </a:rPr>
              <a:t>de arquivo podem ser:</a:t>
            </a:r>
          </a:p>
        </p:txBody>
      </p:sp>
      <p:sp>
        <p:nvSpPr>
          <p:cNvPr id="1025" name="Rectangle 1"/>
          <p:cNvSpPr>
            <a:spLocks noChangeArrowheads="1"/>
          </p:cNvSpPr>
          <p:nvPr/>
        </p:nvSpPr>
        <p:spPr bwMode="auto">
          <a:xfrm>
            <a:off x="755576" y="1390848"/>
            <a:ext cx="7704856"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pt-BR" sz="24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Simples ou avulsos: </a:t>
            </a:r>
            <a:r>
              <a:rPr kumimoji="0" lang="pt-BR"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quando são formados por um único item. Exemplos: Ofício, Memorando, Relatório, Relação de Remessa etc.</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pt-BR"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t-BR" sz="24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Compostos: </a:t>
            </a:r>
            <a:r>
              <a:rPr kumimoji="0" lang="pt-BR"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quando acumulam vários documentos simples durante sua trajetória. Exemplos: </a:t>
            </a:r>
            <a:r>
              <a:rPr kumimoji="0" lang="pt-BR" sz="240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Dossiê</a:t>
            </a:r>
            <a:r>
              <a:rPr lang="pt-BR" sz="2400" dirty="0" smtClean="0">
                <a:latin typeface="Verdana" pitchFamily="34" charset="0"/>
                <a:ea typeface="Verdana" pitchFamily="34" charset="0"/>
                <a:cs typeface="Verdana" pitchFamily="34" charset="0"/>
              </a:rPr>
              <a:t>, </a:t>
            </a:r>
            <a:r>
              <a:rPr kumimoji="0" lang="pt-BR" sz="240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Expediente</a:t>
            </a:r>
            <a:r>
              <a:rPr lang="pt-BR" sz="2400" dirty="0" smtClean="0">
                <a:latin typeface="Verdana" pitchFamily="34" charset="0"/>
                <a:ea typeface="Verdana" pitchFamily="34" charset="0"/>
                <a:cs typeface="Verdana" pitchFamily="34" charset="0"/>
              </a:rPr>
              <a:t>, </a:t>
            </a:r>
            <a:r>
              <a:rPr kumimoji="0" lang="pt-BR" sz="240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Processo</a:t>
            </a:r>
            <a:r>
              <a:rPr lang="pt-BR" sz="2400" dirty="0" smtClean="0">
                <a:latin typeface="Verdana" pitchFamily="34" charset="0"/>
                <a:ea typeface="Verdana" pitchFamily="34" charset="0"/>
                <a:cs typeface="Verdana" pitchFamily="34" charset="0"/>
              </a:rPr>
              <a:t>, </a:t>
            </a:r>
            <a:r>
              <a:rPr kumimoji="0" lang="pt-BR" sz="240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Prontuário.</a:t>
            </a:r>
          </a:p>
          <a:p>
            <a:pPr marL="0" marR="0" lvl="0" indent="0" algn="just" defTabSz="914400" rtl="0" eaLnBrk="0" fontAlgn="base" latinLnBrk="0" hangingPunct="0">
              <a:lnSpc>
                <a:spcPct val="100000"/>
              </a:lnSpc>
              <a:spcBef>
                <a:spcPct val="0"/>
              </a:spcBef>
              <a:spcAft>
                <a:spcPct val="0"/>
              </a:spcAft>
              <a:buClrTx/>
              <a:buSzTx/>
              <a:tabLst/>
            </a:pPr>
            <a:endParaRPr lang="pt-BR" sz="2400" dirty="0" smtClean="0">
              <a:solidFill>
                <a:srgbClr val="000000"/>
              </a:solidFill>
              <a:latin typeface="Verdana" pitchFamily="34" charset="0"/>
              <a:ea typeface="Verdana" pitchFamily="34" charset="0"/>
              <a:cs typeface="Verdana" pitchFamily="34" charset="0"/>
            </a:endParaRPr>
          </a:p>
          <a:p>
            <a:pPr lvl="0" algn="just" eaLnBrk="0" fontAlgn="base" hangingPunct="0">
              <a:spcBef>
                <a:spcPct val="0"/>
              </a:spcBef>
              <a:spcAft>
                <a:spcPct val="0"/>
              </a:spcAft>
            </a:pPr>
            <a:r>
              <a:rPr lang="pt-BR" sz="1900" dirty="0" smtClean="0">
                <a:latin typeface="Verdana" pitchFamily="34" charset="0"/>
                <a:ea typeface="Verdana" pitchFamily="34" charset="0"/>
                <a:cs typeface="Verdana" pitchFamily="34" charset="0"/>
              </a:rPr>
              <a:t>Manual de Normas e Procedimentos de Protocolo para a Administração Pública do Estado de São Paulo (oficializado pelo Decreto nº 60.334/2014).</a:t>
            </a:r>
            <a:endParaRPr kumimoji="0" lang="pt-BR" sz="190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pic>
        <p:nvPicPr>
          <p:cNvPr id="5" name="Picture 2"/>
          <p:cNvPicPr>
            <a:picLocks noChangeAspect="1" noChangeArrowheads="1"/>
          </p:cNvPicPr>
          <p:nvPr/>
        </p:nvPicPr>
        <p:blipFill>
          <a:blip r:embed="rId2" cstate="print"/>
          <a:srcRect l="33780" t="9672" r="32343"/>
          <a:stretch>
            <a:fillRect/>
          </a:stretch>
        </p:blipFill>
        <p:spPr bwMode="auto">
          <a:xfrm>
            <a:off x="8158234" y="5445224"/>
            <a:ext cx="985766" cy="1412776"/>
          </a:xfrm>
          <a:prstGeom prst="rect">
            <a:avLst/>
          </a:prstGeom>
          <a:noFill/>
          <a:ln w="9525">
            <a:noFill/>
            <a:miter lim="800000"/>
            <a:headEnd/>
            <a:tailEnd/>
          </a:ln>
        </p:spPr>
      </p:pic>
      <p:pic>
        <p:nvPicPr>
          <p:cNvPr id="7" name="Imagem 6"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4"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TextBox 5"/>
          <p:cNvSpPr txBox="1"/>
          <p:nvPr/>
        </p:nvSpPr>
        <p:spPr>
          <a:xfrm>
            <a:off x="571500" y="332656"/>
            <a:ext cx="8001000" cy="584775"/>
          </a:xfrm>
          <a:prstGeom prst="rect">
            <a:avLst/>
          </a:prstGeom>
          <a:noFill/>
        </p:spPr>
        <p:txBody>
          <a:bodyPr wrap="square" rtlCol="0">
            <a:spAutoFit/>
          </a:bodyPr>
          <a:lstStyle/>
          <a:p>
            <a:pPr algn="ctr"/>
            <a:r>
              <a:rPr lang="en-US" sz="3200" b="1" dirty="0" err="1" smtClean="0">
                <a:solidFill>
                  <a:srgbClr val="C00000"/>
                </a:solidFill>
                <a:latin typeface="Verdana" pitchFamily="34" charset="0"/>
                <a:ea typeface="Verdana" pitchFamily="34" charset="0"/>
                <a:cs typeface="Verdana" pitchFamily="34" charset="0"/>
              </a:rPr>
              <a:t>Documentos</a:t>
            </a:r>
            <a:r>
              <a:rPr lang="en-US" sz="3200" b="1" dirty="0" smtClean="0">
                <a:solidFill>
                  <a:srgbClr val="C00000"/>
                </a:solidFill>
                <a:latin typeface="Verdana" pitchFamily="34" charset="0"/>
                <a:ea typeface="Verdana" pitchFamily="34" charset="0"/>
                <a:cs typeface="Verdana" pitchFamily="34" charset="0"/>
              </a:rPr>
              <a:t> </a:t>
            </a:r>
            <a:r>
              <a:rPr lang="pt-BR" sz="3200" b="1" dirty="0" smtClean="0">
                <a:solidFill>
                  <a:srgbClr val="C00000"/>
                </a:solidFill>
                <a:latin typeface="Verdana" pitchFamily="34" charset="0"/>
                <a:ea typeface="Verdana" pitchFamily="34" charset="0"/>
                <a:cs typeface="Verdana" pitchFamily="34" charset="0"/>
              </a:rPr>
              <a:t>compostos:</a:t>
            </a:r>
          </a:p>
        </p:txBody>
      </p:sp>
      <p:sp>
        <p:nvSpPr>
          <p:cNvPr id="1025" name="Rectangle 1"/>
          <p:cNvSpPr>
            <a:spLocks noChangeArrowheads="1"/>
          </p:cNvSpPr>
          <p:nvPr/>
        </p:nvSpPr>
        <p:spPr bwMode="auto">
          <a:xfrm>
            <a:off x="683568" y="980728"/>
            <a:ext cx="7704856"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ctr" latinLnBrk="0" hangingPunct="0">
              <a:lnSpc>
                <a:spcPct val="100000"/>
              </a:lnSpc>
              <a:spcBef>
                <a:spcPts val="600"/>
              </a:spcBef>
              <a:spcAft>
                <a:spcPts val="600"/>
              </a:spcAft>
              <a:buClrTx/>
              <a:buSzTx/>
              <a:tabLst/>
            </a:pPr>
            <a:r>
              <a:rPr kumimoji="0" lang="pt-BR" sz="2000" b="1"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Dossiê</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 é a unidade documental que não tramita, em que se reúnem documentos de natureza diversa, para uma finalidade específica.</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ctr" latinLnBrk="0" hangingPunct="0">
              <a:lnSpc>
                <a:spcPct val="100000"/>
              </a:lnSpc>
              <a:spcBef>
                <a:spcPts val="600"/>
              </a:spcBef>
              <a:spcAft>
                <a:spcPts val="600"/>
              </a:spcAft>
              <a:buClrTx/>
              <a:buSzTx/>
              <a:tabLst/>
            </a:pPr>
            <a:r>
              <a:rPr kumimoji="0" lang="pt-BR" sz="2000" b="1"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Expediente </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é a unidade documental que tramita para informar e/ou acolher manifestações, podendo estar ou não acompanhado de outros documentos, reunidos em torno de uma atividade, demanda ou interessado.</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ctr" latinLnBrk="0" hangingPunct="0">
              <a:lnSpc>
                <a:spcPct val="100000"/>
              </a:lnSpc>
              <a:spcBef>
                <a:spcPts val="600"/>
              </a:spcBef>
              <a:spcAft>
                <a:spcPts val="600"/>
              </a:spcAft>
              <a:buClrTx/>
              <a:buSzTx/>
              <a:tabLst/>
            </a:pPr>
            <a:r>
              <a:rPr kumimoji="0" lang="pt-BR" sz="2000" b="1"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Processo </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é a unidade documental, de caráter decisório, em que se reúnem, por solicitação de autoridade competente, documentos de natureza diversa, que tramitam no decurso de uma ação administrativa.</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ctr" latinLnBrk="0" hangingPunct="0">
              <a:lnSpc>
                <a:spcPct val="100000"/>
              </a:lnSpc>
              <a:spcBef>
                <a:spcPts val="600"/>
              </a:spcBef>
              <a:spcAft>
                <a:spcPts val="600"/>
              </a:spcAft>
              <a:buClrTx/>
              <a:buSzTx/>
              <a:tabLst/>
            </a:pPr>
            <a:r>
              <a:rPr kumimoji="0" lang="pt-BR" sz="2000" b="1"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Prontuário </a:t>
            </a:r>
            <a:r>
              <a:rPr kumimoji="0" lang="pt-BR" sz="2000" b="0" i="0" u="none" strike="noStrike" cap="none" normalizeH="0" baseline="0" dirty="0" smtClean="0">
                <a:ln>
                  <a:noFill/>
                </a:ln>
                <a:solidFill>
                  <a:srgbClr val="000000"/>
                </a:solidFill>
                <a:effectLst/>
                <a:latin typeface="Verdana" pitchFamily="34" charset="0"/>
                <a:ea typeface="Times New Roman" pitchFamily="18" charset="0"/>
                <a:cs typeface="Calibri" pitchFamily="34" charset="0"/>
              </a:rPr>
              <a:t>é a unidade documental que não tramita, em que se reúnem documentos de natureza diversa relativos a uma pessoa física ou jurídica.</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2" cstate="print"/>
          <a:srcRect l="33780" t="9672" r="32343"/>
          <a:stretch>
            <a:fillRect/>
          </a:stretch>
        </p:blipFill>
        <p:spPr bwMode="auto">
          <a:xfrm>
            <a:off x="8158234" y="5445224"/>
            <a:ext cx="985766" cy="1412776"/>
          </a:xfrm>
          <a:prstGeom prst="rect">
            <a:avLst/>
          </a:prstGeom>
          <a:noFill/>
          <a:ln w="9525">
            <a:noFill/>
            <a:miter lim="800000"/>
            <a:headEnd/>
            <a:tailEnd/>
          </a:ln>
        </p:spPr>
      </p:pic>
      <p:pic>
        <p:nvPicPr>
          <p:cNvPr id="7" name="Imagem 6"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4"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7" name="TextBox 5"/>
          <p:cNvSpPr txBox="1"/>
          <p:nvPr/>
        </p:nvSpPr>
        <p:spPr>
          <a:xfrm>
            <a:off x="571500" y="587514"/>
            <a:ext cx="8001000" cy="584775"/>
          </a:xfrm>
          <a:prstGeom prst="rect">
            <a:avLst/>
          </a:prstGeom>
          <a:noFill/>
        </p:spPr>
        <p:txBody>
          <a:bodyPr wrap="square" rtlCol="0">
            <a:spAutoFit/>
          </a:bodyPr>
          <a:lstStyle/>
          <a:p>
            <a:pPr algn="ctr"/>
            <a:r>
              <a:rPr lang="en-US" sz="3200" b="1" dirty="0" err="1" smtClean="0">
                <a:solidFill>
                  <a:srgbClr val="C00000"/>
                </a:solidFill>
                <a:latin typeface="Verdana" pitchFamily="34" charset="0"/>
                <a:ea typeface="Verdana" pitchFamily="34" charset="0"/>
                <a:cs typeface="Verdana" pitchFamily="34" charset="0"/>
              </a:rPr>
              <a:t>Arquivo</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Público</a:t>
            </a:r>
            <a:endParaRPr lang="en-US" sz="3200" b="1" dirty="0">
              <a:solidFill>
                <a:srgbClr val="C00000"/>
              </a:solidFill>
              <a:latin typeface="Verdana" pitchFamily="34" charset="0"/>
              <a:ea typeface="Verdana" pitchFamily="34" charset="0"/>
              <a:cs typeface="Verdana" pitchFamily="34" charset="0"/>
            </a:endParaRPr>
          </a:p>
        </p:txBody>
      </p:sp>
      <p:sp>
        <p:nvSpPr>
          <p:cNvPr id="8" name="TextBox 23"/>
          <p:cNvSpPr txBox="1"/>
          <p:nvPr/>
        </p:nvSpPr>
        <p:spPr>
          <a:xfrm>
            <a:off x="467544" y="2132856"/>
            <a:ext cx="8280920" cy="1338828"/>
          </a:xfrm>
          <a:prstGeom prst="rect">
            <a:avLst/>
          </a:prstGeom>
          <a:noFill/>
        </p:spPr>
        <p:txBody>
          <a:bodyPr wrap="square" numCol="1" rtlCol="0">
            <a:spAutoFit/>
          </a:bodyPr>
          <a:lstStyle/>
          <a:p>
            <a:pPr marL="355600" indent="-355600">
              <a:buClr>
                <a:srgbClr val="538860"/>
              </a:buClr>
              <a:buFont typeface="Arial"/>
              <a:buChar char="•"/>
            </a:pPr>
            <a:r>
              <a:rPr lang="en-US" sz="2600" dirty="0">
                <a:latin typeface="Verdana" pitchFamily="34" charset="0"/>
                <a:ea typeface="Verdana" pitchFamily="34" charset="0"/>
                <a:cs typeface="Verdana" pitchFamily="34" charset="0"/>
              </a:rPr>
              <a:t>Conjunto de </a:t>
            </a:r>
            <a:r>
              <a:rPr lang="en-US" sz="2600" dirty="0" err="1" smtClean="0">
                <a:latin typeface="Verdana" pitchFamily="34" charset="0"/>
                <a:ea typeface="Verdana" pitchFamily="34" charset="0"/>
                <a:cs typeface="Verdana" pitchFamily="34" charset="0"/>
              </a:rPr>
              <a:t>documentos</a:t>
            </a:r>
            <a:r>
              <a:rPr lang="en-US" sz="2600" dirty="0">
                <a:latin typeface="Verdana" pitchFamily="34" charset="0"/>
                <a:ea typeface="Verdana" pitchFamily="34" charset="0"/>
                <a:cs typeface="Verdana" pitchFamily="34" charset="0"/>
              </a:rPr>
              <a:t> </a:t>
            </a:r>
            <a:r>
              <a:rPr lang="en-US" sz="2600" dirty="0" err="1" smtClean="0">
                <a:latin typeface="Verdana" pitchFamily="34" charset="0"/>
                <a:ea typeface="Verdana" pitchFamily="34" charset="0"/>
                <a:cs typeface="Verdana" pitchFamily="34" charset="0"/>
              </a:rPr>
              <a:t>produzidos</a:t>
            </a:r>
            <a:r>
              <a:rPr lang="en-US" sz="2600" dirty="0" smtClean="0">
                <a:latin typeface="Verdana" pitchFamily="34" charset="0"/>
                <a:ea typeface="Verdana" pitchFamily="34" charset="0"/>
                <a:cs typeface="Verdana" pitchFamily="34" charset="0"/>
              </a:rPr>
              <a:t> </a:t>
            </a:r>
            <a:r>
              <a:rPr lang="en-US" sz="2600" dirty="0">
                <a:latin typeface="Verdana" pitchFamily="34" charset="0"/>
                <a:ea typeface="Verdana" pitchFamily="34" charset="0"/>
                <a:cs typeface="Verdana" pitchFamily="34" charset="0"/>
              </a:rPr>
              <a:t>e recebidos </a:t>
            </a:r>
            <a:r>
              <a:rPr lang="en-US" sz="2600" dirty="0" err="1">
                <a:latin typeface="Verdana" pitchFamily="34" charset="0"/>
                <a:ea typeface="Verdana" pitchFamily="34" charset="0"/>
                <a:cs typeface="Verdana" pitchFamily="34" charset="0"/>
              </a:rPr>
              <a:t>por</a:t>
            </a:r>
            <a:r>
              <a:rPr lang="en-US" sz="2600" dirty="0">
                <a:latin typeface="Verdana" pitchFamily="34" charset="0"/>
                <a:ea typeface="Verdana" pitchFamily="34" charset="0"/>
                <a:cs typeface="Verdana" pitchFamily="34" charset="0"/>
              </a:rPr>
              <a:t> </a:t>
            </a:r>
            <a:r>
              <a:rPr lang="en-US" sz="2600" dirty="0" smtClean="0">
                <a:latin typeface="Verdana" pitchFamily="34" charset="0"/>
                <a:ea typeface="Verdana" pitchFamily="34" charset="0"/>
                <a:cs typeface="Verdana" pitchFamily="34" charset="0"/>
              </a:rPr>
              <a:t>um </a:t>
            </a:r>
            <a:r>
              <a:rPr lang="en-US" sz="2600" dirty="0" err="1">
                <a:latin typeface="Verdana" pitchFamily="34" charset="0"/>
                <a:ea typeface="Verdana" pitchFamily="34" charset="0"/>
                <a:cs typeface="Verdana" pitchFamily="34" charset="0"/>
              </a:rPr>
              <a:t>órgão</a:t>
            </a:r>
            <a:r>
              <a:rPr lang="en-US" sz="2600" dirty="0">
                <a:latin typeface="Verdana" pitchFamily="34" charset="0"/>
                <a:ea typeface="Verdana" pitchFamily="34" charset="0"/>
                <a:cs typeface="Verdana" pitchFamily="34" charset="0"/>
              </a:rPr>
              <a:t> </a:t>
            </a:r>
            <a:r>
              <a:rPr lang="en-US" sz="2600" dirty="0" err="1" smtClean="0">
                <a:latin typeface="Verdana" pitchFamily="34" charset="0"/>
                <a:ea typeface="Verdana" pitchFamily="34" charset="0"/>
                <a:cs typeface="Verdana" pitchFamily="34" charset="0"/>
              </a:rPr>
              <a:t>público</a:t>
            </a:r>
            <a:r>
              <a:rPr lang="en-US" sz="2600" dirty="0" smtClean="0">
                <a:latin typeface="Verdana" pitchFamily="34" charset="0"/>
                <a:ea typeface="Verdana" pitchFamily="34" charset="0"/>
                <a:cs typeface="Verdana" pitchFamily="34" charset="0"/>
              </a:rPr>
              <a:t> </a:t>
            </a:r>
            <a:r>
              <a:rPr lang="en-US" sz="2600" dirty="0" err="1" smtClean="0">
                <a:latin typeface="Verdana" pitchFamily="34" charset="0"/>
                <a:ea typeface="Verdana" pitchFamily="34" charset="0"/>
                <a:cs typeface="Verdana" pitchFamily="34" charset="0"/>
              </a:rPr>
              <a:t>em</a:t>
            </a:r>
            <a:r>
              <a:rPr lang="en-US" sz="2600" dirty="0" smtClean="0">
                <a:latin typeface="Verdana" pitchFamily="34" charset="0"/>
                <a:ea typeface="Verdana" pitchFamily="34" charset="0"/>
                <a:cs typeface="Verdana" pitchFamily="34" charset="0"/>
              </a:rPr>
              <a:t> </a:t>
            </a:r>
            <a:r>
              <a:rPr lang="en-US" sz="2600" dirty="0" err="1">
                <a:latin typeface="Verdana" pitchFamily="34" charset="0"/>
                <a:ea typeface="Verdana" pitchFamily="34" charset="0"/>
                <a:cs typeface="Verdana" pitchFamily="34" charset="0"/>
              </a:rPr>
              <a:t>decorrência</a:t>
            </a:r>
            <a:r>
              <a:rPr lang="en-US" sz="2600" dirty="0">
                <a:latin typeface="Verdana" pitchFamily="34" charset="0"/>
                <a:ea typeface="Verdana" pitchFamily="34" charset="0"/>
                <a:cs typeface="Verdana" pitchFamily="34" charset="0"/>
              </a:rPr>
              <a:t> </a:t>
            </a:r>
            <a:r>
              <a:rPr lang="en-US" sz="2600" dirty="0" smtClean="0">
                <a:latin typeface="Verdana" pitchFamily="34" charset="0"/>
                <a:ea typeface="Verdana" pitchFamily="34" charset="0"/>
                <a:cs typeface="Verdana" pitchFamily="34" charset="0"/>
              </a:rPr>
              <a:t>de </a:t>
            </a:r>
            <a:r>
              <a:rPr lang="en-US" sz="2600" dirty="0">
                <a:latin typeface="Verdana" pitchFamily="34" charset="0"/>
                <a:ea typeface="Verdana" pitchFamily="34" charset="0"/>
                <a:cs typeface="Verdana" pitchFamily="34" charset="0"/>
              </a:rPr>
              <a:t>suas funções e </a:t>
            </a:r>
            <a:r>
              <a:rPr lang="en-US" sz="2600" dirty="0" smtClean="0">
                <a:latin typeface="Verdana" pitchFamily="34" charset="0"/>
                <a:ea typeface="Verdana" pitchFamily="34" charset="0"/>
                <a:cs typeface="Verdana" pitchFamily="34" charset="0"/>
              </a:rPr>
              <a:t>atividades.</a:t>
            </a:r>
          </a:p>
        </p:txBody>
      </p:sp>
      <p:sp>
        <p:nvSpPr>
          <p:cNvPr id="9" name="TextBox 7"/>
          <p:cNvSpPr txBox="1"/>
          <p:nvPr/>
        </p:nvSpPr>
        <p:spPr>
          <a:xfrm>
            <a:off x="467544" y="4388911"/>
            <a:ext cx="8280920" cy="492443"/>
          </a:xfrm>
          <a:prstGeom prst="rect">
            <a:avLst/>
          </a:prstGeom>
          <a:noFill/>
        </p:spPr>
        <p:txBody>
          <a:bodyPr wrap="square" numCol="1" rtlCol="0">
            <a:spAutoFit/>
          </a:bodyPr>
          <a:lstStyle/>
          <a:p>
            <a:pPr marL="355600" indent="-355600">
              <a:buClr>
                <a:srgbClr val="538860"/>
              </a:buClr>
              <a:buFont typeface="Arial"/>
              <a:buChar char="•"/>
            </a:pPr>
            <a:r>
              <a:rPr lang="en-US" sz="2600" dirty="0">
                <a:latin typeface="Verdana" pitchFamily="34" charset="0"/>
                <a:ea typeface="Verdana" pitchFamily="34" charset="0"/>
                <a:cs typeface="Verdana" pitchFamily="34" charset="0"/>
              </a:rPr>
              <a:t>Edifício ou órgão </a:t>
            </a:r>
            <a:r>
              <a:rPr lang="en-US" sz="2600" dirty="0" smtClean="0">
                <a:latin typeface="Verdana" pitchFamily="34" charset="0"/>
                <a:ea typeface="Verdana" pitchFamily="34" charset="0"/>
                <a:cs typeface="Verdana" pitchFamily="34" charset="0"/>
              </a:rPr>
              <a:t>de </a:t>
            </a:r>
            <a:r>
              <a:rPr lang="en-US" sz="2600" dirty="0" err="1" smtClean="0">
                <a:latin typeface="Verdana" pitchFamily="34" charset="0"/>
                <a:ea typeface="Verdana" pitchFamily="34" charset="0"/>
                <a:cs typeface="Verdana" pitchFamily="34" charset="0"/>
              </a:rPr>
              <a:t>custódia</a:t>
            </a:r>
            <a:r>
              <a:rPr lang="en-US" sz="2600" dirty="0" smtClean="0">
                <a:latin typeface="Verdana" pitchFamily="34" charset="0"/>
                <a:ea typeface="Verdana" pitchFamily="34" charset="0"/>
                <a:cs typeface="Verdana" pitchFamily="34" charset="0"/>
              </a:rPr>
              <a:t> </a:t>
            </a:r>
            <a:r>
              <a:rPr lang="en-US" sz="2600" dirty="0">
                <a:latin typeface="Verdana" pitchFamily="34" charset="0"/>
                <a:ea typeface="Verdana" pitchFamily="34" charset="0"/>
                <a:cs typeface="Verdana" pitchFamily="34" charset="0"/>
              </a:rPr>
              <a:t>de </a:t>
            </a:r>
            <a:r>
              <a:rPr lang="en-US" sz="2600" dirty="0" smtClean="0">
                <a:latin typeface="Verdana" pitchFamily="34" charset="0"/>
                <a:ea typeface="Verdana" pitchFamily="34" charset="0"/>
                <a:cs typeface="Verdana" pitchFamily="34" charset="0"/>
              </a:rPr>
              <a:t>documentos.</a:t>
            </a:r>
            <a:endParaRPr lang="en-US" sz="26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TextBox 6"/>
          <p:cNvSpPr txBox="1"/>
          <p:nvPr/>
        </p:nvSpPr>
        <p:spPr>
          <a:xfrm>
            <a:off x="467544" y="1488807"/>
            <a:ext cx="7412038" cy="3970318"/>
          </a:xfrm>
          <a:prstGeom prst="rect">
            <a:avLst/>
          </a:prstGeom>
          <a:noFill/>
        </p:spPr>
        <p:txBody>
          <a:bodyPr wrap="square" rtlCol="0">
            <a:spAutoFit/>
          </a:bodyPr>
          <a:lstStyle/>
          <a:p>
            <a:pPr>
              <a:buClr>
                <a:srgbClr val="538860"/>
              </a:buClr>
            </a:pPr>
            <a:endParaRPr lang="en-US" sz="2800" b="1" dirty="0">
              <a:latin typeface="Verdana" pitchFamily="34" charset="0"/>
              <a:ea typeface="Verdana" pitchFamily="34" charset="0"/>
              <a:cs typeface="Verdana" pitchFamily="34" charset="0"/>
            </a:endParaRPr>
          </a:p>
          <a:p>
            <a:pPr marL="355600" indent="-355600">
              <a:buClr>
                <a:srgbClr val="538860"/>
              </a:buClr>
              <a:buFont typeface="Arial"/>
              <a:buChar char="•"/>
            </a:pPr>
            <a:r>
              <a:rPr lang="en-US" sz="2800" dirty="0" smtClean="0">
                <a:latin typeface="Verdana" pitchFamily="34" charset="0"/>
                <a:ea typeface="Verdana" pitchFamily="34" charset="0"/>
                <a:cs typeface="Verdana" pitchFamily="34" charset="0"/>
              </a:rPr>
              <a:t>“</a:t>
            </a:r>
            <a:r>
              <a:rPr lang="en-US" sz="2800" dirty="0" err="1" smtClean="0">
                <a:latin typeface="Verdana" pitchFamily="34" charset="0"/>
                <a:ea typeface="Verdana" pitchFamily="34" charset="0"/>
                <a:cs typeface="Verdana" pitchFamily="34" charset="0"/>
              </a:rPr>
              <a:t>arquivo</a:t>
            </a:r>
            <a:r>
              <a:rPr lang="en-US" sz="2800" dirty="0" smtClean="0">
                <a:latin typeface="Verdana" pitchFamily="34" charset="0"/>
                <a:ea typeface="Verdana" pitchFamily="34" charset="0"/>
                <a:cs typeface="Verdana" pitchFamily="34" charset="0"/>
              </a:rPr>
              <a:t> </a:t>
            </a:r>
            <a:r>
              <a:rPr lang="en-US" sz="2800" dirty="0" err="1" smtClean="0">
                <a:latin typeface="Verdana" pitchFamily="34" charset="0"/>
                <a:ea typeface="Verdana" pitchFamily="34" charset="0"/>
                <a:cs typeface="Verdana" pitchFamily="34" charset="0"/>
              </a:rPr>
              <a:t>morto</a:t>
            </a:r>
            <a:r>
              <a:rPr lang="en-US" sz="2800" dirty="0" smtClean="0">
                <a:latin typeface="Verdana" pitchFamily="34" charset="0"/>
                <a:ea typeface="Verdana" pitchFamily="34" charset="0"/>
                <a:cs typeface="Verdana" pitchFamily="34" charset="0"/>
              </a:rPr>
              <a:t>”</a:t>
            </a:r>
          </a:p>
          <a:p>
            <a:pPr indent="-355600">
              <a:buClr>
                <a:srgbClr val="538860"/>
              </a:buClr>
              <a:buFont typeface="Arial"/>
              <a:buChar char="•"/>
            </a:pPr>
            <a:endParaRPr lang="en-US" sz="2800" dirty="0">
              <a:latin typeface="Verdana" pitchFamily="34" charset="0"/>
              <a:ea typeface="Verdana" pitchFamily="34" charset="0"/>
              <a:cs typeface="Verdana" pitchFamily="34" charset="0"/>
            </a:endParaRPr>
          </a:p>
          <a:p>
            <a:pPr marL="355600" indent="-355600">
              <a:buClr>
                <a:srgbClr val="538860"/>
              </a:buClr>
              <a:buFont typeface="Arial"/>
              <a:buChar char="•"/>
            </a:pPr>
            <a:r>
              <a:rPr lang="en-US" sz="2800" dirty="0" err="1" smtClean="0">
                <a:latin typeface="Verdana" pitchFamily="34" charset="0"/>
                <a:ea typeface="Verdana" pitchFamily="34" charset="0"/>
                <a:cs typeface="Verdana" pitchFamily="34" charset="0"/>
              </a:rPr>
              <a:t>burocracia</a:t>
            </a:r>
            <a:r>
              <a:rPr lang="en-US" sz="2800" dirty="0" smtClean="0">
                <a:latin typeface="Verdana" pitchFamily="34" charset="0"/>
                <a:ea typeface="Verdana" pitchFamily="34" charset="0"/>
                <a:cs typeface="Verdana" pitchFamily="34" charset="0"/>
              </a:rPr>
              <a:t> inútil</a:t>
            </a:r>
          </a:p>
          <a:p>
            <a:pPr>
              <a:buClr>
                <a:srgbClr val="538860"/>
              </a:buClr>
            </a:pPr>
            <a:endParaRPr lang="en-US" sz="2800" dirty="0">
              <a:latin typeface="Verdana" pitchFamily="34" charset="0"/>
              <a:ea typeface="Verdana" pitchFamily="34" charset="0"/>
              <a:cs typeface="Verdana" pitchFamily="34" charset="0"/>
            </a:endParaRPr>
          </a:p>
          <a:p>
            <a:pPr marL="355600" indent="-355600">
              <a:buClr>
                <a:srgbClr val="538860"/>
              </a:buClr>
              <a:buFont typeface="Arial"/>
              <a:buChar char="•"/>
            </a:pPr>
            <a:r>
              <a:rPr lang="en-US" sz="2800" dirty="0">
                <a:latin typeface="Verdana" pitchFamily="34" charset="0"/>
                <a:ea typeface="Verdana" pitchFamily="34" charset="0"/>
                <a:cs typeface="Verdana" pitchFamily="34" charset="0"/>
              </a:rPr>
              <a:t>papel </a:t>
            </a:r>
            <a:r>
              <a:rPr lang="en-US" sz="2800" dirty="0" smtClean="0">
                <a:latin typeface="Verdana" pitchFamily="34" charset="0"/>
                <a:ea typeface="Verdana" pitchFamily="34" charset="0"/>
                <a:cs typeface="Verdana" pitchFamily="34" charset="0"/>
              </a:rPr>
              <a:t>velho</a:t>
            </a:r>
          </a:p>
          <a:p>
            <a:pPr>
              <a:buClr>
                <a:srgbClr val="538860"/>
              </a:buClr>
            </a:pPr>
            <a:endParaRPr lang="en-US" sz="2800" dirty="0">
              <a:latin typeface="Verdana" pitchFamily="34" charset="0"/>
              <a:ea typeface="Verdana" pitchFamily="34" charset="0"/>
              <a:cs typeface="Verdana" pitchFamily="34" charset="0"/>
            </a:endParaRPr>
          </a:p>
          <a:p>
            <a:pPr marL="355600" indent="-355600">
              <a:buClr>
                <a:srgbClr val="538860"/>
              </a:buClr>
              <a:buFont typeface="Arial"/>
              <a:buChar char="•"/>
            </a:pPr>
            <a:r>
              <a:rPr lang="en-US" sz="2800" dirty="0" err="1" smtClean="0">
                <a:latin typeface="Verdana" pitchFamily="34" charset="0"/>
                <a:ea typeface="Verdana" pitchFamily="34" charset="0"/>
                <a:cs typeface="Verdana" pitchFamily="34" charset="0"/>
              </a:rPr>
              <a:t>trabalho</a:t>
            </a:r>
            <a:r>
              <a:rPr lang="en-US" sz="2800" dirty="0" smtClean="0">
                <a:latin typeface="Verdana" pitchFamily="34" charset="0"/>
                <a:ea typeface="Verdana" pitchFamily="34" charset="0"/>
                <a:cs typeface="Verdana" pitchFamily="34" charset="0"/>
              </a:rPr>
              <a:t> </a:t>
            </a:r>
            <a:r>
              <a:rPr lang="en-US" sz="2800" dirty="0">
                <a:latin typeface="Verdana" pitchFamily="34" charset="0"/>
                <a:ea typeface="Verdana" pitchFamily="34" charset="0"/>
                <a:cs typeface="Verdana" pitchFamily="34" charset="0"/>
              </a:rPr>
              <a:t>administrativo </a:t>
            </a:r>
            <a:r>
              <a:rPr lang="en-US" sz="2800" dirty="0" smtClean="0">
                <a:latin typeface="Verdana" pitchFamily="34" charset="0"/>
                <a:ea typeface="Verdana" pitchFamily="34" charset="0"/>
                <a:cs typeface="Verdana" pitchFamily="34" charset="0"/>
              </a:rPr>
              <a:t/>
            </a:r>
            <a:br>
              <a:rPr lang="en-US" sz="2800" dirty="0" smtClean="0">
                <a:latin typeface="Verdana" pitchFamily="34" charset="0"/>
                <a:ea typeface="Verdana" pitchFamily="34" charset="0"/>
                <a:cs typeface="Verdana" pitchFamily="34" charset="0"/>
              </a:rPr>
            </a:br>
            <a:r>
              <a:rPr lang="en-US" sz="2800" dirty="0" smtClean="0">
                <a:latin typeface="Verdana" pitchFamily="34" charset="0"/>
                <a:ea typeface="Verdana" pitchFamily="34" charset="0"/>
                <a:cs typeface="Verdana" pitchFamily="34" charset="0"/>
              </a:rPr>
              <a:t>sem </a:t>
            </a:r>
            <a:r>
              <a:rPr lang="en-US" sz="2800" dirty="0">
                <a:latin typeface="Verdana" pitchFamily="34" charset="0"/>
                <a:ea typeface="Verdana" pitchFamily="34" charset="0"/>
                <a:cs typeface="Verdana" pitchFamily="34" charset="0"/>
              </a:rPr>
              <a:t>visibilidade</a:t>
            </a:r>
          </a:p>
        </p:txBody>
      </p:sp>
      <p:sp>
        <p:nvSpPr>
          <p:cNvPr id="7" name="TextBox 4"/>
          <p:cNvSpPr txBox="1"/>
          <p:nvPr/>
        </p:nvSpPr>
        <p:spPr>
          <a:xfrm>
            <a:off x="107504" y="587514"/>
            <a:ext cx="8856984" cy="584775"/>
          </a:xfrm>
          <a:prstGeom prst="rect">
            <a:avLst/>
          </a:prstGeom>
          <a:noFill/>
        </p:spPr>
        <p:txBody>
          <a:bodyPr wrap="square" rtlCol="0">
            <a:spAutoFit/>
          </a:bodyPr>
          <a:lstStyle/>
          <a:p>
            <a:pPr lvl="1" algn="ctr"/>
            <a:r>
              <a:rPr lang="en-US" sz="3200" b="1" dirty="0" err="1">
                <a:solidFill>
                  <a:srgbClr val="C00000"/>
                </a:solidFill>
                <a:latin typeface="Verdana" pitchFamily="34" charset="0"/>
                <a:ea typeface="Verdana" pitchFamily="34" charset="0"/>
                <a:cs typeface="Verdana" pitchFamily="34" charset="0"/>
              </a:rPr>
              <a:t>Senso</a:t>
            </a:r>
            <a:r>
              <a:rPr lang="en-US" sz="3200" b="1" dirty="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comum</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sobre</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os</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Arquivos</a:t>
            </a:r>
            <a:r>
              <a:rPr lang="en-US" sz="3200" b="1" dirty="0" smtClean="0">
                <a:solidFill>
                  <a:srgbClr val="C00000"/>
                </a:solidFill>
                <a:latin typeface="Verdana" pitchFamily="34" charset="0"/>
                <a:ea typeface="Verdana" pitchFamily="34" charset="0"/>
                <a:cs typeface="Verdana" pitchFamily="34" charset="0"/>
              </a:rPr>
              <a:t>:</a:t>
            </a:r>
            <a:endParaRPr lang="en-US" sz="3200" b="1" dirty="0">
              <a:solidFill>
                <a:srgbClr val="C00000"/>
              </a:solidFill>
              <a:latin typeface="Verdana" pitchFamily="34" charset="0"/>
              <a:ea typeface="Verdana" pitchFamily="34" charset="0"/>
              <a:cs typeface="Verdana" pitchFamily="34" charset="0"/>
            </a:endParaRPr>
          </a:p>
        </p:txBody>
      </p:sp>
      <p:pic>
        <p:nvPicPr>
          <p:cNvPr id="8" name="Picture 3" descr="\\191.168.0.27\setores\SAESP2\Saesp\Documentos SAESP\IMAGEM\Diversos\burocracia.jpg"/>
          <p:cNvPicPr>
            <a:picLocks noChangeAspect="1" noChangeArrowheads="1"/>
          </p:cNvPicPr>
          <p:nvPr/>
        </p:nvPicPr>
        <p:blipFill>
          <a:blip r:embed="rId4" cstate="print"/>
          <a:srcRect/>
          <a:stretch>
            <a:fillRect/>
          </a:stretch>
        </p:blipFill>
        <p:spPr bwMode="auto">
          <a:xfrm>
            <a:off x="5425938" y="1628800"/>
            <a:ext cx="3250518" cy="32403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l="11364"/>
          <a:stretch>
            <a:fillRect/>
          </a:stretch>
        </p:blipFill>
        <p:spPr bwMode="auto">
          <a:xfrm rot="5400000">
            <a:off x="1727684" y="-999492"/>
            <a:ext cx="5616624" cy="8424936"/>
          </a:xfrm>
          <a:prstGeom prst="rect">
            <a:avLst/>
          </a:prstGeom>
          <a:noFill/>
          <a:ln w="9525">
            <a:noFill/>
            <a:miter lim="800000"/>
            <a:headEnd/>
            <a:tailEnd/>
          </a:ln>
        </p:spPr>
      </p:pic>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4" cstate="print"/>
          <a:stretch>
            <a:fillRect/>
          </a:stretch>
        </p:blipFill>
        <p:spPr>
          <a:xfrm>
            <a:off x="1" y="5846461"/>
            <a:ext cx="1428727" cy="1011539"/>
          </a:xfrm>
          <a:prstGeom prst="rect">
            <a:avLst/>
          </a:prstGeom>
        </p:spPr>
      </p:pic>
      <p:sp>
        <p:nvSpPr>
          <p:cNvPr id="12" name="TextBox 4"/>
          <p:cNvSpPr txBox="1"/>
          <p:nvPr/>
        </p:nvSpPr>
        <p:spPr>
          <a:xfrm>
            <a:off x="0" y="1556792"/>
            <a:ext cx="8856984" cy="1200329"/>
          </a:xfrm>
          <a:prstGeom prst="rect">
            <a:avLst/>
          </a:prstGeom>
          <a:noFill/>
        </p:spPr>
        <p:txBody>
          <a:bodyPr wrap="square" rtlCol="0">
            <a:spAutoFit/>
          </a:bodyPr>
          <a:lstStyle/>
          <a:p>
            <a:pPr lvl="1" algn="ctr"/>
            <a:r>
              <a:rPr lang="en-US" sz="3600" b="1" dirty="0" err="1">
                <a:solidFill>
                  <a:schemeClr val="bg1">
                    <a:lumMod val="95000"/>
                  </a:schemeClr>
                </a:solidFill>
                <a:latin typeface="Verdana"/>
                <a:cs typeface="Verdana"/>
              </a:rPr>
              <a:t>Senso</a:t>
            </a:r>
            <a:r>
              <a:rPr lang="en-US" sz="3600" b="1" dirty="0">
                <a:solidFill>
                  <a:schemeClr val="bg1">
                    <a:lumMod val="95000"/>
                  </a:schemeClr>
                </a:solidFill>
                <a:latin typeface="Verdana"/>
                <a:cs typeface="Verdana"/>
              </a:rPr>
              <a:t> </a:t>
            </a:r>
            <a:r>
              <a:rPr lang="en-US" sz="3600" b="1" dirty="0" smtClean="0">
                <a:solidFill>
                  <a:schemeClr val="bg1">
                    <a:lumMod val="95000"/>
                  </a:schemeClr>
                </a:solidFill>
                <a:latin typeface="Verdana"/>
                <a:cs typeface="Verdana"/>
              </a:rPr>
              <a:t>(e </a:t>
            </a:r>
            <a:r>
              <a:rPr lang="en-US" sz="3600" b="1" dirty="0" err="1" smtClean="0">
                <a:solidFill>
                  <a:schemeClr val="bg1">
                    <a:lumMod val="95000"/>
                  </a:schemeClr>
                </a:solidFill>
                <a:latin typeface="Verdana"/>
                <a:cs typeface="Verdana"/>
              </a:rPr>
              <a:t>prática</a:t>
            </a:r>
            <a:r>
              <a:rPr lang="en-US" sz="3600" b="1" dirty="0" smtClean="0">
                <a:solidFill>
                  <a:schemeClr val="bg1">
                    <a:lumMod val="95000"/>
                  </a:schemeClr>
                </a:solidFill>
                <a:latin typeface="Verdana"/>
                <a:cs typeface="Verdana"/>
              </a:rPr>
              <a:t>) </a:t>
            </a:r>
            <a:r>
              <a:rPr lang="en-US" sz="3600" b="1" dirty="0" err="1" smtClean="0">
                <a:solidFill>
                  <a:schemeClr val="bg1">
                    <a:lumMod val="95000"/>
                  </a:schemeClr>
                </a:solidFill>
                <a:latin typeface="Verdana"/>
                <a:cs typeface="Verdana"/>
              </a:rPr>
              <a:t>comum</a:t>
            </a:r>
            <a:r>
              <a:rPr lang="en-US" sz="3600" b="1" dirty="0" smtClean="0">
                <a:solidFill>
                  <a:schemeClr val="bg1">
                    <a:lumMod val="95000"/>
                  </a:schemeClr>
                </a:solidFill>
                <a:latin typeface="Tahoma"/>
                <a:cs typeface="Tahoma"/>
              </a:rPr>
              <a:t> </a:t>
            </a:r>
            <a:r>
              <a:rPr lang="en-US" sz="3600" b="1" dirty="0" err="1" smtClean="0">
                <a:solidFill>
                  <a:schemeClr val="bg1">
                    <a:lumMod val="95000"/>
                  </a:schemeClr>
                </a:solidFill>
                <a:latin typeface="Tahoma"/>
                <a:cs typeface="Tahoma"/>
              </a:rPr>
              <a:t>sobre</a:t>
            </a:r>
            <a:r>
              <a:rPr lang="en-US" sz="3600" b="1" dirty="0" smtClean="0">
                <a:solidFill>
                  <a:schemeClr val="bg1">
                    <a:lumMod val="95000"/>
                  </a:schemeClr>
                </a:solidFill>
                <a:latin typeface="Tahoma"/>
                <a:cs typeface="Tahoma"/>
              </a:rPr>
              <a:t> </a:t>
            </a:r>
            <a:r>
              <a:rPr lang="en-US" sz="3600" b="1" dirty="0" err="1" smtClean="0">
                <a:solidFill>
                  <a:schemeClr val="bg1">
                    <a:lumMod val="95000"/>
                  </a:schemeClr>
                </a:solidFill>
                <a:latin typeface="Tahoma"/>
                <a:cs typeface="Tahoma"/>
              </a:rPr>
              <a:t>os</a:t>
            </a:r>
            <a:r>
              <a:rPr lang="en-US" sz="3600" b="1" dirty="0" smtClean="0">
                <a:solidFill>
                  <a:schemeClr val="bg1">
                    <a:lumMod val="95000"/>
                  </a:schemeClr>
                </a:solidFill>
                <a:latin typeface="Tahoma"/>
                <a:cs typeface="Tahoma"/>
              </a:rPr>
              <a:t> </a:t>
            </a:r>
            <a:r>
              <a:rPr lang="en-US" sz="3600" b="1" dirty="0" err="1" smtClean="0">
                <a:solidFill>
                  <a:schemeClr val="bg1">
                    <a:lumMod val="95000"/>
                  </a:schemeClr>
                </a:solidFill>
                <a:latin typeface="Tahoma"/>
                <a:cs typeface="Tahoma"/>
              </a:rPr>
              <a:t>Arquivos</a:t>
            </a:r>
            <a:r>
              <a:rPr lang="en-US" sz="3600" b="1" dirty="0" smtClean="0">
                <a:solidFill>
                  <a:schemeClr val="bg1">
                    <a:lumMod val="95000"/>
                  </a:schemeClr>
                </a:solidFill>
                <a:latin typeface="Tahoma"/>
                <a:cs typeface="Tahoma"/>
              </a:rPr>
              <a:t>!</a:t>
            </a:r>
            <a:endParaRPr lang="en-US" sz="3600" b="1" dirty="0">
              <a:solidFill>
                <a:schemeClr val="bg1">
                  <a:lumMod val="95000"/>
                </a:schemeClr>
              </a:solidFill>
              <a:latin typeface="Verdana"/>
              <a:cs typeface="Verdan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TextBox 8"/>
          <p:cNvSpPr txBox="1"/>
          <p:nvPr/>
        </p:nvSpPr>
        <p:spPr>
          <a:xfrm>
            <a:off x="233772" y="4629558"/>
            <a:ext cx="8676457" cy="1175706"/>
          </a:xfrm>
          <a:prstGeom prst="rect">
            <a:avLst/>
          </a:prstGeom>
          <a:noFill/>
        </p:spPr>
        <p:txBody>
          <a:bodyPr wrap="square" numCol="1" rtlCol="0">
            <a:spAutoFit/>
          </a:bodyPr>
          <a:lstStyle/>
          <a:p>
            <a:pPr algn="ctr">
              <a:lnSpc>
                <a:spcPct val="110000"/>
              </a:lnSpc>
              <a:buClr>
                <a:srgbClr val="538860"/>
              </a:buClr>
            </a:pPr>
            <a:r>
              <a:rPr lang="en-US" sz="3200" b="1" i="1" dirty="0">
                <a:latin typeface="Verdana" pitchFamily="34" charset="0"/>
                <a:ea typeface="Verdana" pitchFamily="34" charset="0"/>
                <a:cs typeface="Verdana" pitchFamily="34" charset="0"/>
              </a:rPr>
              <a:t>O documento </a:t>
            </a:r>
            <a:r>
              <a:rPr lang="en-US" sz="3200" b="1" i="1" dirty="0" err="1">
                <a:latin typeface="Verdana" pitchFamily="34" charset="0"/>
                <a:ea typeface="Verdana" pitchFamily="34" charset="0"/>
                <a:cs typeface="Verdana" pitchFamily="34" charset="0"/>
              </a:rPr>
              <a:t>não</a:t>
            </a:r>
            <a:r>
              <a:rPr lang="en-US" sz="3200" b="1" i="1" dirty="0">
                <a:latin typeface="Verdana" pitchFamily="34" charset="0"/>
                <a:ea typeface="Verdana" pitchFamily="34" charset="0"/>
                <a:cs typeface="Verdana" pitchFamily="34" charset="0"/>
              </a:rPr>
              <a:t> </a:t>
            </a:r>
            <a:r>
              <a:rPr lang="en-US" sz="3200" b="1" i="1" dirty="0" err="1" smtClean="0">
                <a:latin typeface="Verdana" pitchFamily="34" charset="0"/>
                <a:ea typeface="Verdana" pitchFamily="34" charset="0"/>
                <a:cs typeface="Verdana" pitchFamily="34" charset="0"/>
              </a:rPr>
              <a:t>precisa</a:t>
            </a:r>
            <a:r>
              <a:rPr lang="en-US" sz="3200" b="1" i="1" dirty="0" smtClean="0">
                <a:latin typeface="Verdana" pitchFamily="34" charset="0"/>
                <a:ea typeface="Verdana" pitchFamily="34" charset="0"/>
                <a:cs typeface="Verdana" pitchFamily="34" charset="0"/>
              </a:rPr>
              <a:t> </a:t>
            </a:r>
            <a:r>
              <a:rPr lang="en-US" sz="3200" b="1" i="1" dirty="0" err="1" smtClean="0">
                <a:latin typeface="Verdana" pitchFamily="34" charset="0"/>
                <a:ea typeface="Verdana" pitchFamily="34" charset="0"/>
                <a:cs typeface="Verdana" pitchFamily="34" charset="0"/>
              </a:rPr>
              <a:t>envelhecer</a:t>
            </a:r>
            <a:r>
              <a:rPr lang="en-US" sz="3200" b="1" i="1" dirty="0" smtClean="0">
                <a:latin typeface="Verdana" pitchFamily="34" charset="0"/>
                <a:ea typeface="Verdana" pitchFamily="34" charset="0"/>
                <a:cs typeface="Verdana" pitchFamily="34" charset="0"/>
              </a:rPr>
              <a:t> </a:t>
            </a:r>
            <a:r>
              <a:rPr lang="en-US" sz="3200" b="1" i="1" dirty="0">
                <a:latin typeface="Verdana" pitchFamily="34" charset="0"/>
                <a:ea typeface="Verdana" pitchFamily="34" charset="0"/>
                <a:cs typeface="Verdana" pitchFamily="34" charset="0"/>
              </a:rPr>
              <a:t>para </a:t>
            </a:r>
            <a:r>
              <a:rPr lang="en-US" sz="3200" b="1" i="1" dirty="0" err="1">
                <a:latin typeface="Verdana" pitchFamily="34" charset="0"/>
                <a:ea typeface="Verdana" pitchFamily="34" charset="0"/>
                <a:cs typeface="Verdana" pitchFamily="34" charset="0"/>
              </a:rPr>
              <a:t>possuir</a:t>
            </a:r>
            <a:r>
              <a:rPr lang="en-US" sz="3200" b="1" i="1" dirty="0">
                <a:latin typeface="Verdana" pitchFamily="34" charset="0"/>
                <a:ea typeface="Verdana" pitchFamily="34" charset="0"/>
                <a:cs typeface="Verdana" pitchFamily="34" charset="0"/>
              </a:rPr>
              <a:t> </a:t>
            </a:r>
            <a:r>
              <a:rPr lang="en-US" sz="3200" b="1" i="1" dirty="0" smtClean="0">
                <a:latin typeface="Verdana" pitchFamily="34" charset="0"/>
                <a:ea typeface="Verdana" pitchFamily="34" charset="0"/>
                <a:cs typeface="Verdana" pitchFamily="34" charset="0"/>
              </a:rPr>
              <a:t>valor </a:t>
            </a:r>
            <a:r>
              <a:rPr lang="en-US" sz="3200" b="1" i="1" dirty="0" err="1" smtClean="0">
                <a:latin typeface="Verdana" pitchFamily="34" charset="0"/>
                <a:ea typeface="Verdana" pitchFamily="34" charset="0"/>
                <a:cs typeface="Verdana" pitchFamily="34" charset="0"/>
              </a:rPr>
              <a:t>histórico</a:t>
            </a:r>
            <a:r>
              <a:rPr lang="en-US" sz="3200" b="1" i="1" dirty="0" smtClean="0">
                <a:latin typeface="Verdana" pitchFamily="34" charset="0"/>
                <a:ea typeface="Verdana" pitchFamily="34" charset="0"/>
                <a:cs typeface="Verdana" pitchFamily="34" charset="0"/>
              </a:rPr>
              <a:t>!</a:t>
            </a:r>
            <a:endParaRPr lang="en-US" sz="3200" b="1" i="1" dirty="0">
              <a:latin typeface="Verdana" pitchFamily="34" charset="0"/>
              <a:ea typeface="Verdana" pitchFamily="34" charset="0"/>
              <a:cs typeface="Verdana" pitchFamily="34" charset="0"/>
            </a:endParaRPr>
          </a:p>
        </p:txBody>
      </p:sp>
      <p:sp>
        <p:nvSpPr>
          <p:cNvPr id="7" name="TextBox 9"/>
          <p:cNvSpPr txBox="1"/>
          <p:nvPr/>
        </p:nvSpPr>
        <p:spPr>
          <a:xfrm>
            <a:off x="755576" y="1412776"/>
            <a:ext cx="7805739" cy="2208746"/>
          </a:xfrm>
          <a:prstGeom prst="rect">
            <a:avLst/>
          </a:prstGeom>
          <a:noFill/>
        </p:spPr>
        <p:txBody>
          <a:bodyPr wrap="square" numCol="1" rtlCol="0">
            <a:spAutoFit/>
          </a:bodyPr>
          <a:lstStyle/>
          <a:p>
            <a:pPr marL="355600" indent="-355600">
              <a:lnSpc>
                <a:spcPct val="110000"/>
              </a:lnSpc>
              <a:buClr>
                <a:srgbClr val="538860"/>
              </a:buClr>
              <a:buFont typeface="Arial"/>
              <a:buChar char="•"/>
            </a:pPr>
            <a:r>
              <a:rPr lang="en-US" sz="3200" b="1" dirty="0" smtClean="0">
                <a:latin typeface="Verdana" pitchFamily="34" charset="0"/>
                <a:ea typeface="Verdana" pitchFamily="34" charset="0"/>
                <a:cs typeface="Verdana" pitchFamily="34" charset="0"/>
              </a:rPr>
              <a:t>Documento antigo</a:t>
            </a:r>
          </a:p>
          <a:p>
            <a:pPr marL="355600" indent="-355600">
              <a:lnSpc>
                <a:spcPct val="110000"/>
              </a:lnSpc>
              <a:buClr>
                <a:srgbClr val="538860"/>
              </a:buClr>
              <a:buFont typeface="Arial"/>
              <a:buChar char="•"/>
            </a:pPr>
            <a:r>
              <a:rPr lang="en-US" sz="3200" b="1" dirty="0" smtClean="0">
                <a:latin typeface="Verdana" pitchFamily="34" charset="0"/>
                <a:ea typeface="Verdana" pitchFamily="34" charset="0"/>
                <a:cs typeface="Verdana" pitchFamily="34" charset="0"/>
              </a:rPr>
              <a:t>Corroído</a:t>
            </a:r>
          </a:p>
          <a:p>
            <a:pPr marL="355600" indent="-355600">
              <a:lnSpc>
                <a:spcPct val="110000"/>
              </a:lnSpc>
              <a:buClr>
                <a:srgbClr val="538860"/>
              </a:buClr>
              <a:buFont typeface="Arial"/>
              <a:buChar char="•"/>
            </a:pPr>
            <a:r>
              <a:rPr lang="en-US" sz="3200" b="1" dirty="0" smtClean="0">
                <a:latin typeface="Verdana" pitchFamily="34" charset="0"/>
                <a:ea typeface="Verdana" pitchFamily="34" charset="0"/>
                <a:cs typeface="Verdana" pitchFamily="34" charset="0"/>
              </a:rPr>
              <a:t>Empoeirado</a:t>
            </a:r>
          </a:p>
          <a:p>
            <a:pPr marL="355600" indent="-355600">
              <a:lnSpc>
                <a:spcPct val="110000"/>
              </a:lnSpc>
              <a:buClr>
                <a:srgbClr val="538860"/>
              </a:buClr>
              <a:buFont typeface="Arial"/>
              <a:buChar char="•"/>
            </a:pPr>
            <a:r>
              <a:rPr lang="en-US" sz="3200" b="1" dirty="0" smtClean="0">
                <a:latin typeface="Verdana" pitchFamily="34" charset="0"/>
                <a:ea typeface="Verdana" pitchFamily="34" charset="0"/>
                <a:cs typeface="Verdana" pitchFamily="34" charset="0"/>
              </a:rPr>
              <a:t>Amarelado</a:t>
            </a:r>
            <a:endParaRPr lang="en-US" sz="3200" b="1" dirty="0">
              <a:latin typeface="Verdana" pitchFamily="34" charset="0"/>
              <a:ea typeface="Verdana" pitchFamily="34" charset="0"/>
              <a:cs typeface="Verdana"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22030" y="2003286"/>
            <a:ext cx="3384576" cy="2265944"/>
          </a:xfrm>
          <a:prstGeom prst="rect">
            <a:avLst/>
          </a:prstGeom>
        </p:spPr>
      </p:pic>
      <p:sp>
        <p:nvSpPr>
          <p:cNvPr id="10" name="TextBox 4"/>
          <p:cNvSpPr txBox="1"/>
          <p:nvPr/>
        </p:nvSpPr>
        <p:spPr>
          <a:xfrm>
            <a:off x="251520" y="587514"/>
            <a:ext cx="8640960" cy="584775"/>
          </a:xfrm>
          <a:prstGeom prst="rect">
            <a:avLst/>
          </a:prstGeom>
          <a:noFill/>
        </p:spPr>
        <p:txBody>
          <a:bodyPr wrap="square" rtlCol="0">
            <a:spAutoFit/>
          </a:bodyPr>
          <a:lstStyle/>
          <a:p>
            <a:pPr lvl="1" algn="ctr"/>
            <a:r>
              <a:rPr lang="en-US" sz="3200" b="1" dirty="0" err="1">
                <a:solidFill>
                  <a:srgbClr val="C00000"/>
                </a:solidFill>
                <a:latin typeface="Verdana" pitchFamily="34" charset="0"/>
                <a:ea typeface="Verdana" pitchFamily="34" charset="0"/>
                <a:cs typeface="Verdana" pitchFamily="34" charset="0"/>
              </a:rPr>
              <a:t>Senso</a:t>
            </a:r>
            <a:r>
              <a:rPr lang="en-US" sz="3200" b="1" dirty="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comum</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sobre</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os</a:t>
            </a:r>
            <a:r>
              <a:rPr lang="en-US" sz="3200" b="1" dirty="0" smtClean="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Arquivos</a:t>
            </a:r>
            <a:r>
              <a:rPr lang="en-US" sz="3200" b="1" dirty="0" smtClean="0">
                <a:solidFill>
                  <a:srgbClr val="C00000"/>
                </a:solidFill>
                <a:latin typeface="Verdana" pitchFamily="34" charset="0"/>
                <a:ea typeface="Verdana" pitchFamily="34" charset="0"/>
                <a:cs typeface="Verdana" pitchFamily="34" charset="0"/>
              </a:rPr>
              <a:t>:</a:t>
            </a:r>
            <a:endParaRPr lang="en-US" sz="3200" b="1" dirty="0">
              <a:solidFill>
                <a:srgbClr val="C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6"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3515" y="-27384"/>
            <a:ext cx="8736970" cy="6552728"/>
          </a:xfrm>
          <a:prstGeom prst="rect">
            <a:avLst/>
          </a:prstGeom>
        </p:spPr>
      </p:pic>
      <p:sp>
        <p:nvSpPr>
          <p:cNvPr id="7" name="Rectangle 1"/>
          <p:cNvSpPr/>
          <p:nvPr/>
        </p:nvSpPr>
        <p:spPr>
          <a:xfrm>
            <a:off x="1283114" y="1196752"/>
            <a:ext cx="6577773" cy="1193534"/>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5"/>
          <p:cNvSpPr txBox="1"/>
          <p:nvPr/>
        </p:nvSpPr>
        <p:spPr>
          <a:xfrm>
            <a:off x="1283114" y="1471458"/>
            <a:ext cx="6577773" cy="646331"/>
          </a:xfrm>
          <a:prstGeom prst="rect">
            <a:avLst/>
          </a:prstGeom>
          <a:noFill/>
        </p:spPr>
        <p:txBody>
          <a:bodyPr wrap="square" rtlCol="0">
            <a:spAutoFit/>
          </a:bodyPr>
          <a:lstStyle/>
          <a:p>
            <a:pPr algn="ctr"/>
            <a:r>
              <a:rPr lang="en-US" sz="3600" b="1" dirty="0">
                <a:solidFill>
                  <a:srgbClr val="C00000"/>
                </a:solidFill>
                <a:latin typeface="Verdana" pitchFamily="34" charset="0"/>
                <a:ea typeface="Verdana" pitchFamily="34" charset="0"/>
                <a:cs typeface="Verdana" pitchFamily="34" charset="0"/>
              </a:rPr>
              <a:t>Gestão Documental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6" name="Picture 2" descr="\\191.168.0.27\setores\SAESP2\Saesp\Documentos SAESP\IMAGEM\Diversos\061_07_01m.jpg"/>
          <p:cNvPicPr>
            <a:picLocks noChangeAspect="1" noChangeArrowheads="1"/>
          </p:cNvPicPr>
          <p:nvPr/>
        </p:nvPicPr>
        <p:blipFill>
          <a:blip r:embed="rId4" cstate="print"/>
          <a:srcRect/>
          <a:stretch>
            <a:fillRect/>
          </a:stretch>
        </p:blipFill>
        <p:spPr bwMode="auto">
          <a:xfrm>
            <a:off x="1259632" y="269220"/>
            <a:ext cx="6912768" cy="5824076"/>
          </a:xfrm>
          <a:prstGeom prst="rect">
            <a:avLst/>
          </a:prstGeom>
          <a:noFill/>
        </p:spPr>
      </p:pic>
      <p:sp>
        <p:nvSpPr>
          <p:cNvPr id="7" name="TextBox 5"/>
          <p:cNvSpPr txBox="1"/>
          <p:nvPr/>
        </p:nvSpPr>
        <p:spPr>
          <a:xfrm>
            <a:off x="539552" y="972017"/>
            <a:ext cx="8001000" cy="646331"/>
          </a:xfrm>
          <a:prstGeom prst="rect">
            <a:avLst/>
          </a:prstGeom>
          <a:noFill/>
        </p:spPr>
        <p:txBody>
          <a:bodyPr wrap="square" rtlCol="0">
            <a:spAutoFit/>
          </a:bodyPr>
          <a:lstStyle/>
          <a:p>
            <a:pPr marL="0" lvl="1" algn="ctr"/>
            <a:r>
              <a:rPr lang="en-US" sz="3600" b="1" dirty="0">
                <a:solidFill>
                  <a:srgbClr val="C00000"/>
                </a:solidFill>
                <a:latin typeface="Verdana" pitchFamily="34" charset="0"/>
                <a:ea typeface="Verdana" pitchFamily="34" charset="0"/>
                <a:cs typeface="Verdana" pitchFamily="34" charset="0"/>
              </a:rPr>
              <a:t>Gestão </a:t>
            </a:r>
            <a:r>
              <a:rPr lang="en-US" sz="3600" b="1" dirty="0" smtClean="0">
                <a:solidFill>
                  <a:srgbClr val="C00000"/>
                </a:solidFill>
                <a:latin typeface="Verdana" pitchFamily="34" charset="0"/>
                <a:ea typeface="Verdana" pitchFamily="34" charset="0"/>
                <a:cs typeface="Verdana" pitchFamily="34" charset="0"/>
              </a:rPr>
              <a:t>Documental</a:t>
            </a:r>
            <a:endParaRPr lang="en-US" sz="3600" b="1" dirty="0">
              <a:solidFill>
                <a:srgbClr val="C00000"/>
              </a:solidFill>
              <a:latin typeface="Verdana" pitchFamily="34" charset="0"/>
              <a:ea typeface="Verdana" pitchFamily="34" charset="0"/>
              <a:cs typeface="Verdana" pitchFamily="34" charset="0"/>
            </a:endParaRPr>
          </a:p>
        </p:txBody>
      </p:sp>
      <p:sp>
        <p:nvSpPr>
          <p:cNvPr id="8" name="TextBox 7"/>
          <p:cNvSpPr txBox="1"/>
          <p:nvPr/>
        </p:nvSpPr>
        <p:spPr>
          <a:xfrm>
            <a:off x="1403648" y="1803485"/>
            <a:ext cx="5688632" cy="892552"/>
          </a:xfrm>
          <a:prstGeom prst="rect">
            <a:avLst/>
          </a:prstGeom>
          <a:noFill/>
        </p:spPr>
        <p:txBody>
          <a:bodyPr wrap="square" rtlCol="0">
            <a:spAutoFit/>
          </a:bodyPr>
          <a:lstStyle/>
          <a:p>
            <a:pPr marL="355600" indent="-355600">
              <a:buClr>
                <a:srgbClr val="538860"/>
              </a:buClr>
              <a:buFont typeface="Arial"/>
              <a:buChar char="•"/>
            </a:pPr>
            <a:r>
              <a:rPr lang="en-US" sz="2600" b="1" dirty="0">
                <a:latin typeface="Verdana" pitchFamily="34" charset="0"/>
                <a:ea typeface="Verdana" pitchFamily="34" charset="0"/>
                <a:cs typeface="Verdana" pitchFamily="34" charset="0"/>
              </a:rPr>
              <a:t>Por quanto tempo </a:t>
            </a:r>
            <a:r>
              <a:rPr lang="en-US" sz="2600" b="1" dirty="0" err="1">
                <a:latin typeface="Verdana" pitchFamily="34" charset="0"/>
                <a:ea typeface="Verdana" pitchFamily="34" charset="0"/>
                <a:cs typeface="Verdana" pitchFamily="34" charset="0"/>
              </a:rPr>
              <a:t>guardar</a:t>
            </a:r>
            <a:r>
              <a:rPr lang="en-US" sz="2600" b="1" dirty="0">
                <a:latin typeface="Verdana" pitchFamily="34" charset="0"/>
                <a:ea typeface="Verdana" pitchFamily="34" charset="0"/>
                <a:cs typeface="Verdana" pitchFamily="34" charset="0"/>
              </a:rPr>
              <a:t> </a:t>
            </a:r>
            <a:r>
              <a:rPr lang="en-US" sz="2600" b="1" dirty="0" smtClean="0">
                <a:latin typeface="Verdana" pitchFamily="34" charset="0"/>
                <a:ea typeface="Verdana" pitchFamily="34" charset="0"/>
                <a:cs typeface="Verdana" pitchFamily="34" charset="0"/>
              </a:rPr>
              <a:t>o </a:t>
            </a:r>
            <a:r>
              <a:rPr lang="en-US" sz="2600" b="1" dirty="0">
                <a:latin typeface="Verdana" pitchFamily="34" charset="0"/>
                <a:ea typeface="Verdana" pitchFamily="34" charset="0"/>
                <a:cs typeface="Verdana" pitchFamily="34" charset="0"/>
              </a:rPr>
              <a:t>documento?</a:t>
            </a:r>
          </a:p>
        </p:txBody>
      </p:sp>
      <p:sp>
        <p:nvSpPr>
          <p:cNvPr id="9" name="TextBox 6"/>
          <p:cNvSpPr txBox="1"/>
          <p:nvPr/>
        </p:nvSpPr>
        <p:spPr>
          <a:xfrm>
            <a:off x="1403648" y="3072006"/>
            <a:ext cx="7412038" cy="492443"/>
          </a:xfrm>
          <a:prstGeom prst="rect">
            <a:avLst/>
          </a:prstGeom>
          <a:noFill/>
        </p:spPr>
        <p:txBody>
          <a:bodyPr wrap="square" rtlCol="0">
            <a:spAutoFit/>
          </a:bodyPr>
          <a:lstStyle/>
          <a:p>
            <a:pPr marL="355600" indent="-355600">
              <a:buClr>
                <a:srgbClr val="538860"/>
              </a:buClr>
              <a:buFont typeface="Arial"/>
              <a:buChar char="•"/>
            </a:pPr>
            <a:r>
              <a:rPr lang="en-US" sz="2600" b="1" dirty="0">
                <a:latin typeface="Verdana" pitchFamily="34" charset="0"/>
                <a:ea typeface="Verdana" pitchFamily="34" charset="0"/>
                <a:cs typeface="Verdana" pitchFamily="34" charset="0"/>
              </a:rPr>
              <a:t>O que PODE ser eliminado?</a:t>
            </a:r>
          </a:p>
        </p:txBody>
      </p:sp>
      <p:sp>
        <p:nvSpPr>
          <p:cNvPr id="10" name="TextBox 8"/>
          <p:cNvSpPr txBox="1"/>
          <p:nvPr/>
        </p:nvSpPr>
        <p:spPr>
          <a:xfrm>
            <a:off x="1403648" y="3992359"/>
            <a:ext cx="7412038" cy="492443"/>
          </a:xfrm>
          <a:prstGeom prst="rect">
            <a:avLst/>
          </a:prstGeom>
          <a:noFill/>
        </p:spPr>
        <p:txBody>
          <a:bodyPr wrap="square" rtlCol="0">
            <a:spAutoFit/>
          </a:bodyPr>
          <a:lstStyle/>
          <a:p>
            <a:pPr marL="355600" indent="-355600">
              <a:buClr>
                <a:srgbClr val="538860"/>
              </a:buClr>
              <a:buFont typeface="Arial"/>
              <a:buChar char="•"/>
            </a:pPr>
            <a:r>
              <a:rPr lang="en-US" sz="2600" b="1" dirty="0">
                <a:latin typeface="Verdana" pitchFamily="34" charset="0"/>
                <a:ea typeface="Verdana" pitchFamily="34" charset="0"/>
                <a:cs typeface="Verdana" pitchFamily="34" charset="0"/>
              </a:rPr>
              <a:t>O que DEVE ser preservado?</a:t>
            </a:r>
          </a:p>
        </p:txBody>
      </p:sp>
      <p:sp>
        <p:nvSpPr>
          <p:cNvPr id="11" name="TextBox 9"/>
          <p:cNvSpPr txBox="1"/>
          <p:nvPr/>
        </p:nvSpPr>
        <p:spPr>
          <a:xfrm>
            <a:off x="1403648" y="4912712"/>
            <a:ext cx="6192688" cy="892552"/>
          </a:xfrm>
          <a:prstGeom prst="rect">
            <a:avLst/>
          </a:prstGeom>
          <a:noFill/>
        </p:spPr>
        <p:txBody>
          <a:bodyPr wrap="square" rtlCol="0">
            <a:spAutoFit/>
          </a:bodyPr>
          <a:lstStyle/>
          <a:p>
            <a:pPr marL="355600" indent="-355600">
              <a:buClr>
                <a:srgbClr val="538860"/>
              </a:buClr>
              <a:buFont typeface="Arial"/>
              <a:buChar char="•"/>
            </a:pPr>
            <a:r>
              <a:rPr lang="en-US" sz="2600" b="1" dirty="0">
                <a:latin typeface="Verdana" pitchFamily="34" charset="0"/>
                <a:ea typeface="Verdana" pitchFamily="34" charset="0"/>
                <a:cs typeface="Verdana" pitchFamily="34" charset="0"/>
              </a:rPr>
              <a:t>Como </a:t>
            </a:r>
            <a:r>
              <a:rPr lang="en-US" sz="2600" b="1" dirty="0" err="1">
                <a:latin typeface="Verdana" pitchFamily="34" charset="0"/>
                <a:ea typeface="Verdana" pitchFamily="34" charset="0"/>
                <a:cs typeface="Verdana" pitchFamily="34" charset="0"/>
              </a:rPr>
              <a:t>organizar</a:t>
            </a:r>
            <a:r>
              <a:rPr lang="en-US" sz="2600" b="1" dirty="0">
                <a:latin typeface="Verdana" pitchFamily="34" charset="0"/>
                <a:ea typeface="Verdana" pitchFamily="34" charset="0"/>
                <a:cs typeface="Verdana" pitchFamily="34" charset="0"/>
              </a:rPr>
              <a:t> </a:t>
            </a:r>
            <a:r>
              <a:rPr lang="en-US" sz="2600" b="1" dirty="0" err="1" smtClean="0">
                <a:latin typeface="Verdana" pitchFamily="34" charset="0"/>
                <a:ea typeface="Verdana" pitchFamily="34" charset="0"/>
                <a:cs typeface="Verdana" pitchFamily="34" charset="0"/>
              </a:rPr>
              <a:t>os</a:t>
            </a:r>
            <a:r>
              <a:rPr lang="en-US" sz="2600" b="1" dirty="0" smtClean="0">
                <a:latin typeface="Verdana" pitchFamily="34" charset="0"/>
                <a:ea typeface="Verdana" pitchFamily="34" charset="0"/>
                <a:cs typeface="Verdana" pitchFamily="34" charset="0"/>
              </a:rPr>
              <a:t> </a:t>
            </a:r>
            <a:r>
              <a:rPr lang="en-US" sz="2600" b="1" dirty="0" err="1" smtClean="0">
                <a:latin typeface="Verdana" pitchFamily="34" charset="0"/>
                <a:ea typeface="Verdana" pitchFamily="34" charset="0"/>
                <a:cs typeface="Verdana" pitchFamily="34" charset="0"/>
              </a:rPr>
              <a:t>documentos</a:t>
            </a:r>
            <a:r>
              <a:rPr lang="en-US" sz="2600" b="1" dirty="0">
                <a:latin typeface="Verdana" pitchFamily="34" charset="0"/>
                <a:ea typeface="Verdana" pitchFamily="34" charset="0"/>
                <a:cs typeface="Verdan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15" name="Text Box 22"/>
          <p:cNvSpPr txBox="1">
            <a:spLocks noChangeArrowheads="1"/>
          </p:cNvSpPr>
          <p:nvPr/>
        </p:nvSpPr>
        <p:spPr bwMode="auto">
          <a:xfrm>
            <a:off x="1182688" y="204463"/>
            <a:ext cx="6778625" cy="1077218"/>
          </a:xfrm>
          <a:prstGeom prst="rect">
            <a:avLst/>
          </a:prstGeom>
          <a:noFill/>
          <a:ln w="9525">
            <a:noFill/>
            <a:miter lim="800000"/>
            <a:headEnd/>
            <a:tailEnd/>
          </a:ln>
        </p:spPr>
        <p:txBody>
          <a:bodyPr>
            <a:spAutoFit/>
          </a:bodyPr>
          <a:lstStyle/>
          <a:p>
            <a:pPr algn="ctr">
              <a:defRPr/>
            </a:pPr>
            <a:r>
              <a:rPr lang="pt-BR" sz="3200" b="1" dirty="0">
                <a:solidFill>
                  <a:srgbClr val="C00000"/>
                </a:solidFill>
                <a:latin typeface="Verdana" pitchFamily="34" charset="0"/>
                <a:ea typeface="Verdana" pitchFamily="34" charset="0"/>
                <a:cs typeface="Verdana" pitchFamily="34" charset="0"/>
              </a:rPr>
              <a:t>Arquivo Público do Estado </a:t>
            </a:r>
            <a:endParaRPr lang="pt-BR" sz="3200" b="1" dirty="0" smtClean="0">
              <a:solidFill>
                <a:srgbClr val="C00000"/>
              </a:solidFill>
              <a:latin typeface="Verdana" pitchFamily="34" charset="0"/>
              <a:ea typeface="Verdana" pitchFamily="34" charset="0"/>
              <a:cs typeface="Verdana" pitchFamily="34" charset="0"/>
            </a:endParaRPr>
          </a:p>
          <a:p>
            <a:pPr algn="ctr">
              <a:defRPr/>
            </a:pPr>
            <a:r>
              <a:rPr lang="pt-BR" sz="3200" b="1" dirty="0" smtClean="0">
                <a:solidFill>
                  <a:srgbClr val="C00000"/>
                </a:solidFill>
                <a:latin typeface="Verdana" pitchFamily="34" charset="0"/>
                <a:ea typeface="Verdana" pitchFamily="34" charset="0"/>
                <a:cs typeface="Verdana" pitchFamily="34" charset="0"/>
              </a:rPr>
              <a:t>Secretaria de Governo</a:t>
            </a:r>
          </a:p>
        </p:txBody>
      </p:sp>
      <p:pic>
        <p:nvPicPr>
          <p:cNvPr id="21" name="Picture 1" descr="\\191.168.0.27\setores\SAESP2\Saesp\Documentos SAESP\IMAGEM\imagens Predios Novos\ARQ_EST_03.jpg"/>
          <p:cNvPicPr>
            <a:picLocks noChangeAspect="1" noChangeArrowheads="1"/>
          </p:cNvPicPr>
          <p:nvPr/>
        </p:nvPicPr>
        <p:blipFill>
          <a:blip r:embed="rId4" cstate="print"/>
          <a:srcRect/>
          <a:stretch>
            <a:fillRect/>
          </a:stretch>
        </p:blipFill>
        <p:spPr bwMode="auto">
          <a:xfrm>
            <a:off x="204975" y="1431181"/>
            <a:ext cx="3744000" cy="4156922"/>
          </a:xfrm>
          <a:prstGeom prst="rect">
            <a:avLst/>
          </a:prstGeom>
          <a:noFill/>
        </p:spPr>
      </p:pic>
      <p:sp>
        <p:nvSpPr>
          <p:cNvPr id="22" name="Retângulo 21"/>
          <p:cNvSpPr>
            <a:spLocks noChangeArrowheads="1"/>
          </p:cNvSpPr>
          <p:nvPr/>
        </p:nvSpPr>
        <p:spPr bwMode="auto">
          <a:xfrm>
            <a:off x="4024312" y="1340768"/>
            <a:ext cx="5119688" cy="4648200"/>
          </a:xfrm>
          <a:prstGeom prst="rect">
            <a:avLst/>
          </a:prstGeom>
          <a:noFill/>
          <a:ln w="9525">
            <a:noFill/>
            <a:miter lim="800000"/>
            <a:headEnd/>
            <a:tailEnd/>
          </a:ln>
        </p:spPr>
        <p:txBody>
          <a:bodyPr>
            <a:spAutoFit/>
          </a:bodyPr>
          <a:lstStyle/>
          <a:p>
            <a:pPr marL="215900" indent="-215900" eaLnBrk="1" hangingPunct="1">
              <a:spcBef>
                <a:spcPts val="600"/>
              </a:spcBef>
              <a:spcAft>
                <a:spcPts val="1200"/>
              </a:spcAft>
              <a:buFont typeface="Arial" charset="0"/>
              <a:buChar char="•"/>
            </a:pPr>
            <a:r>
              <a:rPr lang="pt-BR" sz="1700" dirty="0">
                <a:latin typeface="Verdana" pitchFamily="34" charset="0"/>
              </a:rPr>
              <a:t>órgão central do Sistema de Arquivos do Estado de São Paulo – SAESP</a:t>
            </a:r>
          </a:p>
          <a:p>
            <a:pPr marL="215900" indent="-215900" eaLnBrk="1" hangingPunct="1">
              <a:spcBef>
                <a:spcPts val="600"/>
              </a:spcBef>
              <a:spcAft>
                <a:spcPts val="1200"/>
              </a:spcAft>
              <a:buFont typeface="Arial" charset="0"/>
              <a:buChar char="•"/>
            </a:pPr>
            <a:r>
              <a:rPr lang="pt-BR" sz="1700" dirty="0">
                <a:latin typeface="Verdana" pitchFamily="34" charset="0"/>
              </a:rPr>
              <a:t>formulação e implementação da política estadual de arquivos e gestão documental</a:t>
            </a:r>
          </a:p>
          <a:p>
            <a:pPr marL="215900" indent="-215900" eaLnBrk="1" hangingPunct="1">
              <a:spcBef>
                <a:spcPts val="600"/>
              </a:spcBef>
              <a:spcAft>
                <a:spcPts val="1200"/>
              </a:spcAft>
              <a:buFont typeface="Arial" charset="0"/>
              <a:buChar char="•"/>
            </a:pPr>
            <a:r>
              <a:rPr lang="pt-BR" sz="1700" dirty="0">
                <a:latin typeface="Verdana" pitchFamily="34" charset="0"/>
              </a:rPr>
              <a:t>formulação da política de acesso aos documentos públicos</a:t>
            </a:r>
          </a:p>
          <a:p>
            <a:pPr marL="215900" indent="-215900" eaLnBrk="1" hangingPunct="1">
              <a:spcBef>
                <a:spcPts val="600"/>
              </a:spcBef>
              <a:spcAft>
                <a:spcPts val="1200"/>
              </a:spcAft>
              <a:buFont typeface="Arial" charset="0"/>
              <a:buChar char="•"/>
            </a:pPr>
            <a:r>
              <a:rPr lang="pt-BR" sz="1700" dirty="0">
                <a:latin typeface="Verdana" pitchFamily="34" charset="0"/>
              </a:rPr>
              <a:t>preservação e difusão dos documentos de valor histórico do Poder Executivo Paulista</a:t>
            </a:r>
          </a:p>
          <a:p>
            <a:pPr marL="215900" indent="-215900" eaLnBrk="1" hangingPunct="1">
              <a:spcBef>
                <a:spcPts val="600"/>
              </a:spcBef>
              <a:spcAft>
                <a:spcPts val="1200"/>
              </a:spcAft>
              <a:buFont typeface="Arial" charset="0"/>
              <a:buChar char="•"/>
            </a:pPr>
            <a:r>
              <a:rPr lang="pt-BR" sz="1700" dirty="0">
                <a:latin typeface="Verdana" pitchFamily="34" charset="0"/>
              </a:rPr>
              <a:t>coordenação do Comitê Gestor do </a:t>
            </a:r>
            <a:r>
              <a:rPr lang="pt-BR" sz="1700" dirty="0" err="1">
                <a:latin typeface="Verdana" pitchFamily="34" charset="0"/>
              </a:rPr>
              <a:t>SPdoc</a:t>
            </a:r>
            <a:r>
              <a:rPr lang="pt-BR" sz="1700" dirty="0">
                <a:latin typeface="Verdana" pitchFamily="34" charset="0"/>
              </a:rPr>
              <a:t> (sistema informatizado unificado de gestão arquivística de documentos e informações) </a:t>
            </a:r>
          </a:p>
          <a:p>
            <a:pPr marL="215900" indent="-215900" eaLnBrk="1" hangingPunct="1">
              <a:spcBef>
                <a:spcPts val="600"/>
              </a:spcBef>
              <a:spcAft>
                <a:spcPts val="1200"/>
              </a:spcAft>
              <a:buFont typeface="Arial" charset="0"/>
              <a:buChar char="•"/>
            </a:pPr>
            <a:r>
              <a:rPr lang="pt-BR" sz="1700" dirty="0">
                <a:latin typeface="Verdana" pitchFamily="34" charset="0"/>
              </a:rPr>
              <a:t>coordenação dos Serviços de Informações ao Cidadão – </a:t>
            </a:r>
            <a:r>
              <a:rPr lang="pt-BR" sz="1700" dirty="0" err="1">
                <a:latin typeface="Verdana" pitchFamily="34" charset="0"/>
              </a:rPr>
              <a:t>SICs</a:t>
            </a:r>
            <a:r>
              <a:rPr lang="pt-BR" sz="1700" dirty="0">
                <a:latin typeface="Verdan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up)">
                                      <p:cBhvr>
                                        <p:cTn id="7" dur="500"/>
                                        <p:tgtEl>
                                          <p:spTgt spid="2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Effect transition="in" filter="wipe(up)">
                                      <p:cBhvr>
                                        <p:cTn id="11" dur="500"/>
                                        <p:tgtEl>
                                          <p:spTgt spid="22">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Effect transition="in" filter="wipe(up)">
                                      <p:cBhvr>
                                        <p:cTn id="15" dur="500"/>
                                        <p:tgtEl>
                                          <p:spTgt spid="22">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Effect transition="in" filter="wipe(up)">
                                      <p:cBhvr>
                                        <p:cTn id="19" dur="500"/>
                                        <p:tgtEl>
                                          <p:spTgt spid="22">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animEffect transition="in" filter="wipe(up)">
                                      <p:cBhvr>
                                        <p:cTn id="23" dur="500"/>
                                        <p:tgtEl>
                                          <p:spTgt spid="22">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wipe(up)">
                                      <p:cBhvr>
                                        <p:cTn id="27"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TextBox 5"/>
          <p:cNvSpPr txBox="1"/>
          <p:nvPr/>
        </p:nvSpPr>
        <p:spPr>
          <a:xfrm>
            <a:off x="1259632" y="620688"/>
            <a:ext cx="6577773" cy="646331"/>
          </a:xfrm>
          <a:prstGeom prst="rect">
            <a:avLst/>
          </a:prstGeom>
          <a:noFill/>
        </p:spPr>
        <p:txBody>
          <a:bodyPr wrap="square" rtlCol="0">
            <a:spAutoFit/>
          </a:bodyPr>
          <a:lstStyle/>
          <a:p>
            <a:pPr algn="ctr"/>
            <a:r>
              <a:rPr lang="en-US" sz="3600" b="1" dirty="0">
                <a:solidFill>
                  <a:srgbClr val="C00000"/>
                </a:solidFill>
                <a:latin typeface="Verdana" pitchFamily="34" charset="0"/>
                <a:ea typeface="Verdana" pitchFamily="34" charset="0"/>
                <a:cs typeface="Verdana" pitchFamily="34" charset="0"/>
              </a:rPr>
              <a:t>Gestão Documental</a:t>
            </a:r>
          </a:p>
        </p:txBody>
      </p:sp>
      <p:pic>
        <p:nvPicPr>
          <p:cNvPr id="7"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73711" y="1584998"/>
            <a:ext cx="2474753" cy="2276050"/>
          </a:xfrm>
          <a:prstGeom prst="rect">
            <a:avLst/>
          </a:prstGeom>
        </p:spPr>
      </p:pic>
      <p:sp>
        <p:nvSpPr>
          <p:cNvPr id="8" name="TextBox 7"/>
          <p:cNvSpPr txBox="1"/>
          <p:nvPr/>
        </p:nvSpPr>
        <p:spPr>
          <a:xfrm>
            <a:off x="571500" y="3164775"/>
            <a:ext cx="6448772" cy="1200329"/>
          </a:xfrm>
          <a:prstGeom prst="rect">
            <a:avLst/>
          </a:prstGeom>
          <a:noFill/>
        </p:spPr>
        <p:txBody>
          <a:bodyPr wrap="square" rtlCol="0">
            <a:spAutoFit/>
          </a:bodyPr>
          <a:lstStyle/>
          <a:p>
            <a:pPr marL="355600" indent="-355600">
              <a:buClr>
                <a:srgbClr val="538860"/>
              </a:buClr>
              <a:buFont typeface="Arial"/>
              <a:buChar char="•"/>
            </a:pPr>
            <a:r>
              <a:rPr lang="en-US" sz="2400" dirty="0">
                <a:latin typeface="Verdana" pitchFamily="34" charset="0"/>
                <a:ea typeface="Verdana" pitchFamily="34" charset="0"/>
                <a:cs typeface="Verdana" pitchFamily="34" charset="0"/>
              </a:rPr>
              <a:t>controla o </a:t>
            </a:r>
            <a:r>
              <a:rPr lang="en-US" sz="2400" dirty="0" err="1">
                <a:latin typeface="Verdana" pitchFamily="34" charset="0"/>
                <a:ea typeface="Verdana" pitchFamily="34" charset="0"/>
                <a:cs typeface="Verdana" pitchFamily="34" charset="0"/>
              </a:rPr>
              <a:t>percurso</a:t>
            </a:r>
            <a:r>
              <a:rPr lang="en-US" sz="2400" dirty="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que</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os</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documentos</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fazem</a:t>
            </a:r>
            <a:r>
              <a:rPr lang="en-US" sz="2400" dirty="0" smtClean="0">
                <a:latin typeface="Verdana" pitchFamily="34" charset="0"/>
                <a:ea typeface="Verdana" pitchFamily="34" charset="0"/>
                <a:cs typeface="Verdana" pitchFamily="34" charset="0"/>
              </a:rPr>
              <a:t> desde </a:t>
            </a:r>
            <a:r>
              <a:rPr lang="en-US" sz="2400" dirty="0">
                <a:latin typeface="Verdana" pitchFamily="34" charset="0"/>
                <a:ea typeface="Verdana" pitchFamily="34" charset="0"/>
                <a:cs typeface="Verdana" pitchFamily="34" charset="0"/>
              </a:rPr>
              <a:t>a </a:t>
            </a:r>
            <a:r>
              <a:rPr lang="en-US" sz="2400" dirty="0" err="1">
                <a:latin typeface="Verdana" pitchFamily="34" charset="0"/>
                <a:ea typeface="Verdana" pitchFamily="34" charset="0"/>
                <a:cs typeface="Verdana" pitchFamily="34" charset="0"/>
              </a:rPr>
              <a:t>produção</a:t>
            </a:r>
            <a:r>
              <a:rPr lang="en-US" sz="2400" dirty="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até</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sua</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destinação</a:t>
            </a:r>
            <a:r>
              <a:rPr lang="en-US" sz="2400" dirty="0" smtClean="0">
                <a:latin typeface="Verdana" pitchFamily="34" charset="0"/>
                <a:ea typeface="Verdana" pitchFamily="34" charset="0"/>
                <a:cs typeface="Verdana" pitchFamily="34" charset="0"/>
              </a:rPr>
              <a:t> final.</a:t>
            </a:r>
            <a:endParaRPr lang="en-US" sz="2400" dirty="0">
              <a:latin typeface="Verdana" pitchFamily="34" charset="0"/>
              <a:ea typeface="Verdana" pitchFamily="34" charset="0"/>
              <a:cs typeface="Verdana" pitchFamily="34" charset="0"/>
            </a:endParaRPr>
          </a:p>
        </p:txBody>
      </p:sp>
      <p:sp>
        <p:nvSpPr>
          <p:cNvPr id="9" name="Retângulo 8"/>
          <p:cNvSpPr/>
          <p:nvPr/>
        </p:nvSpPr>
        <p:spPr>
          <a:xfrm>
            <a:off x="571500" y="1508591"/>
            <a:ext cx="6470568" cy="1200329"/>
          </a:xfrm>
          <a:prstGeom prst="rect">
            <a:avLst/>
          </a:prstGeom>
        </p:spPr>
        <p:txBody>
          <a:bodyPr wrap="square">
            <a:spAutoFit/>
          </a:bodyPr>
          <a:lstStyle/>
          <a:p>
            <a:pPr marL="355600" indent="-355600">
              <a:buClr>
                <a:srgbClr val="538860"/>
              </a:buClr>
              <a:buFont typeface="Arial"/>
              <a:buChar char="•"/>
            </a:pPr>
            <a:r>
              <a:rPr lang="en-US" sz="2400" dirty="0" err="1" smtClean="0">
                <a:latin typeface="Verdana" pitchFamily="34" charset="0"/>
                <a:ea typeface="Verdana" pitchFamily="34" charset="0"/>
                <a:cs typeface="Verdana" pitchFamily="34" charset="0"/>
              </a:rPr>
              <a:t>padroniza</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normas</a:t>
            </a:r>
            <a:r>
              <a:rPr lang="en-US" sz="2400" dirty="0" smtClean="0">
                <a:latin typeface="Verdana" pitchFamily="34" charset="0"/>
                <a:ea typeface="Verdana" pitchFamily="34" charset="0"/>
                <a:cs typeface="Verdana" pitchFamily="34" charset="0"/>
              </a:rPr>
              <a:t> e </a:t>
            </a:r>
            <a:r>
              <a:rPr lang="en-US" sz="2400" dirty="0" err="1" smtClean="0">
                <a:latin typeface="Verdana" pitchFamily="34" charset="0"/>
                <a:ea typeface="Verdana" pitchFamily="34" charset="0"/>
                <a:cs typeface="Verdana" pitchFamily="34" charset="0"/>
              </a:rPr>
              <a:t>procedimentos</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que</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regulam</a:t>
            </a:r>
            <a:r>
              <a:rPr lang="en-US" sz="2400" dirty="0" smtClean="0">
                <a:latin typeface="Verdana" pitchFamily="34" charset="0"/>
                <a:ea typeface="Verdana" pitchFamily="34" charset="0"/>
                <a:cs typeface="Verdana" pitchFamily="34" charset="0"/>
              </a:rPr>
              <a:t> o </a:t>
            </a:r>
            <a:r>
              <a:rPr lang="en-US" sz="2400" dirty="0" err="1" smtClean="0">
                <a:latin typeface="Verdana" pitchFamily="34" charset="0"/>
                <a:ea typeface="Verdana" pitchFamily="34" charset="0"/>
                <a:cs typeface="Verdana" pitchFamily="34" charset="0"/>
              </a:rPr>
              <a:t>ciclo</a:t>
            </a:r>
            <a:r>
              <a:rPr lang="en-US" sz="2400" dirty="0" smtClean="0">
                <a:latin typeface="Verdana" pitchFamily="34" charset="0"/>
                <a:ea typeface="Verdana" pitchFamily="34" charset="0"/>
                <a:cs typeface="Verdana" pitchFamily="34" charset="0"/>
              </a:rPr>
              <a:t> de </a:t>
            </a:r>
            <a:r>
              <a:rPr lang="en-US" sz="2400" dirty="0" err="1" smtClean="0">
                <a:latin typeface="Verdana" pitchFamily="34" charset="0"/>
                <a:ea typeface="Verdana" pitchFamily="34" charset="0"/>
                <a:cs typeface="Verdana" pitchFamily="34" charset="0"/>
              </a:rPr>
              <a:t>vida</a:t>
            </a:r>
            <a:r>
              <a:rPr lang="en-US" sz="2400" dirty="0" smtClean="0">
                <a:latin typeface="Verdana" pitchFamily="34" charset="0"/>
                <a:ea typeface="Verdana" pitchFamily="34" charset="0"/>
                <a:cs typeface="Verdana" pitchFamily="34" charset="0"/>
              </a:rPr>
              <a:t> do </a:t>
            </a:r>
            <a:r>
              <a:rPr lang="en-US" sz="2400" dirty="0" err="1" smtClean="0">
                <a:latin typeface="Verdana" pitchFamily="34" charset="0"/>
                <a:ea typeface="Verdana" pitchFamily="34" charset="0"/>
                <a:cs typeface="Verdana" pitchFamily="34" charset="0"/>
              </a:rPr>
              <a:t>documento</a:t>
            </a:r>
            <a:r>
              <a:rPr lang="en-US" sz="2400" dirty="0" smtClean="0">
                <a:latin typeface="Verdana" pitchFamily="34" charset="0"/>
                <a:ea typeface="Verdana" pitchFamily="34" charset="0"/>
                <a:cs typeface="Verdana" pitchFamily="34" charset="0"/>
              </a:rPr>
              <a:t>. </a:t>
            </a:r>
          </a:p>
        </p:txBody>
      </p:sp>
      <p:sp>
        <p:nvSpPr>
          <p:cNvPr id="10" name="Retângulo 9"/>
          <p:cNvSpPr/>
          <p:nvPr/>
        </p:nvSpPr>
        <p:spPr>
          <a:xfrm>
            <a:off x="571499" y="4974267"/>
            <a:ext cx="7230589" cy="830997"/>
          </a:xfrm>
          <a:prstGeom prst="rect">
            <a:avLst/>
          </a:prstGeom>
        </p:spPr>
        <p:txBody>
          <a:bodyPr wrap="square">
            <a:spAutoFit/>
          </a:bodyPr>
          <a:lstStyle/>
          <a:p>
            <a:pPr marL="355600" indent="-355600">
              <a:buClr>
                <a:srgbClr val="538860"/>
              </a:buClr>
              <a:buFont typeface="Arial"/>
              <a:buChar char="•"/>
            </a:pPr>
            <a:r>
              <a:rPr lang="en-US" sz="2400" dirty="0" smtClean="0">
                <a:latin typeface="Verdana" pitchFamily="34" charset="0"/>
                <a:ea typeface="Verdana" pitchFamily="34" charset="0"/>
                <a:cs typeface="Verdana" pitchFamily="34" charset="0"/>
              </a:rPr>
              <a:t>Define </a:t>
            </a:r>
            <a:r>
              <a:rPr lang="en-US" sz="2400" dirty="0" err="1" smtClean="0">
                <a:latin typeface="Verdana" pitchFamily="34" charset="0"/>
                <a:ea typeface="Verdana" pitchFamily="34" charset="0"/>
                <a:cs typeface="Verdana" pitchFamily="34" charset="0"/>
              </a:rPr>
              <a:t>critérios</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que</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orientam</a:t>
            </a:r>
            <a:r>
              <a:rPr lang="en-US" sz="2400" dirty="0" smtClean="0">
                <a:latin typeface="Verdana" pitchFamily="34" charset="0"/>
                <a:ea typeface="Verdana" pitchFamily="34" charset="0"/>
                <a:cs typeface="Verdana" pitchFamily="34" charset="0"/>
              </a:rPr>
              <a:t> a </a:t>
            </a:r>
            <a:r>
              <a:rPr lang="en-US" sz="2400" dirty="0" err="1" smtClean="0">
                <a:latin typeface="Verdana" pitchFamily="34" charset="0"/>
                <a:ea typeface="Verdana" pitchFamily="34" charset="0"/>
                <a:cs typeface="Verdana" pitchFamily="34" charset="0"/>
              </a:rPr>
              <a:t>construção</a:t>
            </a:r>
            <a:r>
              <a:rPr lang="en-US" sz="2400" dirty="0" smtClean="0">
                <a:latin typeface="Verdana" pitchFamily="34" charset="0"/>
                <a:ea typeface="Verdana" pitchFamily="34" charset="0"/>
                <a:cs typeface="Verdana" pitchFamily="34" charset="0"/>
              </a:rPr>
              <a:t> do </a:t>
            </a:r>
            <a:r>
              <a:rPr lang="en-US" sz="2400" dirty="0" err="1" smtClean="0">
                <a:latin typeface="Verdana" pitchFamily="34" charset="0"/>
                <a:ea typeface="Verdana" pitchFamily="34" charset="0"/>
                <a:cs typeface="Verdana" pitchFamily="34" charset="0"/>
              </a:rPr>
              <a:t>patrimônio</a:t>
            </a:r>
            <a:r>
              <a:rPr lang="en-US" sz="2400" dirty="0" smtClean="0">
                <a:latin typeface="Verdana" pitchFamily="34" charset="0"/>
                <a:ea typeface="Verdana" pitchFamily="34" charset="0"/>
                <a:cs typeface="Verdana" pitchFamily="34" charset="0"/>
              </a:rPr>
              <a:t> documental.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runa.a\Desktop\download.jpg"/>
          <p:cNvPicPr>
            <a:picLocks noChangeAspect="1" noChangeArrowheads="1"/>
          </p:cNvPicPr>
          <p:nvPr/>
        </p:nvPicPr>
        <p:blipFill>
          <a:blip r:embed="rId2" cstate="print"/>
          <a:srcRect/>
          <a:stretch>
            <a:fillRect/>
          </a:stretch>
        </p:blipFill>
        <p:spPr bwMode="auto">
          <a:xfrm>
            <a:off x="7092280" y="4077072"/>
            <a:ext cx="1907704" cy="1907704"/>
          </a:xfrm>
          <a:prstGeom prst="rect">
            <a:avLst/>
          </a:prstGeom>
          <a:noFill/>
        </p:spPr>
      </p:pic>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4" cstate="print"/>
          <a:stretch>
            <a:fillRect/>
          </a:stretch>
        </p:blipFill>
        <p:spPr>
          <a:xfrm>
            <a:off x="1" y="5846461"/>
            <a:ext cx="1428727" cy="1011539"/>
          </a:xfrm>
          <a:prstGeom prst="rect">
            <a:avLst/>
          </a:prstGeom>
        </p:spPr>
      </p:pic>
      <p:sp>
        <p:nvSpPr>
          <p:cNvPr id="6" name="TextBox 5"/>
          <p:cNvSpPr txBox="1"/>
          <p:nvPr/>
        </p:nvSpPr>
        <p:spPr>
          <a:xfrm>
            <a:off x="395536" y="620688"/>
            <a:ext cx="8352928" cy="646331"/>
          </a:xfrm>
          <a:prstGeom prst="rect">
            <a:avLst/>
          </a:prstGeom>
          <a:noFill/>
        </p:spPr>
        <p:txBody>
          <a:bodyPr wrap="square" rtlCol="0">
            <a:spAutoFit/>
          </a:bodyPr>
          <a:lstStyle/>
          <a:p>
            <a:pPr algn="ctr"/>
            <a:r>
              <a:rPr lang="en-US" sz="3600" b="1" dirty="0" err="1" smtClean="0">
                <a:solidFill>
                  <a:srgbClr val="C00000"/>
                </a:solidFill>
                <a:latin typeface="Verdana" pitchFamily="34" charset="0"/>
                <a:ea typeface="Verdana" pitchFamily="34" charset="0"/>
                <a:cs typeface="Verdana" pitchFamily="34" charset="0"/>
              </a:rPr>
              <a:t>Sem</a:t>
            </a:r>
            <a:r>
              <a:rPr lang="en-US" sz="3600" b="1" dirty="0" smtClean="0">
                <a:solidFill>
                  <a:srgbClr val="C00000"/>
                </a:solidFill>
                <a:latin typeface="Verdana" pitchFamily="34" charset="0"/>
                <a:ea typeface="Verdana" pitchFamily="34" charset="0"/>
                <a:cs typeface="Verdana" pitchFamily="34" charset="0"/>
              </a:rPr>
              <a:t> a </a:t>
            </a:r>
            <a:r>
              <a:rPr lang="en-US" sz="3600" b="1" dirty="0" err="1" smtClean="0">
                <a:solidFill>
                  <a:srgbClr val="C00000"/>
                </a:solidFill>
                <a:latin typeface="Verdana" pitchFamily="34" charset="0"/>
                <a:ea typeface="Verdana" pitchFamily="34" charset="0"/>
                <a:cs typeface="Verdana" pitchFamily="34" charset="0"/>
              </a:rPr>
              <a:t>Gestão</a:t>
            </a:r>
            <a:r>
              <a:rPr lang="en-US" sz="3600" b="1" dirty="0" smtClean="0">
                <a:solidFill>
                  <a:srgbClr val="C00000"/>
                </a:solidFill>
                <a:latin typeface="Verdana" pitchFamily="34" charset="0"/>
                <a:ea typeface="Verdana" pitchFamily="34" charset="0"/>
                <a:cs typeface="Verdana" pitchFamily="34" charset="0"/>
              </a:rPr>
              <a:t> Documental:</a:t>
            </a:r>
            <a:endParaRPr lang="en-US" sz="3600" b="1" dirty="0">
              <a:solidFill>
                <a:srgbClr val="C00000"/>
              </a:solidFill>
              <a:latin typeface="Verdana" pitchFamily="34" charset="0"/>
              <a:ea typeface="Verdana" pitchFamily="34" charset="0"/>
              <a:cs typeface="Verdana" pitchFamily="34" charset="0"/>
            </a:endParaRPr>
          </a:p>
        </p:txBody>
      </p:sp>
      <p:sp>
        <p:nvSpPr>
          <p:cNvPr id="7" name="TextBox 9"/>
          <p:cNvSpPr txBox="1"/>
          <p:nvPr/>
        </p:nvSpPr>
        <p:spPr>
          <a:xfrm>
            <a:off x="539552" y="1412776"/>
            <a:ext cx="7576137" cy="1384995"/>
          </a:xfrm>
          <a:prstGeom prst="rect">
            <a:avLst/>
          </a:prstGeom>
          <a:noFill/>
        </p:spPr>
        <p:txBody>
          <a:bodyPr wrap="square" rtlCol="0">
            <a:spAutoFit/>
          </a:bodyPr>
          <a:lstStyle/>
          <a:p>
            <a:pPr>
              <a:buClr>
                <a:srgbClr val="538860"/>
              </a:buClr>
            </a:pPr>
            <a:endParaRPr lang="en-US" sz="2800" b="1" dirty="0" smtClean="0">
              <a:latin typeface="Verdana" pitchFamily="34" charset="0"/>
              <a:ea typeface="Verdana" pitchFamily="34" charset="0"/>
              <a:cs typeface="Verdana" pitchFamily="34" charset="0"/>
            </a:endParaRPr>
          </a:p>
          <a:p>
            <a:pPr marL="355600" indent="-355600">
              <a:buClr>
                <a:srgbClr val="C00000"/>
              </a:buClr>
              <a:buFont typeface="Wingdings" pitchFamily="2" charset="2"/>
              <a:buChar char="ü"/>
            </a:pPr>
            <a:r>
              <a:rPr lang="en-US" sz="2800" b="1" dirty="0" smtClean="0">
                <a:latin typeface="Verdana" pitchFamily="34" charset="0"/>
                <a:ea typeface="Verdana" pitchFamily="34" charset="0"/>
                <a:cs typeface="Verdana" pitchFamily="34" charset="0"/>
              </a:rPr>
              <a:t>a </a:t>
            </a:r>
            <a:r>
              <a:rPr lang="en-US" sz="2800" b="1" dirty="0">
                <a:latin typeface="Verdana" pitchFamily="34" charset="0"/>
                <a:ea typeface="Verdana" pitchFamily="34" charset="0"/>
                <a:cs typeface="Verdana" pitchFamily="34" charset="0"/>
              </a:rPr>
              <a:t>instituição tem o </a:t>
            </a:r>
            <a:r>
              <a:rPr lang="en-US" sz="2800" b="1" dirty="0" err="1">
                <a:latin typeface="Verdana" pitchFamily="34" charset="0"/>
                <a:ea typeface="Verdana" pitchFamily="34" charset="0"/>
                <a:cs typeface="Verdana" pitchFamily="34" charset="0"/>
              </a:rPr>
              <a:t>ônus</a:t>
            </a:r>
            <a:r>
              <a:rPr lang="en-US" sz="2800" b="1" dirty="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da</a:t>
            </a:r>
            <a:r>
              <a:rPr lang="en-US" sz="2800" b="1" dirty="0" smtClean="0">
                <a:latin typeface="Verdana" pitchFamily="34" charset="0"/>
                <a:ea typeface="Verdana" pitchFamily="34" charset="0"/>
                <a:cs typeface="Verdana" pitchFamily="34" charset="0"/>
              </a:rPr>
              <a:t> </a:t>
            </a:r>
            <a:r>
              <a:rPr lang="en-US" sz="2800" b="1" dirty="0">
                <a:latin typeface="Verdana" pitchFamily="34" charset="0"/>
                <a:ea typeface="Verdana" pitchFamily="34" charset="0"/>
                <a:cs typeface="Verdana" pitchFamily="34" charset="0"/>
              </a:rPr>
              <a:t>guarda e não tem </a:t>
            </a:r>
            <a:r>
              <a:rPr lang="en-US" sz="2800" b="1" dirty="0" smtClean="0">
                <a:latin typeface="Verdana" pitchFamily="34" charset="0"/>
                <a:ea typeface="Verdana" pitchFamily="34" charset="0"/>
                <a:cs typeface="Verdana" pitchFamily="34" charset="0"/>
              </a:rPr>
              <a:t>o </a:t>
            </a:r>
            <a:r>
              <a:rPr lang="en-US" sz="2800" b="1" dirty="0">
                <a:latin typeface="Verdana" pitchFamily="34" charset="0"/>
                <a:ea typeface="Verdana" pitchFamily="34" charset="0"/>
                <a:cs typeface="Verdana" pitchFamily="34" charset="0"/>
              </a:rPr>
              <a:t>benefício do </a:t>
            </a:r>
            <a:r>
              <a:rPr lang="en-US" sz="2800" b="1" dirty="0" err="1" smtClean="0">
                <a:latin typeface="Verdana" pitchFamily="34" charset="0"/>
                <a:ea typeface="Verdana" pitchFamily="34" charset="0"/>
                <a:cs typeface="Verdana" pitchFamily="34" charset="0"/>
              </a:rPr>
              <a:t>acesso</a:t>
            </a:r>
            <a:r>
              <a:rPr lang="en-US" sz="2800" b="1" dirty="0" smtClean="0">
                <a:latin typeface="Verdana" pitchFamily="34" charset="0"/>
                <a:ea typeface="Verdana" pitchFamily="34" charset="0"/>
                <a:cs typeface="Verdana" pitchFamily="34" charset="0"/>
              </a:rPr>
              <a:t>.</a:t>
            </a:r>
            <a:endParaRPr lang="en-US" sz="2800" b="1" dirty="0">
              <a:latin typeface="Verdana" pitchFamily="34" charset="0"/>
              <a:ea typeface="Verdana" pitchFamily="34" charset="0"/>
              <a:cs typeface="Verdana" pitchFamily="34" charset="0"/>
            </a:endParaRPr>
          </a:p>
        </p:txBody>
      </p:sp>
      <p:sp>
        <p:nvSpPr>
          <p:cNvPr id="8" name="TextBox 7"/>
          <p:cNvSpPr txBox="1"/>
          <p:nvPr/>
        </p:nvSpPr>
        <p:spPr>
          <a:xfrm>
            <a:off x="611560" y="2852936"/>
            <a:ext cx="7416824" cy="1815882"/>
          </a:xfrm>
          <a:prstGeom prst="rect">
            <a:avLst/>
          </a:prstGeom>
          <a:noFill/>
        </p:spPr>
        <p:txBody>
          <a:bodyPr wrap="square" rtlCol="0">
            <a:spAutoFit/>
          </a:bodyPr>
          <a:lstStyle/>
          <a:p>
            <a:pPr>
              <a:buClr>
                <a:srgbClr val="C00000"/>
              </a:buClr>
              <a:buFont typeface="Wingdings" pitchFamily="2" charset="2"/>
              <a:buChar char="ü"/>
            </a:pPr>
            <a:endParaRPr lang="en-US" sz="2800" b="1" dirty="0" smtClean="0">
              <a:solidFill>
                <a:srgbClr val="2F6B4D"/>
              </a:solidFill>
              <a:latin typeface="Verdana" pitchFamily="34" charset="0"/>
              <a:ea typeface="Verdana" pitchFamily="34" charset="0"/>
              <a:cs typeface="Verdana" pitchFamily="34" charset="0"/>
            </a:endParaRPr>
          </a:p>
          <a:p>
            <a:pPr marL="355600" indent="-355600">
              <a:buClr>
                <a:srgbClr val="C00000"/>
              </a:buClr>
              <a:buFont typeface="Wingdings" pitchFamily="2" charset="2"/>
              <a:buChar char="ü"/>
            </a:pPr>
            <a:r>
              <a:rPr lang="en-US" sz="2800" b="1" dirty="0" smtClean="0">
                <a:latin typeface="Verdana" pitchFamily="34" charset="0"/>
                <a:ea typeface="Verdana" pitchFamily="34" charset="0"/>
                <a:cs typeface="Verdana" pitchFamily="34" charset="0"/>
              </a:rPr>
              <a:t>o documento não é </a:t>
            </a:r>
            <a:r>
              <a:rPr lang="en-US" sz="2800" b="1" dirty="0" err="1" smtClean="0">
                <a:latin typeface="Verdana" pitchFamily="34" charset="0"/>
                <a:ea typeface="Verdana" pitchFamily="34" charset="0"/>
                <a:cs typeface="Verdana" pitchFamily="34" charset="0"/>
              </a:rPr>
              <a:t>localizado</a:t>
            </a:r>
            <a:r>
              <a:rPr lang="en-US" sz="2800" b="1" dirty="0" smtClean="0">
                <a:latin typeface="Verdana" pitchFamily="34" charset="0"/>
                <a:ea typeface="Verdana" pitchFamily="34" charset="0"/>
                <a:cs typeface="Verdana" pitchFamily="34" charset="0"/>
              </a:rPr>
              <a:t> e </a:t>
            </a:r>
            <a:r>
              <a:rPr lang="en-US" sz="2800" b="1" dirty="0" err="1" smtClean="0">
                <a:latin typeface="Verdana" pitchFamily="34" charset="0"/>
                <a:ea typeface="Verdana" pitchFamily="34" charset="0"/>
                <a:cs typeface="Verdana" pitchFamily="34" charset="0"/>
              </a:rPr>
              <a:t>não</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cumpre</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sua</a:t>
            </a:r>
            <a:r>
              <a:rPr lang="en-US" sz="2800" b="1" dirty="0" smtClean="0">
                <a:latin typeface="Verdana" pitchFamily="34" charset="0"/>
                <a:ea typeface="Verdana" pitchFamily="34" charset="0"/>
                <a:cs typeface="Verdana" pitchFamily="34" charset="0"/>
              </a:rPr>
              <a:t> função como </a:t>
            </a:r>
            <a:r>
              <a:rPr lang="en-US" sz="2800" b="1" dirty="0" err="1" smtClean="0">
                <a:latin typeface="Verdana" pitchFamily="34" charset="0"/>
                <a:ea typeface="Verdana" pitchFamily="34" charset="0"/>
                <a:cs typeface="Verdana" pitchFamily="34" charset="0"/>
              </a:rPr>
              <a:t>fonte</a:t>
            </a:r>
            <a:r>
              <a:rPr lang="en-US" sz="2800" b="1" dirty="0" smtClean="0">
                <a:latin typeface="Verdana" pitchFamily="34" charset="0"/>
                <a:ea typeface="Verdana" pitchFamily="34" charset="0"/>
                <a:cs typeface="Verdana" pitchFamily="34" charset="0"/>
              </a:rPr>
              <a:t> de informação e prova.</a:t>
            </a:r>
            <a:endParaRPr lang="en-US" sz="28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runa.a\Desktop\smiley_ok.jpg"/>
          <p:cNvPicPr>
            <a:picLocks noChangeAspect="1" noChangeArrowheads="1"/>
          </p:cNvPicPr>
          <p:nvPr/>
        </p:nvPicPr>
        <p:blipFill>
          <a:blip r:embed="rId2" cstate="print"/>
          <a:srcRect/>
          <a:stretch>
            <a:fillRect/>
          </a:stretch>
        </p:blipFill>
        <p:spPr bwMode="auto">
          <a:xfrm>
            <a:off x="7247495" y="1340768"/>
            <a:ext cx="1896505" cy="1944216"/>
          </a:xfrm>
          <a:prstGeom prst="rect">
            <a:avLst/>
          </a:prstGeom>
          <a:noFill/>
        </p:spPr>
      </p:pic>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4" cstate="print"/>
          <a:stretch>
            <a:fillRect/>
          </a:stretch>
        </p:blipFill>
        <p:spPr>
          <a:xfrm>
            <a:off x="1" y="5846461"/>
            <a:ext cx="1428727" cy="1011539"/>
          </a:xfrm>
          <a:prstGeom prst="rect">
            <a:avLst/>
          </a:prstGeom>
        </p:spPr>
      </p:pic>
      <p:sp>
        <p:nvSpPr>
          <p:cNvPr id="6" name="TextBox 5"/>
          <p:cNvSpPr txBox="1"/>
          <p:nvPr/>
        </p:nvSpPr>
        <p:spPr>
          <a:xfrm>
            <a:off x="395536" y="476672"/>
            <a:ext cx="8352928" cy="646331"/>
          </a:xfrm>
          <a:prstGeom prst="rect">
            <a:avLst/>
          </a:prstGeom>
          <a:noFill/>
        </p:spPr>
        <p:txBody>
          <a:bodyPr wrap="square" rtlCol="0">
            <a:spAutoFit/>
          </a:bodyPr>
          <a:lstStyle/>
          <a:p>
            <a:pPr algn="ctr"/>
            <a:r>
              <a:rPr lang="en-US" sz="3600" b="1" dirty="0" err="1" smtClean="0">
                <a:solidFill>
                  <a:srgbClr val="C00000"/>
                </a:solidFill>
                <a:latin typeface="Verdana" pitchFamily="34" charset="0"/>
                <a:ea typeface="Verdana" pitchFamily="34" charset="0"/>
                <a:cs typeface="Verdana" pitchFamily="34" charset="0"/>
              </a:rPr>
              <a:t>Gestão</a:t>
            </a:r>
            <a:r>
              <a:rPr lang="en-US" sz="3600" b="1" dirty="0" smtClean="0">
                <a:solidFill>
                  <a:srgbClr val="C00000"/>
                </a:solidFill>
                <a:latin typeface="Verdana" pitchFamily="34" charset="0"/>
                <a:ea typeface="Verdana" pitchFamily="34" charset="0"/>
                <a:cs typeface="Verdana" pitchFamily="34" charset="0"/>
              </a:rPr>
              <a:t> Documental</a:t>
            </a:r>
            <a:endParaRPr lang="en-US" sz="3600" b="1" dirty="0">
              <a:solidFill>
                <a:srgbClr val="C00000"/>
              </a:solidFill>
              <a:latin typeface="Verdana" pitchFamily="34" charset="0"/>
              <a:ea typeface="Verdana" pitchFamily="34" charset="0"/>
              <a:cs typeface="Verdana" pitchFamily="34" charset="0"/>
            </a:endParaRPr>
          </a:p>
        </p:txBody>
      </p:sp>
      <p:sp>
        <p:nvSpPr>
          <p:cNvPr id="7" name="TextBox 6"/>
          <p:cNvSpPr txBox="1"/>
          <p:nvPr/>
        </p:nvSpPr>
        <p:spPr>
          <a:xfrm>
            <a:off x="611560" y="1291401"/>
            <a:ext cx="8064896" cy="4308872"/>
          </a:xfrm>
          <a:prstGeom prst="rect">
            <a:avLst/>
          </a:prstGeom>
          <a:noFill/>
        </p:spPr>
        <p:txBody>
          <a:bodyPr wrap="square" rtlCol="0">
            <a:spAutoFit/>
          </a:bodyPr>
          <a:lstStyle/>
          <a:p>
            <a:pPr>
              <a:spcBef>
                <a:spcPts val="600"/>
              </a:spcBef>
              <a:spcAft>
                <a:spcPts val="600"/>
              </a:spcAft>
              <a:buClr>
                <a:srgbClr val="538860"/>
              </a:buClr>
            </a:pPr>
            <a:r>
              <a:rPr lang="en-US" sz="2800" b="1" dirty="0" err="1" smtClean="0">
                <a:solidFill>
                  <a:srgbClr val="3333CC"/>
                </a:solidFill>
                <a:latin typeface="Verdana" pitchFamily="34" charset="0"/>
                <a:ea typeface="Verdana" pitchFamily="34" charset="0"/>
                <a:cs typeface="Verdana" pitchFamily="34" charset="0"/>
              </a:rPr>
              <a:t>Benefícios</a:t>
            </a:r>
            <a:r>
              <a:rPr lang="en-US" sz="2800" b="1" dirty="0" smtClean="0">
                <a:solidFill>
                  <a:srgbClr val="3333CC"/>
                </a:solidFill>
                <a:latin typeface="Verdana" pitchFamily="34" charset="0"/>
                <a:ea typeface="Verdana" pitchFamily="34" charset="0"/>
                <a:cs typeface="Verdana" pitchFamily="34" charset="0"/>
              </a:rPr>
              <a:t>:</a:t>
            </a:r>
            <a:endParaRPr lang="en-US" sz="2800" b="1" dirty="0">
              <a:latin typeface="Verdana" pitchFamily="34" charset="0"/>
              <a:ea typeface="Verdana" pitchFamily="34" charset="0"/>
              <a:cs typeface="Verdana" pitchFamily="34" charset="0"/>
            </a:endParaRPr>
          </a:p>
          <a:p>
            <a:pPr marL="355600" indent="-355600">
              <a:spcBef>
                <a:spcPts val="600"/>
              </a:spcBef>
              <a:spcAft>
                <a:spcPts val="600"/>
              </a:spcAft>
              <a:buClr>
                <a:srgbClr val="C00000"/>
              </a:buClr>
              <a:buFont typeface="Wingdings" pitchFamily="2" charset="2"/>
              <a:buChar char="ü"/>
            </a:pPr>
            <a:r>
              <a:rPr lang="en-US" sz="2800" b="1" dirty="0">
                <a:latin typeface="Verdana" pitchFamily="34" charset="0"/>
                <a:ea typeface="Verdana" pitchFamily="34" charset="0"/>
                <a:cs typeface="Verdana" pitchFamily="34" charset="0"/>
              </a:rPr>
              <a:t>Arquivos </a:t>
            </a:r>
            <a:r>
              <a:rPr lang="en-US" sz="2800" b="1" dirty="0" err="1" smtClean="0">
                <a:latin typeface="Verdana" pitchFamily="34" charset="0"/>
                <a:ea typeface="Verdana" pitchFamily="34" charset="0"/>
                <a:cs typeface="Verdana" pitchFamily="34" charset="0"/>
              </a:rPr>
              <a:t>organizados</a:t>
            </a:r>
            <a:r>
              <a:rPr lang="en-US" sz="2800" b="1" dirty="0" smtClean="0">
                <a:latin typeface="Verdana" pitchFamily="34" charset="0"/>
                <a:ea typeface="Verdana" pitchFamily="34" charset="0"/>
                <a:cs typeface="Verdana" pitchFamily="34" charset="0"/>
              </a:rPr>
              <a:t>;</a:t>
            </a:r>
            <a:endParaRPr lang="en-US" sz="2800" b="1" dirty="0">
              <a:latin typeface="Verdana" pitchFamily="34" charset="0"/>
              <a:ea typeface="Verdana" pitchFamily="34" charset="0"/>
              <a:cs typeface="Verdana" pitchFamily="34" charset="0"/>
            </a:endParaRPr>
          </a:p>
          <a:p>
            <a:pPr marL="355600" indent="-355600">
              <a:spcBef>
                <a:spcPts val="600"/>
              </a:spcBef>
              <a:spcAft>
                <a:spcPts val="600"/>
              </a:spcAft>
              <a:buClr>
                <a:srgbClr val="C00000"/>
              </a:buClr>
              <a:buFont typeface="Wingdings" pitchFamily="2" charset="2"/>
              <a:buChar char="ü"/>
            </a:pPr>
            <a:r>
              <a:rPr lang="en-US" sz="2800" b="1" dirty="0">
                <a:latin typeface="Verdana" pitchFamily="34" charset="0"/>
                <a:ea typeface="Verdana" pitchFamily="34" charset="0"/>
                <a:cs typeface="Verdana" pitchFamily="34" charset="0"/>
              </a:rPr>
              <a:t>Identificação dos </a:t>
            </a:r>
            <a:r>
              <a:rPr lang="en-US" sz="2800" b="1" dirty="0" err="1">
                <a:latin typeface="Verdana" pitchFamily="34" charset="0"/>
                <a:ea typeface="Verdana" pitchFamily="34" charset="0"/>
                <a:cs typeface="Verdana" pitchFamily="34" charset="0"/>
              </a:rPr>
              <a:t>valores</a:t>
            </a:r>
            <a:r>
              <a:rPr lang="en-US" sz="2800" b="1" dirty="0">
                <a:latin typeface="Verdana" pitchFamily="34" charset="0"/>
                <a:ea typeface="Verdana" pitchFamily="34" charset="0"/>
                <a:cs typeface="Verdana" pitchFamily="34" charset="0"/>
              </a:rPr>
              <a:t> </a:t>
            </a:r>
            <a:r>
              <a:rPr lang="en-US" sz="2800" b="1" dirty="0" smtClean="0">
                <a:latin typeface="Verdana" pitchFamily="34" charset="0"/>
                <a:ea typeface="Verdana" pitchFamily="34" charset="0"/>
                <a:cs typeface="Verdana" pitchFamily="34" charset="0"/>
              </a:rPr>
              <a:t>dos </a:t>
            </a:r>
            <a:r>
              <a:rPr lang="en-US" sz="2800" b="1" dirty="0" err="1" smtClean="0">
                <a:latin typeface="Verdana" pitchFamily="34" charset="0"/>
                <a:ea typeface="Verdana" pitchFamily="34" charset="0"/>
                <a:cs typeface="Verdana" pitchFamily="34" charset="0"/>
              </a:rPr>
              <a:t>documentos</a:t>
            </a:r>
            <a:r>
              <a:rPr lang="en-US" sz="2800" b="1" dirty="0" smtClean="0">
                <a:latin typeface="Verdana" pitchFamily="34" charset="0"/>
                <a:ea typeface="Verdana" pitchFamily="34" charset="0"/>
                <a:cs typeface="Verdana" pitchFamily="34" charset="0"/>
              </a:rPr>
              <a:t>;</a:t>
            </a:r>
          </a:p>
          <a:p>
            <a:pPr marL="355600" indent="-355600">
              <a:spcBef>
                <a:spcPts val="600"/>
              </a:spcBef>
              <a:spcAft>
                <a:spcPts val="600"/>
              </a:spcAft>
              <a:buClr>
                <a:srgbClr val="C00000"/>
              </a:buClr>
              <a:buFont typeface="Wingdings" pitchFamily="2" charset="2"/>
              <a:buChar char="ü"/>
            </a:pPr>
            <a:r>
              <a:rPr lang="en-US" sz="2800" b="1" dirty="0">
                <a:latin typeface="Verdana" pitchFamily="34" charset="0"/>
                <a:ea typeface="Verdana" pitchFamily="34" charset="0"/>
                <a:cs typeface="Verdana" pitchFamily="34" charset="0"/>
              </a:rPr>
              <a:t>Prazos de guarda </a:t>
            </a:r>
            <a:r>
              <a:rPr lang="en-US" sz="2800" b="1" dirty="0" err="1" smtClean="0">
                <a:latin typeface="Verdana" pitchFamily="34" charset="0"/>
                <a:ea typeface="Verdana" pitchFamily="34" charset="0"/>
                <a:cs typeface="Verdana" pitchFamily="34" charset="0"/>
              </a:rPr>
              <a:t>definidos</a:t>
            </a:r>
            <a:r>
              <a:rPr lang="en-US" sz="2800" b="1" dirty="0" smtClean="0">
                <a:latin typeface="Verdana" pitchFamily="34" charset="0"/>
                <a:ea typeface="Verdana" pitchFamily="34" charset="0"/>
                <a:cs typeface="Verdana" pitchFamily="34" charset="0"/>
              </a:rPr>
              <a:t>;</a:t>
            </a:r>
          </a:p>
          <a:p>
            <a:pPr marL="355600" indent="-355600">
              <a:spcBef>
                <a:spcPts val="600"/>
              </a:spcBef>
              <a:spcAft>
                <a:spcPts val="600"/>
              </a:spcAft>
              <a:buClr>
                <a:srgbClr val="C00000"/>
              </a:buClr>
              <a:buFont typeface="Wingdings" pitchFamily="2" charset="2"/>
              <a:buChar char="ü"/>
            </a:pPr>
            <a:r>
              <a:rPr lang="en-US" sz="2800" b="1" dirty="0" err="1" smtClean="0">
                <a:latin typeface="Verdana" pitchFamily="34" charset="0"/>
                <a:ea typeface="Verdana" pitchFamily="34" charset="0"/>
                <a:cs typeface="Verdana" pitchFamily="34" charset="0"/>
              </a:rPr>
              <a:t>Decisão</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sobre</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preservar</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ou</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eliminar</a:t>
            </a:r>
            <a:r>
              <a:rPr lang="en-US" sz="2800" b="1" dirty="0" smtClean="0">
                <a:latin typeface="Verdana" pitchFamily="34" charset="0"/>
                <a:ea typeface="Verdana" pitchFamily="34" charset="0"/>
                <a:cs typeface="Verdana" pitchFamily="34" charset="0"/>
              </a:rPr>
              <a:t>;</a:t>
            </a:r>
          </a:p>
          <a:p>
            <a:pPr marL="355600" indent="-355600">
              <a:spcBef>
                <a:spcPts val="600"/>
              </a:spcBef>
              <a:spcAft>
                <a:spcPts val="600"/>
              </a:spcAft>
              <a:buClr>
                <a:srgbClr val="C00000"/>
              </a:buClr>
              <a:buFont typeface="Wingdings" pitchFamily="2" charset="2"/>
              <a:buChar char="ü"/>
            </a:pPr>
            <a:r>
              <a:rPr lang="en-US" sz="2800" b="1" dirty="0" err="1" smtClean="0">
                <a:latin typeface="Verdana" pitchFamily="34" charset="0"/>
                <a:ea typeface="Verdana" pitchFamily="34" charset="0"/>
                <a:cs typeface="Verdana" pitchFamily="34" charset="0"/>
              </a:rPr>
              <a:t>Facilidade</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em</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recuperar</a:t>
            </a:r>
            <a:r>
              <a:rPr lang="en-US" sz="2800" b="1" dirty="0" smtClean="0">
                <a:latin typeface="Verdana" pitchFamily="34" charset="0"/>
                <a:ea typeface="Verdana" pitchFamily="34" charset="0"/>
                <a:cs typeface="Verdana" pitchFamily="34" charset="0"/>
              </a:rPr>
              <a:t> e </a:t>
            </a:r>
            <a:r>
              <a:rPr lang="en-US" sz="2800" b="1" dirty="0" err="1" smtClean="0">
                <a:latin typeface="Verdana" pitchFamily="34" charset="0"/>
                <a:ea typeface="Verdana" pitchFamily="34" charset="0"/>
                <a:cs typeface="Verdana" pitchFamily="34" charset="0"/>
              </a:rPr>
              <a:t>dar</a:t>
            </a:r>
            <a:r>
              <a:rPr lang="en-US" sz="2800" b="1" dirty="0" smtClean="0">
                <a:latin typeface="Verdana" pitchFamily="34" charset="0"/>
                <a:ea typeface="Verdana" pitchFamily="34" charset="0"/>
                <a:cs typeface="Verdana" pitchFamily="34" charset="0"/>
              </a:rPr>
              <a:t> </a:t>
            </a:r>
            <a:r>
              <a:rPr lang="en-US" sz="2800" b="1" dirty="0" err="1" smtClean="0">
                <a:latin typeface="Verdana" pitchFamily="34" charset="0"/>
                <a:ea typeface="Verdana" pitchFamily="34" charset="0"/>
                <a:cs typeface="Verdana" pitchFamily="34" charset="0"/>
              </a:rPr>
              <a:t>acesso</a:t>
            </a:r>
            <a:r>
              <a:rPr lang="en-US" sz="2800" b="1" dirty="0" smtClean="0">
                <a:latin typeface="Verdana" pitchFamily="34" charset="0"/>
                <a:ea typeface="Verdana" pitchFamily="34" charset="0"/>
                <a:cs typeface="Verdana" pitchFamily="34" charset="0"/>
              </a:rPr>
              <a:t> à </a:t>
            </a:r>
            <a:r>
              <a:rPr lang="en-US" sz="2800" b="1" dirty="0" err="1" smtClean="0">
                <a:latin typeface="Verdana" pitchFamily="34" charset="0"/>
                <a:ea typeface="Verdana" pitchFamily="34" charset="0"/>
                <a:cs typeface="Verdana" pitchFamily="34" charset="0"/>
              </a:rPr>
              <a:t>informação</a:t>
            </a:r>
            <a:r>
              <a:rPr lang="en-US" sz="2800" b="1" dirty="0" smtClean="0">
                <a:latin typeface="Verdana" pitchFamily="34" charset="0"/>
                <a:ea typeface="Verdana" pitchFamily="34" charset="0"/>
                <a:cs typeface="Verdana" pitchFamily="34" charset="0"/>
              </a:rPr>
              <a:t>.</a:t>
            </a:r>
            <a:endParaRPr lang="en-US" sz="28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6" name="Picture 1" descr="Mao trasparencia.ti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6552" y="-171400"/>
            <a:ext cx="9937104" cy="6768752"/>
          </a:xfrm>
          <a:prstGeom prst="rect">
            <a:avLst/>
          </a:prstGeom>
        </p:spPr>
      </p:pic>
      <p:sp>
        <p:nvSpPr>
          <p:cNvPr id="7" name="TextBox 5"/>
          <p:cNvSpPr txBox="1"/>
          <p:nvPr/>
        </p:nvSpPr>
        <p:spPr>
          <a:xfrm>
            <a:off x="2411760" y="1844824"/>
            <a:ext cx="5184576" cy="2308324"/>
          </a:xfrm>
          <a:prstGeom prst="rect">
            <a:avLst/>
          </a:prstGeom>
          <a:noFill/>
        </p:spPr>
        <p:txBody>
          <a:bodyPr wrap="square" rtlCol="0">
            <a:spAutoFit/>
          </a:bodyPr>
          <a:lstStyle/>
          <a:p>
            <a:pPr algn="ctr"/>
            <a:r>
              <a:rPr lang="en-US" sz="3600" b="1" dirty="0">
                <a:solidFill>
                  <a:srgbClr val="C00000"/>
                </a:solidFill>
                <a:latin typeface="Verdana" pitchFamily="34" charset="0"/>
                <a:ea typeface="Verdana" pitchFamily="34" charset="0"/>
                <a:cs typeface="Verdana" pitchFamily="34" charset="0"/>
              </a:rPr>
              <a:t>A </a:t>
            </a:r>
            <a:r>
              <a:rPr lang="en-US" sz="3600" b="1" dirty="0" err="1">
                <a:solidFill>
                  <a:srgbClr val="C00000"/>
                </a:solidFill>
                <a:latin typeface="Verdana" pitchFamily="34" charset="0"/>
                <a:ea typeface="Verdana" pitchFamily="34" charset="0"/>
                <a:cs typeface="Verdana" pitchFamily="34" charset="0"/>
              </a:rPr>
              <a:t>finalidade</a:t>
            </a:r>
            <a:r>
              <a:rPr lang="en-US" sz="3600" b="1" dirty="0">
                <a:solidFill>
                  <a:srgbClr val="C00000"/>
                </a:solidFill>
                <a:latin typeface="Verdana" pitchFamily="34" charset="0"/>
                <a:ea typeface="Verdana" pitchFamily="34" charset="0"/>
                <a:cs typeface="Verdana" pitchFamily="34" charset="0"/>
              </a:rPr>
              <a:t> </a:t>
            </a:r>
            <a:r>
              <a:rPr lang="en-US" sz="3600" b="1" dirty="0" err="1" smtClean="0">
                <a:solidFill>
                  <a:srgbClr val="C00000"/>
                </a:solidFill>
                <a:latin typeface="Verdana" pitchFamily="34" charset="0"/>
                <a:ea typeface="Verdana" pitchFamily="34" charset="0"/>
                <a:cs typeface="Verdana" pitchFamily="34" charset="0"/>
              </a:rPr>
              <a:t>da</a:t>
            </a:r>
            <a:r>
              <a:rPr lang="en-US" sz="3600" b="1" dirty="0" smtClean="0">
                <a:solidFill>
                  <a:srgbClr val="C00000"/>
                </a:solidFill>
                <a:latin typeface="Verdana" pitchFamily="34" charset="0"/>
                <a:ea typeface="Verdana" pitchFamily="34" charset="0"/>
                <a:cs typeface="Verdana" pitchFamily="34" charset="0"/>
              </a:rPr>
              <a:t> gestão documental </a:t>
            </a:r>
            <a:br>
              <a:rPr lang="en-US" sz="3600" b="1" dirty="0" smtClean="0">
                <a:solidFill>
                  <a:srgbClr val="C00000"/>
                </a:solidFill>
                <a:latin typeface="Verdana" pitchFamily="34" charset="0"/>
                <a:ea typeface="Verdana" pitchFamily="34" charset="0"/>
                <a:cs typeface="Verdana" pitchFamily="34" charset="0"/>
              </a:rPr>
            </a:br>
            <a:r>
              <a:rPr lang="en-US" sz="3600" b="1" dirty="0" smtClean="0">
                <a:solidFill>
                  <a:srgbClr val="C00000"/>
                </a:solidFill>
                <a:latin typeface="Verdana" pitchFamily="34" charset="0"/>
                <a:ea typeface="Verdana" pitchFamily="34" charset="0"/>
                <a:cs typeface="Verdana" pitchFamily="34" charset="0"/>
              </a:rPr>
              <a:t>é </a:t>
            </a:r>
            <a:r>
              <a:rPr lang="en-US" sz="3600" b="1" dirty="0" err="1" smtClean="0">
                <a:solidFill>
                  <a:srgbClr val="C00000"/>
                </a:solidFill>
                <a:latin typeface="Verdana" pitchFamily="34" charset="0"/>
                <a:ea typeface="Verdana" pitchFamily="34" charset="0"/>
                <a:cs typeface="Verdana" pitchFamily="34" charset="0"/>
              </a:rPr>
              <a:t>garantir</a:t>
            </a:r>
            <a:r>
              <a:rPr lang="en-US" sz="3600" b="1" dirty="0" smtClean="0">
                <a:solidFill>
                  <a:srgbClr val="C00000"/>
                </a:solidFill>
                <a:latin typeface="Verdana" pitchFamily="34" charset="0"/>
                <a:ea typeface="Verdana" pitchFamily="34" charset="0"/>
                <a:cs typeface="Verdana" pitchFamily="34" charset="0"/>
              </a:rPr>
              <a:t> o </a:t>
            </a:r>
            <a:r>
              <a:rPr lang="en-US" sz="3600" b="1" dirty="0">
                <a:solidFill>
                  <a:srgbClr val="C00000"/>
                </a:solidFill>
                <a:latin typeface="Verdana" pitchFamily="34" charset="0"/>
                <a:ea typeface="Verdana" pitchFamily="34" charset="0"/>
                <a:cs typeface="Verdana" pitchFamily="34" charset="0"/>
              </a:rPr>
              <a:t>acesso à informação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TextBox 5"/>
          <p:cNvSpPr txBox="1"/>
          <p:nvPr/>
        </p:nvSpPr>
        <p:spPr>
          <a:xfrm>
            <a:off x="287524" y="260648"/>
            <a:ext cx="8568952" cy="1077218"/>
          </a:xfrm>
          <a:prstGeom prst="rect">
            <a:avLst/>
          </a:prstGeom>
          <a:noFill/>
        </p:spPr>
        <p:txBody>
          <a:bodyPr wrap="square" rtlCol="0">
            <a:spAutoFit/>
          </a:bodyPr>
          <a:lstStyle/>
          <a:p>
            <a:pPr marL="0" lvl="1" algn="ctr"/>
            <a:r>
              <a:rPr lang="en-US" sz="3200" b="1" dirty="0">
                <a:solidFill>
                  <a:srgbClr val="C00000"/>
                </a:solidFill>
                <a:latin typeface="Verdana" pitchFamily="34" charset="0"/>
                <a:ea typeface="Verdana" pitchFamily="34" charset="0"/>
                <a:cs typeface="Verdana" pitchFamily="34" charset="0"/>
              </a:rPr>
              <a:t>Em qual dos </a:t>
            </a:r>
            <a:r>
              <a:rPr lang="en-US" sz="3200" b="1" dirty="0" err="1">
                <a:solidFill>
                  <a:srgbClr val="C00000"/>
                </a:solidFill>
                <a:latin typeface="Verdana" pitchFamily="34" charset="0"/>
                <a:ea typeface="Verdana" pitchFamily="34" charset="0"/>
                <a:cs typeface="Verdana" pitchFamily="34" charset="0"/>
              </a:rPr>
              <a:t>cenários</a:t>
            </a:r>
            <a:r>
              <a:rPr lang="en-US" sz="3200" b="1" dirty="0">
                <a:solidFill>
                  <a:srgbClr val="C00000"/>
                </a:solidFill>
                <a:latin typeface="Verdana" pitchFamily="34" charset="0"/>
                <a:ea typeface="Verdana" pitchFamily="34" charset="0"/>
                <a:cs typeface="Verdana" pitchFamily="34" charset="0"/>
              </a:rPr>
              <a:t> </a:t>
            </a:r>
            <a:r>
              <a:rPr lang="en-US" sz="3200" b="1" dirty="0" smtClean="0">
                <a:solidFill>
                  <a:srgbClr val="C00000"/>
                </a:solidFill>
                <a:latin typeface="Verdana" pitchFamily="34" charset="0"/>
                <a:ea typeface="Verdana" pitchFamily="34" charset="0"/>
                <a:cs typeface="Verdana" pitchFamily="34" charset="0"/>
              </a:rPr>
              <a:t>é </a:t>
            </a:r>
            <a:r>
              <a:rPr lang="en-US" sz="3200" b="1" dirty="0">
                <a:solidFill>
                  <a:srgbClr val="C00000"/>
                </a:solidFill>
                <a:latin typeface="Verdana" pitchFamily="34" charset="0"/>
                <a:ea typeface="Verdana" pitchFamily="34" charset="0"/>
                <a:cs typeface="Verdana" pitchFamily="34" charset="0"/>
              </a:rPr>
              <a:t>possível se falar </a:t>
            </a:r>
            <a:r>
              <a:rPr lang="en-US" sz="3200" b="1" dirty="0" err="1">
                <a:solidFill>
                  <a:srgbClr val="C00000"/>
                </a:solidFill>
                <a:latin typeface="Verdana" pitchFamily="34" charset="0"/>
                <a:ea typeface="Verdana" pitchFamily="34" charset="0"/>
                <a:cs typeface="Verdana" pitchFamily="34" charset="0"/>
              </a:rPr>
              <a:t>em</a:t>
            </a:r>
            <a:r>
              <a:rPr lang="en-US" sz="3200" b="1" dirty="0">
                <a:solidFill>
                  <a:srgbClr val="C00000"/>
                </a:solidFill>
                <a:latin typeface="Verdana" pitchFamily="34" charset="0"/>
                <a:ea typeface="Verdana" pitchFamily="34" charset="0"/>
                <a:cs typeface="Verdana" pitchFamily="34" charset="0"/>
              </a:rPr>
              <a:t> </a:t>
            </a:r>
            <a:r>
              <a:rPr lang="en-US" sz="3200" b="1" dirty="0" err="1" smtClean="0">
                <a:solidFill>
                  <a:srgbClr val="C00000"/>
                </a:solidFill>
                <a:latin typeface="Verdana" pitchFamily="34" charset="0"/>
                <a:ea typeface="Verdana" pitchFamily="34" charset="0"/>
                <a:cs typeface="Verdana" pitchFamily="34" charset="0"/>
              </a:rPr>
              <a:t>acesso</a:t>
            </a:r>
            <a:r>
              <a:rPr lang="en-US" sz="3200" b="1" dirty="0" smtClean="0">
                <a:solidFill>
                  <a:srgbClr val="C00000"/>
                </a:solidFill>
                <a:latin typeface="Verdana" pitchFamily="34" charset="0"/>
                <a:ea typeface="Verdana" pitchFamily="34" charset="0"/>
                <a:cs typeface="Verdana" pitchFamily="34" charset="0"/>
              </a:rPr>
              <a:t> </a:t>
            </a:r>
            <a:r>
              <a:rPr lang="en-US" sz="3200" b="1" dirty="0">
                <a:solidFill>
                  <a:srgbClr val="C00000"/>
                </a:solidFill>
                <a:latin typeface="Verdana" pitchFamily="34" charset="0"/>
                <a:ea typeface="Verdana" pitchFamily="34" charset="0"/>
                <a:cs typeface="Verdana" pitchFamily="34" charset="0"/>
              </a:rPr>
              <a:t>à informação?</a:t>
            </a:r>
          </a:p>
        </p:txBody>
      </p:sp>
      <p:pic>
        <p:nvPicPr>
          <p:cNvPr id="7"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10399" y="2469146"/>
            <a:ext cx="3133601" cy="3600400"/>
          </a:xfrm>
          <a:prstGeom prst="rect">
            <a:avLst/>
          </a:prstGeom>
        </p:spPr>
      </p:pic>
      <p:pic>
        <p:nvPicPr>
          <p:cNvPr id="8" name="Picture 8" descr="http://i1.ytimg.com/vi/TFQTMfXiV2A/hqdefault.jpg"/>
          <p:cNvPicPr>
            <a:picLocks noChangeAspect="1" noChangeArrowheads="1"/>
          </p:cNvPicPr>
          <p:nvPr/>
        </p:nvPicPr>
        <p:blipFill>
          <a:blip r:embed="rId5" cstate="print"/>
          <a:srcRect l="5501" r="3949"/>
          <a:stretch>
            <a:fillRect/>
          </a:stretch>
        </p:blipFill>
        <p:spPr bwMode="auto">
          <a:xfrm>
            <a:off x="1" y="1484784"/>
            <a:ext cx="3825260" cy="3168351"/>
          </a:xfrm>
          <a:prstGeom prst="rect">
            <a:avLst/>
          </a:prstGeom>
          <a:noFill/>
        </p:spPr>
      </p:pic>
      <p:pic>
        <p:nvPicPr>
          <p:cNvPr id="9" name="Picture 2"/>
          <p:cNvPicPr>
            <a:picLocks noChangeAspect="1" noChangeArrowheads="1"/>
          </p:cNvPicPr>
          <p:nvPr/>
        </p:nvPicPr>
        <p:blipFill>
          <a:blip r:embed="rId6" cstate="print"/>
          <a:srcRect l="22679" t="6383" b="11348"/>
          <a:stretch>
            <a:fillRect/>
          </a:stretch>
        </p:blipFill>
        <p:spPr bwMode="auto">
          <a:xfrm rot="5400000">
            <a:off x="1337787" y="2702772"/>
            <a:ext cx="2808312" cy="3972734"/>
          </a:xfrm>
          <a:prstGeom prst="rect">
            <a:avLst/>
          </a:prstGeom>
          <a:noFill/>
          <a:ln w="9525">
            <a:noFill/>
            <a:miter lim="800000"/>
            <a:headEnd/>
            <a:tailEnd/>
          </a:ln>
        </p:spPr>
      </p:pic>
      <p:pic>
        <p:nvPicPr>
          <p:cNvPr id="10" name="Picture 2" descr="http://www.fundacaocultural.art.br/wp-content/uploads/2012/10/arquivo1.jpg"/>
          <p:cNvPicPr>
            <a:picLocks noChangeAspect="1" noChangeArrowheads="1"/>
          </p:cNvPicPr>
          <p:nvPr/>
        </p:nvPicPr>
        <p:blipFill>
          <a:blip r:embed="rId7" cstate="print"/>
          <a:srcRect l="6356" r="10317"/>
          <a:stretch>
            <a:fillRect/>
          </a:stretch>
        </p:blipFill>
        <p:spPr bwMode="auto">
          <a:xfrm>
            <a:off x="4067944" y="1556791"/>
            <a:ext cx="3776395" cy="30243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osca 5"/>
          <p:cNvSpPr/>
          <p:nvPr/>
        </p:nvSpPr>
        <p:spPr bwMode="auto">
          <a:xfrm>
            <a:off x="1691680" y="188640"/>
            <a:ext cx="5688013" cy="5689600"/>
          </a:xfrm>
          <a:prstGeom prst="donut">
            <a:avLst>
              <a:gd name="adj" fmla="val 17592"/>
            </a:avLst>
          </a:prstGeom>
          <a:solidFill>
            <a:schemeClr val="tx1">
              <a:lumMod val="75000"/>
            </a:schemeClr>
          </a:solidFill>
          <a:ln w="9525" cap="flat" cmpd="sng" algn="ctr">
            <a:solidFill>
              <a:schemeClr val="bg1">
                <a:lumMod val="85000"/>
              </a:schemeClr>
            </a:solidFill>
            <a:prstDash val="solid"/>
            <a:miter lim="800000"/>
            <a:headEnd type="none" w="med" len="med"/>
            <a:tailEnd type="none" w="med" len="med"/>
          </a:ln>
          <a:effectLst/>
        </p:spPr>
        <p:txBody>
          <a:bodyPr wrap="none" anchor="ct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r">
              <a:defRPr/>
            </a:pPr>
            <a:endParaRPr lang="pt-BR" dirty="0" smtClean="0">
              <a:solidFill>
                <a:schemeClr val="accent1">
                  <a:lumMod val="25000"/>
                </a:schemeClr>
              </a:solidFill>
              <a:latin typeface="Arial" pitchFamily="34" charset="0"/>
            </a:endParaRPr>
          </a:p>
        </p:txBody>
      </p:sp>
      <p:sp>
        <p:nvSpPr>
          <p:cNvPr id="7" name="Retângulo 6"/>
          <p:cNvSpPr/>
          <p:nvPr/>
        </p:nvSpPr>
        <p:spPr>
          <a:xfrm rot="3706578">
            <a:off x="4911062" y="1526972"/>
            <a:ext cx="2297424" cy="1110560"/>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a:defRPr/>
            </a:pPr>
            <a:r>
              <a:rPr lang="pt-BR" sz="2000" b="1" dirty="0" smtClean="0">
                <a:ln w="11430">
                  <a:solidFill>
                    <a:srgbClr val="CC9900"/>
                  </a:solidFill>
                </a:ln>
                <a:solidFill>
                  <a:schemeClr val="accent1">
                    <a:lumMod val="25000"/>
                  </a:schemeClr>
                </a:solidFill>
                <a:effectLst>
                  <a:outerShdw blurRad="50800" dist="39000" dir="5460000" algn="tl">
                    <a:srgbClr val="000000">
                      <a:alpha val="38000"/>
                    </a:srgbClr>
                  </a:outerShdw>
                </a:effectLst>
              </a:rPr>
              <a:t>CLASSIFICAÇÃO</a:t>
            </a:r>
            <a:endParaRPr lang="pt-BR" sz="2000" b="1" dirty="0">
              <a:ln w="11430">
                <a:solidFill>
                  <a:srgbClr val="CC9900"/>
                </a:solidFill>
              </a:ln>
              <a:solidFill>
                <a:schemeClr val="accent1">
                  <a:lumMod val="25000"/>
                </a:schemeClr>
              </a:solidFill>
              <a:effectLst>
                <a:outerShdw blurRad="50800" dist="39000" dir="5460000" algn="tl">
                  <a:srgbClr val="000000">
                    <a:alpha val="38000"/>
                  </a:srgbClr>
                </a:outerShdw>
              </a:effectLst>
            </a:endParaRPr>
          </a:p>
        </p:txBody>
      </p:sp>
      <p:sp>
        <p:nvSpPr>
          <p:cNvPr id="8" name="Retângulo 7"/>
          <p:cNvSpPr/>
          <p:nvPr/>
        </p:nvSpPr>
        <p:spPr>
          <a:xfrm rot="6848338">
            <a:off x="4914752" y="3102953"/>
            <a:ext cx="2297424" cy="1325761"/>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a:defRPr/>
            </a:pPr>
            <a:r>
              <a:rPr lang="pt-BR" sz="2000" b="1" dirty="0" smtClean="0">
                <a:ln w="11430">
                  <a:solidFill>
                    <a:srgbClr val="CC9900"/>
                  </a:solidFill>
                </a:ln>
                <a:solidFill>
                  <a:schemeClr val="accent1">
                    <a:lumMod val="25000"/>
                  </a:schemeClr>
                </a:solidFill>
                <a:effectLst>
                  <a:outerShdw blurRad="50800" dist="39000" dir="5460000" algn="tl">
                    <a:srgbClr val="000000">
                      <a:alpha val="38000"/>
                    </a:srgbClr>
                  </a:outerShdw>
                </a:effectLst>
              </a:rPr>
              <a:t>AVALIAÇÃO</a:t>
            </a:r>
            <a:endParaRPr lang="pt-BR" sz="2000" b="1" dirty="0">
              <a:ln w="11430">
                <a:solidFill>
                  <a:srgbClr val="CC9900"/>
                </a:solidFill>
              </a:ln>
              <a:solidFill>
                <a:schemeClr val="accent1">
                  <a:lumMod val="25000"/>
                </a:schemeClr>
              </a:solidFill>
              <a:effectLst>
                <a:outerShdw blurRad="50800" dist="39000" dir="5460000" algn="tl">
                  <a:srgbClr val="000000">
                    <a:alpha val="38000"/>
                  </a:srgbClr>
                </a:outerShdw>
              </a:effectLst>
            </a:endParaRPr>
          </a:p>
        </p:txBody>
      </p:sp>
      <p:sp>
        <p:nvSpPr>
          <p:cNvPr id="9" name="Retângulo 8"/>
          <p:cNvSpPr/>
          <p:nvPr/>
        </p:nvSpPr>
        <p:spPr>
          <a:xfrm rot="9834716">
            <a:off x="3854149" y="3989783"/>
            <a:ext cx="2297424" cy="1380165"/>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a:defRPr/>
            </a:pPr>
            <a:r>
              <a:rPr lang="pt-BR" sz="2000" b="1" dirty="0" smtClean="0">
                <a:ln w="11430">
                  <a:solidFill>
                    <a:srgbClr val="CC9900"/>
                  </a:solidFill>
                </a:ln>
                <a:solidFill>
                  <a:schemeClr val="accent1">
                    <a:lumMod val="25000"/>
                  </a:schemeClr>
                </a:solidFill>
                <a:effectLst>
                  <a:outerShdw blurRad="50800" dist="39000" dir="5460000" algn="tl">
                    <a:srgbClr val="000000">
                      <a:alpha val="38000"/>
                    </a:srgbClr>
                  </a:outerShdw>
                </a:effectLst>
              </a:rPr>
              <a:t>TRAMITAÇÃO</a:t>
            </a:r>
            <a:endParaRPr lang="pt-BR" sz="2000" b="1" dirty="0">
              <a:ln w="11430">
                <a:solidFill>
                  <a:srgbClr val="CC9900"/>
                </a:solidFill>
              </a:ln>
              <a:solidFill>
                <a:schemeClr val="accent1">
                  <a:lumMod val="25000"/>
                </a:schemeClr>
              </a:solidFill>
              <a:effectLst>
                <a:outerShdw blurRad="50800" dist="39000" dir="5460000" algn="tl">
                  <a:srgbClr val="000000">
                    <a:alpha val="38000"/>
                  </a:srgbClr>
                </a:outerShdw>
              </a:effectLst>
            </a:endParaRPr>
          </a:p>
        </p:txBody>
      </p:sp>
      <p:sp>
        <p:nvSpPr>
          <p:cNvPr id="10" name="Retângulo 9"/>
          <p:cNvSpPr/>
          <p:nvPr/>
        </p:nvSpPr>
        <p:spPr>
          <a:xfrm rot="12819222">
            <a:off x="2747819" y="3882008"/>
            <a:ext cx="2297424" cy="1325761"/>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a:defRPr/>
            </a:pPr>
            <a:r>
              <a:rPr lang="pt-BR" sz="2000" b="1" dirty="0" smtClean="0">
                <a:ln w="11430">
                  <a:solidFill>
                    <a:srgbClr val="CC9900"/>
                  </a:solidFill>
                </a:ln>
                <a:solidFill>
                  <a:schemeClr val="accent1">
                    <a:lumMod val="25000"/>
                  </a:schemeClr>
                </a:solidFill>
                <a:effectLst>
                  <a:outerShdw blurRad="50800" dist="39000" dir="5460000" algn="tl">
                    <a:srgbClr val="000000">
                      <a:alpha val="38000"/>
                    </a:srgbClr>
                  </a:outerShdw>
                </a:effectLst>
              </a:rPr>
              <a:t>USO</a:t>
            </a:r>
            <a:endParaRPr lang="pt-BR" sz="2000" b="1" dirty="0">
              <a:ln w="11430">
                <a:solidFill>
                  <a:srgbClr val="CC9900"/>
                </a:solidFill>
              </a:ln>
              <a:solidFill>
                <a:schemeClr val="accent1">
                  <a:lumMod val="25000"/>
                </a:schemeClr>
              </a:solidFill>
              <a:effectLst>
                <a:outerShdw blurRad="50800" dist="39000" dir="5460000" algn="tl">
                  <a:srgbClr val="000000">
                    <a:alpha val="38000"/>
                  </a:srgbClr>
                </a:outerShdw>
              </a:effectLst>
            </a:endParaRPr>
          </a:p>
        </p:txBody>
      </p:sp>
      <p:sp>
        <p:nvSpPr>
          <p:cNvPr id="11" name="Retângulo 10"/>
          <p:cNvSpPr/>
          <p:nvPr/>
        </p:nvSpPr>
        <p:spPr>
          <a:xfrm rot="15189432">
            <a:off x="1875909" y="2927374"/>
            <a:ext cx="2297424" cy="1325761"/>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a:defRPr/>
            </a:pPr>
            <a:r>
              <a:rPr lang="pt-BR" sz="2000" b="1" dirty="0" smtClean="0">
                <a:ln w="11430">
                  <a:solidFill>
                    <a:srgbClr val="CC9900"/>
                  </a:solidFill>
                </a:ln>
                <a:solidFill>
                  <a:schemeClr val="accent1">
                    <a:lumMod val="25000"/>
                  </a:schemeClr>
                </a:solidFill>
                <a:effectLst>
                  <a:outerShdw blurRad="50800" dist="39000" dir="5460000" algn="tl">
                    <a:srgbClr val="000000">
                      <a:alpha val="38000"/>
                    </a:srgbClr>
                  </a:outerShdw>
                </a:effectLst>
              </a:rPr>
              <a:t>ARQUIVAMENTO</a:t>
            </a:r>
            <a:endParaRPr lang="pt-BR" sz="2000" b="1" dirty="0">
              <a:ln w="11430">
                <a:solidFill>
                  <a:srgbClr val="CC9900"/>
                </a:solidFill>
              </a:ln>
              <a:solidFill>
                <a:schemeClr val="accent1">
                  <a:lumMod val="25000"/>
                </a:schemeClr>
              </a:solidFill>
              <a:effectLst>
                <a:outerShdw blurRad="50800" dist="39000" dir="5460000" algn="tl">
                  <a:srgbClr val="000000">
                    <a:alpha val="38000"/>
                  </a:srgbClr>
                </a:outerShdw>
              </a:effectLst>
            </a:endParaRPr>
          </a:p>
        </p:txBody>
      </p:sp>
      <p:sp>
        <p:nvSpPr>
          <p:cNvPr id="12" name="Retângulo 11"/>
          <p:cNvSpPr/>
          <p:nvPr/>
        </p:nvSpPr>
        <p:spPr>
          <a:xfrm rot="264848">
            <a:off x="3570720" y="692696"/>
            <a:ext cx="2297424" cy="1325761"/>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a:defRPr/>
            </a:pPr>
            <a:r>
              <a:rPr lang="pt-BR" sz="2000" b="1" dirty="0" smtClean="0">
                <a:ln w="11430">
                  <a:solidFill>
                    <a:srgbClr val="CC9900"/>
                  </a:solidFill>
                </a:ln>
                <a:solidFill>
                  <a:schemeClr val="accent1">
                    <a:lumMod val="25000"/>
                  </a:schemeClr>
                </a:solidFill>
                <a:effectLst>
                  <a:outerShdw blurRad="50800" dist="39000" dir="5460000" algn="tl">
                    <a:srgbClr val="000000">
                      <a:alpha val="38000"/>
                    </a:srgbClr>
                  </a:outerShdw>
                </a:effectLst>
              </a:rPr>
              <a:t>PRODUÇÃO</a:t>
            </a:r>
            <a:endParaRPr lang="pt-BR" sz="2000" b="1" dirty="0">
              <a:ln w="11430">
                <a:solidFill>
                  <a:srgbClr val="CC9900"/>
                </a:solidFill>
              </a:ln>
              <a:solidFill>
                <a:schemeClr val="accent1">
                  <a:lumMod val="25000"/>
                </a:schemeClr>
              </a:solidFill>
              <a:effectLst>
                <a:outerShdw blurRad="50800" dist="39000" dir="5460000" algn="tl">
                  <a:srgbClr val="000000">
                    <a:alpha val="38000"/>
                  </a:srgbClr>
                </a:outerShdw>
              </a:effectLst>
            </a:endParaRPr>
          </a:p>
        </p:txBody>
      </p:sp>
      <p:sp>
        <p:nvSpPr>
          <p:cNvPr id="13" name="Retângulo 12"/>
          <p:cNvSpPr/>
          <p:nvPr/>
        </p:nvSpPr>
        <p:spPr>
          <a:xfrm rot="18793203">
            <a:off x="2189169" y="1276058"/>
            <a:ext cx="2297424" cy="1325761"/>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pt-BR"/>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a:pPr algn="ctr">
              <a:defRPr/>
            </a:pPr>
            <a:r>
              <a:rPr lang="pt-BR" sz="2000" b="1" dirty="0" smtClean="0">
                <a:ln w="11430">
                  <a:solidFill>
                    <a:srgbClr val="CC9900"/>
                  </a:solidFill>
                </a:ln>
                <a:solidFill>
                  <a:schemeClr val="accent1">
                    <a:lumMod val="25000"/>
                  </a:schemeClr>
                </a:solidFill>
                <a:effectLst>
                  <a:outerShdw blurRad="50800" dist="39000" dir="5460000" algn="tl">
                    <a:srgbClr val="000000">
                      <a:alpha val="38000"/>
                    </a:srgbClr>
                  </a:outerShdw>
                </a:effectLst>
              </a:rPr>
              <a:t>REPRODUÇÃO</a:t>
            </a:r>
            <a:endParaRPr lang="pt-BR" sz="2000" b="1" dirty="0">
              <a:ln w="11430">
                <a:solidFill>
                  <a:srgbClr val="CC9900"/>
                </a:solidFill>
              </a:ln>
              <a:solidFill>
                <a:schemeClr val="accent1">
                  <a:lumMod val="25000"/>
                </a:schemeClr>
              </a:solidFill>
              <a:effectLst>
                <a:outerShdw blurRad="50800" dist="39000" dir="5460000" algn="tl">
                  <a:srgbClr val="000000">
                    <a:alpha val="38000"/>
                  </a:srgbClr>
                </a:outerShdw>
              </a:effectLst>
            </a:endParaRPr>
          </a:p>
        </p:txBody>
      </p:sp>
      <p:grpSp>
        <p:nvGrpSpPr>
          <p:cNvPr id="14" name="Grupo 29"/>
          <p:cNvGrpSpPr/>
          <p:nvPr/>
        </p:nvGrpSpPr>
        <p:grpSpPr>
          <a:xfrm>
            <a:off x="3491880" y="692696"/>
            <a:ext cx="360040" cy="360040"/>
            <a:chOff x="3491880" y="1268760"/>
            <a:chExt cx="360040" cy="360040"/>
          </a:xfrm>
        </p:grpSpPr>
        <p:cxnSp>
          <p:nvCxnSpPr>
            <p:cNvPr id="15" name="Conector reto 14"/>
            <p:cNvCxnSpPr/>
            <p:nvPr/>
          </p:nvCxnSpPr>
          <p:spPr>
            <a:xfrm>
              <a:off x="3491880" y="1340768"/>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rot="5400000">
              <a:off x="3599892" y="1520788"/>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a:off x="3635896" y="1268760"/>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rot="5400000">
              <a:off x="3743908" y="1448780"/>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grpSp>
      <p:grpSp>
        <p:nvGrpSpPr>
          <p:cNvPr id="23" name="Grupo 30"/>
          <p:cNvGrpSpPr/>
          <p:nvPr/>
        </p:nvGrpSpPr>
        <p:grpSpPr>
          <a:xfrm rot="3186845">
            <a:off x="5364099" y="692707"/>
            <a:ext cx="360040" cy="360040"/>
            <a:chOff x="3491880" y="1268760"/>
            <a:chExt cx="360040" cy="360040"/>
          </a:xfrm>
        </p:grpSpPr>
        <p:cxnSp>
          <p:nvCxnSpPr>
            <p:cNvPr id="24" name="Conector reto 23"/>
            <p:cNvCxnSpPr/>
            <p:nvPr/>
          </p:nvCxnSpPr>
          <p:spPr>
            <a:xfrm>
              <a:off x="3491880" y="1340768"/>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rot="5400000">
              <a:off x="3599892" y="1520788"/>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3635896" y="1268760"/>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rot="5400000">
              <a:off x="3743908" y="1448780"/>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grpSp>
      <p:grpSp>
        <p:nvGrpSpPr>
          <p:cNvPr id="28" name="Grupo 35"/>
          <p:cNvGrpSpPr/>
          <p:nvPr/>
        </p:nvGrpSpPr>
        <p:grpSpPr>
          <a:xfrm rot="7462539">
            <a:off x="6660242" y="2780938"/>
            <a:ext cx="360040" cy="360040"/>
            <a:chOff x="3491880" y="1268760"/>
            <a:chExt cx="360040" cy="360040"/>
          </a:xfrm>
        </p:grpSpPr>
        <p:cxnSp>
          <p:nvCxnSpPr>
            <p:cNvPr id="29" name="Conector reto 28"/>
            <p:cNvCxnSpPr/>
            <p:nvPr/>
          </p:nvCxnSpPr>
          <p:spPr>
            <a:xfrm>
              <a:off x="3491880" y="1340768"/>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rot="5400000">
              <a:off x="3599892" y="1520788"/>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3635896" y="1268760"/>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rot="5400000">
              <a:off x="3743908" y="1448780"/>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grpSp>
      <p:grpSp>
        <p:nvGrpSpPr>
          <p:cNvPr id="33" name="Grupo 40"/>
          <p:cNvGrpSpPr/>
          <p:nvPr/>
        </p:nvGrpSpPr>
        <p:grpSpPr>
          <a:xfrm rot="10381678">
            <a:off x="6032426" y="4560862"/>
            <a:ext cx="360040" cy="360040"/>
            <a:chOff x="3491880" y="1268760"/>
            <a:chExt cx="360040" cy="360040"/>
          </a:xfrm>
        </p:grpSpPr>
        <p:cxnSp>
          <p:nvCxnSpPr>
            <p:cNvPr id="34" name="Conector reto 33"/>
            <p:cNvCxnSpPr/>
            <p:nvPr/>
          </p:nvCxnSpPr>
          <p:spPr>
            <a:xfrm>
              <a:off x="3491880" y="1340768"/>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rot="5400000">
              <a:off x="3599892" y="1520788"/>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3635896" y="1268760"/>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rot="5400000">
              <a:off x="3743908" y="1448780"/>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grpSp>
      <p:grpSp>
        <p:nvGrpSpPr>
          <p:cNvPr id="38" name="Grupo 45"/>
          <p:cNvGrpSpPr/>
          <p:nvPr/>
        </p:nvGrpSpPr>
        <p:grpSpPr>
          <a:xfrm rot="13575726">
            <a:off x="3975669" y="5226703"/>
            <a:ext cx="360040" cy="360040"/>
            <a:chOff x="3491880" y="1268760"/>
            <a:chExt cx="360040" cy="360040"/>
          </a:xfrm>
        </p:grpSpPr>
        <p:cxnSp>
          <p:nvCxnSpPr>
            <p:cNvPr id="39" name="Conector reto 38"/>
            <p:cNvCxnSpPr/>
            <p:nvPr/>
          </p:nvCxnSpPr>
          <p:spPr>
            <a:xfrm>
              <a:off x="3491880" y="1340768"/>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rot="5400000">
              <a:off x="3599892" y="1520788"/>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3635896" y="1268760"/>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rot="5400000">
              <a:off x="3743908" y="1448780"/>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grpSp>
      <p:grpSp>
        <p:nvGrpSpPr>
          <p:cNvPr id="43" name="Grupo 50"/>
          <p:cNvGrpSpPr/>
          <p:nvPr/>
        </p:nvGrpSpPr>
        <p:grpSpPr>
          <a:xfrm rot="15277905">
            <a:off x="2990320" y="4727641"/>
            <a:ext cx="360040" cy="360040"/>
            <a:chOff x="3491880" y="1268760"/>
            <a:chExt cx="360040" cy="360040"/>
          </a:xfrm>
        </p:grpSpPr>
        <p:cxnSp>
          <p:nvCxnSpPr>
            <p:cNvPr id="44" name="Conector reto 43"/>
            <p:cNvCxnSpPr/>
            <p:nvPr/>
          </p:nvCxnSpPr>
          <p:spPr>
            <a:xfrm>
              <a:off x="3491880" y="1340768"/>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rot="5400000">
              <a:off x="3599892" y="1520788"/>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3635896" y="1268760"/>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rot="5400000">
              <a:off x="3743908" y="1448780"/>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grpSp>
      <p:grpSp>
        <p:nvGrpSpPr>
          <p:cNvPr id="48" name="Grupo 55"/>
          <p:cNvGrpSpPr/>
          <p:nvPr/>
        </p:nvGrpSpPr>
        <p:grpSpPr>
          <a:xfrm rot="18738252">
            <a:off x="2126005" y="2462160"/>
            <a:ext cx="360040" cy="360040"/>
            <a:chOff x="3491880" y="1268760"/>
            <a:chExt cx="360040" cy="360040"/>
          </a:xfrm>
        </p:grpSpPr>
        <p:cxnSp>
          <p:nvCxnSpPr>
            <p:cNvPr id="49" name="Conector reto 48"/>
            <p:cNvCxnSpPr/>
            <p:nvPr/>
          </p:nvCxnSpPr>
          <p:spPr>
            <a:xfrm>
              <a:off x="3491880" y="1340768"/>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rot="5400000">
              <a:off x="3599892" y="1520788"/>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3635896" y="1268760"/>
              <a:ext cx="216024" cy="72008"/>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rot="5400000">
              <a:off x="3743908" y="1448780"/>
              <a:ext cx="216024"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grpSp>
      <p:sp>
        <p:nvSpPr>
          <p:cNvPr id="53" name="CaixaDeTexto 52"/>
          <p:cNvSpPr txBox="1"/>
          <p:nvPr/>
        </p:nvSpPr>
        <p:spPr>
          <a:xfrm>
            <a:off x="2861810" y="1912764"/>
            <a:ext cx="3420380" cy="2308324"/>
          </a:xfrm>
          <a:prstGeom prst="rect">
            <a:avLst/>
          </a:prstGeom>
          <a:noFill/>
        </p:spPr>
        <p:txBody>
          <a:bodyPr wrap="square" rtlCol="0" anchor="ctr">
            <a:spAutoFit/>
          </a:bodyPr>
          <a:lstStyle/>
          <a:p>
            <a:pPr algn="ctr"/>
            <a:r>
              <a:rPr lang="pt-BR" sz="3200" b="1" dirty="0">
                <a:ln w="10541" cmpd="sng">
                  <a:solidFill>
                    <a:srgbClr val="996633"/>
                  </a:solidFill>
                  <a:prstDash val="solid"/>
                </a:ln>
                <a:solidFill>
                  <a:srgbClr val="C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GESTÃO </a:t>
            </a:r>
            <a:r>
              <a:rPr lang="pt-BR" sz="3200" b="1" dirty="0" smtClean="0">
                <a:ln w="10541" cmpd="sng">
                  <a:solidFill>
                    <a:srgbClr val="996633"/>
                  </a:solidFill>
                  <a:prstDash val="solid"/>
                </a:ln>
                <a:solidFill>
                  <a:srgbClr val="C0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DOCUMENTAL</a:t>
            </a:r>
          </a:p>
          <a:p>
            <a:pPr algn="ctr"/>
            <a:r>
              <a:rPr lang="pt-BR" sz="2000" dirty="0" smtClean="0">
                <a:latin typeface="Verdana" pitchFamily="34" charset="0"/>
                <a:ea typeface="Verdana" pitchFamily="34" charset="0"/>
                <a:cs typeface="Verdana" pitchFamily="34" charset="0"/>
              </a:rPr>
              <a:t>é o conjunto de procedimentos e operações técnicas referentes à</a:t>
            </a:r>
            <a:endParaRPr lang="pt-BR" sz="2000" b="1" dirty="0" smtClean="0">
              <a:ln w="10541" cmpd="sng">
                <a:solidFill>
                  <a:srgbClr val="996633"/>
                </a:solidFill>
                <a:prstDash val="solid"/>
              </a:ln>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lin ang="5400000" scaled="1"/>
                <a:tileRect/>
              </a:gra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3"/>
                                        </p:tgtEl>
                                      </p:cBhvr>
                                    </p:animEffect>
                                    <p:animScale>
                                      <p:cBhvr>
                                        <p:cTn id="11" dur="250" autoRev="1" fill="hold"/>
                                        <p:tgtEl>
                                          <p:spTgt spid="23"/>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6" presetClass="emph" presetSubtype="0" fill="hold" nodeType="withEffect">
                                  <p:stCondLst>
                                    <p:cond delay="0"/>
                                  </p:stCondLst>
                                  <p:childTnLst>
                                    <p:animEffect transition="out" filter="fade">
                                      <p:cBhvr>
                                        <p:cTn id="17" dur="2000" tmFilter="0, 0; .2, .5; .8, .5; 1, 0"/>
                                        <p:tgtEl>
                                          <p:spTgt spid="28"/>
                                        </p:tgtEl>
                                      </p:cBhvr>
                                    </p:animEffect>
                                    <p:animScale>
                                      <p:cBhvr>
                                        <p:cTn id="18" dur="1000" autoRev="1" fill="hold"/>
                                        <p:tgtEl>
                                          <p:spTgt spid="28"/>
                                        </p:tgtEl>
                                      </p:cBhvr>
                                      <p:by x="105000" y="105000"/>
                                    </p:animScale>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26" presetClass="emph" presetSubtype="0" fill="hold" nodeType="withEffect">
                                  <p:stCondLst>
                                    <p:cond delay="0"/>
                                  </p:stCondLst>
                                  <p:childTnLst>
                                    <p:animEffect transition="out" filter="fade">
                                      <p:cBhvr>
                                        <p:cTn id="24" dur="2000" tmFilter="0, 0; .2, .5; .8, .5; 1, 0"/>
                                        <p:tgtEl>
                                          <p:spTgt spid="33"/>
                                        </p:tgtEl>
                                      </p:cBhvr>
                                    </p:animEffect>
                                    <p:animScale>
                                      <p:cBhvr>
                                        <p:cTn id="25" dur="1000" autoRev="1" fill="hold"/>
                                        <p:tgtEl>
                                          <p:spTgt spid="33"/>
                                        </p:tgtEl>
                                      </p:cBhvr>
                                      <p:by x="105000" y="105000"/>
                                    </p:animScale>
                                  </p:childTnLst>
                                </p:cTn>
                              </p:par>
                            </p:childTnLst>
                          </p:cTn>
                        </p:par>
                        <p:par>
                          <p:cTn id="26" fill="hold">
                            <p:stCondLst>
                              <p:cond delay="5000"/>
                            </p:stCondLst>
                            <p:childTnLst>
                              <p:par>
                                <p:cTn id="27" presetID="22" presetClass="entr" presetSubtype="2"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par>
                                <p:cTn id="30" presetID="26" presetClass="emph" presetSubtype="0" fill="hold" nodeType="withEffect">
                                  <p:stCondLst>
                                    <p:cond delay="0"/>
                                  </p:stCondLst>
                                  <p:childTnLst>
                                    <p:animEffect transition="out" filter="fade">
                                      <p:cBhvr>
                                        <p:cTn id="31" dur="2000" tmFilter="0, 0; .2, .5; .8, .5; 1, 0"/>
                                        <p:tgtEl>
                                          <p:spTgt spid="38"/>
                                        </p:tgtEl>
                                      </p:cBhvr>
                                    </p:animEffect>
                                    <p:animScale>
                                      <p:cBhvr>
                                        <p:cTn id="32" dur="1000" autoRev="1" fill="hold"/>
                                        <p:tgtEl>
                                          <p:spTgt spid="38"/>
                                        </p:tgtEl>
                                      </p:cBhvr>
                                      <p:by x="105000" y="105000"/>
                                    </p:animScale>
                                  </p:childTnLst>
                                </p:cTn>
                              </p:par>
                            </p:childTnLst>
                          </p:cTn>
                        </p:par>
                        <p:par>
                          <p:cTn id="33" fill="hold">
                            <p:stCondLst>
                              <p:cond delay="7000"/>
                            </p:stCondLst>
                            <p:childTnLst>
                              <p:par>
                                <p:cTn id="34" presetID="22" presetClass="entr" presetSubtype="2"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500"/>
                                        <p:tgtEl>
                                          <p:spTgt spid="10"/>
                                        </p:tgtEl>
                                      </p:cBhvr>
                                    </p:animEffect>
                                  </p:childTnLst>
                                </p:cTn>
                              </p:par>
                              <p:par>
                                <p:cTn id="37" presetID="26" presetClass="emph" presetSubtype="0" fill="hold" nodeType="withEffect">
                                  <p:stCondLst>
                                    <p:cond delay="0"/>
                                  </p:stCondLst>
                                  <p:childTnLst>
                                    <p:animEffect transition="out" filter="fade">
                                      <p:cBhvr>
                                        <p:cTn id="38" dur="2000" tmFilter="0, 0; .2, .5; .8, .5; 1, 0"/>
                                        <p:tgtEl>
                                          <p:spTgt spid="43"/>
                                        </p:tgtEl>
                                      </p:cBhvr>
                                    </p:animEffect>
                                    <p:animScale>
                                      <p:cBhvr>
                                        <p:cTn id="39" dur="1000" autoRev="1" fill="hold"/>
                                        <p:tgtEl>
                                          <p:spTgt spid="43"/>
                                        </p:tgtEl>
                                      </p:cBhvr>
                                      <p:by x="105000" y="105000"/>
                                    </p:animScale>
                                  </p:childTnLst>
                                </p:cTn>
                              </p:par>
                            </p:childTnLst>
                          </p:cTn>
                        </p:par>
                        <p:par>
                          <p:cTn id="40" fill="hold">
                            <p:stCondLst>
                              <p:cond delay="9000"/>
                            </p:stCondLst>
                            <p:childTnLst>
                              <p:par>
                                <p:cTn id="41" presetID="2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par>
                                <p:cTn id="44" presetID="26" presetClass="emph" presetSubtype="0" fill="hold" nodeType="withEffect">
                                  <p:stCondLst>
                                    <p:cond delay="0"/>
                                  </p:stCondLst>
                                  <p:childTnLst>
                                    <p:animEffect transition="out" filter="fade">
                                      <p:cBhvr>
                                        <p:cTn id="45" dur="2000" tmFilter="0, 0; .2, .5; .8, .5; 1, 0"/>
                                        <p:tgtEl>
                                          <p:spTgt spid="48"/>
                                        </p:tgtEl>
                                      </p:cBhvr>
                                    </p:animEffect>
                                    <p:animScale>
                                      <p:cBhvr>
                                        <p:cTn id="46" dur="1000" autoRev="1" fill="hold"/>
                                        <p:tgtEl>
                                          <p:spTgt spid="48"/>
                                        </p:tgtEl>
                                      </p:cBhvr>
                                      <p:by x="105000" y="105000"/>
                                    </p:animScale>
                                  </p:childTnLst>
                                </p:cTn>
                              </p:par>
                            </p:childTnLst>
                          </p:cTn>
                        </p:par>
                        <p:par>
                          <p:cTn id="47" fill="hold">
                            <p:stCondLst>
                              <p:cond delay="11000"/>
                            </p:stCondLst>
                            <p:childTnLst>
                              <p:par>
                                <p:cTn id="48" presetID="2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6" presetClass="emph" presetSubtype="0" fill="hold" nodeType="withEffect">
                                  <p:stCondLst>
                                    <p:cond delay="0"/>
                                  </p:stCondLst>
                                  <p:childTnLst>
                                    <p:animEffect transition="out" filter="fade">
                                      <p:cBhvr>
                                        <p:cTn id="52" dur="2000" tmFilter="0, 0; .2, .5; .8, .5; 1, 0"/>
                                        <p:tgtEl>
                                          <p:spTgt spid="14"/>
                                        </p:tgtEl>
                                      </p:cBhvr>
                                    </p:animEffect>
                                    <p:animScale>
                                      <p:cBhvr>
                                        <p:cTn id="53" dur="1000" autoRev="1" fill="hold"/>
                                        <p:tgtEl>
                                          <p:spTgt spid="14"/>
                                        </p:tgtEl>
                                      </p:cBhvr>
                                      <p:by x="105000" y="105000"/>
                                    </p:animScale>
                                  </p:childTnLst>
                                </p:cTn>
                              </p:par>
                            </p:childTnLst>
                          </p:cTn>
                        </p:par>
                        <p:par>
                          <p:cTn id="54" fill="hold">
                            <p:stCondLst>
                              <p:cond delay="13000"/>
                            </p:stCondLst>
                            <p:childTnLst>
                              <p:par>
                                <p:cTn id="55" presetID="53" presetClass="entr" presetSubtype="0" fill="hold" grpId="1"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par>
                          <p:cTn id="60" fill="hold">
                            <p:stCondLst>
                              <p:cond delay="13500"/>
                            </p:stCondLst>
                            <p:childTnLst>
                              <p:par>
                                <p:cTn id="61" presetID="26" presetClass="emph" presetSubtype="0" fill="hold" nodeType="afterEffect">
                                  <p:stCondLst>
                                    <p:cond delay="0"/>
                                  </p:stCondLst>
                                  <p:childTnLst>
                                    <p:animEffect transition="out" filter="fade">
                                      <p:cBhvr>
                                        <p:cTn id="62" dur="500" tmFilter="0, 0; .2, .5; .8, .5; 1, 0"/>
                                        <p:tgtEl>
                                          <p:spTgt spid="23"/>
                                        </p:tgtEl>
                                      </p:cBhvr>
                                    </p:animEffect>
                                    <p:animScale>
                                      <p:cBhvr>
                                        <p:cTn id="63" dur="250" autoRev="1" fill="hold"/>
                                        <p:tgtEl>
                                          <p:spTgt spid="23"/>
                                        </p:tgtEl>
                                      </p:cBhvr>
                                      <p:by x="105000" y="105000"/>
                                    </p:animScale>
                                  </p:childTnLst>
                                </p:cTn>
                              </p:par>
                            </p:childTnLst>
                          </p:cTn>
                        </p:par>
                        <p:par>
                          <p:cTn id="64" fill="hold">
                            <p:stCondLst>
                              <p:cond delay="14000"/>
                            </p:stCondLst>
                            <p:childTnLst>
                              <p:par>
                                <p:cTn id="65" presetID="53" presetClass="entr" presetSubtype="0" fill="hold" grpId="1"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childTnLst>
                          </p:cTn>
                        </p:par>
                        <p:par>
                          <p:cTn id="70" fill="hold">
                            <p:stCondLst>
                              <p:cond delay="14500"/>
                            </p:stCondLst>
                            <p:childTnLst>
                              <p:par>
                                <p:cTn id="71" presetID="26" presetClass="emph" presetSubtype="0" fill="hold" nodeType="afterEffect">
                                  <p:stCondLst>
                                    <p:cond delay="0"/>
                                  </p:stCondLst>
                                  <p:childTnLst>
                                    <p:animEffect transition="out" filter="fade">
                                      <p:cBhvr>
                                        <p:cTn id="72" dur="500" tmFilter="0, 0; .2, .5; .8, .5; 1, 0"/>
                                        <p:tgtEl>
                                          <p:spTgt spid="28"/>
                                        </p:tgtEl>
                                      </p:cBhvr>
                                    </p:animEffect>
                                    <p:animScale>
                                      <p:cBhvr>
                                        <p:cTn id="73" dur="250" autoRev="1" fill="hold"/>
                                        <p:tgtEl>
                                          <p:spTgt spid="28"/>
                                        </p:tgtEl>
                                      </p:cBhvr>
                                      <p:by x="105000" y="105000"/>
                                    </p:animScale>
                                  </p:childTnLst>
                                </p:cTn>
                              </p:par>
                            </p:childTnLst>
                          </p:cTn>
                        </p:par>
                        <p:par>
                          <p:cTn id="74" fill="hold">
                            <p:stCondLst>
                              <p:cond delay="15000"/>
                            </p:stCondLst>
                            <p:childTnLst>
                              <p:par>
                                <p:cTn id="75" presetID="53" presetClass="entr" presetSubtype="0" fill="hold" grpId="1"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childTnLst>
                          </p:cTn>
                        </p:par>
                        <p:par>
                          <p:cTn id="80" fill="hold">
                            <p:stCondLst>
                              <p:cond delay="15500"/>
                            </p:stCondLst>
                            <p:childTnLst>
                              <p:par>
                                <p:cTn id="81" presetID="26" presetClass="emph" presetSubtype="0" fill="hold" nodeType="afterEffect">
                                  <p:stCondLst>
                                    <p:cond delay="0"/>
                                  </p:stCondLst>
                                  <p:childTnLst>
                                    <p:animEffect transition="out" filter="fade">
                                      <p:cBhvr>
                                        <p:cTn id="82" dur="500" tmFilter="0, 0; .2, .5; .8, .5; 1, 0"/>
                                        <p:tgtEl>
                                          <p:spTgt spid="33"/>
                                        </p:tgtEl>
                                      </p:cBhvr>
                                    </p:animEffect>
                                    <p:animScale>
                                      <p:cBhvr>
                                        <p:cTn id="83" dur="250" autoRev="1" fill="hold"/>
                                        <p:tgtEl>
                                          <p:spTgt spid="33"/>
                                        </p:tgtEl>
                                      </p:cBhvr>
                                      <p:by x="105000" y="105000"/>
                                    </p:animScale>
                                  </p:childTnLst>
                                </p:cTn>
                              </p:par>
                            </p:childTnLst>
                          </p:cTn>
                        </p:par>
                        <p:par>
                          <p:cTn id="84" fill="hold">
                            <p:stCondLst>
                              <p:cond delay="16000"/>
                            </p:stCondLst>
                            <p:childTnLst>
                              <p:par>
                                <p:cTn id="85" presetID="53" presetClass="entr" presetSubtype="0" fill="hold" grpId="1"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Effect transition="in" filter="fade">
                                      <p:cBhvr>
                                        <p:cTn id="89" dur="500"/>
                                        <p:tgtEl>
                                          <p:spTgt spid="9"/>
                                        </p:tgtEl>
                                      </p:cBhvr>
                                    </p:animEffect>
                                  </p:childTnLst>
                                </p:cTn>
                              </p:par>
                            </p:childTnLst>
                          </p:cTn>
                        </p:par>
                        <p:par>
                          <p:cTn id="90" fill="hold">
                            <p:stCondLst>
                              <p:cond delay="16500"/>
                            </p:stCondLst>
                            <p:childTnLst>
                              <p:par>
                                <p:cTn id="91" presetID="26" presetClass="emph" presetSubtype="0" fill="hold" nodeType="afterEffect">
                                  <p:stCondLst>
                                    <p:cond delay="0"/>
                                  </p:stCondLst>
                                  <p:childTnLst>
                                    <p:animEffect transition="out" filter="fade">
                                      <p:cBhvr>
                                        <p:cTn id="92" dur="500" tmFilter="0, 0; .2, .5; .8, .5; 1, 0"/>
                                        <p:tgtEl>
                                          <p:spTgt spid="38"/>
                                        </p:tgtEl>
                                      </p:cBhvr>
                                    </p:animEffect>
                                    <p:animScale>
                                      <p:cBhvr>
                                        <p:cTn id="93" dur="250" autoRev="1" fill="hold"/>
                                        <p:tgtEl>
                                          <p:spTgt spid="38"/>
                                        </p:tgtEl>
                                      </p:cBhvr>
                                      <p:by x="105000" y="105000"/>
                                    </p:animScale>
                                  </p:childTnLst>
                                </p:cTn>
                              </p:par>
                            </p:childTnLst>
                          </p:cTn>
                        </p:par>
                        <p:par>
                          <p:cTn id="94" fill="hold">
                            <p:stCondLst>
                              <p:cond delay="17000"/>
                            </p:stCondLst>
                            <p:childTnLst>
                              <p:par>
                                <p:cTn id="95" presetID="53" presetClass="entr" presetSubtype="0" fill="hold" grpId="1"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childTnLst>
                                </p:cTn>
                              </p:par>
                            </p:childTnLst>
                          </p:cTn>
                        </p:par>
                        <p:par>
                          <p:cTn id="100" fill="hold">
                            <p:stCondLst>
                              <p:cond delay="17500"/>
                            </p:stCondLst>
                            <p:childTnLst>
                              <p:par>
                                <p:cTn id="101" presetID="26" presetClass="emph" presetSubtype="0" fill="hold" nodeType="afterEffect">
                                  <p:stCondLst>
                                    <p:cond delay="0"/>
                                  </p:stCondLst>
                                  <p:childTnLst>
                                    <p:animEffect transition="out" filter="fade">
                                      <p:cBhvr>
                                        <p:cTn id="102" dur="500" tmFilter="0, 0; .2, .5; .8, .5; 1, 0"/>
                                        <p:tgtEl>
                                          <p:spTgt spid="43"/>
                                        </p:tgtEl>
                                      </p:cBhvr>
                                    </p:animEffect>
                                    <p:animScale>
                                      <p:cBhvr>
                                        <p:cTn id="103" dur="250" autoRev="1" fill="hold"/>
                                        <p:tgtEl>
                                          <p:spTgt spid="43"/>
                                        </p:tgtEl>
                                      </p:cBhvr>
                                      <p:by x="105000" y="105000"/>
                                    </p:animScale>
                                  </p:childTnLst>
                                </p:cTn>
                              </p:par>
                            </p:childTnLst>
                          </p:cTn>
                        </p:par>
                        <p:par>
                          <p:cTn id="104" fill="hold">
                            <p:stCondLst>
                              <p:cond delay="18000"/>
                            </p:stCondLst>
                            <p:childTnLst>
                              <p:par>
                                <p:cTn id="105" presetID="53" presetClass="entr" presetSubtype="0" fill="hold" grpId="1" nodeType="after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500" fill="hold"/>
                                        <p:tgtEl>
                                          <p:spTgt spid="11"/>
                                        </p:tgtEl>
                                        <p:attrNameLst>
                                          <p:attrName>ppt_w</p:attrName>
                                        </p:attrNameLst>
                                      </p:cBhvr>
                                      <p:tavLst>
                                        <p:tav tm="0">
                                          <p:val>
                                            <p:fltVal val="0"/>
                                          </p:val>
                                        </p:tav>
                                        <p:tav tm="100000">
                                          <p:val>
                                            <p:strVal val="#ppt_w"/>
                                          </p:val>
                                        </p:tav>
                                      </p:tavLst>
                                    </p:anim>
                                    <p:anim calcmode="lin" valueType="num">
                                      <p:cBhvr>
                                        <p:cTn id="108" dur="500" fill="hold"/>
                                        <p:tgtEl>
                                          <p:spTgt spid="11"/>
                                        </p:tgtEl>
                                        <p:attrNameLst>
                                          <p:attrName>ppt_h</p:attrName>
                                        </p:attrNameLst>
                                      </p:cBhvr>
                                      <p:tavLst>
                                        <p:tav tm="0">
                                          <p:val>
                                            <p:fltVal val="0"/>
                                          </p:val>
                                        </p:tav>
                                        <p:tav tm="100000">
                                          <p:val>
                                            <p:strVal val="#ppt_h"/>
                                          </p:val>
                                        </p:tav>
                                      </p:tavLst>
                                    </p:anim>
                                    <p:animEffect transition="in" filter="fade">
                                      <p:cBhvr>
                                        <p:cTn id="109" dur="500"/>
                                        <p:tgtEl>
                                          <p:spTgt spid="11"/>
                                        </p:tgtEl>
                                      </p:cBhvr>
                                    </p:animEffect>
                                  </p:childTnLst>
                                </p:cTn>
                              </p:par>
                            </p:childTnLst>
                          </p:cTn>
                        </p:par>
                        <p:par>
                          <p:cTn id="110" fill="hold">
                            <p:stCondLst>
                              <p:cond delay="18500"/>
                            </p:stCondLst>
                            <p:childTnLst>
                              <p:par>
                                <p:cTn id="111" presetID="26" presetClass="emph" presetSubtype="0" fill="hold" nodeType="afterEffect">
                                  <p:stCondLst>
                                    <p:cond delay="0"/>
                                  </p:stCondLst>
                                  <p:childTnLst>
                                    <p:animEffect transition="out" filter="fade">
                                      <p:cBhvr>
                                        <p:cTn id="112" dur="500" tmFilter="0, 0; .2, .5; .8, .5; 1, 0"/>
                                        <p:tgtEl>
                                          <p:spTgt spid="48"/>
                                        </p:tgtEl>
                                      </p:cBhvr>
                                    </p:animEffect>
                                    <p:animScale>
                                      <p:cBhvr>
                                        <p:cTn id="113" dur="250" autoRev="1" fill="hold"/>
                                        <p:tgtEl>
                                          <p:spTgt spid="48"/>
                                        </p:tgtEl>
                                      </p:cBhvr>
                                      <p:by x="105000" y="105000"/>
                                    </p:animScale>
                                  </p:childTnLst>
                                </p:cTn>
                              </p:par>
                            </p:childTnLst>
                          </p:cTn>
                        </p:par>
                        <p:par>
                          <p:cTn id="114" fill="hold">
                            <p:stCondLst>
                              <p:cond delay="19000"/>
                            </p:stCondLst>
                            <p:childTnLst>
                              <p:par>
                                <p:cTn id="115" presetID="53" presetClass="entr" presetSubtype="0" fill="hold" grpId="1"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p:cTn id="117" dur="500" fill="hold"/>
                                        <p:tgtEl>
                                          <p:spTgt spid="13"/>
                                        </p:tgtEl>
                                        <p:attrNameLst>
                                          <p:attrName>ppt_w</p:attrName>
                                        </p:attrNameLst>
                                      </p:cBhvr>
                                      <p:tavLst>
                                        <p:tav tm="0">
                                          <p:val>
                                            <p:fltVal val="0"/>
                                          </p:val>
                                        </p:tav>
                                        <p:tav tm="100000">
                                          <p:val>
                                            <p:strVal val="#ppt_w"/>
                                          </p:val>
                                        </p:tav>
                                      </p:tavLst>
                                    </p:anim>
                                    <p:anim calcmode="lin" valueType="num">
                                      <p:cBhvr>
                                        <p:cTn id="118" dur="500" fill="hold"/>
                                        <p:tgtEl>
                                          <p:spTgt spid="13"/>
                                        </p:tgtEl>
                                        <p:attrNameLst>
                                          <p:attrName>ppt_h</p:attrName>
                                        </p:attrNameLst>
                                      </p:cBhvr>
                                      <p:tavLst>
                                        <p:tav tm="0">
                                          <p:val>
                                            <p:fltVal val="0"/>
                                          </p:val>
                                        </p:tav>
                                        <p:tav tm="100000">
                                          <p:val>
                                            <p:strVal val="#ppt_h"/>
                                          </p:val>
                                        </p:tav>
                                      </p:tavLst>
                                    </p:anim>
                                    <p:animEffect transition="in" filter="fade">
                                      <p:cBhvr>
                                        <p:cTn id="119" dur="500"/>
                                        <p:tgtEl>
                                          <p:spTgt spid="13"/>
                                        </p:tgtEl>
                                      </p:cBhvr>
                                    </p:animEffect>
                                  </p:childTnLst>
                                </p:cTn>
                              </p:par>
                            </p:childTnLst>
                          </p:cTn>
                        </p:par>
                        <p:par>
                          <p:cTn id="120" fill="hold">
                            <p:stCondLst>
                              <p:cond delay="19500"/>
                            </p:stCondLst>
                            <p:childTnLst>
                              <p:par>
                                <p:cTn id="121" presetID="26" presetClass="emph" presetSubtype="0" fill="hold" nodeType="afterEffect">
                                  <p:stCondLst>
                                    <p:cond delay="0"/>
                                  </p:stCondLst>
                                  <p:childTnLst>
                                    <p:animEffect transition="out" filter="fade">
                                      <p:cBhvr>
                                        <p:cTn id="122" dur="500" tmFilter="0, 0; .2, .5; .8, .5; 1, 0"/>
                                        <p:tgtEl>
                                          <p:spTgt spid="14"/>
                                        </p:tgtEl>
                                      </p:cBhvr>
                                    </p:animEffect>
                                    <p:animScale>
                                      <p:cBhvr>
                                        <p:cTn id="123"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sp>
        <p:nvSpPr>
          <p:cNvPr id="54" name="Freeform 6"/>
          <p:cNvSpPr/>
          <p:nvPr/>
        </p:nvSpPr>
        <p:spPr>
          <a:xfrm>
            <a:off x="0" y="692696"/>
            <a:ext cx="3347864" cy="54006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55" name="Picture 4" descr="10738245_daisycopy.jpg"/>
          <p:cNvPicPr>
            <a:picLocks noChangeAspect="1"/>
          </p:cNvPicPr>
          <p:nvPr/>
        </p:nvPicPr>
        <p:blipFill>
          <a:blip r:embed="rId3" cstate="print"/>
          <a:stretch>
            <a:fillRect/>
          </a:stretch>
        </p:blipFill>
        <p:spPr>
          <a:xfrm>
            <a:off x="827584" y="1844824"/>
            <a:ext cx="1016859" cy="1055576"/>
          </a:xfrm>
          <a:prstGeom prst="rect">
            <a:avLst/>
          </a:prstGeom>
          <a:ln>
            <a:noFill/>
          </a:ln>
          <a:effectLst>
            <a:outerShdw blurRad="292100" dist="139700" dir="2700000" algn="tl" rotWithShape="0">
              <a:srgbClr val="333333">
                <a:alpha val="65000"/>
              </a:srgbClr>
            </a:outerShdw>
          </a:effectLst>
        </p:spPr>
      </p:pic>
      <p:sp>
        <p:nvSpPr>
          <p:cNvPr id="56" name="TextBox 8"/>
          <p:cNvSpPr txBox="1"/>
          <p:nvPr/>
        </p:nvSpPr>
        <p:spPr>
          <a:xfrm flipH="1">
            <a:off x="2051720" y="1533038"/>
            <a:ext cx="6804249" cy="2256002"/>
          </a:xfrm>
          <a:prstGeom prst="rect">
            <a:avLst/>
          </a:prstGeom>
          <a:noFill/>
        </p:spPr>
        <p:txBody>
          <a:bodyPr wrap="square" rtlCol="0">
            <a:spAutoFit/>
          </a:bodyPr>
          <a:lstStyle/>
          <a:p>
            <a:pPr marL="342900" indent="-342900" eaLnBrk="0" hangingPunct="0">
              <a:spcBef>
                <a:spcPct val="20000"/>
              </a:spcBef>
              <a:buClr>
                <a:schemeClr val="bg2"/>
              </a:buClr>
              <a:buSzPct val="75000"/>
              <a:defRPr/>
            </a:pPr>
            <a:r>
              <a:rPr lang="pt-BR" sz="2000" b="1" kern="0" dirty="0" smtClean="0">
                <a:solidFill>
                  <a:srgbClr val="3333CC"/>
                </a:solidFill>
                <a:latin typeface="Verdana" pitchFamily="34" charset="0"/>
                <a:ea typeface="Verdana" pitchFamily="34" charset="0"/>
                <a:cs typeface="Verdana" pitchFamily="34" charset="0"/>
              </a:rPr>
              <a:t>O que deve ser preservado?</a:t>
            </a:r>
          </a:p>
          <a:p>
            <a:pPr marL="342900" indent="-342900" eaLnBrk="0" hangingPunct="0">
              <a:spcBef>
                <a:spcPct val="20000"/>
              </a:spcBef>
              <a:buClr>
                <a:schemeClr val="bg2"/>
              </a:buClr>
              <a:buSzPct val="75000"/>
              <a:buFont typeface="Wingdings" pitchFamily="2" charset="2"/>
              <a:buNone/>
              <a:defRPr/>
            </a:pPr>
            <a:r>
              <a:rPr lang="pt-BR" sz="2000" kern="0" dirty="0" smtClean="0">
                <a:latin typeface="Verdana" pitchFamily="34" charset="0"/>
                <a:ea typeface="Verdana" pitchFamily="34" charset="0"/>
                <a:cs typeface="Verdana" pitchFamily="34" charset="0"/>
              </a:rPr>
              <a:t>	Documentos de valor permanente e guarda definitiva: valor histórico, probatório e informativo que devem ser definitivamente preservados </a:t>
            </a:r>
          </a:p>
          <a:p>
            <a:pPr marL="342900" indent="-342900" eaLnBrk="0" hangingPunct="0">
              <a:spcBef>
                <a:spcPct val="20000"/>
              </a:spcBef>
              <a:buClr>
                <a:schemeClr val="bg2"/>
              </a:buClr>
              <a:buSzPct val="75000"/>
              <a:buFont typeface="Wingdings" pitchFamily="2" charset="2"/>
              <a:buNone/>
              <a:defRPr/>
            </a:pPr>
            <a:r>
              <a:rPr lang="pt-BR" sz="1800" i="1" kern="0" dirty="0" smtClean="0">
                <a:solidFill>
                  <a:srgbClr val="000000"/>
                </a:solidFill>
                <a:latin typeface="Verdana" pitchFamily="34" charset="0"/>
                <a:ea typeface="Verdana" pitchFamily="34" charset="0"/>
                <a:cs typeface="Verdana" pitchFamily="34" charset="0"/>
              </a:rPr>
              <a:t>	</a:t>
            </a:r>
            <a:r>
              <a:rPr lang="pt-BR" sz="1500" i="1" kern="0" dirty="0" smtClean="0">
                <a:solidFill>
                  <a:srgbClr val="000000"/>
                </a:solidFill>
                <a:latin typeface="Verdana" pitchFamily="34" charset="0"/>
                <a:ea typeface="Verdana" pitchFamily="34" charset="0"/>
                <a:cs typeface="Verdana" pitchFamily="34" charset="0"/>
              </a:rPr>
              <a:t>“Os documentos de valor permanente são inalienáveis e imprescritíveis” (Lei federal de arquivos nº 8.159/1991, art. 10)</a:t>
            </a:r>
            <a:endParaRPr lang="pt-BR" sz="1500" i="1" kern="0" dirty="0">
              <a:latin typeface="Verdana" pitchFamily="34" charset="0"/>
              <a:ea typeface="Verdana" pitchFamily="34" charset="0"/>
              <a:cs typeface="Verdana" pitchFamily="34" charset="0"/>
            </a:endParaRPr>
          </a:p>
        </p:txBody>
      </p:sp>
      <p:pic>
        <p:nvPicPr>
          <p:cNvPr id="57" name="Picture 10" descr="10738245_daisycopy.jpg"/>
          <p:cNvPicPr>
            <a:picLocks noChangeAspect="1"/>
          </p:cNvPicPr>
          <p:nvPr/>
        </p:nvPicPr>
        <p:blipFill>
          <a:blip r:embed="rId4" cstate="print"/>
          <a:stretch>
            <a:fillRect/>
          </a:stretch>
        </p:blipFill>
        <p:spPr>
          <a:xfrm>
            <a:off x="1835696" y="4329224"/>
            <a:ext cx="1116124" cy="1116000"/>
          </a:xfrm>
          <a:prstGeom prst="rect">
            <a:avLst/>
          </a:prstGeom>
          <a:ln>
            <a:solidFill>
              <a:schemeClr val="bg2">
                <a:lumMod val="60000"/>
                <a:lumOff val="40000"/>
              </a:schemeClr>
            </a:solidFill>
          </a:ln>
          <a:effectLst>
            <a:outerShdw blurRad="292100" dist="139700" dir="2700000" algn="tl" rotWithShape="0">
              <a:srgbClr val="333333">
                <a:alpha val="65000"/>
              </a:srgbClr>
            </a:outerShdw>
          </a:effectLst>
        </p:spPr>
      </p:pic>
      <p:sp>
        <p:nvSpPr>
          <p:cNvPr id="58" name="TextBox 11"/>
          <p:cNvSpPr txBox="1"/>
          <p:nvPr/>
        </p:nvSpPr>
        <p:spPr>
          <a:xfrm flipH="1">
            <a:off x="2915816" y="4077072"/>
            <a:ext cx="5616625" cy="1692771"/>
          </a:xfrm>
          <a:prstGeom prst="rect">
            <a:avLst/>
          </a:prstGeom>
          <a:noFill/>
        </p:spPr>
        <p:txBody>
          <a:bodyPr wrap="square" rtlCol="0">
            <a:spAutoFit/>
          </a:bodyPr>
          <a:lstStyle/>
          <a:p>
            <a:pPr marL="342900" indent="-342900" eaLnBrk="0" hangingPunct="0">
              <a:spcBef>
                <a:spcPct val="20000"/>
              </a:spcBef>
              <a:buClr>
                <a:schemeClr val="bg2"/>
              </a:buClr>
              <a:buSzPct val="75000"/>
              <a:defRPr/>
            </a:pPr>
            <a:r>
              <a:rPr lang="pt-BR" sz="2000" b="1" kern="0" dirty="0" smtClean="0">
                <a:solidFill>
                  <a:srgbClr val="3333CC"/>
                </a:solidFill>
                <a:latin typeface="Verdana" pitchFamily="34" charset="0"/>
                <a:ea typeface="Verdana" pitchFamily="34" charset="0"/>
                <a:cs typeface="Verdana" pitchFamily="34" charset="0"/>
              </a:rPr>
              <a:t>O que pode ser eliminado?</a:t>
            </a:r>
          </a:p>
          <a:p>
            <a:pPr marL="342900" indent="-342900" eaLnBrk="0" hangingPunct="0">
              <a:spcBef>
                <a:spcPct val="20000"/>
              </a:spcBef>
              <a:buClr>
                <a:schemeClr val="bg2"/>
              </a:buClr>
              <a:buSzPct val="75000"/>
              <a:buFont typeface="Wingdings" pitchFamily="2" charset="2"/>
              <a:buNone/>
              <a:defRPr/>
            </a:pPr>
            <a:r>
              <a:rPr lang="pt-BR" sz="2000" kern="0" dirty="0" smtClean="0">
                <a:latin typeface="Verdana" pitchFamily="34" charset="0"/>
                <a:ea typeface="Verdana" pitchFamily="34" charset="0"/>
                <a:cs typeface="Verdana" pitchFamily="34" charset="0"/>
              </a:rPr>
              <a:t>	Documentos que esgotados os prazos de guarda podem ser eliminados sem prejuízo para a coletividade ou a memória da instituição</a:t>
            </a:r>
            <a:endParaRPr lang="pt-BR" sz="2000" kern="0" dirty="0">
              <a:latin typeface="Verdana" pitchFamily="34" charset="0"/>
              <a:ea typeface="Verdana" pitchFamily="34" charset="0"/>
              <a:cs typeface="Verdana" pitchFamily="34" charset="0"/>
            </a:endParaRPr>
          </a:p>
        </p:txBody>
      </p:sp>
      <p:sp>
        <p:nvSpPr>
          <p:cNvPr id="59" name="Título 1"/>
          <p:cNvSpPr txBox="1">
            <a:spLocks/>
          </p:cNvSpPr>
          <p:nvPr/>
        </p:nvSpPr>
        <p:spPr>
          <a:xfrm>
            <a:off x="0" y="332656"/>
            <a:ext cx="9144000" cy="1080120"/>
          </a:xfrm>
          <a:prstGeom prst="rect">
            <a:avLst/>
          </a:prstGeom>
        </p:spPr>
        <p:txBody>
          <a:bodyPr/>
          <a:lstStyle/>
          <a:p>
            <a:pPr algn="ctr" eaLnBrk="0" hangingPunct="0">
              <a:defRPr/>
            </a:pPr>
            <a:r>
              <a:rPr lang="pt-BR" sz="3200" b="1" dirty="0">
                <a:solidFill>
                  <a:srgbClr val="C00000"/>
                </a:solidFill>
                <a:latin typeface="Verdana" pitchFamily="34" charset="0"/>
                <a:ea typeface="Verdana" pitchFamily="34" charset="0"/>
                <a:cs typeface="Verdana" pitchFamily="34" charset="0"/>
                <a:sym typeface="Gill Sans Light" charset="0"/>
              </a:rPr>
              <a:t>Gestão </a:t>
            </a:r>
            <a:r>
              <a:rPr lang="pt-BR" sz="3200" b="1" dirty="0" smtClean="0">
                <a:solidFill>
                  <a:srgbClr val="C00000"/>
                </a:solidFill>
                <a:latin typeface="Verdana" pitchFamily="34" charset="0"/>
                <a:ea typeface="Verdana" pitchFamily="34" charset="0"/>
                <a:cs typeface="Verdana" pitchFamily="34" charset="0"/>
                <a:sym typeface="Gill Sans Light" charset="0"/>
              </a:rPr>
              <a:t>documental: </a:t>
            </a:r>
            <a:r>
              <a:rPr lang="pt-BR" sz="3200" b="1" dirty="0">
                <a:solidFill>
                  <a:srgbClr val="C00000"/>
                </a:solidFill>
                <a:latin typeface="Verdana" pitchFamily="34" charset="0"/>
                <a:ea typeface="Verdana" pitchFamily="34" charset="0"/>
                <a:cs typeface="Verdana" pitchFamily="34" charset="0"/>
                <a:sym typeface="Gill Sans Light" charset="0"/>
              </a:rPr>
              <a:t>instrumento de preservação da </a:t>
            </a:r>
            <a:r>
              <a:rPr lang="pt-BR" sz="3200" b="1" dirty="0" smtClean="0">
                <a:solidFill>
                  <a:srgbClr val="C00000"/>
                </a:solidFill>
                <a:latin typeface="Verdana" pitchFamily="34" charset="0"/>
                <a:ea typeface="Verdana" pitchFamily="34" charset="0"/>
                <a:cs typeface="Verdana" pitchFamily="34" charset="0"/>
                <a:sym typeface="Gill Sans Light" charset="0"/>
              </a:rPr>
              <a:t>memória institucional</a:t>
            </a:r>
            <a:endParaRPr lang="pt-BR" sz="3200" b="1" dirty="0">
              <a:solidFill>
                <a:srgbClr val="C00000"/>
              </a:solidFill>
              <a:latin typeface="Verdana" pitchFamily="34" charset="0"/>
              <a:ea typeface="Verdana" pitchFamily="34" charset="0"/>
              <a:cs typeface="Verdana" pitchFamily="34" charset="0"/>
              <a:sym typeface="Gill Sans Light" charset="0"/>
            </a:endParaRPr>
          </a:p>
        </p:txBody>
      </p:sp>
      <p:pic>
        <p:nvPicPr>
          <p:cNvPr id="19" name="Imagem 18" descr="corte da bandeira.png"/>
          <p:cNvPicPr>
            <a:picLocks noChangeAspect="1"/>
          </p:cNvPicPr>
          <p:nvPr/>
        </p:nvPicPr>
        <p:blipFill>
          <a:blip r:embed="rId5"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fltVal val="0"/>
                                          </p:val>
                                        </p:tav>
                                        <p:tav tm="100000">
                                          <p:val>
                                            <p:strVal val="#ppt_w"/>
                                          </p:val>
                                        </p:tav>
                                      </p:tavLst>
                                    </p:anim>
                                    <p:anim calcmode="lin" valueType="num">
                                      <p:cBhvr>
                                        <p:cTn id="8" dur="1000" fill="hold"/>
                                        <p:tgtEl>
                                          <p:spTgt spid="55"/>
                                        </p:tgtEl>
                                        <p:attrNameLst>
                                          <p:attrName>ppt_h</p:attrName>
                                        </p:attrNameLst>
                                      </p:cBhvr>
                                      <p:tavLst>
                                        <p:tav tm="0">
                                          <p:val>
                                            <p:fltVal val="0"/>
                                          </p:val>
                                        </p:tav>
                                        <p:tav tm="100000">
                                          <p:val>
                                            <p:strVal val="#ppt_h"/>
                                          </p:val>
                                        </p:tav>
                                      </p:tavLst>
                                    </p:anim>
                                    <p:anim calcmode="lin" valueType="num">
                                      <p:cBhvr>
                                        <p:cTn id="9" dur="1000" fill="hold"/>
                                        <p:tgtEl>
                                          <p:spTgt spid="55"/>
                                        </p:tgtEl>
                                        <p:attrNameLst>
                                          <p:attrName>style.rotation</p:attrName>
                                        </p:attrNameLst>
                                      </p:cBhvr>
                                      <p:tavLst>
                                        <p:tav tm="0">
                                          <p:val>
                                            <p:fltVal val="90"/>
                                          </p:val>
                                        </p:tav>
                                        <p:tav tm="100000">
                                          <p:val>
                                            <p:fltVal val="0"/>
                                          </p:val>
                                        </p:tav>
                                      </p:tavLst>
                                    </p:anim>
                                    <p:animEffect transition="in" filter="fade">
                                      <p:cBhvr>
                                        <p:cTn id="10" dur="1000"/>
                                        <p:tgtEl>
                                          <p:spTgt spid="55"/>
                                        </p:tgtEl>
                                      </p:cBhvr>
                                    </p:animEffect>
                                  </p:childTnLst>
                                </p:cTn>
                              </p:par>
                              <p:par>
                                <p:cTn id="11" presetID="0" presetClass="path" presetSubtype="0" accel="50000" decel="50000" fill="hold" nodeType="withEffect">
                                  <p:stCondLst>
                                    <p:cond delay="0"/>
                                  </p:stCondLst>
                                  <p:iterate type="lt">
                                    <p:tmPct val="0"/>
                                  </p:iterate>
                                  <p:childTnLst>
                                    <p:animMotion origin="layout" path="M 4.72222E-6 -3.41351E-6 C 0.04947 0.1043 0.07743 0.20398 0.10746 0.3328 C 0.1375 0.46184 0.16545 0.68132 0.18072 0.7729 " pathEditMode="relative" rAng="0" ptsTypes="faf">
                                      <p:cBhvr>
                                        <p:cTn id="12" dur="1000" spd="-100000" fill="hold"/>
                                        <p:tgtEl>
                                          <p:spTgt spid="55"/>
                                        </p:tgtEl>
                                        <p:attrNameLst>
                                          <p:attrName>ppt_x</p:attrName>
                                          <p:attrName>ppt_y</p:attrName>
                                        </p:attrNameLst>
                                      </p:cBhvr>
                                      <p:rCtr x="90" y="386"/>
                                    </p:animMotion>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1000"/>
                                        <p:tgtEl>
                                          <p:spTgt spid="56"/>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57"/>
                                        </p:tgtEl>
                                        <p:attrNameLst>
                                          <p:attrName>style.visibility</p:attrName>
                                        </p:attrNameLst>
                                      </p:cBhvr>
                                      <p:to>
                                        <p:strVal val="visible"/>
                                      </p:to>
                                    </p:set>
                                    <p:anim calcmode="lin" valueType="num">
                                      <p:cBhvr>
                                        <p:cTn id="19" dur="2000" fill="hold"/>
                                        <p:tgtEl>
                                          <p:spTgt spid="57"/>
                                        </p:tgtEl>
                                        <p:attrNameLst>
                                          <p:attrName>ppt_w</p:attrName>
                                        </p:attrNameLst>
                                      </p:cBhvr>
                                      <p:tavLst>
                                        <p:tav tm="0">
                                          <p:val>
                                            <p:fltVal val="0"/>
                                          </p:val>
                                        </p:tav>
                                        <p:tav tm="100000">
                                          <p:val>
                                            <p:strVal val="#ppt_w"/>
                                          </p:val>
                                        </p:tav>
                                      </p:tavLst>
                                    </p:anim>
                                    <p:anim calcmode="lin" valueType="num">
                                      <p:cBhvr>
                                        <p:cTn id="20" dur="2000" fill="hold"/>
                                        <p:tgtEl>
                                          <p:spTgt spid="57"/>
                                        </p:tgtEl>
                                        <p:attrNameLst>
                                          <p:attrName>ppt_h</p:attrName>
                                        </p:attrNameLst>
                                      </p:cBhvr>
                                      <p:tavLst>
                                        <p:tav tm="0">
                                          <p:val>
                                            <p:fltVal val="0"/>
                                          </p:val>
                                        </p:tav>
                                        <p:tav tm="100000">
                                          <p:val>
                                            <p:strVal val="#ppt_h"/>
                                          </p:val>
                                        </p:tav>
                                      </p:tavLst>
                                    </p:anim>
                                    <p:anim calcmode="lin" valueType="num">
                                      <p:cBhvr>
                                        <p:cTn id="21" dur="2000" fill="hold"/>
                                        <p:tgtEl>
                                          <p:spTgt spid="57"/>
                                        </p:tgtEl>
                                        <p:attrNameLst>
                                          <p:attrName>style.rotation</p:attrName>
                                        </p:attrNameLst>
                                      </p:cBhvr>
                                      <p:tavLst>
                                        <p:tav tm="0">
                                          <p:val>
                                            <p:fltVal val="90"/>
                                          </p:val>
                                        </p:tav>
                                        <p:tav tm="100000">
                                          <p:val>
                                            <p:fltVal val="0"/>
                                          </p:val>
                                        </p:tav>
                                      </p:tavLst>
                                    </p:anim>
                                    <p:animEffect transition="in" filter="fade">
                                      <p:cBhvr>
                                        <p:cTn id="22" dur="2000"/>
                                        <p:tgtEl>
                                          <p:spTgt spid="57"/>
                                        </p:tgtEl>
                                      </p:cBhvr>
                                    </p:animEffect>
                                  </p:childTnLst>
                                </p:cTn>
                              </p:par>
                              <p:par>
                                <p:cTn id="23" presetID="0" presetClass="path" presetSubtype="0" accel="50000" decel="50000" fill="hold" nodeType="withEffect">
                                  <p:stCondLst>
                                    <p:cond delay="0"/>
                                  </p:stCondLst>
                                  <p:iterate type="lt">
                                    <p:tmPct val="0"/>
                                  </p:iterate>
                                  <p:childTnLst>
                                    <p:animMotion origin="layout" path="M 2.77778E-6 -4.58834E-6 C 0.00955 0.06106 0.01927 0.12258 0.02951 0.19149 C 0.03975 0.26064 0.05069 0.33719 0.0618 0.41397 " pathEditMode="relative" rAng="0" ptsTypes="aaA">
                                      <p:cBhvr>
                                        <p:cTn id="24" dur="2000" spd="-100000" fill="hold"/>
                                        <p:tgtEl>
                                          <p:spTgt spid="57"/>
                                        </p:tgtEl>
                                        <p:attrNameLst>
                                          <p:attrName>ppt_x</p:attrName>
                                          <p:attrName>ppt_y</p:attrName>
                                        </p:attrNameLst>
                                      </p:cBhvr>
                                      <p:rCtr x="31" y="207"/>
                                    </p:animMotion>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12" name="Espaço Reservado para Conteúdo 4"/>
          <p:cNvSpPr txBox="1">
            <a:spLocks/>
          </p:cNvSpPr>
          <p:nvPr/>
        </p:nvSpPr>
        <p:spPr bwMode="auto">
          <a:xfrm>
            <a:off x="755576" y="4581128"/>
            <a:ext cx="7715250" cy="1224136"/>
          </a:xfrm>
          <a:prstGeom prst="rect">
            <a:avLst/>
          </a:prstGeom>
          <a:noFill/>
          <a:ln w="9525">
            <a:noFill/>
            <a:miter lim="800000"/>
            <a:headEnd/>
            <a:tailEnd/>
          </a:ln>
        </p:spPr>
        <p:txBody>
          <a:bodyPr/>
          <a:lstStyle/>
          <a:p>
            <a:pPr indent="-342900">
              <a:spcBef>
                <a:spcPct val="20000"/>
              </a:spcBef>
            </a:pPr>
            <a:r>
              <a:rPr lang="pt-BR" sz="2000" dirty="0">
                <a:latin typeface="Verdana" pitchFamily="34" charset="0"/>
                <a:ea typeface="Verdana" pitchFamily="34" charset="0"/>
                <a:cs typeface="Verdana" pitchFamily="34" charset="0"/>
              </a:rPr>
              <a:t>São grupos permanentes e multidisciplinares instituídos nos órgãos, entidades e empresas da Administração Pública Estadual, nos termos </a:t>
            </a:r>
            <a:r>
              <a:rPr lang="pt-BR" sz="2000" dirty="0" smtClean="0">
                <a:latin typeface="Verdana" pitchFamily="34" charset="0"/>
                <a:ea typeface="Verdana" pitchFamily="34" charset="0"/>
                <a:cs typeface="Verdana" pitchFamily="34" charset="0"/>
              </a:rPr>
              <a:t>dos Decretos nº 29.838/1989, nº 48.897/2004 e nº 58.052/2012.</a:t>
            </a:r>
            <a:endParaRPr lang="pt-BR" sz="2000" dirty="0">
              <a:latin typeface="Verdana" pitchFamily="34" charset="0"/>
              <a:ea typeface="Verdana" pitchFamily="34" charset="0"/>
              <a:cs typeface="Verdana" pitchFamily="34" charset="0"/>
            </a:endParaRPr>
          </a:p>
        </p:txBody>
      </p:sp>
      <p:sp>
        <p:nvSpPr>
          <p:cNvPr id="13" name="Text Box 10"/>
          <p:cNvSpPr txBox="1">
            <a:spLocks noChangeArrowheads="1"/>
          </p:cNvSpPr>
          <p:nvPr/>
        </p:nvSpPr>
        <p:spPr bwMode="auto">
          <a:xfrm>
            <a:off x="395536" y="1700808"/>
            <a:ext cx="2808312" cy="707886"/>
          </a:xfrm>
          <a:prstGeom prst="rect">
            <a:avLst/>
          </a:prstGeom>
          <a:noFill/>
          <a:ln w="50800" cmpd="thickThin">
            <a:solidFill>
              <a:srgbClr val="110076"/>
            </a:solidFill>
            <a:miter lim="800000"/>
            <a:headEnd/>
            <a:tailEnd/>
          </a:ln>
          <a:effectLst/>
        </p:spPr>
        <p:txBody>
          <a:bodyPr wrap="square">
            <a:spAutoFit/>
          </a:bodyPr>
          <a:lstStyle/>
          <a:p>
            <a:pPr fontAlgn="auto">
              <a:spcBef>
                <a:spcPts val="0"/>
              </a:spcBef>
              <a:spcAft>
                <a:spcPts val="0"/>
              </a:spcAft>
              <a:defRPr/>
            </a:pPr>
            <a:r>
              <a:rPr lang="pt-BR" sz="2000" dirty="0">
                <a:latin typeface="Verdana" pitchFamily="34" charset="0"/>
                <a:ea typeface="Verdana" pitchFamily="34" charset="0"/>
                <a:cs typeface="Verdana" pitchFamily="34" charset="0"/>
              </a:rPr>
              <a:t>Decreto </a:t>
            </a:r>
            <a:r>
              <a:rPr lang="pt-BR" sz="2000" dirty="0" smtClean="0">
                <a:latin typeface="Verdana" pitchFamily="34" charset="0"/>
                <a:ea typeface="Verdana" pitchFamily="34" charset="0"/>
                <a:cs typeface="Verdana" pitchFamily="34" charset="0"/>
              </a:rPr>
              <a:t>nº29.838, 18 </a:t>
            </a:r>
            <a:r>
              <a:rPr lang="pt-BR" sz="2000" dirty="0">
                <a:latin typeface="Verdana" pitchFamily="34" charset="0"/>
                <a:ea typeface="Verdana" pitchFamily="34" charset="0"/>
                <a:cs typeface="Verdana" pitchFamily="34" charset="0"/>
              </a:rPr>
              <a:t>de abril de 1989</a:t>
            </a:r>
            <a:endParaRPr lang="pt-BR" sz="2000" i="1" dirty="0">
              <a:latin typeface="Verdana" pitchFamily="34" charset="0"/>
              <a:ea typeface="Verdana" pitchFamily="34" charset="0"/>
              <a:cs typeface="Verdana" pitchFamily="34" charset="0"/>
            </a:endParaRPr>
          </a:p>
        </p:txBody>
      </p:sp>
      <p:sp>
        <p:nvSpPr>
          <p:cNvPr id="14" name="AutoShape 14"/>
          <p:cNvSpPr>
            <a:spLocks noChangeArrowheads="1"/>
          </p:cNvSpPr>
          <p:nvPr/>
        </p:nvSpPr>
        <p:spPr bwMode="auto">
          <a:xfrm>
            <a:off x="3635896" y="1844824"/>
            <a:ext cx="608013" cy="427038"/>
          </a:xfrm>
          <a:prstGeom prst="rightArrow">
            <a:avLst>
              <a:gd name="adj1" fmla="val 50000"/>
              <a:gd name="adj2" fmla="val 25000"/>
            </a:avLst>
          </a:prstGeom>
          <a:solidFill>
            <a:srgbClr val="110076"/>
          </a:solidFill>
          <a:ln w="9525">
            <a:solidFill>
              <a:srgbClr val="110076"/>
            </a:solidFill>
            <a:miter lim="800000"/>
            <a:headEnd/>
            <a:tailEnd/>
          </a:ln>
          <a:effectLst/>
        </p:spPr>
        <p:txBody>
          <a:bodyPr wrap="none" anchor="ctr"/>
          <a:lstStyle/>
          <a:p>
            <a:pPr fontAlgn="auto">
              <a:spcBef>
                <a:spcPts val="0"/>
              </a:spcBef>
              <a:spcAft>
                <a:spcPts val="0"/>
              </a:spcAft>
              <a:defRPr/>
            </a:pPr>
            <a:endParaRPr lang="pt-BR">
              <a:latin typeface="+mn-lt"/>
            </a:endParaRPr>
          </a:p>
        </p:txBody>
      </p:sp>
      <p:sp>
        <p:nvSpPr>
          <p:cNvPr id="22" name="Text Box 13"/>
          <p:cNvSpPr txBox="1">
            <a:spLocks noChangeArrowheads="1"/>
          </p:cNvSpPr>
          <p:nvPr/>
        </p:nvSpPr>
        <p:spPr bwMode="auto">
          <a:xfrm>
            <a:off x="4572000" y="1556792"/>
            <a:ext cx="4104000" cy="1107996"/>
          </a:xfrm>
          <a:prstGeom prst="rect">
            <a:avLst/>
          </a:prstGeom>
          <a:noFill/>
          <a:ln w="50800" cmpd="thickThin">
            <a:solidFill>
              <a:srgbClr val="110076"/>
            </a:solidFill>
            <a:miter lim="800000"/>
            <a:headEnd/>
            <a:tailEnd/>
          </a:ln>
        </p:spPr>
        <p:txBody>
          <a:bodyPr wrap="square">
            <a:spAutoFit/>
          </a:bodyPr>
          <a:lstStyle/>
          <a:p>
            <a:pPr fontAlgn="auto">
              <a:spcBef>
                <a:spcPts val="0"/>
              </a:spcBef>
              <a:spcAft>
                <a:spcPts val="0"/>
              </a:spcAft>
              <a:defRPr/>
            </a:pPr>
            <a:r>
              <a:rPr lang="pt-BR" sz="2200" i="1" dirty="0">
                <a:latin typeface="Verdana" pitchFamily="34" charset="0"/>
                <a:ea typeface="Verdana" pitchFamily="34" charset="0"/>
                <a:cs typeface="Verdana" pitchFamily="34" charset="0"/>
              </a:rPr>
              <a:t>Determina a criação de  Comissões  de Avaliação de Documentos de </a:t>
            </a:r>
            <a:r>
              <a:rPr lang="pt-BR" sz="2200" i="1" dirty="0" smtClean="0">
                <a:latin typeface="Verdana" pitchFamily="34" charset="0"/>
                <a:ea typeface="Verdana" pitchFamily="34" charset="0"/>
                <a:cs typeface="Verdana" pitchFamily="34" charset="0"/>
              </a:rPr>
              <a:t>Arquivo</a:t>
            </a:r>
            <a:endParaRPr lang="pt-BR" sz="2200" i="1" dirty="0">
              <a:latin typeface="Verdana" pitchFamily="34" charset="0"/>
              <a:ea typeface="Verdana" pitchFamily="34" charset="0"/>
              <a:cs typeface="Verdana" pitchFamily="34" charset="0"/>
            </a:endParaRPr>
          </a:p>
        </p:txBody>
      </p:sp>
      <p:sp>
        <p:nvSpPr>
          <p:cNvPr id="23" name="Retângulo 22"/>
          <p:cNvSpPr/>
          <p:nvPr/>
        </p:nvSpPr>
        <p:spPr>
          <a:xfrm>
            <a:off x="899592" y="188640"/>
            <a:ext cx="7128792" cy="978729"/>
          </a:xfrm>
          <a:prstGeom prst="rect">
            <a:avLst/>
          </a:prstGeom>
        </p:spPr>
        <p:txBody>
          <a:bodyPr wrap="square">
            <a:spAutoFit/>
          </a:bodyPr>
          <a:lstStyle/>
          <a:p>
            <a:pPr algn="ctr" eaLnBrk="0" hangingPunct="0">
              <a:lnSpc>
                <a:spcPct val="90000"/>
              </a:lnSpc>
              <a:spcBef>
                <a:spcPct val="20000"/>
              </a:spcBef>
              <a:buFont typeface="Arial" charset="0"/>
              <a:buNone/>
            </a:pPr>
            <a:r>
              <a:rPr lang="pt-BR" sz="3200" b="1" dirty="0" smtClean="0">
                <a:solidFill>
                  <a:srgbClr val="C00000"/>
                </a:solidFill>
                <a:latin typeface="Verdana" pitchFamily="34" charset="0"/>
                <a:ea typeface="Verdana" pitchFamily="34" charset="0"/>
                <a:cs typeface="Verdana" pitchFamily="34" charset="0"/>
              </a:rPr>
              <a:t>Comissão de Avaliação de Documentos e Acesso - CADA</a:t>
            </a:r>
            <a:endParaRPr lang="pt-BR" sz="3200" b="1" dirty="0">
              <a:solidFill>
                <a:srgbClr val="C00000"/>
              </a:solidFill>
              <a:latin typeface="Verdana" pitchFamily="34" charset="0"/>
              <a:ea typeface="Verdana" pitchFamily="34" charset="0"/>
              <a:cs typeface="Verdana" pitchFamily="34" charset="0"/>
            </a:endParaRPr>
          </a:p>
        </p:txBody>
      </p:sp>
      <p:sp>
        <p:nvSpPr>
          <p:cNvPr id="24" name="Text Box 10"/>
          <p:cNvSpPr txBox="1">
            <a:spLocks noChangeArrowheads="1"/>
          </p:cNvSpPr>
          <p:nvPr/>
        </p:nvSpPr>
        <p:spPr bwMode="auto">
          <a:xfrm>
            <a:off x="395536" y="3163119"/>
            <a:ext cx="2952328" cy="707886"/>
          </a:xfrm>
          <a:prstGeom prst="rect">
            <a:avLst/>
          </a:prstGeom>
          <a:noFill/>
          <a:ln w="50800" cmpd="thickThin">
            <a:solidFill>
              <a:srgbClr val="110076"/>
            </a:solidFill>
            <a:miter lim="800000"/>
            <a:headEnd/>
            <a:tailEnd/>
          </a:ln>
          <a:effectLst/>
        </p:spPr>
        <p:txBody>
          <a:bodyPr wrap="square">
            <a:spAutoFit/>
          </a:bodyPr>
          <a:lstStyle/>
          <a:p>
            <a:pPr fontAlgn="auto">
              <a:spcBef>
                <a:spcPts val="0"/>
              </a:spcBef>
              <a:spcAft>
                <a:spcPts val="0"/>
              </a:spcAft>
              <a:defRPr/>
            </a:pPr>
            <a:r>
              <a:rPr lang="pt-BR" sz="2000" dirty="0">
                <a:latin typeface="Verdana" pitchFamily="34" charset="0"/>
                <a:ea typeface="Verdana" pitchFamily="34" charset="0"/>
                <a:cs typeface="Verdana" pitchFamily="34" charset="0"/>
              </a:rPr>
              <a:t>Decreto </a:t>
            </a:r>
            <a:r>
              <a:rPr lang="pt-BR" sz="2000" dirty="0" smtClean="0">
                <a:latin typeface="Verdana" pitchFamily="34" charset="0"/>
                <a:ea typeface="Verdana" pitchFamily="34" charset="0"/>
                <a:cs typeface="Verdana" pitchFamily="34" charset="0"/>
              </a:rPr>
              <a:t>nº 58.052, </a:t>
            </a:r>
            <a:r>
              <a:rPr lang="pt-BR" sz="2000" dirty="0">
                <a:latin typeface="Verdana" pitchFamily="34" charset="0"/>
                <a:ea typeface="Verdana" pitchFamily="34" charset="0"/>
                <a:cs typeface="Verdana" pitchFamily="34" charset="0"/>
              </a:rPr>
              <a:t>18 de </a:t>
            </a:r>
            <a:r>
              <a:rPr lang="pt-BR" sz="2000" dirty="0" smtClean="0">
                <a:latin typeface="Verdana" pitchFamily="34" charset="0"/>
                <a:ea typeface="Verdana" pitchFamily="34" charset="0"/>
                <a:cs typeface="Verdana" pitchFamily="34" charset="0"/>
              </a:rPr>
              <a:t>maio de 2012</a:t>
            </a:r>
            <a:endParaRPr lang="pt-BR" sz="2000" i="1" dirty="0">
              <a:latin typeface="Verdana" pitchFamily="34" charset="0"/>
              <a:ea typeface="Verdana" pitchFamily="34" charset="0"/>
              <a:cs typeface="Verdana" pitchFamily="34" charset="0"/>
            </a:endParaRPr>
          </a:p>
        </p:txBody>
      </p:sp>
      <p:sp>
        <p:nvSpPr>
          <p:cNvPr id="25" name="AutoShape 14"/>
          <p:cNvSpPr>
            <a:spLocks noChangeArrowheads="1"/>
          </p:cNvSpPr>
          <p:nvPr/>
        </p:nvSpPr>
        <p:spPr bwMode="auto">
          <a:xfrm>
            <a:off x="3707904" y="3284984"/>
            <a:ext cx="608013" cy="427038"/>
          </a:xfrm>
          <a:prstGeom prst="rightArrow">
            <a:avLst>
              <a:gd name="adj1" fmla="val 50000"/>
              <a:gd name="adj2" fmla="val 25000"/>
            </a:avLst>
          </a:prstGeom>
          <a:solidFill>
            <a:srgbClr val="110076"/>
          </a:solidFill>
          <a:ln w="9525">
            <a:solidFill>
              <a:srgbClr val="110076"/>
            </a:solidFill>
            <a:miter lim="800000"/>
            <a:headEnd/>
            <a:tailEnd/>
          </a:ln>
          <a:effectLst/>
        </p:spPr>
        <p:txBody>
          <a:bodyPr wrap="none" anchor="ctr"/>
          <a:lstStyle/>
          <a:p>
            <a:pPr fontAlgn="auto">
              <a:spcBef>
                <a:spcPts val="0"/>
              </a:spcBef>
              <a:spcAft>
                <a:spcPts val="0"/>
              </a:spcAft>
              <a:defRPr/>
            </a:pPr>
            <a:endParaRPr lang="pt-BR">
              <a:latin typeface="+mn-lt"/>
            </a:endParaRPr>
          </a:p>
        </p:txBody>
      </p:sp>
      <p:sp>
        <p:nvSpPr>
          <p:cNvPr id="26" name="Text Box 13"/>
          <p:cNvSpPr txBox="1">
            <a:spLocks noChangeArrowheads="1"/>
          </p:cNvSpPr>
          <p:nvPr/>
        </p:nvSpPr>
        <p:spPr bwMode="auto">
          <a:xfrm>
            <a:off x="4572000" y="2917056"/>
            <a:ext cx="4104456" cy="1446550"/>
          </a:xfrm>
          <a:prstGeom prst="rect">
            <a:avLst/>
          </a:prstGeom>
          <a:noFill/>
          <a:ln w="50800" cmpd="thickThin">
            <a:solidFill>
              <a:srgbClr val="110076"/>
            </a:solidFill>
            <a:miter lim="800000"/>
            <a:headEnd/>
            <a:tailEnd/>
          </a:ln>
        </p:spPr>
        <p:txBody>
          <a:bodyPr wrap="square">
            <a:spAutoFit/>
          </a:bodyPr>
          <a:lstStyle/>
          <a:p>
            <a:pPr fontAlgn="auto">
              <a:spcBef>
                <a:spcPts val="0"/>
              </a:spcBef>
              <a:spcAft>
                <a:spcPts val="0"/>
              </a:spcAft>
              <a:defRPr/>
            </a:pPr>
            <a:r>
              <a:rPr lang="pt-BR" sz="2200" i="1" dirty="0" smtClean="0">
                <a:latin typeface="Verdana" pitchFamily="34" charset="0"/>
                <a:ea typeface="Verdana" pitchFamily="34" charset="0"/>
                <a:cs typeface="Verdana" pitchFamily="34" charset="0"/>
              </a:rPr>
              <a:t>Altera denominação para Comissões  </a:t>
            </a:r>
            <a:r>
              <a:rPr lang="pt-BR" sz="2200" i="1" dirty="0">
                <a:latin typeface="Verdana" pitchFamily="34" charset="0"/>
                <a:ea typeface="Verdana" pitchFamily="34" charset="0"/>
                <a:cs typeface="Verdana" pitchFamily="34" charset="0"/>
              </a:rPr>
              <a:t>de Avaliação de </a:t>
            </a:r>
            <a:r>
              <a:rPr lang="pt-BR" sz="2200" i="1" dirty="0" smtClean="0">
                <a:latin typeface="Verdana" pitchFamily="34" charset="0"/>
                <a:ea typeface="Verdana" pitchFamily="34" charset="0"/>
                <a:cs typeface="Verdana" pitchFamily="34" charset="0"/>
              </a:rPr>
              <a:t>Documentos e Acesso e amplia suas atribuições</a:t>
            </a:r>
            <a:endParaRPr lang="pt-BR" sz="2200" i="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2000"/>
                                        <p:tgtEl>
                                          <p:spTgt spid="12"/>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1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1000"/>
                                        <p:tgtEl>
                                          <p:spTgt spid="2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1000"/>
                                        <p:tgtEl>
                                          <p:spTgt spid="25"/>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22" grpId="0" animBg="1"/>
      <p:bldP spid="24"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4"/>
          <p:cNvSpPr>
            <a:spLocks noChangeArrowheads="1"/>
          </p:cNvSpPr>
          <p:nvPr/>
        </p:nvSpPr>
        <p:spPr bwMode="auto">
          <a:xfrm>
            <a:off x="467544" y="1340768"/>
            <a:ext cx="8069262" cy="4829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lnSpc>
                <a:spcPct val="90000"/>
              </a:lnSpc>
              <a:spcBef>
                <a:spcPct val="20000"/>
              </a:spcBef>
              <a:buFont typeface="Arial" charset="0"/>
              <a:buNone/>
            </a:pPr>
            <a:endParaRPr lang="pt-BR" dirty="0">
              <a:latin typeface="Verdana" pitchFamily="34" charset="0"/>
              <a:ea typeface="Verdana" pitchFamily="34" charset="0"/>
              <a:cs typeface="Verdana" pitchFamily="34" charset="0"/>
            </a:endParaRPr>
          </a:p>
          <a:p>
            <a:pPr eaLnBrk="0" hangingPunct="0">
              <a:lnSpc>
                <a:spcPct val="90000"/>
              </a:lnSpc>
              <a:spcBef>
                <a:spcPct val="20000"/>
              </a:spcBef>
              <a:buFont typeface="Arial" charset="0"/>
              <a:buNone/>
            </a:pPr>
            <a:r>
              <a:rPr lang="pt-BR" sz="2000" b="1" kern="0" dirty="0">
                <a:solidFill>
                  <a:srgbClr val="3333CC"/>
                </a:solidFill>
                <a:latin typeface="Verdana" pitchFamily="34" charset="0"/>
                <a:ea typeface="Verdana" pitchFamily="34" charset="0"/>
                <a:cs typeface="Verdana" pitchFamily="34" charset="0"/>
              </a:rPr>
              <a:t>Atribuições: </a:t>
            </a:r>
            <a:r>
              <a:rPr lang="pt-BR" sz="2000" b="1" u="sng" kern="0" dirty="0">
                <a:solidFill>
                  <a:srgbClr val="3333CC"/>
                </a:solidFill>
                <a:latin typeface="Verdana" pitchFamily="34" charset="0"/>
                <a:ea typeface="Verdana" pitchFamily="34" charset="0"/>
                <a:cs typeface="Verdana" pitchFamily="34" charset="0"/>
              </a:rPr>
              <a:t>Gestão Documental</a:t>
            </a:r>
          </a:p>
          <a:p>
            <a:pPr eaLnBrk="0" hangingPunct="0">
              <a:lnSpc>
                <a:spcPct val="90000"/>
              </a:lnSpc>
              <a:spcBef>
                <a:spcPct val="20000"/>
              </a:spcBef>
              <a:buFont typeface="Arial" charset="0"/>
              <a:buNone/>
            </a:pPr>
            <a:endParaRPr lang="pt-BR" dirty="0">
              <a:latin typeface="Verdana" pitchFamily="34" charset="0"/>
              <a:ea typeface="Verdana" pitchFamily="34" charset="0"/>
              <a:cs typeface="Verdana" pitchFamily="34" charset="0"/>
            </a:endParaRPr>
          </a:p>
          <a:p>
            <a:pPr algn="just">
              <a:buClr>
                <a:srgbClr val="C00000"/>
              </a:buClr>
              <a:buFont typeface="Wingdings" pitchFamily="2" charset="2"/>
              <a:buChar char="ü"/>
            </a:pPr>
            <a:r>
              <a:rPr lang="pt-BR" dirty="0">
                <a:latin typeface="Verdana" pitchFamily="34" charset="0"/>
                <a:ea typeface="Verdana" pitchFamily="34" charset="0"/>
                <a:cs typeface="Verdana" pitchFamily="34" charset="0"/>
              </a:rPr>
              <a:t> Atuar como agentes multiplicadores das normas e procedimentos da gestão documental em seus respectivos órgãos e entidades</a:t>
            </a:r>
            <a:r>
              <a:rPr lang="pt-BR" dirty="0" smtClean="0">
                <a:latin typeface="Verdana" pitchFamily="34" charset="0"/>
                <a:ea typeface="Verdana" pitchFamily="34" charset="0"/>
                <a:cs typeface="Verdana" pitchFamily="34" charset="0"/>
              </a:rPr>
              <a:t>;</a:t>
            </a:r>
          </a:p>
          <a:p>
            <a:pPr algn="just">
              <a:buClr>
                <a:srgbClr val="C00000"/>
              </a:buClr>
              <a:buFont typeface="Wingdings" pitchFamily="2" charset="2"/>
              <a:buChar char="ü"/>
            </a:pPr>
            <a:endParaRPr lang="pt-BR" dirty="0">
              <a:latin typeface="Verdana" pitchFamily="34" charset="0"/>
              <a:ea typeface="Verdana" pitchFamily="34" charset="0"/>
              <a:cs typeface="Verdana" pitchFamily="34" charset="0"/>
            </a:endParaRPr>
          </a:p>
          <a:p>
            <a:pPr algn="just">
              <a:buClr>
                <a:srgbClr val="C00000"/>
              </a:buClr>
              <a:buFont typeface="Wingdings" pitchFamily="2" charset="2"/>
              <a:buChar char="ü"/>
            </a:pPr>
            <a:r>
              <a:rPr lang="pt-BR" dirty="0">
                <a:latin typeface="Verdana" pitchFamily="34" charset="0"/>
                <a:ea typeface="Verdana" pitchFamily="34" charset="0"/>
                <a:cs typeface="Verdana" pitchFamily="34" charset="0"/>
              </a:rPr>
              <a:t> Manter interlocução permanente com o Departamento de Gestão do SAESP, do Arquivo Público do Estado</a:t>
            </a:r>
            <a:r>
              <a:rPr lang="pt-BR" dirty="0" smtClean="0">
                <a:latin typeface="Verdana" pitchFamily="34" charset="0"/>
                <a:ea typeface="Verdana" pitchFamily="34" charset="0"/>
                <a:cs typeface="Verdana" pitchFamily="34" charset="0"/>
              </a:rPr>
              <a:t>;</a:t>
            </a:r>
          </a:p>
          <a:p>
            <a:pPr algn="just">
              <a:buClr>
                <a:srgbClr val="C00000"/>
              </a:buClr>
              <a:buFont typeface="Wingdings" pitchFamily="2" charset="2"/>
              <a:buChar char="ü"/>
            </a:pPr>
            <a:endParaRPr lang="pt-BR" dirty="0">
              <a:latin typeface="Verdana" pitchFamily="34" charset="0"/>
              <a:ea typeface="Verdana" pitchFamily="34" charset="0"/>
              <a:cs typeface="Verdana" pitchFamily="34" charset="0"/>
            </a:endParaRPr>
          </a:p>
          <a:p>
            <a:pPr algn="just">
              <a:buClr>
                <a:srgbClr val="C00000"/>
              </a:buClr>
              <a:buFont typeface="Wingdings" pitchFamily="2" charset="2"/>
              <a:buChar char="ü"/>
            </a:pPr>
            <a:r>
              <a:rPr lang="pt-BR" dirty="0">
                <a:latin typeface="Verdana" pitchFamily="34" charset="0"/>
                <a:ea typeface="Verdana" pitchFamily="34" charset="0"/>
                <a:cs typeface="Verdana" pitchFamily="34" charset="0"/>
              </a:rPr>
              <a:t>Elaborar e orientar a aplicação dos Planos de Classificação e das Tabelas de Temporalidade de Documentos; </a:t>
            </a:r>
            <a:endParaRPr lang="pt-BR" dirty="0" smtClean="0">
              <a:latin typeface="Verdana" pitchFamily="34" charset="0"/>
              <a:ea typeface="Verdana" pitchFamily="34" charset="0"/>
              <a:cs typeface="Verdana" pitchFamily="34" charset="0"/>
            </a:endParaRPr>
          </a:p>
          <a:p>
            <a:pPr algn="just">
              <a:buClr>
                <a:srgbClr val="C00000"/>
              </a:buClr>
              <a:buFont typeface="Wingdings" pitchFamily="2" charset="2"/>
              <a:buChar char="ü"/>
            </a:pPr>
            <a:endParaRPr lang="pt-BR" dirty="0">
              <a:latin typeface="Verdana" pitchFamily="34" charset="0"/>
              <a:ea typeface="Verdana" pitchFamily="34" charset="0"/>
              <a:cs typeface="Verdana" pitchFamily="34" charset="0"/>
            </a:endParaRPr>
          </a:p>
          <a:p>
            <a:pPr algn="just">
              <a:buClr>
                <a:srgbClr val="C00000"/>
              </a:buClr>
              <a:buFont typeface="Wingdings" pitchFamily="2" charset="2"/>
              <a:buChar char="ü"/>
            </a:pPr>
            <a:r>
              <a:rPr lang="pt-BR" dirty="0">
                <a:latin typeface="Verdana" pitchFamily="34" charset="0"/>
                <a:ea typeface="Verdana" pitchFamily="34" charset="0"/>
                <a:cs typeface="Verdana" pitchFamily="34" charset="0"/>
              </a:rPr>
              <a:t>Orientar os procedimentos para eliminação, transferência e recolhimento de </a:t>
            </a:r>
            <a:r>
              <a:rPr lang="pt-BR" dirty="0" smtClean="0">
                <a:latin typeface="Verdana" pitchFamily="34" charset="0"/>
                <a:ea typeface="Verdana" pitchFamily="34" charset="0"/>
                <a:cs typeface="Verdana" pitchFamily="34" charset="0"/>
              </a:rPr>
              <a:t>documentos.</a:t>
            </a:r>
            <a:endParaRPr lang="pt-BR" dirty="0">
              <a:latin typeface="Verdana" pitchFamily="34" charset="0"/>
              <a:ea typeface="Verdana" pitchFamily="34" charset="0"/>
              <a:cs typeface="Verdana" pitchFamily="34" charset="0"/>
            </a:endParaRPr>
          </a:p>
          <a:p>
            <a:pPr algn="just">
              <a:buClr>
                <a:srgbClr val="C00000"/>
              </a:buClr>
            </a:pPr>
            <a:endParaRPr lang="pt-BR" dirty="0">
              <a:latin typeface="Verdana" pitchFamily="34" charset="0"/>
              <a:ea typeface="Verdana" pitchFamily="34" charset="0"/>
              <a:cs typeface="Verdana" pitchFamily="34" charset="0"/>
            </a:endParaRPr>
          </a:p>
          <a:p>
            <a:pPr algn="r">
              <a:buClr>
                <a:srgbClr val="C00000"/>
              </a:buClr>
            </a:pPr>
            <a:r>
              <a:rPr lang="pt-BR" i="1" dirty="0" smtClean="0">
                <a:latin typeface="Verdana" pitchFamily="34" charset="0"/>
                <a:ea typeface="Verdana" pitchFamily="34" charset="0"/>
                <a:cs typeface="Verdana" pitchFamily="34" charset="0"/>
              </a:rPr>
              <a:t>Decreto </a:t>
            </a:r>
            <a:r>
              <a:rPr lang="pt-BR" i="1" dirty="0">
                <a:latin typeface="Verdana" pitchFamily="34" charset="0"/>
                <a:ea typeface="Verdana" pitchFamily="34" charset="0"/>
                <a:cs typeface="Verdana" pitchFamily="34" charset="0"/>
              </a:rPr>
              <a:t>nº 48.897/2004, artigos. 34 ao 38</a:t>
            </a:r>
          </a:p>
          <a:p>
            <a:pPr algn="just">
              <a:buClr>
                <a:srgbClr val="C00000"/>
              </a:buClr>
              <a:buFont typeface="Wingdings" pitchFamily="2" charset="2"/>
              <a:buChar char="§"/>
            </a:pPr>
            <a:endParaRPr lang="pt-BR" dirty="0">
              <a:latin typeface="Verdana" pitchFamily="34" charset="0"/>
              <a:ea typeface="Verdana" pitchFamily="34" charset="0"/>
              <a:cs typeface="Verdana" pitchFamily="34" charset="0"/>
            </a:endParaRPr>
          </a:p>
        </p:txBody>
      </p:sp>
      <p:sp>
        <p:nvSpPr>
          <p:cNvPr id="7" name="Retângulo 6"/>
          <p:cNvSpPr/>
          <p:nvPr/>
        </p:nvSpPr>
        <p:spPr>
          <a:xfrm>
            <a:off x="1259632" y="188640"/>
            <a:ext cx="7128792" cy="978729"/>
          </a:xfrm>
          <a:prstGeom prst="rect">
            <a:avLst/>
          </a:prstGeom>
        </p:spPr>
        <p:txBody>
          <a:bodyPr wrap="square">
            <a:spAutoFit/>
          </a:bodyPr>
          <a:lstStyle/>
          <a:p>
            <a:pPr algn="ctr" eaLnBrk="0" hangingPunct="0">
              <a:lnSpc>
                <a:spcPct val="90000"/>
              </a:lnSpc>
              <a:spcBef>
                <a:spcPct val="20000"/>
              </a:spcBef>
              <a:buFont typeface="Arial" charset="0"/>
              <a:buNone/>
            </a:pPr>
            <a:r>
              <a:rPr lang="pt-BR" sz="3200" b="1" dirty="0" smtClean="0">
                <a:solidFill>
                  <a:srgbClr val="C00000"/>
                </a:solidFill>
                <a:latin typeface="Verdana" pitchFamily="34" charset="0"/>
                <a:ea typeface="Verdana" pitchFamily="34" charset="0"/>
                <a:cs typeface="Verdana" pitchFamily="34" charset="0"/>
              </a:rPr>
              <a:t>Comissão de Avaliação de Documentos e Acesso </a:t>
            </a:r>
            <a:r>
              <a:rPr lang="pt-BR" sz="3200" b="1" dirty="0" smtClean="0">
                <a:solidFill>
                  <a:srgbClr val="C00000"/>
                </a:solidFill>
                <a:latin typeface="Verdana" pitchFamily="34" charset="0"/>
                <a:ea typeface="Verdana" pitchFamily="34" charset="0"/>
                <a:cs typeface="Verdana" pitchFamily="34" charset="0"/>
              </a:rPr>
              <a:t>- CADA</a:t>
            </a:r>
            <a:endParaRPr lang="pt-BR" sz="3200" b="1" dirty="0">
              <a:solidFill>
                <a:srgbClr val="C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12" name="Retângulo 4"/>
          <p:cNvSpPr>
            <a:spLocks noChangeArrowheads="1"/>
          </p:cNvSpPr>
          <p:nvPr/>
        </p:nvSpPr>
        <p:spPr bwMode="auto">
          <a:xfrm>
            <a:off x="539552" y="1340768"/>
            <a:ext cx="8069262" cy="4767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lnSpc>
                <a:spcPct val="90000"/>
              </a:lnSpc>
              <a:spcBef>
                <a:spcPct val="20000"/>
              </a:spcBef>
            </a:pPr>
            <a:r>
              <a:rPr lang="pt-BR" sz="2000" b="1" kern="0" dirty="0" smtClean="0">
                <a:solidFill>
                  <a:srgbClr val="3333CC"/>
                </a:solidFill>
                <a:latin typeface="Verdana" pitchFamily="34" charset="0"/>
                <a:ea typeface="Verdana" pitchFamily="34" charset="0"/>
                <a:cs typeface="Verdana" pitchFamily="34" charset="0"/>
              </a:rPr>
              <a:t>Atribuições</a:t>
            </a:r>
            <a:r>
              <a:rPr lang="pt-BR" sz="2000" b="1" kern="0" dirty="0">
                <a:solidFill>
                  <a:srgbClr val="3333CC"/>
                </a:solidFill>
                <a:latin typeface="Verdana" pitchFamily="34" charset="0"/>
                <a:ea typeface="Verdana" pitchFamily="34" charset="0"/>
                <a:cs typeface="Verdana" pitchFamily="34" charset="0"/>
              </a:rPr>
              <a:t>: Acesso</a:t>
            </a:r>
          </a:p>
          <a:p>
            <a:pPr eaLnBrk="0" hangingPunct="0">
              <a:lnSpc>
                <a:spcPct val="90000"/>
              </a:lnSpc>
              <a:spcBef>
                <a:spcPct val="20000"/>
              </a:spcBef>
              <a:buFont typeface="Arial" charset="0"/>
              <a:buNone/>
            </a:pPr>
            <a:endParaRPr lang="pt-BR" dirty="0">
              <a:latin typeface="Arial" charset="0"/>
              <a:cs typeface="Arial" charset="0"/>
            </a:endParaRPr>
          </a:p>
          <a:p>
            <a:pPr algn="just">
              <a:buClr>
                <a:srgbClr val="C00000"/>
              </a:buClr>
              <a:buFont typeface="Wingdings" pitchFamily="2" charset="2"/>
              <a:buChar char="ü"/>
            </a:pPr>
            <a:r>
              <a:rPr lang="pt-BR" dirty="0">
                <a:latin typeface="Verdana" pitchFamily="34" charset="0"/>
                <a:ea typeface="Verdana" pitchFamily="34" charset="0"/>
                <a:cs typeface="Verdana" pitchFamily="34" charset="0"/>
              </a:rPr>
              <a:t> Orientar a gestão transparente dos documentos, dados e informações do órgão ou entidade;</a:t>
            </a:r>
          </a:p>
          <a:p>
            <a:pPr algn="just">
              <a:buClr>
                <a:srgbClr val="C00000"/>
              </a:buClr>
              <a:buFont typeface="Wingdings" pitchFamily="2" charset="2"/>
              <a:buChar char="ü"/>
            </a:pPr>
            <a:r>
              <a:rPr lang="pt-BR" dirty="0">
                <a:latin typeface="Verdana" pitchFamily="34" charset="0"/>
                <a:ea typeface="Verdana" pitchFamily="34" charset="0"/>
                <a:cs typeface="Verdana" pitchFamily="34" charset="0"/>
              </a:rPr>
              <a:t> Elaborar a Tabela de Documentos, Dados e Informações Sigilosas e Pessoais;</a:t>
            </a:r>
          </a:p>
          <a:p>
            <a:pPr algn="just">
              <a:buClr>
                <a:srgbClr val="C00000"/>
              </a:buClr>
              <a:buFont typeface="Wingdings" pitchFamily="2" charset="2"/>
              <a:buChar char="ü"/>
            </a:pPr>
            <a:r>
              <a:rPr lang="pt-BR" dirty="0" smtClean="0">
                <a:latin typeface="Verdana" pitchFamily="34" charset="0"/>
                <a:ea typeface="Verdana" pitchFamily="34" charset="0"/>
                <a:cs typeface="Verdana" pitchFamily="34" charset="0"/>
              </a:rPr>
              <a:t> Manifestar-se </a:t>
            </a:r>
            <a:r>
              <a:rPr lang="pt-BR" dirty="0">
                <a:latin typeface="Verdana" pitchFamily="34" charset="0"/>
                <a:ea typeface="Verdana" pitchFamily="34" charset="0"/>
                <a:cs typeface="Verdana" pitchFamily="34" charset="0"/>
              </a:rPr>
              <a:t>sobre os prazos mínimos de restrição de acesso aos documentos, dados ou informações pessoais;</a:t>
            </a:r>
          </a:p>
          <a:p>
            <a:pPr algn="just">
              <a:buClr>
                <a:srgbClr val="C00000"/>
              </a:buClr>
              <a:buFont typeface="Wingdings" pitchFamily="2" charset="2"/>
              <a:buChar char="ü"/>
            </a:pPr>
            <a:r>
              <a:rPr lang="pt-BR" dirty="0">
                <a:latin typeface="Verdana" pitchFamily="34" charset="0"/>
                <a:ea typeface="Verdana" pitchFamily="34" charset="0"/>
                <a:cs typeface="Verdana" pitchFamily="34" charset="0"/>
              </a:rPr>
              <a:t> Propor à autoridade máxima do órgão ou entidade a renovação, alteração de prazos, reclassificação ou desclassificação de dados e informações sigilosas e pessoais, assim como procedimentos para a proteção destes.</a:t>
            </a:r>
          </a:p>
          <a:p>
            <a:pPr algn="just">
              <a:buClr>
                <a:srgbClr val="C00000"/>
              </a:buClr>
              <a:buFont typeface="Wingdings" pitchFamily="2" charset="2"/>
              <a:buChar char="ü"/>
            </a:pPr>
            <a:r>
              <a:rPr lang="pt-BR" dirty="0" smtClean="0">
                <a:latin typeface="Verdana" pitchFamily="34" charset="0"/>
                <a:ea typeface="Verdana" pitchFamily="34" charset="0"/>
                <a:cs typeface="Verdana" pitchFamily="34" charset="0"/>
              </a:rPr>
              <a:t> Atuar </a:t>
            </a:r>
            <a:r>
              <a:rPr lang="pt-BR" dirty="0">
                <a:latin typeface="Verdana" pitchFamily="34" charset="0"/>
                <a:ea typeface="Verdana" pitchFamily="34" charset="0"/>
                <a:cs typeface="Verdana" pitchFamily="34" charset="0"/>
              </a:rPr>
              <a:t>como instância consultiva da autoridade máxima do órgão ou entidade sobre os recursos relativos às solicitações de acesso a documentos, dados e informações não atendidas ou </a:t>
            </a:r>
            <a:r>
              <a:rPr lang="pt-BR" dirty="0" smtClean="0">
                <a:latin typeface="Verdana" pitchFamily="34" charset="0"/>
                <a:ea typeface="Verdana" pitchFamily="34" charset="0"/>
                <a:cs typeface="Verdana" pitchFamily="34" charset="0"/>
              </a:rPr>
              <a:t>indeferidas.</a:t>
            </a:r>
            <a:endParaRPr lang="pt-BR" dirty="0">
              <a:latin typeface="Verdana" pitchFamily="34" charset="0"/>
              <a:ea typeface="Verdana" pitchFamily="34" charset="0"/>
              <a:cs typeface="Verdana" pitchFamily="34" charset="0"/>
            </a:endParaRPr>
          </a:p>
          <a:p>
            <a:pPr algn="r">
              <a:buClr>
                <a:srgbClr val="C00000"/>
              </a:buClr>
            </a:pPr>
            <a:endParaRPr lang="pt-BR" sz="1600" i="1" dirty="0">
              <a:latin typeface="Verdana" pitchFamily="34" charset="0"/>
              <a:ea typeface="Verdana" pitchFamily="34" charset="0"/>
              <a:cs typeface="Verdana" pitchFamily="34" charset="0"/>
            </a:endParaRPr>
          </a:p>
          <a:p>
            <a:pPr algn="r">
              <a:buClr>
                <a:srgbClr val="C00000"/>
              </a:buClr>
            </a:pPr>
            <a:r>
              <a:rPr lang="pt-BR" sz="1600" dirty="0">
                <a:latin typeface="Verdana" pitchFamily="34" charset="0"/>
                <a:ea typeface="Verdana" pitchFamily="34" charset="0"/>
                <a:cs typeface="Verdana" pitchFamily="34" charset="0"/>
              </a:rPr>
              <a:t>Decreto nº 58.052/2012, artigo </a:t>
            </a:r>
            <a:r>
              <a:rPr lang="pt-BR" sz="1600" dirty="0" smtClean="0">
                <a:latin typeface="Verdana" pitchFamily="34" charset="0"/>
                <a:ea typeface="Verdana" pitchFamily="34" charset="0"/>
                <a:cs typeface="Verdana" pitchFamily="34" charset="0"/>
              </a:rPr>
              <a:t>12</a:t>
            </a:r>
            <a:endParaRPr lang="pt-BR" dirty="0">
              <a:latin typeface="Verdana" pitchFamily="34" charset="0"/>
              <a:ea typeface="Verdana" pitchFamily="34" charset="0"/>
              <a:cs typeface="Verdana" pitchFamily="34" charset="0"/>
            </a:endParaRPr>
          </a:p>
        </p:txBody>
      </p:sp>
      <p:sp>
        <p:nvSpPr>
          <p:cNvPr id="13" name="Retângulo 12"/>
          <p:cNvSpPr/>
          <p:nvPr/>
        </p:nvSpPr>
        <p:spPr>
          <a:xfrm>
            <a:off x="899592" y="188640"/>
            <a:ext cx="7128792" cy="978729"/>
          </a:xfrm>
          <a:prstGeom prst="rect">
            <a:avLst/>
          </a:prstGeom>
        </p:spPr>
        <p:txBody>
          <a:bodyPr wrap="square">
            <a:spAutoFit/>
          </a:bodyPr>
          <a:lstStyle/>
          <a:p>
            <a:pPr algn="ctr" eaLnBrk="0" hangingPunct="0">
              <a:lnSpc>
                <a:spcPct val="90000"/>
              </a:lnSpc>
              <a:spcBef>
                <a:spcPct val="20000"/>
              </a:spcBef>
              <a:buFont typeface="Arial" charset="0"/>
              <a:buNone/>
            </a:pPr>
            <a:r>
              <a:rPr lang="pt-BR" sz="3200" b="1" dirty="0" smtClean="0">
                <a:solidFill>
                  <a:srgbClr val="C00000"/>
                </a:solidFill>
                <a:latin typeface="Verdana" pitchFamily="34" charset="0"/>
                <a:ea typeface="Verdana" pitchFamily="34" charset="0"/>
                <a:cs typeface="Verdana" pitchFamily="34" charset="0"/>
              </a:rPr>
              <a:t>Comissão de Avaliação de Documentos e Acesso - CADA</a:t>
            </a:r>
            <a:endParaRPr lang="pt-BR" sz="3200" b="1" dirty="0">
              <a:solidFill>
                <a:srgbClr val="C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7" name="Rectangle 3"/>
          <p:cNvSpPr>
            <a:spLocks noChangeArrowheads="1"/>
          </p:cNvSpPr>
          <p:nvPr/>
        </p:nvSpPr>
        <p:spPr bwMode="auto">
          <a:xfrm>
            <a:off x="419100" y="204788"/>
            <a:ext cx="8172450" cy="954107"/>
          </a:xfrm>
          <a:prstGeom prst="rect">
            <a:avLst/>
          </a:prstGeom>
          <a:noFill/>
          <a:ln>
            <a:noFill/>
          </a:ln>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pt-BR" sz="3200" b="1" dirty="0" smtClean="0">
                <a:solidFill>
                  <a:srgbClr val="C00000"/>
                </a:solidFill>
                <a:latin typeface="Verdana" pitchFamily="34" charset="0"/>
                <a:ea typeface="Verdana" pitchFamily="34" charset="0"/>
                <a:cs typeface="Verdana" pitchFamily="34" charset="0"/>
              </a:rPr>
              <a:t>Arquivo Público do Estado</a:t>
            </a:r>
          </a:p>
          <a:p>
            <a:pPr algn="ctr" eaLnBrk="1" hangingPunct="1">
              <a:defRPr/>
            </a:pPr>
            <a:r>
              <a:rPr lang="pt-BR" sz="2400" b="1" dirty="0" smtClean="0">
                <a:solidFill>
                  <a:srgbClr val="FF0000"/>
                </a:solidFill>
                <a:ea typeface="ＭＳ 明朝" pitchFamily="49" charset="-128"/>
              </a:rPr>
              <a:t>Departamento de Preservação e Difusão do Acervo</a:t>
            </a:r>
            <a:endParaRPr lang="pt-BR"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Retângulo 3"/>
          <p:cNvSpPr>
            <a:spLocks noChangeArrowheads="1"/>
          </p:cNvSpPr>
          <p:nvPr/>
        </p:nvSpPr>
        <p:spPr bwMode="auto">
          <a:xfrm>
            <a:off x="323528" y="1413931"/>
            <a:ext cx="8568952" cy="4708981"/>
          </a:xfrm>
          <a:prstGeom prst="rect">
            <a:avLst/>
          </a:prstGeom>
          <a:noFill/>
          <a:ln w="9525">
            <a:noFill/>
            <a:miter lim="800000"/>
            <a:headEnd/>
            <a:tailEnd/>
          </a:ln>
        </p:spPr>
        <p:txBody>
          <a:bodyPr wrap="square">
            <a:spAutoFit/>
          </a:bodyPr>
          <a:lstStyle/>
          <a:p>
            <a:pPr>
              <a:buClr>
                <a:srgbClr val="C00000"/>
              </a:buClr>
              <a:buFont typeface="Wingdings" pitchFamily="2" charset="2"/>
              <a:buChar char="Ø"/>
            </a:pPr>
            <a:r>
              <a:rPr lang="pt-BR" sz="2000" b="1" dirty="0">
                <a:latin typeface="Verdana" pitchFamily="34" charset="0"/>
                <a:ea typeface="Verdana" pitchFamily="34" charset="0"/>
                <a:cs typeface="Verdana" pitchFamily="34" charset="0"/>
              </a:rPr>
              <a:t>É responsável por:</a:t>
            </a:r>
          </a:p>
          <a:p>
            <a:pPr lvl="1">
              <a:buClr>
                <a:srgbClr val="C00000"/>
              </a:buClr>
              <a:buFont typeface="Wingdings" pitchFamily="2" charset="2"/>
              <a:buChar char="ü"/>
            </a:pPr>
            <a:r>
              <a:rPr lang="pt-BR" sz="2000" dirty="0">
                <a:latin typeface="Verdana" pitchFamily="34" charset="0"/>
                <a:ea typeface="Verdana" pitchFamily="34" charset="0"/>
                <a:cs typeface="Verdana" pitchFamily="34" charset="0"/>
              </a:rPr>
              <a:t> Recolher e custodiar os documentos </a:t>
            </a:r>
            <a:r>
              <a:rPr lang="pt-BR" sz="2000" dirty="0" smtClean="0">
                <a:latin typeface="Verdana" pitchFamily="34" charset="0"/>
                <a:ea typeface="Verdana" pitchFamily="34" charset="0"/>
                <a:cs typeface="Verdana" pitchFamily="34" charset="0"/>
              </a:rPr>
              <a:t>com </a:t>
            </a:r>
            <a:r>
              <a:rPr lang="pt-BR" sz="2000" dirty="0">
                <a:latin typeface="Verdana" pitchFamily="34" charset="0"/>
                <a:ea typeface="Verdana" pitchFamily="34" charset="0"/>
                <a:cs typeface="Verdana" pitchFamily="34" charset="0"/>
              </a:rPr>
              <a:t>valor permanente e assegurar a integridade de seu acervo; </a:t>
            </a:r>
          </a:p>
          <a:p>
            <a:pPr lvl="1">
              <a:buClr>
                <a:srgbClr val="C00000"/>
              </a:buClr>
              <a:buFont typeface="Wingdings" pitchFamily="2" charset="2"/>
              <a:buChar char="ü"/>
            </a:pPr>
            <a:r>
              <a:rPr lang="pt-BR" sz="2000" dirty="0">
                <a:latin typeface="Verdana" pitchFamily="34" charset="0"/>
                <a:ea typeface="Verdana" pitchFamily="34" charset="0"/>
                <a:cs typeface="Verdana" pitchFamily="34" charset="0"/>
              </a:rPr>
              <a:t> Assegurar a integridade e acesso ao </a:t>
            </a:r>
            <a:r>
              <a:rPr lang="pt-BR" sz="2000" dirty="0" smtClean="0">
                <a:latin typeface="Verdana" pitchFamily="34" charset="0"/>
                <a:ea typeface="Verdana" pitchFamily="34" charset="0"/>
                <a:cs typeface="Verdana" pitchFamily="34" charset="0"/>
              </a:rPr>
              <a:t>seu acervo;</a:t>
            </a:r>
            <a:endParaRPr lang="pt-BR" sz="2000" dirty="0">
              <a:latin typeface="Verdana" pitchFamily="34" charset="0"/>
              <a:ea typeface="Verdana" pitchFamily="34" charset="0"/>
              <a:cs typeface="Verdana" pitchFamily="34" charset="0"/>
            </a:endParaRPr>
          </a:p>
          <a:p>
            <a:pPr lvl="1">
              <a:buClr>
                <a:srgbClr val="C00000"/>
              </a:buClr>
              <a:buFont typeface="Wingdings" pitchFamily="2" charset="2"/>
              <a:buChar char="ü"/>
            </a:pPr>
            <a:r>
              <a:rPr lang="pt-BR" sz="2000" dirty="0" smtClean="0">
                <a:latin typeface="Verdana" pitchFamily="34" charset="0"/>
                <a:ea typeface="Verdana" pitchFamily="34" charset="0"/>
                <a:cs typeface="Verdana" pitchFamily="34" charset="0"/>
              </a:rPr>
              <a:t>Contribuir </a:t>
            </a:r>
            <a:r>
              <a:rPr lang="pt-BR" sz="2000" dirty="0">
                <a:latin typeface="Verdana" pitchFamily="34" charset="0"/>
                <a:ea typeface="Verdana" pitchFamily="34" charset="0"/>
                <a:cs typeface="Verdana" pitchFamily="34" charset="0"/>
              </a:rPr>
              <a:t>para a democratização e a difusão do acervo sob sua </a:t>
            </a:r>
            <a:r>
              <a:rPr lang="pt-BR" sz="2000" dirty="0" smtClean="0">
                <a:latin typeface="Verdana" pitchFamily="34" charset="0"/>
                <a:ea typeface="Verdana" pitchFamily="34" charset="0"/>
                <a:cs typeface="Verdana" pitchFamily="34" charset="0"/>
              </a:rPr>
              <a:t>guarda.</a:t>
            </a:r>
            <a:endParaRPr lang="pt-BR" sz="2000" dirty="0">
              <a:latin typeface="Verdana" pitchFamily="34" charset="0"/>
              <a:ea typeface="Verdana" pitchFamily="34" charset="0"/>
              <a:cs typeface="Verdana" pitchFamily="34" charset="0"/>
            </a:endParaRPr>
          </a:p>
          <a:p>
            <a:pPr lvl="1">
              <a:buClr>
                <a:srgbClr val="FF0000"/>
              </a:buClr>
            </a:pPr>
            <a:endParaRPr lang="pt-BR" sz="2000" dirty="0">
              <a:latin typeface="Verdana" pitchFamily="34" charset="0"/>
              <a:ea typeface="Verdana" pitchFamily="34" charset="0"/>
              <a:cs typeface="Verdana" pitchFamily="34" charset="0"/>
            </a:endParaRPr>
          </a:p>
          <a:p>
            <a:pPr>
              <a:buClr>
                <a:srgbClr val="C00000"/>
              </a:buClr>
              <a:buFont typeface="Wingdings" pitchFamily="2" charset="2"/>
              <a:buChar char="Ø"/>
            </a:pPr>
            <a:r>
              <a:rPr lang="pt-BR" sz="2000" b="1" dirty="0">
                <a:latin typeface="Verdana" pitchFamily="34" charset="0"/>
                <a:ea typeface="Verdana" pitchFamily="34" charset="0"/>
                <a:cs typeface="Verdana" pitchFamily="34" charset="0"/>
              </a:rPr>
              <a:t>Espaço destinado à garantia de direitos e produção de conhecimento</a:t>
            </a:r>
            <a:r>
              <a:rPr lang="pt-BR" sz="2000" b="1" dirty="0">
                <a:solidFill>
                  <a:srgbClr val="FF0000"/>
                </a:solidFill>
                <a:latin typeface="Verdana" pitchFamily="34" charset="0"/>
                <a:ea typeface="Verdana" pitchFamily="34" charset="0"/>
                <a:cs typeface="Verdana" pitchFamily="34" charset="0"/>
              </a:rPr>
              <a:t> </a:t>
            </a:r>
          </a:p>
          <a:p>
            <a:pPr lvl="1">
              <a:buClr>
                <a:srgbClr val="C00000"/>
              </a:buClr>
              <a:buFont typeface="Wingdings" pitchFamily="2" charset="2"/>
              <a:buChar char="ü"/>
            </a:pPr>
            <a:r>
              <a:rPr lang="pt-BR" sz="2000" dirty="0">
                <a:latin typeface="Verdana" pitchFamily="34" charset="0"/>
                <a:ea typeface="Verdana" pitchFamily="34" charset="0"/>
                <a:cs typeface="Verdana" pitchFamily="34" charset="0"/>
              </a:rPr>
              <a:t> A documentação custodiada tem valor comprobatório, e a emissão de certidões por servidor público, fé pública. São emitidas, em média, 8 certidões por mês referentes aos conflitos pela propriedade da terra no Estado de São </a:t>
            </a:r>
            <a:r>
              <a:rPr lang="pt-BR" sz="2000" dirty="0" smtClean="0">
                <a:latin typeface="Verdana" pitchFamily="34" charset="0"/>
                <a:ea typeface="Verdana" pitchFamily="34" charset="0"/>
                <a:cs typeface="Verdana" pitchFamily="34" charset="0"/>
              </a:rPr>
              <a:t>Paulo </a:t>
            </a:r>
            <a:r>
              <a:rPr lang="pt-BR" sz="2000" dirty="0">
                <a:latin typeface="Verdana" pitchFamily="34" charset="0"/>
                <a:ea typeface="Verdana" pitchFamily="34" charset="0"/>
                <a:cs typeface="Verdana" pitchFamily="34" charset="0"/>
              </a:rPr>
              <a:t>e 300 certidões por mês para comprovação da nacionalidade ou da naturalização.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6" name="Picture 4" descr="C:\Users\camila.g\Desktop\Murifor11.png"/>
          <p:cNvPicPr>
            <a:picLocks noChangeAspect="1" noChangeArrowheads="1"/>
          </p:cNvPicPr>
          <p:nvPr/>
        </p:nvPicPr>
        <p:blipFill>
          <a:blip r:embed="rId4" cstate="print">
            <a:duotone>
              <a:schemeClr val="accent3">
                <a:shade val="45000"/>
                <a:satMod val="135000"/>
              </a:schemeClr>
              <a:prstClr val="white"/>
            </a:duotone>
          </a:blip>
          <a:srcRect b="1869"/>
          <a:stretch>
            <a:fillRect/>
          </a:stretch>
        </p:blipFill>
        <p:spPr bwMode="auto">
          <a:xfrm>
            <a:off x="1187624" y="1196752"/>
            <a:ext cx="6480720" cy="4824536"/>
          </a:xfrm>
          <a:prstGeom prst="rect">
            <a:avLst/>
          </a:prstGeom>
          <a:solidFill>
            <a:schemeClr val="bg1">
              <a:lumMod val="65000"/>
            </a:schemeClr>
          </a:solidFill>
          <a:ln>
            <a:noFill/>
          </a:ln>
        </p:spPr>
      </p:pic>
      <p:sp>
        <p:nvSpPr>
          <p:cNvPr id="7" name="CaixaDeTexto 6"/>
          <p:cNvSpPr txBox="1"/>
          <p:nvPr/>
        </p:nvSpPr>
        <p:spPr>
          <a:xfrm rot="20165638">
            <a:off x="2402296" y="2403407"/>
            <a:ext cx="5322707" cy="369332"/>
          </a:xfrm>
          <a:prstGeom prst="rect">
            <a:avLst/>
          </a:prstGeom>
          <a:noFill/>
        </p:spPr>
        <p:txBody>
          <a:bodyPr wrap="square" rtlCol="0">
            <a:spAutoFit/>
          </a:bodyPr>
          <a:lstStyle/>
          <a:p>
            <a:r>
              <a:rPr lang="pt-BR" sz="1800" b="1" dirty="0" smtClean="0">
                <a:ln w="10541" cmpd="sng">
                  <a:noFill/>
                  <a:prstDash val="solid"/>
                </a:ln>
                <a:solidFill>
                  <a:srgbClr val="000099"/>
                </a:solidFill>
                <a:latin typeface="Verdana" pitchFamily="34" charset="0"/>
                <a:ea typeface="Verdana" pitchFamily="34" charset="0"/>
                <a:cs typeface="Verdana" pitchFamily="34" charset="0"/>
              </a:rPr>
              <a:t>Planos de Classificação de Documentos</a:t>
            </a:r>
            <a:endParaRPr lang="pt-BR" sz="1800" b="1" dirty="0">
              <a:ln w="10541" cmpd="sng">
                <a:noFill/>
                <a:prstDash val="solid"/>
              </a:ln>
              <a:solidFill>
                <a:srgbClr val="000099"/>
              </a:solidFill>
              <a:latin typeface="Verdana" pitchFamily="34" charset="0"/>
              <a:ea typeface="Verdana" pitchFamily="34" charset="0"/>
              <a:cs typeface="Verdana" pitchFamily="34" charset="0"/>
            </a:endParaRPr>
          </a:p>
        </p:txBody>
      </p:sp>
      <p:sp>
        <p:nvSpPr>
          <p:cNvPr id="8" name="CaixaDeTexto 7"/>
          <p:cNvSpPr txBox="1"/>
          <p:nvPr/>
        </p:nvSpPr>
        <p:spPr>
          <a:xfrm rot="20192875">
            <a:off x="1813421" y="3128821"/>
            <a:ext cx="5805466" cy="369332"/>
          </a:xfrm>
          <a:prstGeom prst="rect">
            <a:avLst/>
          </a:prstGeom>
          <a:noFill/>
        </p:spPr>
        <p:txBody>
          <a:bodyPr wrap="square" rtlCol="0">
            <a:spAutoFit/>
          </a:bodyPr>
          <a:lstStyle/>
          <a:p>
            <a:r>
              <a:rPr lang="pt-BR" sz="1800" b="1" dirty="0" smtClean="0">
                <a:ln w="10541" cmpd="sng">
                  <a:noFill/>
                  <a:prstDash val="solid"/>
                </a:ln>
                <a:solidFill>
                  <a:srgbClr val="000099"/>
                </a:solidFill>
                <a:latin typeface="Verdana" pitchFamily="34" charset="0"/>
                <a:ea typeface="Verdana" pitchFamily="34" charset="0"/>
                <a:cs typeface="Verdana" pitchFamily="34" charset="0"/>
              </a:rPr>
              <a:t>Tabelas de Temporalidade de Documentos</a:t>
            </a:r>
          </a:p>
        </p:txBody>
      </p:sp>
      <p:sp>
        <p:nvSpPr>
          <p:cNvPr id="9" name="CaixaDeTexto 8"/>
          <p:cNvSpPr txBox="1"/>
          <p:nvPr/>
        </p:nvSpPr>
        <p:spPr>
          <a:xfrm rot="20217641">
            <a:off x="1922216" y="3697781"/>
            <a:ext cx="5871628" cy="923330"/>
          </a:xfrm>
          <a:prstGeom prst="rect">
            <a:avLst/>
          </a:prstGeom>
          <a:noFill/>
        </p:spPr>
        <p:txBody>
          <a:bodyPr wrap="square" rtlCol="0">
            <a:spAutoFit/>
          </a:bodyPr>
          <a:lstStyle/>
          <a:p>
            <a:r>
              <a:rPr lang="pt-BR" sz="1800" b="1" dirty="0" smtClean="0">
                <a:ln w="10541" cmpd="sng">
                  <a:noFill/>
                  <a:prstDash val="solid"/>
                </a:ln>
                <a:solidFill>
                  <a:srgbClr val="000099"/>
                </a:solidFill>
                <a:latin typeface="Verdana" pitchFamily="34" charset="0"/>
                <a:ea typeface="Verdana" pitchFamily="34" charset="0"/>
                <a:cs typeface="Verdana" pitchFamily="34" charset="0"/>
              </a:rPr>
              <a:t>Sistema Informatizado Unificado de Gestão Arquivística de Documentos e Informações - </a:t>
            </a:r>
            <a:r>
              <a:rPr lang="pt-BR" sz="1800" b="1" dirty="0" err="1" smtClean="0">
                <a:ln w="10541" cmpd="sng">
                  <a:noFill/>
                  <a:prstDash val="solid"/>
                </a:ln>
                <a:solidFill>
                  <a:srgbClr val="000099"/>
                </a:solidFill>
                <a:latin typeface="Verdana" pitchFamily="34" charset="0"/>
                <a:ea typeface="Verdana" pitchFamily="34" charset="0"/>
                <a:cs typeface="Verdana" pitchFamily="34" charset="0"/>
              </a:rPr>
              <a:t>SPdoc</a:t>
            </a:r>
            <a:endParaRPr lang="pt-BR" sz="1800" b="1" dirty="0" smtClean="0">
              <a:ln w="10541" cmpd="sng">
                <a:noFill/>
                <a:prstDash val="solid"/>
              </a:ln>
              <a:solidFill>
                <a:srgbClr val="000099"/>
              </a:solidFill>
              <a:latin typeface="Verdana" pitchFamily="34" charset="0"/>
              <a:ea typeface="Verdana" pitchFamily="34" charset="0"/>
              <a:cs typeface="Verdana" pitchFamily="34" charset="0"/>
            </a:endParaRPr>
          </a:p>
        </p:txBody>
      </p:sp>
      <p:sp>
        <p:nvSpPr>
          <p:cNvPr id="10" name="CaixaDeTexto 9"/>
          <p:cNvSpPr txBox="1"/>
          <p:nvPr/>
        </p:nvSpPr>
        <p:spPr>
          <a:xfrm>
            <a:off x="0" y="332656"/>
            <a:ext cx="9144000" cy="1077218"/>
          </a:xfrm>
          <a:prstGeom prst="rect">
            <a:avLst/>
          </a:prstGeom>
          <a:noFill/>
        </p:spPr>
        <p:txBody>
          <a:bodyPr wrap="square" rtlCol="0">
            <a:spAutoFit/>
          </a:bodyPr>
          <a:lstStyle/>
          <a:p>
            <a:pPr algn="ctr"/>
            <a:r>
              <a:rPr lang="pt-BR" sz="3200" b="1" dirty="0" smtClean="0">
                <a:solidFill>
                  <a:srgbClr val="C00000"/>
                </a:solidFill>
                <a:latin typeface="Verdana" pitchFamily="34" charset="0"/>
                <a:ea typeface="Verdana" pitchFamily="34" charset="0"/>
                <a:cs typeface="Verdana" pitchFamily="34" charset="0"/>
              </a:rPr>
              <a:t>Instrumentos essenciais da </a:t>
            </a:r>
          </a:p>
          <a:p>
            <a:pPr algn="ctr"/>
            <a:r>
              <a:rPr lang="pt-BR" sz="3200" b="1" dirty="0" smtClean="0">
                <a:solidFill>
                  <a:srgbClr val="C00000"/>
                </a:solidFill>
                <a:latin typeface="Verdana" pitchFamily="34" charset="0"/>
                <a:ea typeface="Verdana" pitchFamily="34" charset="0"/>
                <a:cs typeface="Verdana" pitchFamily="34" charset="0"/>
              </a:rPr>
              <a:t>Gestão Documental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par>
                          <p:cTn id="10" fill="hold">
                            <p:stCondLst>
                              <p:cond delay="42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1"/>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85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1"/>
                                          </p:val>
                                        </p:tav>
                                        <p:tav tm="100000">
                                          <p:val>
                                            <p:strVal val="#ppt_x"/>
                                          </p:val>
                                        </p:tav>
                                      </p:tavLst>
                                    </p:anim>
                                    <p:anim calcmode="lin" valueType="num">
                                      <p:cBhvr>
                                        <p:cTn id="2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20" name="Imagem 19" descr="logo-casa_civil-branco.png"/>
          <p:cNvPicPr>
            <a:picLocks noChangeAspect="1"/>
          </p:cNvPicPr>
          <p:nvPr/>
        </p:nvPicPr>
        <p:blipFill>
          <a:blip r:embed="rId4" cstate="print"/>
          <a:stretch>
            <a:fillRect/>
          </a:stretch>
        </p:blipFill>
        <p:spPr>
          <a:xfrm>
            <a:off x="6786578" y="6202399"/>
            <a:ext cx="2071702" cy="584187"/>
          </a:xfrm>
          <a:prstGeom prst="rect">
            <a:avLst/>
          </a:prstGeom>
        </p:spPr>
      </p:pic>
      <p:sp>
        <p:nvSpPr>
          <p:cNvPr id="6" name="Retângulo 5"/>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7" name="Imagem 6"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9" name="Imagem 8" descr="logo-casa_civil-branco.png"/>
          <p:cNvPicPr>
            <a:picLocks noChangeAspect="1"/>
          </p:cNvPicPr>
          <p:nvPr/>
        </p:nvPicPr>
        <p:blipFill>
          <a:blip r:embed="rId4" cstate="print"/>
          <a:stretch>
            <a:fillRect/>
          </a:stretch>
        </p:blipFill>
        <p:spPr>
          <a:xfrm>
            <a:off x="6786578" y="6202399"/>
            <a:ext cx="2071702" cy="584187"/>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244996"/>
            <a:ext cx="9144000" cy="564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Box 2"/>
          <p:cNvSpPr txBox="1">
            <a:spLocks noChangeArrowheads="1"/>
          </p:cNvSpPr>
          <p:nvPr/>
        </p:nvSpPr>
        <p:spPr bwMode="auto">
          <a:xfrm>
            <a:off x="0" y="536971"/>
            <a:ext cx="9142004" cy="598497"/>
          </a:xfrm>
          <a:prstGeom prst="rect">
            <a:avLst/>
          </a:prstGeom>
          <a:noFill/>
          <a:ln w="9525">
            <a:noFill/>
            <a:miter lim="800000"/>
            <a:headEnd/>
            <a:tailEnd/>
          </a:ln>
        </p:spPr>
        <p:txBody>
          <a:bodyPr wrap="square">
            <a:spAutoFit/>
          </a:bodyPr>
          <a:lstStyle/>
          <a:p>
            <a:pPr algn="ctr">
              <a:lnSpc>
                <a:spcPct val="114000"/>
              </a:lnSpc>
              <a:buClr>
                <a:schemeClr val="tx2"/>
              </a:buClr>
              <a:buSzPct val="75000"/>
              <a:buFont typeface="Wingdings" pitchFamily="2" charset="2"/>
              <a:buNone/>
              <a:defRPr/>
            </a:pPr>
            <a:r>
              <a:rPr lang="pt-BR" sz="3200" b="1" dirty="0">
                <a:solidFill>
                  <a:srgbClr val="C00000"/>
                </a:solidFill>
                <a:latin typeface="Verdana" pitchFamily="34" charset="0"/>
                <a:ea typeface="Verdana" pitchFamily="34" charset="0"/>
                <a:cs typeface="Verdana" pitchFamily="34" charset="0"/>
              </a:rPr>
              <a:t>Plano de Classificação de Documentos</a:t>
            </a:r>
          </a:p>
        </p:txBody>
      </p:sp>
      <p:sp>
        <p:nvSpPr>
          <p:cNvPr id="12" name="Rectangle 9"/>
          <p:cNvSpPr>
            <a:spLocks noChangeArrowheads="1"/>
          </p:cNvSpPr>
          <p:nvPr/>
        </p:nvSpPr>
        <p:spPr bwMode="auto">
          <a:xfrm>
            <a:off x="990054" y="4870028"/>
            <a:ext cx="7163892" cy="1655316"/>
          </a:xfrm>
          <a:prstGeom prst="rect">
            <a:avLst/>
          </a:prstGeom>
          <a:solidFill>
            <a:schemeClr val="bg1"/>
          </a:solidFill>
          <a:ln w="63500" cap="sq" cmpd="thinThick">
            <a:solidFill>
              <a:srgbClr val="110076"/>
            </a:solidFill>
            <a:miter lim="800000"/>
            <a:headEnd type="none" w="sm" len="sm"/>
            <a:tailEnd type="none" w="sm" len="sm"/>
          </a:ln>
          <a:effectLst>
            <a:outerShdw dist="107763" dir="13500000" algn="ctr" rotWithShape="0">
              <a:schemeClr val="bg2"/>
            </a:outerShdw>
          </a:effectLst>
        </p:spPr>
        <p:txBody>
          <a:bodyPr anchor="ctr"/>
          <a:lstStyle/>
          <a:p>
            <a:pPr marL="342900" indent="-342900">
              <a:spcBef>
                <a:spcPts val="0"/>
              </a:spcBef>
              <a:buClr>
                <a:schemeClr val="tx2">
                  <a:lumMod val="75000"/>
                </a:schemeClr>
              </a:buClr>
              <a:buFont typeface="Wingdings" pitchFamily="2" charset="2"/>
              <a:buChar char="§"/>
              <a:defRPr/>
            </a:pPr>
            <a:r>
              <a:rPr lang="pt-BR" sz="2200" dirty="0">
                <a:latin typeface="Verdana" pitchFamily="34" charset="0"/>
                <a:ea typeface="Verdana" pitchFamily="34" charset="0"/>
                <a:cs typeface="Verdana" pitchFamily="34" charset="0"/>
              </a:rPr>
              <a:t>Indica todos os tipos de </a:t>
            </a:r>
            <a:r>
              <a:rPr lang="pt-BR" sz="2200" dirty="0" smtClean="0">
                <a:latin typeface="Verdana" pitchFamily="34" charset="0"/>
                <a:ea typeface="Verdana" pitchFamily="34" charset="0"/>
                <a:cs typeface="Verdana" pitchFamily="34" charset="0"/>
              </a:rPr>
              <a:t>documentos: </a:t>
            </a:r>
            <a:r>
              <a:rPr lang="pt-BR" sz="2200" dirty="0">
                <a:latin typeface="Verdana" pitchFamily="34" charset="0"/>
                <a:ea typeface="Verdana" pitchFamily="34" charset="0"/>
                <a:cs typeface="Verdana" pitchFamily="34" charset="0"/>
              </a:rPr>
              <a:t>produzidos, recebidos e acumulados</a:t>
            </a:r>
          </a:p>
          <a:p>
            <a:pPr marL="342900" indent="-342900">
              <a:spcBef>
                <a:spcPts val="0"/>
              </a:spcBef>
              <a:buClr>
                <a:schemeClr val="tx2">
                  <a:lumMod val="75000"/>
                </a:schemeClr>
              </a:buClr>
              <a:buFont typeface="Wingdings" pitchFamily="2" charset="2"/>
              <a:buChar char="§"/>
              <a:defRPr/>
            </a:pPr>
            <a:r>
              <a:rPr lang="pt-BR" sz="2200" dirty="0">
                <a:latin typeface="Verdana" pitchFamily="34" charset="0"/>
                <a:ea typeface="Verdana" pitchFamily="34" charset="0"/>
                <a:cs typeface="Verdana" pitchFamily="34" charset="0"/>
              </a:rPr>
              <a:t>Padroniza a denominação dos documentos</a:t>
            </a:r>
          </a:p>
          <a:p>
            <a:pPr marL="342900" indent="-342900">
              <a:spcBef>
                <a:spcPts val="0"/>
              </a:spcBef>
              <a:buClr>
                <a:schemeClr val="tx2">
                  <a:lumMod val="75000"/>
                </a:schemeClr>
              </a:buClr>
              <a:buFont typeface="Wingdings" pitchFamily="2" charset="2"/>
              <a:buChar char="§"/>
              <a:defRPr/>
            </a:pPr>
            <a:r>
              <a:rPr lang="pt-BR" sz="2200" dirty="0">
                <a:latin typeface="Verdana" pitchFamily="34" charset="0"/>
                <a:ea typeface="Verdana" pitchFamily="34" charset="0"/>
                <a:cs typeface="Verdana" pitchFamily="34" charset="0"/>
              </a:rPr>
              <a:t>Recupera o contexto da produção documental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950" y="764704"/>
            <a:ext cx="7974013" cy="5668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738188" y="5013027"/>
            <a:ext cx="7812087" cy="1584325"/>
          </a:xfrm>
          <a:prstGeom prst="rect">
            <a:avLst/>
          </a:prstGeom>
          <a:solidFill>
            <a:schemeClr val="bg1"/>
          </a:solidFill>
          <a:ln w="63500" cap="sq" cmpd="thinThick">
            <a:solidFill>
              <a:srgbClr val="110076"/>
            </a:solidFill>
            <a:miter lim="800000"/>
            <a:headEnd type="none" w="sm" len="sm"/>
            <a:tailEnd type="none" w="sm" len="sm"/>
          </a:ln>
          <a:effectLst>
            <a:outerShdw dist="107763" dir="13500000" algn="ctr" rotWithShape="0">
              <a:schemeClr val="bg2"/>
            </a:outerShdw>
          </a:effectLst>
        </p:spPr>
        <p:txBody>
          <a:bodyPr anchor="ctr"/>
          <a:lstStyle/>
          <a:p>
            <a:pPr marL="190500" lvl="1">
              <a:spcBef>
                <a:spcPts val="500"/>
              </a:spcBef>
              <a:buClr>
                <a:schemeClr val="tx2"/>
              </a:buClr>
              <a:buSzPct val="75000"/>
              <a:buFont typeface="Wingdings" pitchFamily="2" charset="2"/>
              <a:buNone/>
            </a:pPr>
            <a:r>
              <a:rPr lang="pt-BR" sz="2000" dirty="0">
                <a:latin typeface="Arial" charset="0"/>
                <a:cs typeface="Arial" charset="0"/>
              </a:rPr>
              <a:t>Instrumento complementar do Plano de Classificação que possibilita a recuperação dos documentos a partir das variantes do seu conteúdo e das modalidades de sua produção. O Índice é </a:t>
            </a:r>
            <a:r>
              <a:rPr lang="pt-BR" sz="2000" dirty="0" smtClean="0">
                <a:latin typeface="Arial" charset="0"/>
                <a:cs typeface="Arial" charset="0"/>
              </a:rPr>
              <a:t>ALFABÉTICO, REMISSIVO </a:t>
            </a:r>
            <a:r>
              <a:rPr lang="pt-BR" sz="2000" dirty="0">
                <a:latin typeface="Arial" charset="0"/>
                <a:cs typeface="Arial" charset="0"/>
              </a:rPr>
              <a:t>E PERMUTADO</a:t>
            </a:r>
          </a:p>
        </p:txBody>
      </p:sp>
      <p:sp>
        <p:nvSpPr>
          <p:cNvPr id="8" name="Text Box 2"/>
          <p:cNvSpPr txBox="1">
            <a:spLocks noChangeArrowheads="1"/>
          </p:cNvSpPr>
          <p:nvPr/>
        </p:nvSpPr>
        <p:spPr bwMode="auto">
          <a:xfrm>
            <a:off x="3431969" y="241300"/>
            <a:ext cx="1832181" cy="653705"/>
          </a:xfrm>
          <a:prstGeom prst="rect">
            <a:avLst/>
          </a:prstGeom>
          <a:noFill/>
          <a:ln w="9525">
            <a:noFill/>
            <a:miter lim="800000"/>
            <a:headEnd/>
            <a:tailEnd/>
          </a:ln>
        </p:spPr>
        <p:txBody>
          <a:bodyPr wrap="square">
            <a:spAutoFit/>
          </a:bodyPr>
          <a:lstStyle/>
          <a:p>
            <a:pPr algn="ctr">
              <a:lnSpc>
                <a:spcPct val="114000"/>
              </a:lnSpc>
              <a:buClr>
                <a:schemeClr val="tx2"/>
              </a:buClr>
              <a:buSzPct val="75000"/>
              <a:defRPr/>
            </a:pPr>
            <a:r>
              <a:rPr lang="pt-BR" sz="3200" b="1" dirty="0">
                <a:solidFill>
                  <a:srgbClr val="C00000"/>
                </a:solidFill>
                <a:latin typeface="Verdana" pitchFamily="34" charset="0"/>
                <a:ea typeface="Verdana" pitchFamily="34" charset="0"/>
                <a:cs typeface="Verdana" pitchFamily="34" charset="0"/>
              </a:rPr>
              <a:t>Índice </a:t>
            </a:r>
            <a:r>
              <a:rPr lang="pt-BR" sz="3200" dirty="0">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363" y="1511771"/>
            <a:ext cx="8169275" cy="458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2"/>
          <p:cNvSpPr txBox="1">
            <a:spLocks noChangeArrowheads="1"/>
          </p:cNvSpPr>
          <p:nvPr/>
        </p:nvSpPr>
        <p:spPr bwMode="auto">
          <a:xfrm>
            <a:off x="0" y="364257"/>
            <a:ext cx="8892480" cy="1159869"/>
          </a:xfrm>
          <a:prstGeom prst="rect">
            <a:avLst/>
          </a:prstGeom>
          <a:noFill/>
          <a:ln w="9525">
            <a:noFill/>
            <a:miter lim="800000"/>
            <a:headEnd/>
            <a:tailEnd/>
          </a:ln>
        </p:spPr>
        <p:txBody>
          <a:bodyPr wrap="square">
            <a:spAutoFit/>
          </a:bodyPr>
          <a:lstStyle/>
          <a:p>
            <a:pPr algn="ctr">
              <a:lnSpc>
                <a:spcPct val="114000"/>
              </a:lnSpc>
              <a:buClr>
                <a:schemeClr val="tx2"/>
              </a:buClr>
              <a:buSzPct val="75000"/>
              <a:buFont typeface="Wingdings" pitchFamily="2" charset="2"/>
              <a:buNone/>
              <a:defRPr/>
            </a:pPr>
            <a:r>
              <a:rPr lang="pt-BR" sz="3200" b="1" dirty="0">
                <a:solidFill>
                  <a:srgbClr val="C00000"/>
                </a:solidFill>
                <a:latin typeface="Verdana" pitchFamily="34" charset="0"/>
                <a:ea typeface="Verdana" pitchFamily="34" charset="0"/>
                <a:cs typeface="Verdana" pitchFamily="34" charset="0"/>
              </a:rPr>
              <a:t>Tabela de Temporalidade de Documentos</a:t>
            </a:r>
          </a:p>
        </p:txBody>
      </p:sp>
      <p:sp>
        <p:nvSpPr>
          <p:cNvPr id="8" name="Rectangle 5"/>
          <p:cNvSpPr>
            <a:spLocks noChangeArrowheads="1"/>
          </p:cNvSpPr>
          <p:nvPr/>
        </p:nvSpPr>
        <p:spPr bwMode="auto">
          <a:xfrm>
            <a:off x="612775" y="5373216"/>
            <a:ext cx="7631633" cy="1152128"/>
          </a:xfrm>
          <a:prstGeom prst="rect">
            <a:avLst/>
          </a:prstGeom>
          <a:solidFill>
            <a:schemeClr val="bg1"/>
          </a:solidFill>
          <a:ln w="63500" cap="sq" cmpd="thinThick">
            <a:solidFill>
              <a:srgbClr val="110076"/>
            </a:solidFill>
            <a:miter lim="800000"/>
            <a:headEnd type="none" w="sm" len="sm"/>
            <a:tailEnd type="none" w="sm" len="sm"/>
          </a:ln>
          <a:effectLst>
            <a:outerShdw dist="107763" dir="13500000" algn="ctr" rotWithShape="0">
              <a:schemeClr val="bg2"/>
            </a:outerShdw>
          </a:effectLst>
        </p:spPr>
        <p:txBody>
          <a:bodyPr anchor="ctr"/>
          <a:lstStyle/>
          <a:p>
            <a:pPr algn="ctr">
              <a:spcBef>
                <a:spcPct val="20000"/>
              </a:spcBef>
              <a:buClr>
                <a:schemeClr val="tx2"/>
              </a:buClr>
              <a:buSzPct val="75000"/>
              <a:buFont typeface="Wingdings" pitchFamily="2" charset="2"/>
              <a:buNone/>
            </a:pPr>
            <a:r>
              <a:rPr lang="pt-BR" sz="2200" dirty="0">
                <a:latin typeface="Verdana" pitchFamily="34" charset="0"/>
                <a:ea typeface="Verdana" pitchFamily="34" charset="0"/>
                <a:cs typeface="Verdana" pitchFamily="34" charset="0"/>
              </a:rPr>
              <a:t>Define os prazos de guarda e a destinação </a:t>
            </a:r>
            <a:r>
              <a:rPr lang="pt-BR" sz="2200" dirty="0" smtClean="0">
                <a:latin typeface="Verdana" pitchFamily="34" charset="0"/>
                <a:ea typeface="Verdana" pitchFamily="34" charset="0"/>
                <a:cs typeface="Verdana" pitchFamily="34" charset="0"/>
              </a:rPr>
              <a:t>(eliminação ou guarda permanente) para </a:t>
            </a:r>
            <a:r>
              <a:rPr lang="pt-BR" sz="2200" dirty="0">
                <a:latin typeface="Verdana" pitchFamily="34" charset="0"/>
                <a:ea typeface="Verdana" pitchFamily="34" charset="0"/>
                <a:cs typeface="Verdana" pitchFamily="34" charset="0"/>
              </a:rPr>
              <a:t>cada um dos </a:t>
            </a:r>
            <a:r>
              <a:rPr lang="pt-BR" sz="2200" dirty="0" smtClean="0">
                <a:latin typeface="Verdana" pitchFamily="34" charset="0"/>
                <a:ea typeface="Verdana" pitchFamily="34" charset="0"/>
                <a:cs typeface="Verdana" pitchFamily="34" charset="0"/>
              </a:rPr>
              <a:t>documentos identificados</a:t>
            </a:r>
            <a:endParaRPr lang="pt-BR" sz="22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20" name="Imagem 19" descr="logo-casa_civil-branco.png"/>
          <p:cNvPicPr>
            <a:picLocks noChangeAspect="1"/>
          </p:cNvPicPr>
          <p:nvPr/>
        </p:nvPicPr>
        <p:blipFill>
          <a:blip r:embed="rId4" cstate="print"/>
          <a:stretch>
            <a:fillRect/>
          </a:stretch>
        </p:blipFill>
        <p:spPr>
          <a:xfrm>
            <a:off x="6786578" y="6202399"/>
            <a:ext cx="2071702" cy="584187"/>
          </a:xfrm>
          <a:prstGeom prst="rect">
            <a:avLst/>
          </a:prstGeom>
        </p:spPr>
      </p:pic>
      <p:pic>
        <p:nvPicPr>
          <p:cNvPr id="6" name="Picture 2"/>
          <p:cNvPicPr>
            <a:picLocks noChangeAspect="1" noChangeArrowheads="1"/>
          </p:cNvPicPr>
          <p:nvPr/>
        </p:nvPicPr>
        <p:blipFill>
          <a:blip r:embed="rId5" cstate="print"/>
          <a:srcRect l="16987" t="13482" r="16857"/>
          <a:stretch>
            <a:fillRect/>
          </a:stretch>
        </p:blipFill>
        <p:spPr bwMode="auto">
          <a:xfrm>
            <a:off x="1" y="444118"/>
            <a:ext cx="9144000" cy="6427637"/>
          </a:xfrm>
          <a:prstGeom prst="rect">
            <a:avLst/>
          </a:prstGeom>
          <a:noFill/>
          <a:ln w="9525">
            <a:noFill/>
            <a:miter lim="800000"/>
            <a:headEnd/>
            <a:tailEnd/>
          </a:ln>
        </p:spPr>
      </p:pic>
      <p:sp>
        <p:nvSpPr>
          <p:cNvPr id="7" name="Retângulo 6"/>
          <p:cNvSpPr/>
          <p:nvPr/>
        </p:nvSpPr>
        <p:spPr>
          <a:xfrm>
            <a:off x="4049487" y="1555669"/>
            <a:ext cx="1508167" cy="855023"/>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 name="Retângulo 7"/>
          <p:cNvSpPr/>
          <p:nvPr/>
        </p:nvSpPr>
        <p:spPr>
          <a:xfrm>
            <a:off x="5557654" y="1555669"/>
            <a:ext cx="1318159" cy="855023"/>
          </a:xfrm>
          <a:prstGeom prst="rect">
            <a:avLst/>
          </a:prstGeom>
          <a:noFill/>
          <a:ln w="57150">
            <a:solidFill>
              <a:srgbClr val="0000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12" name="AutoShape 4" descr="data:image/jpeg;base64,/9j/4AAQSkZJRgABAQAAAQABAAD/2wCEAAkGBhQSERUUEhQUFRQWGBgWFhgXGBgYGBwXFxgXFxgYGhgYHiYeHR4kHBQVHy8gIycpLCwsGB4xNTAqNSYrLCkBCQoKDgwOGg8PGikcHxwsKSwpLCksKSkpKSwpKSksKSkpKSkpKSwsKSkpKSkpKSksKSkpKSwsKSwpNSkuLCwpKf/AABEIAMIBAwMBIgACEQEDEQH/xAAbAAACAgMBAAAAAAAAAAAAAAAEBQMGAAECB//EAEQQAAEDAgMFBQYDBwMDAwUAAAECAxEAIQQSMQVBUWFxBhMigZEyobHB0fAjQlIUYnKCkrLhBzPxFqLCJDRDFVNj0vL/xAAYAQADAQEAAAAAAAAAAAAAAAABAgMABP/EACQRAQEAAgIDAAIBBQAAAAAAAAABAhESIQMxQRNRYSIjMlJx/9oADAMBAAIRAxEAPwCu93bSuFNVMmQSki4AJ8xWKTXNpQEtuu8M2Mwrt1NctGCKLGQa5V0GxWg8K7DgpdMlQiusg4Vwl3hPpWy7Ak6dRQ0ztLY4V0GhXSLipEprC4DdSJaHD3V1lqRIoM5Q1yHpU7LY5elcipUpowKnDY4D0qNyBfhyrYqLFGEK6U8rLJ2oSO+bMC7Q3fvGrvgUAtIsPYTu5CqF2kc/9seLav7v81etjqnDtH9xPwFXhKK7scB6Cs7scB6V1WjRBSMOkd6LD2hu5irt3Y4D0FUNl38X+b/yFX6sznuxwHoKUdq0gYRyw3bv3hTmkvbAxhHP5f7hWZ5NiSM26wV/aa12hIKcPEH8ETpqXHKHxysyvU+gNc7TwHdBsTOZtK/6pMUtYLhWxJ6VM43WsCm56VI6KnfZ4BdQKFWKLxCopXiNoJBgGTyE0GbXUC00JitqQLe65oL9ucVqCPPKKOm2aVqlhxZ5nof8VujptrZgMKpRmTOhEfPfRLzRGtFbEdypvH0rraLgJt50oljgoJ1agfCT5eVMXBS97EltQIE6gjkY+lYAxeJN5n6ca06kq8WY9CfhU2FIccAWLE6ddKaOJbSSEoSQLTzpqEImHCkgidZ1MUSraKlSFGQfvhXOMwac6SE6yVaxFtOFTJSkJNtJjr5UvSmME7I2vl8KzbcdY/xT9p9KhIUCOtU1KVOEZRYi8XH350ajAFKZKgd0cK3ELe1uQ6mNR6iom8WhWihPWq3h21qICSBFxfeDb33ot5xYBBaGaLG5E89TS3E019N39ooQYUq+vlzqfD7QbVotPrVMS4T7ZM3gHUcR7qLwrRWoZLkRSwbiuoFQ40fhr/hPwqdoWE6wJrjGI8Cv4T8DTRMTt/EyjDcQg/8AdlV869E7OLnCsn9xP0ryTajy1s4bflQAJIECOZqfCY3EhISH8qRoO9AAHIA10QtezVomvJO/dPtYhPm4s/I1w6Z9rEN+rh/8RRKYM4sd9c/n/wDKvR1bQbGriP6k/WvIsrY/+YG25J+ZFbKmRq8rybH/AO9Znq69tMDV5v8AqH1qvds9vsrwi0NuoUslMBJnRQJ+FUVeIw//AN1zySkfM0M5jcMN76uuQfKhsdUAZU4EASpQKQOZ30x7UD8RscGGf7J+dKlbQSHwtIUAkGAYJmOQFNMeVP5XcpAyIT/QgJ+VLaOtAcIjWh9pLWB4IvrvjoKOZbiZqN5NTGKljwQfxCVK4EgD3UIVzuEcBPyFF9pniFgXFpmdfuKTsOEn2o8zf0p2FlOXRITzgD+40HirjWTuuT8BFFqtfKOsfWhVqlVyI3XGvlWaxAkmP/6rKnyD7J+lZWB6AEjMrLF4Nugn31ik0xdwqQARCYEeVBEgzcGKQ2gribUp2gnSnDlJ8UMyyLwBujfzrRgqCU3O/QUxQ5ICQRYe+hk4MfqE/vT8TUTgMxw1+VNvQa2OWjMoQeIpi3hUlBSdI8+tJMLsxxxJXOUj2NdR/wAU+2SkuI8ZhY1G+281plKth1OyRDKmFmxLatTHWKObxM6IM843+cULt7Gwe7SZE+L4eetG/sakkQUkrgXECwJ3HlS5ZaLcZa6aSULC1JhO+43iucVtNcqyKUEm4NjYgSIOmnvrWIW6SlKckFJULHcY486HxIcCTmSjUAGTJkgabtanyt9txkQtYcquL9dasPZvCABSpkyU9I1pbhMLlbUZkTfrppN9KbbJxiEtSox4oJIAkxO62lNxDd9HiBXa28wI4gj1peja7f6qLwW0UOKhBJgToRy1oF0BGwyYS4s/hjIMultTcfcVM3sBsb1Hz/xR6z41dTWA0eQhk7GaG4+ZNdjZTX6fefrRE1k0OTIk7PbH5E1v9kb/AEp9BXeauM1HbNdwn9KfQVyoDcBXSl1GTW2AZ9oEzAnjTjs4yFtKSeJpS5RvZ3EZc3maaUKG25hA2qI1pG9VhfxqcQ0tx32k2hEBKRYyZMnefKqjiGFKRnSFgGYIE2kxv309w0SXZL2lw+Yp0HMz6WFKWtnFJBKgegXRuIMnxSepH1NCvLGkgeZPyFY+3amkjWfOE/GTQeIQDEWM6iVG+6TapEPokyY4QL/M1yvEp3IUrmTb78qzbQFB4q9U/StV3+0E6BA5R/itVmenow9pWfWPv0qKM5IbRPPTz6UQzg1OwV+FO4UwCEpECI+9anaaRWcUkxcUvwGHzLIgwNSPWnmKcSVEgEpGvCuMPkQY8YBv4IPLQifQ1pqjegOJ2fexHQn7muf2BA4jzqyN9niu4cBGokH0M6GgNoYQNLyFSSSnMMpiJJF7W0oZYfyEz/gO0sGw3VNisyUyiZ3idf8ANAM4gn2va0NgNKMbekQahbq9LRTceg94o3Emb2iddatLL4KWTI9pOvMR8652olJSAoA3BAOtuG+OVL1sKypAEJ1E8jPkOZqly2P47Jv4dYwAPNEQBldG7/8AGr5GgtpOJg+Ifq8grXpRDbIAEgEx+r/NdhCDaEHlI+tCyUm9BcK+DIEdaExTxVmSCYFzzJUYPpFWDBbB745UJI57h7qG2p2WeYX40yggDOm4ndO8b9arO0kGzwC2mRJi+o9wFMsHjA2ZPhG88vP/ABSxltKBCiemYx6CnGxNgpxKh4AWhOeRrEQkHrBPKRSzHdVt67MUYpKiopUDfcZ1qUKo3H9lxOZmELAiB7J6jSgFIKTChCvvSjcbE0k1oqqOaylZ0VVyTWiuuSqszajXBNaUqo1KohW1Gt7JXBI4j5VCpVc4FyFiszeI2alC+7VK86Rm4SJIsR75FLdps92hWUuIgRA0vbQxx4U02yM7guRYGRqOdL9qoWtnKoFwJMgoKZ80kSNTpV97TUg4Ucz/ADD5ULiUpREp15En3xTgI18KiLalUfIUFinMs5MgUNwyg/OgYKgJj2Z6C3uj41E8iRokDXX6fWiVNn80JJuQTvPSTULjYPP3CP5jWZHI3kf91brkt/w/1VlZnr72ICUyTAjz0FLnXM4LiyW2RpuKo4cBzrpOGCEh3EnmlHPdbfS7EYlT6syrJHsp3AUmOOjXLYVjbrZUrKhYSTEhJISOJ3mY5Uf37TaiCqCLgg2njJqfDYKxKrD0qvuQlUDxRY7hm3jn9aOpaNvSxPbZzossq4xEq3RI0PnS8i10qTeQVA/HfUWynUpUvOJAXfdrugaTTVTqyQG0oAJmFCQB6SaXKNj6DQkjca7Rhxyol1jKhS3e7gCRllPv37t1LMO+so7xKFZZg2+G4jpSWaPvZglGWTEzr0FCKZTnklIzD1rtO10kEKsfvjXYQAAEgTvMCeOtGWaHeXU9o14Vuc3iVaYiRP05UzY2Gl0pzKCZSINoPI0Ihv8ALvPr976XYlsJPhdgi8K3HyvS2/69r4YzX9zra/7I2eMKkp1M3nfoBFGK2ilVlIUk6QrnuIggiqfs/tFlyScxF1HgN5HlFXAEKAUTY3i06V0zPr04MsLMr2TY7sW08SW1d2rgBCf6Tp5HypN/09tDBLK2klQ35fECOaDVxTiUpPhtBsR8xWbU7TvsN94hAfSky4mcq8v6kkAgxvBBtS6lv6Ulshbsbto26cjw7h3gqQCeROnQ0wxLzDpKQtJWmQQFDMOIINcI7QYDHJhxGRZvlWkAzwSoSkmgl43CYJsraabLlxmgAkn94yqOSRTyfsty/SPHbPKD4ZUOIB9KXOqIOhHWRWMdp31LVmVCF2KDIJB3gpugiBBBrWMONbQXm3lFqbicxR/FIjlPOlvjlDkiViIMG1Yl0HeDXWyNs4l4KzrbgQLttrBmZn040r2pi0ofKCltKSLqSmAFRM5ZjfeNQaXjP2O6ZrVUCsSNJHqKp23mVIUiFCFJzeEmNTxrOz2z876A8VNsk+NyJyp431vFDib5tacRj0pmVAdTSlXatpCtSrmBXo7X+kGBWiSp50KEhXeQOoyi/nNVjbf+i3dypg508Fe19DVJ4kufxzhNotvJ7xSF5SAUqlObSNASPWoto4lpIBTnOtwCI63n0mlm2GTg8OyJA8RQW7yIEqnhqKiaWl5MoUQf0yfcd9HiMpJi25JMg8CcyvebViNhFafCsZv0SDI5RrTtOEZ0W24ty9gSR15edM2dmBIkBKZ3J08z+bzpfTXJUcT2XKbpUCIvMiDv01FLHdmncQeQBM9Kv60ga0K4yAqQBPvrF5KirYpTYlQNrSN4n51lPMUw4VkpyRbUqnQDcK3WHlDQ53lBbh6DcBypphMBvOn3c/SicDs/QkcPK1cY18GUJMJHtK+Q50ty+RST9hMU4XJCSQganQnod3XdSjFYZS/EQhIG68AAQI32A86ZuvCBuTuHGhsdh3PCeJ9nlRnQUBg8NmWgKNlwTG+E6VZ0ZcyUTBOnlVXRmaAVaUyoAiLCON+OlWLDPJebCkGDrzSoUMj4m37CgxmAVFxNxPSplJtG6o9nYoOJg2Wmyxw4HoaleEDjS1qSv7GYzZu7TPE6VFtLHIZQACL2AF7b48iPUURimZjS1zz4DpSrF7FddczKIjRInd5cdfSp+/akvGy62gw+2glUhJVqANNbTpQT4C1lQTE63m9OWOy53rA6CjE9mWxqon0o4cMPux8vkz8nzSvYleVGUamCem4edX3Yil9y2F6hIzD4eelVHYuyy88pUZkpUYneQYvXoOFw6yALJgWgC3uq7m/6GxDJN0gTw085qH9qCAZOmovPpUO1MOUavd4Z9nMAR1SLUBYDxEJ9ZozFuVrpxASZZCIOgIKQJ5QCelLsRsY3WtRWrjYAT+kDSmPfQJSgkbyqB7q7cBcQQFE8IsOnStuQPZUlnKMoGYn70o3Ym11YdWV1BUg2UkzoeW+01vYxTJSYChvO+OvCicdjUwQEhXMj3Ctc9VuOyTarisK6ruCnunPxE+GbaQb2INt3SlGLK8Qv2CVKSqMouTAm0GIApztTDJKJyq8VkqCZgg3HSTEedPf9OWsinHXGSEo8JdNgkyZCBvJm5GlNJLdgXdiuzv7chTbiPA0qyyNCfaSnid/Kat2P7E4XJ3TaFly/izExbUg+E1ZWFtqkNLAMyQiAZOpIjU8amZZINzPlenkgbIeyXZx/CZkKdSpkgZUxGVW8pG4aze5vXXaLtUjChRcTNjlSDKiQUi+5I8QM331YnpCba/f+aqfbjs6H0tQJhyF7z3a7Lueg9a0Lr9qg4pWMCu9bQG3DmMgE/wAhiR1npVY2j2WUwSWSSkGchPvSfrV9UyEWSAlIEADQDhXWIwGdE74qcqlecMbRxBJyNrBFsxIAMbilXtU3axDgSC6nulHnmQfp960xew2QwRTbD4ZKmYUJkRG6h7oWKwpz9UD4HofrFacarnaeGDKsqFi/5De3nuqv43Euk5QDkjSDEz8OQtesXVMF49ubFR5gEjyO+spGcI6bkOeVh6VlAeL0jaOOyAISYUQJPAEfE0oWuwn+VP14muUC0qMqN+p4mmmDweSFKGZxVkp4fT5Vtaiu9osLgckKUMzh9lO4fTrRakflBkn2ldNw5CtrSUzeXFe2RuG5IqRpqBG86/Sp0dbVntCxkWCJKVJy+YnTrakGz9qqw7ma8SAocU6eoq47Z2mGyEBKSTMkjTSwnfcX3daUbO7NNvJS4CTxHD7im9t6aZ2m4XS8mUzYD93dPM6nrTlfaWU3RCuWk1r/AOgxvqdrYAOs0lxy2bliBZ20gwVkA7xxO7yon/qBriT5GmA7OMHVsTxvPuNbc2FhmgFlAtoCSZP8JMeta+Oe6EzvqFv/AFI2NAs+VbHaLOQEIJPM0K/hApRUEhMnQaeXCjMIwkJPhCd0iJv5VPWHw39TvBbULPhaAA4kBRvfSQKlVtNxxRbUtUkaHwp4+ymAfOetLVpS0qEHKFRum/Mmozm70ESYMzF+cxVMcrsLj1s9wuFgXM3sBYRz99Tfs6RokcdBWBYAkm2tLMZjyr2CcombWPITc1t5UNSC8ZjEJ8KgVFX5QJqJvGhNkoIAuZkXihu+EWPi+99EMMlRFp66db2p5jSWxA+/aQL8NPhQjWBW6oKW5AFwmIA+VaxGISt2AbJ3biTrfgKLaxKUgq9qLRoAItBOtHiW5Vy47lX4ZUIi5MTvsd/Srd2G2yAVYZaQlJ8bXA28aCNyhGbmJNVHCLKiVCAQRF6Kwiy24FpOZSTNgSJ4313g9apiX49VVh0q1SD5X9ajdYKQShwpt+aFJH9V/fS3C7bWtv8ADaUpYsUkgBJItmJ3dKV4vBPumcROX9CbJ9xvV5Np702O1DiHCAv9pOkJ8KBzJj4e+rC1jUuIJGsXB1E3+Wu+k2FaQmYSEjh01HurSsZCgpIMiwgR68RTcC8kCtiuqNk26gU2w2xSEwqKI2ftYL8KvCvhuP8ACflR5VU5jqmuVpJjOzqFAlREam1Unbm1kMrSy1K3FkCEDMpIMwco6Ve9vlRbKUKy79CZO5Nr63J3CvC14V9jGOftQyrUYze0CSdApM7vhS59Hw7WVzDKQu6VyRcrQAmeomek1jmHBubn704DpSx3b+IZB7tzT8q/GPKbjyNQ4f8A1EQof+pZAO5Td5PMaj1qfs9mjbKn9I91ZVWd26qTJIPAGw5VlKPJc8DhMgC1iSY7tG8ncSKYk92CSczqtTuSOAqdprux3jkF1QgD9I4D3SaGQ3mMnqaS36rpjDP5t+7rvNdYlzu0Zj7R0+scv8UQE7yLDd8hSbG4kklRvBASOKvyjpvpY1ui97BBThUu5Hpxg8dSaEW6oKluUrFp1EeUW5U0y2A37zxO8/OgsY5FyCE8Tw3U3IND8H2qQFd28IVlBzJ9m8jqLg1ZMOtKkyghQ4iD7xXlbeFzuLWgG5A93+KdbNwjqIIVk6Ez7taFz00w2u+N2ghpPiMqPspGp+g50jxGKKwSoyfu1L1YMiVFRUeJ+pvWgahnncl8MOPYpCq6UTH3uodC6JmIGtpgc6kon2Zs1t9TheUpKG0ZzlAJ1ga9akf2niWie5bQG5OQ5BmyzaTxiK4w2NLefKmAsAKm9gZAqYbTWb29KtM5Erhsue7VYn82UfyCuD2rfP5k/wBCPpTNWIUbmJ6D6VNgNlJxDoQvSDJtMATbzinnmn1O+KkSe0TyvzweSUD5U1ZXmwWKeWkLWYQkkAnMY05391F47sTkSVIMgXI0MRJ5UIlJTg2xuW8pX9CQPOqcprcJx77INl4YpkkGSI3m43aWpgtCAgZiI3C9zumb00GG/DC51OWOgF/UxQG1323X1ISkKUYSFSRGW1zEag6VsPJyoZ4cew+G2ilvdJMQgAknhR+z3VBsuOBSZV4EAweIzRom09KU4LumVKIUXF28QBABvbMTxOvS1APYnXOpS9fADDYCtQYuoX3261TSSzYPbikKzoWLEpBQZChmJhVzeTvq24XtCH0lQWLQmNCDE3HnXkruOUREwkaJTYAcgLUZ2Xc/HCSSAocfzC4+dVwy0GWO49POMREEzUZxcmZkaxf7FKncYhNlED4/WuEvqN0IPU+GfI391W/JEuBk7js0252+NdNdqnGx4ilSRvVb/un4zS3EYQqaJ73KYsQkWPPNJ+FVNnZDj+cJeT3gkZllSr8U8qnfJKpPHpZ8Z2775S04YBbxGUGfw2kAeIlRtM3J6cK8+2/g15iQ4p0gArIzQVjUi/nx5VP2c2TiGMapKkFQUkhy4ylB/MCefzq47XQe4WEWAEwIGhBItGoBFTt2bSjuvpcaHiGcWIJiRyqs7Rwqmzmy+EmrhitiJddQhKg2DMQJBtMDdpeu3uxzZGVS1xvFgLf8VOH9xQ17RWTNvSsq7jsNhuDh/n/xW6bUDt6DjNlvKfISjMjKCiCJFhIjhJrlDBByxBBv13mng2iQQ4lKlJQklRA3QDA9Ko7vbfvnVJKMmcySDOVPDrFc2N5R2eXHjTLaL/hATvlKRx4q+91JVXXb2USkc1fnV8BU+LxditOp8DQ58fKo2mcoA3Df8T8ae9Oed3bFmAZ4e6lGMYU4lRJUopywjWxnTmIFMMa9HkJP/iPT41my0iSr8xsfK/pc0JBtQ7N/2k2gxB6i3yo2aYYbYBcSpTUSLlOk9OfKhGsC4r2W1nok/SoZy7dGNmkKhQi2AylLriypMaC8k6DXjFWBns3iF/8AxlP8RA+Jmh9rdj3EN53Ft2IhIJJmYmIiQDNNjNewzu/VAsPpWAe6KJ/UR7o+dNlYUBAIFKUtQBcmInyp5hnMzXSp+T+B8Za4m1dNpohGELiggakwPvyqd7ZDjftJMcRcVOy1TcCmnHZlP4pPBB9SQPrSnLTrs0qC4eASfTMR8BWw9ly9C+0uK7vDuQdTkT1sD/b76r+00QjCt/pZzHqtRPwFb7ZYn/ba4ArV1VeocWou4gls5oyoQNxCAANeNzXXrWLmntinMon9CVK8wFK+IHpVLfxKlEElJgXAEAnjAN9+u+LVesWznb8Oq23RHPIq1U7C7DdXYIlRsJMXo+D1W8s3ZoIt8ka6cNAPKtYZhbphpCln93QTxJsNN9XnY/YxlJT334hQIIjwqWq5MbwAAAOtWRpgDwtAAcNwHL6VfaOlE2f2FWq7ygkcEXPmTb0BpojsE0XAUlaYFgDv3GeB3/Krxg8KLZgfP/Fd7SfaZEnU3CBcny3edDkMiqtdm8hzNp5K/UfL51MtsoBUR86Ib7QwtZeAQgXSoH8p0mdSDM8iIrMa6mUiysxkb7Hf76XLd9HmoQ7bWpxoFI0MLEaiOF6TjYbpGZIg7txq1YdnK5kKhu0vci08OlPsqcug0vT4zcJbpQMGh4kJeBt7KtDY6ZhRG1O0GGbEPLgqtCbq0vKd452qyYloHQUONnNLI7xttcfrQlXxFNIFea4k520ONqMgCDv8Jtan+z8d3zYVorRY4K3/AF869LweAYCMiWWkp/SEJA1nSONB7U7PM5VqQ2hK1QSoWnKIAMbo3CjPHS8lCU3espirZLk6fP51lKZZ8J23bThgXklBKfZImTF4jd1ryrYiUKdKQPEs2vombT8au+MZSpuFgQpOnBFrDrp51V1bMRh0qdSTmcJSgGOhPugdDUsVs8tjQsOOEp9hvwI5n8yvvjU7hAF9wk9BuqLBM5UhPAX+JqLaOIyp4zcjkLJHmTS27rTqAX3MyoO66jzP0FT4DHDvkbkqBQB8/h60IUEIAPtOTf8AdBlR8z/bUaD4gRqSAnkkXn0Hvqsidq74Da7DUpzKPGAYMU0Y7YMptmOX+E+6qGDW3iQmRR4zQbesLxyQkrKhlAk/8VQ9ubZL7hMnKJCRwH+YFD43ay3EJmxiFRvjjQSK588/0vjj+0oprslchQ++tL2xUuDWUKqF7WnR3sBqcQnlJ9AauakA1VOzCQXyT+k+ptVtU0rrVfH/AIpZ3sm2tspvIVlMHQRYk0owXhK0iQFADdMAlRmmu1sXmISNEzP8X+KUvsuFJLac0+FQHtZTclPPT+qkvd6NN8dq4XQ9jEk6d4m/7qTPwFM9iMqedUoWUcygTpK519fdQD2ykAgNl0rM2UE28xvqXZ/aZlglEkk6qTdIi0SLnfcWq9/q6iXq9mGGZJdLcSG0rzEaewR8677OplKhvEEdCI+VJB2mUpxYStwoUVZQP06yJ0gTroKY9ncXJlACrQRoIPw3Ghx4djy5dLFszD5swOs67oijlONtC6oHxpSpxczKEdJJPvioXr+0snkAAPhW/JA/H0IxXaGbNCB+o6+m6oMMxnJUs3/Ubk1Cp9CRZEcSbUDidtpm60+ot5CqSyztz3lsdtzZaS2UODwnSNdZHvvQ2z8ClLTYbKiG1T4lZjF5E7hpA0odvtMzB7xWc6CxIo7DY5CE+FBvJ1F50m9Cb30pLudwbs1IIvquFmecmjcQALExSB3ayvypyjrJoA4pajM8yBaRwmqbHSwKdE8a7bFA4d1KvEnfb/nnRyHY51pey2GuEVQm28WEqQneQSem731y09AlIPIGD6e+l20GjnStRuc0xw3fOr76T120V1uq7tPtOGnVIygxFyqNQD86yk6MkxDpWQmfEYKiPypAv6D3mkrz/evyP9tvwpHT79xqXaGJ7lrWXHN/BNv+fSoMA1kTe28/fSue9RWGKb2+4pZiiXXQlO8i3IWT8z6VO9icjSlGxVYef+PjUWzPAhx46wcvU+FIHT5UMZ9HK/HGKVmdUE+ykBA6C3vgnzqPBjMpSxp7KegmT5n4UufxmQKA9oiZ4bvWjME+QhI8I3b9fLzqsTpmhFcPvAKQk/mIHvH+ahbx07uY5xeeMUDtXEfiNkWhafXX51svQT2cuVI3WPHfXCFVwx21OHKnTuNCoVRzDUXV5Ctplk7KvISteYWKQOI1n5VZVsECWVEjgD/bmt5H1qsbCwSlJJTGY3jfHnTZnEKZOhB3gzB/zzFdOHUc2eXYBeCUZyHMRqk+FY6pN/MUm2k4tK0xmTlFjcXNzB93lV5yM4kTotNwRZaTyO8Us2rglIQoO/iI/WICh13HzqfC43anPlNK9h8f3x7p9AdC4QSJSuCf1JifOqj2g2UljELbQFFCT4SrfbUcpkVcNlM6ubh4Uk8Tv8gffSntazLiF8UERqZBAn/uPpVMbomRh2CeRh8Ji8U4mUtAqgRJCUEkCbX0vVid2y0wpLT6O5xDtwhtZcSElWVKirKk3MpsDETpeith4FrC4ApfyhAbUt/MJTBSSvMN4CZEcq1s3Z+AWlKmQj8NRbBzOJUFGD3agohR/KQlVtIFV6sTpY526a7sLTmAzNoJWgoOVxKFhcamUrBAF+kUvV2vClBP4sHME2VmWsOpZyoGhGckTIuOF6se0dgYLLBaaJTlBgwUpShKBMHQJQix/SCdKRNbJYV4ChBIkATe7ne2gyD3gzSIMi1DUGZUJtDtChGH78BThU24ttOUknukqUrNN0hMQTuqfD7YZcLuRRPcpUpzw2hBIXEXsUkXjSRIvTNzYmFcbQ2tDSm0SlKZsJGUpEHeFQU75FEYbAYZaHUtlAD3eNLKF2zmUrABJSFgk6CSReaMkHdLsHt7CgIzhwFbiWoUjKQpfdlEgmYUHmyCJ9q8VKrtq2SMjTuUpbWFuJyoKVvJYGkq1VYxflrR2E7M4JCUZWmz3REKkk5gW1SpU/qabMGwypsIqNvDYN5DakIbKUpKW7keFt3NoSJAcbCpO8TTSSBu0uV26ZBdUpCwyhLS0rKYKg530qCSRKYYJEXM6SKfyPKky+zmCIP4TPi8XtG4hYMeKcsOrEC0KIijV7SbFs6BA/UNN2/T6UtGDGsQBY6U0SnfVXe2khIJJ0EmASYG+NeHrXbW2cq0pJGVSgmCRM8NfdQCrPNBPJUkKPtWt610NqNd4prOnOhIWobglSlIEnQeJJEa1MXhMSJ3iRN+VPCKdth38Zdhu3chWVbVYVsmSlJPMVlHTPDFguOZlH73fWiVmYTxuf4R9Tao2RArtlUBSzv0+Q+dctu15NOdoStwIGiRKup+4re13cqEtDqep+gqTAthIUtW7xHmdwpZh3O8cUtRsJP1qs9EreFQA+lJSViCVwAdLgXqFxfiOXw+JQgmDAJMe/dWsFjlJdLgiSDrcX/4FRqxRLiipMEkkwI3T99aOPst9DUoUBmi3GbmAPQ1E+2FOpm4ELPkNPWKuWwdmJ/ZUBYBzAqP8xJB9IpPjdjKZdzoGdBI5lPiEgjfab01CN4HBrd09TYetHq2EsaKSfX6V138QRYDTgKZYV/ON0jWknihr5KBw2ylDUT6UaNlLVGgFHtuEUQ2/R/DiH5shGHHdlJT+WIqxlxLqLgEKHCqv+0CjNlY4BWX9WnWmyn6TxvYNDpSqR4SDuorau3SpjLos+G28aW60fjdjpXKk+FR3jjzFV/Bt96+dChr0Kpt8PdUrVsYNLGRtKf0gk/xG9V7YuBONxXeH/ZbVv0OX2UjqTmPWrXiNnhbZDmeFahAJURrFhaeNTYVYSlKWmlISNEkBIHlM0OjD9o7MGIwzzObKHm1tlQEkZ0lMgb4mq7tXsB3udbj+ZxzMFnuk5cqkIbGRBV4FpS3ZckjMrydYnHPHDPHDoHfpQruwoiCuDlndrxpVi8VtD9jbLYJeLig4ShOcNQ5kOQjKTm7sGALSYGorPSdKMT2EKw4nvsoV38q7pJUUYgqzhSs3iUM1lHQbjUGJ7Etpfzg3K+8kISFT+0nEe1u9ru54R0ps+NplZMnJKjk7tqIS6ykJknNCm1vnWRkTBnVX20wWO/aQplKlNoIU0fAEZiy8nxmQue8LYyxli9EHDH+nMtZLnwrSFFI1W2htK4UtUKSGwZEa7qJxnYVSfFnQlJccVAQkkB59D5yqmywpuAv9NotNLk9rMYhTDSnCklKiR3SMxJKwhChl4pAzJygAydazF7Y2iYT+IsBoFSihkDvShskoCQLpUp1IBJByiYGq9j0ZjYJGGWx3nhU4l1PgBSnKtCwjKokqSSi4Kr5iLCBS9nsIlIu5mHdlEKSqBPeiwQtIAh9QI9CKAw2JxreVKUrut9ZLvdQc631IzZbpP8AskhKgAFG1rRDG4hxTTrSVrPdq8bvdpSVFDwAKG9IcyCZuDPOh2aaMldiQqQp7NKMpUW05p7pxkQqbJhycu8jXWtI7HrViHCC020qAkhOYpSAz4AgQAFd0c15FspEmmOwcU6UHvQtRzeEqQlKsuVPtBvwjxZwI3RTcKWdGz5kCh2KsvdhUJSlPeSoIDefIMxSMMnDwTOnhzROtD7W7KZgr8UeJ5TqiloA+LLlEhX5Q2kAiN5IJvVscaURfKN+pOlD4VeYk6ZYoy0tRI/0+TmLgeSSohQCmUqSfG+5+KM34h/9QoSY9hJplsPswMGpSg4VJLbaIIuS2kI7xSpMqISkWAEbpvTZt3LwoRe1PHKgcoHqehqsIVYraj+c5EqyzaxrdMFdoxPsmso9NuvHsR7Hp8anxXsjr8qysrji9d7QMYcRxpQz/wC3X9763WVbH0l9Cr0PX51Ltc/jnomsrKOI5PU8MmGER+hP9ooRz79KyspqQqe1PWptle398Kyspgp9WVlZTER1GoxpatVlJfRsfa3tqllJOuUX8jVd7MD8Pq5f+kVlZUV/jraKzn1P2absNAJsAOgrdZS/WM9liyuo+FGkVlZV56Jfbh7SqttV9U+0dRvPE1lZWYrQs5NT9isHzrKysyfAoCjcA663407wuHTA8KfQVlZSUY2r2ahc3VlZSYm+BsQbetK8Ab+Y/urKyqQlWFHy+ZqPaY8SenyrdZT1g/djgPSsrKyg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 name="AutoShape 6" descr="data:image/jpeg;base64,/9j/4AAQSkZJRgABAQAAAQABAAD/2wCEAAkGBhQSERUUEhQUFRQWGBgWFhgXGBgYGBwXFxgXFxgYGhgYHiYeHR4kHBQVHy8gIycpLCwsGB4xNTAqNSYrLCkBCQoKDgwOGg8PGikcHxwsKSwpLCksKSkpKSwpKSksKSkpKSkpKSwsKSkpKSkpKSksKSkpKSwsKSwpNSkuLCwpKf/AABEIAMIBAwMBIgACEQEDEQH/xAAbAAACAgMBAAAAAAAAAAAAAAAEBQMGAAECB//EAEQQAAEDAgMFBQYDBwMDAwUAAAECAxEAIQQSMQVBUWFxBhMigZEyobHB0fAjQlIUYnKCkrLhBzPxFqLCJDRDFVNj0vL/xAAYAQADAQEAAAAAAAAAAAAAAAABAgMABP/EACQRAQEAAgIDAAIBBQAAAAAAAAABAhESIQMxQRNRYSIjMlJx/9oADAMBAAIRAxEAPwCu93bSuFNVMmQSki4AJ8xWKTXNpQEtuu8M2Mwrt1NctGCKLGQa5V0GxWg8K7DgpdMlQiusg4Vwl3hPpWy7Ak6dRQ0ztLY4V0GhXSLipEprC4DdSJaHD3V1lqRIoM5Q1yHpU7LY5elcipUpowKnDY4D0qNyBfhyrYqLFGEK6U8rLJ2oSO+bMC7Q3fvGrvgUAtIsPYTu5CqF2kc/9seLav7v81etjqnDtH9xPwFXhKK7scB6Cs7scB6V1WjRBSMOkd6LD2hu5irt3Y4D0FUNl38X+b/yFX6sznuxwHoKUdq0gYRyw3bv3hTmkvbAxhHP5f7hWZ5NiSM26wV/aa12hIKcPEH8ETpqXHKHxysyvU+gNc7TwHdBsTOZtK/6pMUtYLhWxJ6VM43WsCm56VI6KnfZ4BdQKFWKLxCopXiNoJBgGTyE0GbXUC00JitqQLe65oL9ucVqCPPKKOm2aVqlhxZ5nof8VujptrZgMKpRmTOhEfPfRLzRGtFbEdypvH0rraLgJt50oljgoJ1agfCT5eVMXBS97EltQIE6gjkY+lYAxeJN5n6ca06kq8WY9CfhU2FIccAWLE6ddKaOJbSSEoSQLTzpqEImHCkgidZ1MUSraKlSFGQfvhXOMwac6SE6yVaxFtOFTJSkJNtJjr5UvSmME7I2vl8KzbcdY/xT9p9KhIUCOtU1KVOEZRYi8XH350ajAFKZKgd0cK3ELe1uQ6mNR6iom8WhWihPWq3h21qICSBFxfeDb33ot5xYBBaGaLG5E89TS3E019N39ooQYUq+vlzqfD7QbVotPrVMS4T7ZM3gHUcR7qLwrRWoZLkRSwbiuoFQ40fhr/hPwqdoWE6wJrjGI8Cv4T8DTRMTt/EyjDcQg/8AdlV869E7OLnCsn9xP0ryTajy1s4bflQAJIECOZqfCY3EhISH8qRoO9AAHIA10QtezVomvJO/dPtYhPm4s/I1w6Z9rEN+rh/8RRKYM4sd9c/n/wDKvR1bQbGriP6k/WvIsrY/+YG25J+ZFbKmRq8rybH/AO9Znq69tMDV5v8AqH1qvds9vsrwi0NuoUslMBJnRQJ+FUVeIw//AN1zySkfM0M5jcMN76uuQfKhsdUAZU4EASpQKQOZ30x7UD8RscGGf7J+dKlbQSHwtIUAkGAYJmOQFNMeVP5XcpAyIT/QgJ+VLaOtAcIjWh9pLWB4IvrvjoKOZbiZqN5NTGKljwQfxCVK4EgD3UIVzuEcBPyFF9pniFgXFpmdfuKTsOEn2o8zf0p2FlOXRITzgD+40HirjWTuuT8BFFqtfKOsfWhVqlVyI3XGvlWaxAkmP/6rKnyD7J+lZWB6AEjMrLF4Nugn31ik0xdwqQARCYEeVBEgzcGKQ2gribUp2gnSnDlJ8UMyyLwBujfzrRgqCU3O/QUxQ5ICQRYe+hk4MfqE/vT8TUTgMxw1+VNvQa2OWjMoQeIpi3hUlBSdI8+tJMLsxxxJXOUj2NdR/wAU+2SkuI8ZhY1G+281plKth1OyRDKmFmxLatTHWKObxM6IM843+cULt7Gwe7SZE+L4eetG/sakkQUkrgXECwJ3HlS5ZaLcZa6aSULC1JhO+43iucVtNcqyKUEm4NjYgSIOmnvrWIW6SlKckFJULHcY486HxIcCTmSjUAGTJkgabtanyt9txkQtYcquL9dasPZvCABSpkyU9I1pbhMLlbUZkTfrppN9KbbJxiEtSox4oJIAkxO62lNxDd9HiBXa28wI4gj1peja7f6qLwW0UOKhBJgToRy1oF0BGwyYS4s/hjIMultTcfcVM3sBsb1Hz/xR6z41dTWA0eQhk7GaG4+ZNdjZTX6fefrRE1k0OTIk7PbH5E1v9kb/AEp9BXeauM1HbNdwn9KfQVyoDcBXSl1GTW2AZ9oEzAnjTjs4yFtKSeJpS5RvZ3EZc3maaUKG25hA2qI1pG9VhfxqcQ0tx32k2hEBKRYyZMnefKqjiGFKRnSFgGYIE2kxv309w0SXZL2lw+Yp0HMz6WFKWtnFJBKgegXRuIMnxSepH1NCvLGkgeZPyFY+3amkjWfOE/GTQeIQDEWM6iVG+6TapEPokyY4QL/M1yvEp3IUrmTb78qzbQFB4q9U/StV3+0E6BA5R/itVmenow9pWfWPv0qKM5IbRPPTz6UQzg1OwV+FO4UwCEpECI+9anaaRWcUkxcUvwGHzLIgwNSPWnmKcSVEgEpGvCuMPkQY8YBv4IPLQifQ1pqjegOJ2fexHQn7muf2BA4jzqyN9niu4cBGokH0M6GgNoYQNLyFSSSnMMpiJJF7W0oZYfyEz/gO0sGw3VNisyUyiZ3idf8ANAM4gn2va0NgNKMbekQahbq9LRTceg94o3Emb2iddatLL4KWTI9pOvMR8652olJSAoA3BAOtuG+OVL1sKypAEJ1E8jPkOZqly2P47Jv4dYwAPNEQBldG7/8AGr5GgtpOJg+Ifq8grXpRDbIAEgEx+r/NdhCDaEHlI+tCyUm9BcK+DIEdaExTxVmSCYFzzJUYPpFWDBbB745UJI57h7qG2p2WeYX40yggDOm4ndO8b9arO0kGzwC2mRJi+o9wFMsHjA2ZPhG88vP/ABSxltKBCiemYx6CnGxNgpxKh4AWhOeRrEQkHrBPKRSzHdVt67MUYpKiopUDfcZ1qUKo3H9lxOZmELAiB7J6jSgFIKTChCvvSjcbE0k1oqqOaylZ0VVyTWiuuSqszajXBNaUqo1KohW1Gt7JXBI4j5VCpVc4FyFiszeI2alC+7VK86Rm4SJIsR75FLdps92hWUuIgRA0vbQxx4U02yM7guRYGRqOdL9qoWtnKoFwJMgoKZ80kSNTpV97TUg4Ucz/ADD5ULiUpREp15En3xTgI18KiLalUfIUFinMs5MgUNwyg/OgYKgJj2Z6C3uj41E8iRokDXX6fWiVNn80JJuQTvPSTULjYPP3CP5jWZHI3kf91brkt/w/1VlZnr72ICUyTAjz0FLnXM4LiyW2RpuKo4cBzrpOGCEh3EnmlHPdbfS7EYlT6syrJHsp3AUmOOjXLYVjbrZUrKhYSTEhJISOJ3mY5Uf37TaiCqCLgg2njJqfDYKxKrD0qvuQlUDxRY7hm3jn9aOpaNvSxPbZzossq4xEq3RI0PnS8i10qTeQVA/HfUWynUpUvOJAXfdrugaTTVTqyQG0oAJmFCQB6SaXKNj6DQkjca7Rhxyol1jKhS3e7gCRllPv37t1LMO+so7xKFZZg2+G4jpSWaPvZglGWTEzr0FCKZTnklIzD1rtO10kEKsfvjXYQAAEgTvMCeOtGWaHeXU9o14Vuc3iVaYiRP05UzY2Gl0pzKCZSINoPI0Ihv8ALvPr976XYlsJPhdgi8K3HyvS2/69r4YzX9zra/7I2eMKkp1M3nfoBFGK2ilVlIUk6QrnuIggiqfs/tFlyScxF1HgN5HlFXAEKAUTY3i06V0zPr04MsLMr2TY7sW08SW1d2rgBCf6Tp5HypN/09tDBLK2klQ35fECOaDVxTiUpPhtBsR8xWbU7TvsN94hAfSky4mcq8v6kkAgxvBBtS6lv6Ulshbsbto26cjw7h3gqQCeROnQ0wxLzDpKQtJWmQQFDMOIINcI7QYDHJhxGRZvlWkAzwSoSkmgl43CYJsraabLlxmgAkn94yqOSRTyfsty/SPHbPKD4ZUOIB9KXOqIOhHWRWMdp31LVmVCF2KDIJB3gpugiBBBrWMONbQXm3lFqbicxR/FIjlPOlvjlDkiViIMG1Yl0HeDXWyNs4l4KzrbgQLttrBmZn040r2pi0ofKCltKSLqSmAFRM5ZjfeNQaXjP2O6ZrVUCsSNJHqKp23mVIUiFCFJzeEmNTxrOz2z876A8VNsk+NyJyp431vFDib5tacRj0pmVAdTSlXatpCtSrmBXo7X+kGBWiSp50KEhXeQOoyi/nNVjbf+i3dypg508Fe19DVJ4kufxzhNotvJ7xSF5SAUqlObSNASPWoto4lpIBTnOtwCI63n0mlm2GTg8OyJA8RQW7yIEqnhqKiaWl5MoUQf0yfcd9HiMpJi25JMg8CcyvebViNhFafCsZv0SDI5RrTtOEZ0W24ty9gSR15edM2dmBIkBKZ3J08z+bzpfTXJUcT2XKbpUCIvMiDv01FLHdmncQeQBM9Kv60ga0K4yAqQBPvrF5KirYpTYlQNrSN4n51lPMUw4VkpyRbUqnQDcK3WHlDQ53lBbh6DcBypphMBvOn3c/SicDs/QkcPK1cY18GUJMJHtK+Q50ty+RST9hMU4XJCSQganQnod3XdSjFYZS/EQhIG68AAQI32A86ZuvCBuTuHGhsdh3PCeJ9nlRnQUBg8NmWgKNlwTG+E6VZ0ZcyUTBOnlVXRmaAVaUyoAiLCON+OlWLDPJebCkGDrzSoUMj4m37CgxmAVFxNxPSplJtG6o9nYoOJg2Wmyxw4HoaleEDjS1qSv7GYzZu7TPE6VFtLHIZQACL2AF7b48iPUURimZjS1zz4DpSrF7FddczKIjRInd5cdfSp+/akvGy62gw+2glUhJVqANNbTpQT4C1lQTE63m9OWOy53rA6CjE9mWxqon0o4cMPux8vkz8nzSvYleVGUamCem4edX3Yil9y2F6hIzD4eelVHYuyy88pUZkpUYneQYvXoOFw6yALJgWgC3uq7m/6GxDJN0gTw085qH9qCAZOmovPpUO1MOUavd4Z9nMAR1SLUBYDxEJ9ZozFuVrpxASZZCIOgIKQJ5QCelLsRsY3WtRWrjYAT+kDSmPfQJSgkbyqB7q7cBcQQFE8IsOnStuQPZUlnKMoGYn70o3Ym11YdWV1BUg2UkzoeW+01vYxTJSYChvO+OvCicdjUwQEhXMj3Ctc9VuOyTarisK6ruCnunPxE+GbaQb2INt3SlGLK8Qv2CVKSqMouTAm0GIApztTDJKJyq8VkqCZgg3HSTEedPf9OWsinHXGSEo8JdNgkyZCBvJm5GlNJLdgXdiuzv7chTbiPA0qyyNCfaSnid/Kat2P7E4XJ3TaFly/izExbUg+E1ZWFtqkNLAMyQiAZOpIjU8amZZINzPlenkgbIeyXZx/CZkKdSpkgZUxGVW8pG4aze5vXXaLtUjChRcTNjlSDKiQUi+5I8QM331YnpCba/f+aqfbjs6H0tQJhyF7z3a7Lueg9a0Lr9qg4pWMCu9bQG3DmMgE/wAhiR1npVY2j2WUwSWSSkGchPvSfrV9UyEWSAlIEADQDhXWIwGdE74qcqlecMbRxBJyNrBFsxIAMbilXtU3axDgSC6nulHnmQfp960xew2QwRTbD4ZKmYUJkRG6h7oWKwpz9UD4HofrFacarnaeGDKsqFi/5De3nuqv43Euk5QDkjSDEz8OQtesXVMF49ubFR5gEjyO+spGcI6bkOeVh6VlAeL0jaOOyAISYUQJPAEfE0oWuwn+VP14muUC0qMqN+p4mmmDweSFKGZxVkp4fT5Vtaiu9osLgckKUMzh9lO4fTrRakflBkn2ldNw5CtrSUzeXFe2RuG5IqRpqBG86/Sp0dbVntCxkWCJKVJy+YnTrakGz9qqw7ma8SAocU6eoq47Z2mGyEBKSTMkjTSwnfcX3daUbO7NNvJS4CTxHD7im9t6aZ2m4XS8mUzYD93dPM6nrTlfaWU3RCuWk1r/AOgxvqdrYAOs0lxy2bliBZ20gwVkA7xxO7yon/qBriT5GmA7OMHVsTxvPuNbc2FhmgFlAtoCSZP8JMeta+Oe6EzvqFv/AFI2NAs+VbHaLOQEIJPM0K/hApRUEhMnQaeXCjMIwkJPhCd0iJv5VPWHw39TvBbULPhaAA4kBRvfSQKlVtNxxRbUtUkaHwp4+ymAfOetLVpS0qEHKFRum/Mmozm70ESYMzF+cxVMcrsLj1s9wuFgXM3sBYRz99Tfs6RokcdBWBYAkm2tLMZjyr2CcombWPITc1t5UNSC8ZjEJ8KgVFX5QJqJvGhNkoIAuZkXihu+EWPi+99EMMlRFp66db2p5jSWxA+/aQL8NPhQjWBW6oKW5AFwmIA+VaxGISt2AbJ3biTrfgKLaxKUgq9qLRoAItBOtHiW5Vy47lX4ZUIi5MTvsd/Srd2G2yAVYZaQlJ8bXA28aCNyhGbmJNVHCLKiVCAQRF6Kwiy24FpOZSTNgSJ4313g9apiX49VVh0q1SD5X9ajdYKQShwpt+aFJH9V/fS3C7bWtv8ADaUpYsUkgBJItmJ3dKV4vBPumcROX9CbJ9xvV5Np702O1DiHCAv9pOkJ8KBzJj4e+rC1jUuIJGsXB1E3+Wu+k2FaQmYSEjh01HurSsZCgpIMiwgR68RTcC8kCtiuqNk26gU2w2xSEwqKI2ftYL8KvCvhuP8ACflR5VU5jqmuVpJjOzqFAlREam1Unbm1kMrSy1K3FkCEDMpIMwco6Ve9vlRbKUKy79CZO5Nr63J3CvC14V9jGOftQyrUYze0CSdApM7vhS59Hw7WVzDKQu6VyRcrQAmeomek1jmHBubn704DpSx3b+IZB7tzT8q/GPKbjyNQ4f8A1EQof+pZAO5Td5PMaj1qfs9mjbKn9I91ZVWd26qTJIPAGw5VlKPJc8DhMgC1iSY7tG8ncSKYk92CSczqtTuSOAqdprux3jkF1QgD9I4D3SaGQ3mMnqaS36rpjDP5t+7rvNdYlzu0Zj7R0+scv8UQE7yLDd8hSbG4kklRvBASOKvyjpvpY1ui97BBThUu5Hpxg8dSaEW6oKluUrFp1EeUW5U0y2A37zxO8/OgsY5FyCE8Tw3U3IND8H2qQFd28IVlBzJ9m8jqLg1ZMOtKkyghQ4iD7xXlbeFzuLWgG5A93+KdbNwjqIIVk6Ez7taFz00w2u+N2ghpPiMqPspGp+g50jxGKKwSoyfu1L1YMiVFRUeJ+pvWgahnncl8MOPYpCq6UTH3uodC6JmIGtpgc6kon2Zs1t9TheUpKG0ZzlAJ1ga9akf2niWie5bQG5OQ5BmyzaTxiK4w2NLefKmAsAKm9gZAqYbTWb29KtM5Erhsue7VYn82UfyCuD2rfP5k/wBCPpTNWIUbmJ6D6VNgNlJxDoQvSDJtMATbzinnmn1O+KkSe0TyvzweSUD5U1ZXmwWKeWkLWYQkkAnMY05391F47sTkSVIMgXI0MRJ5UIlJTg2xuW8pX9CQPOqcprcJx77INl4YpkkGSI3m43aWpgtCAgZiI3C9zumb00GG/DC51OWOgF/UxQG1323X1ISkKUYSFSRGW1zEag6VsPJyoZ4cew+G2ilvdJMQgAknhR+z3VBsuOBSZV4EAweIzRom09KU4LumVKIUXF28QBABvbMTxOvS1APYnXOpS9fADDYCtQYuoX3261TSSzYPbikKzoWLEpBQZChmJhVzeTvq24XtCH0lQWLQmNCDE3HnXkruOUREwkaJTYAcgLUZ2Xc/HCSSAocfzC4+dVwy0GWO49POMREEzUZxcmZkaxf7FKncYhNlED4/WuEvqN0IPU+GfI391W/JEuBk7js0252+NdNdqnGx4ilSRvVb/un4zS3EYQqaJ73KYsQkWPPNJ+FVNnZDj+cJeT3gkZllSr8U8qnfJKpPHpZ8Z2775S04YBbxGUGfw2kAeIlRtM3J6cK8+2/g15iQ4p0gArIzQVjUi/nx5VP2c2TiGMapKkFQUkhy4ylB/MCefzq47XQe4WEWAEwIGhBItGoBFTt2bSjuvpcaHiGcWIJiRyqs7Rwqmzmy+EmrhitiJddQhKg2DMQJBtMDdpeu3uxzZGVS1xvFgLf8VOH9xQ17RWTNvSsq7jsNhuDh/n/xW6bUDt6DjNlvKfISjMjKCiCJFhIjhJrlDBByxBBv13mng2iQQ4lKlJQklRA3QDA9Ko7vbfvnVJKMmcySDOVPDrFc2N5R2eXHjTLaL/hATvlKRx4q+91JVXXb2USkc1fnV8BU+LxditOp8DQ58fKo2mcoA3Df8T8ae9Oed3bFmAZ4e6lGMYU4lRJUopywjWxnTmIFMMa9HkJP/iPT41my0iSr8xsfK/pc0JBtQ7N/2k2gxB6i3yo2aYYbYBcSpTUSLlOk9OfKhGsC4r2W1nok/SoZy7dGNmkKhQi2AylLriypMaC8k6DXjFWBns3iF/8AxlP8RA+Jmh9rdj3EN53Ft2IhIJJmYmIiQDNNjNewzu/VAsPpWAe6KJ/UR7o+dNlYUBAIFKUtQBcmInyp5hnMzXSp+T+B8Za4m1dNpohGELiggakwPvyqd7ZDjftJMcRcVOy1TcCmnHZlP4pPBB9SQPrSnLTrs0qC4eASfTMR8BWw9ly9C+0uK7vDuQdTkT1sD/b76r+00QjCt/pZzHqtRPwFb7ZYn/ba4ArV1VeocWou4gls5oyoQNxCAANeNzXXrWLmntinMon9CVK8wFK+IHpVLfxKlEElJgXAEAnjAN9+u+LVesWznb8Oq23RHPIq1U7C7DdXYIlRsJMXo+D1W8s3ZoIt8ka6cNAPKtYZhbphpCln93QTxJsNN9XnY/YxlJT334hQIIjwqWq5MbwAAAOtWRpgDwtAAcNwHL6VfaOlE2f2FWq7ygkcEXPmTb0BpojsE0XAUlaYFgDv3GeB3/Krxg8KLZgfP/Fd7SfaZEnU3CBcny3edDkMiqtdm8hzNp5K/UfL51MtsoBUR86Ib7QwtZeAQgXSoH8p0mdSDM8iIrMa6mUiysxkb7Hf76XLd9HmoQ7bWpxoFI0MLEaiOF6TjYbpGZIg7txq1YdnK5kKhu0vci08OlPsqcug0vT4zcJbpQMGh4kJeBt7KtDY6ZhRG1O0GGbEPLgqtCbq0vKd452qyYloHQUONnNLI7xttcfrQlXxFNIFea4k520ONqMgCDv8Jtan+z8d3zYVorRY4K3/AF869LweAYCMiWWkp/SEJA1nSONB7U7PM5VqQ2hK1QSoWnKIAMbo3CjPHS8lCU3espirZLk6fP51lKZZ8J23bThgXklBKfZImTF4jd1ryrYiUKdKQPEs2vombT8au+MZSpuFgQpOnBFrDrp51V1bMRh0qdSTmcJSgGOhPugdDUsVs8tjQsOOEp9hvwI5n8yvvjU7hAF9wk9BuqLBM5UhPAX+JqLaOIyp4zcjkLJHmTS27rTqAX3MyoO66jzP0FT4DHDvkbkqBQB8/h60IUEIAPtOTf8AdBlR8z/bUaD4gRqSAnkkXn0Hvqsidq74Da7DUpzKPGAYMU0Y7YMptmOX+E+6qGDW3iQmRR4zQbesLxyQkrKhlAk/8VQ9ubZL7hMnKJCRwH+YFD43ay3EJmxiFRvjjQSK588/0vjj+0oprslchQ++tL2xUuDWUKqF7WnR3sBqcQnlJ9AauakA1VOzCQXyT+k+ptVtU0rrVfH/AIpZ3sm2tspvIVlMHQRYk0owXhK0iQFADdMAlRmmu1sXmISNEzP8X+KUvsuFJLac0+FQHtZTclPPT+qkvd6NN8dq4XQ9jEk6d4m/7qTPwFM9iMqedUoWUcygTpK519fdQD2ykAgNl0rM2UE28xvqXZ/aZlglEkk6qTdIi0SLnfcWq9/q6iXq9mGGZJdLcSG0rzEaewR8677OplKhvEEdCI+VJB2mUpxYStwoUVZQP06yJ0gTroKY9ncXJlACrQRoIPw3Ghx4djy5dLFszD5swOs67oijlONtC6oHxpSpxczKEdJJPvioXr+0snkAAPhW/JA/H0IxXaGbNCB+o6+m6oMMxnJUs3/Ubk1Cp9CRZEcSbUDidtpm60+ot5CqSyztz3lsdtzZaS2UODwnSNdZHvvQ2z8ClLTYbKiG1T4lZjF5E7hpA0odvtMzB7xWc6CxIo7DY5CE+FBvJ1F50m9Cb30pLudwbs1IIvquFmecmjcQALExSB3ayvypyjrJoA4pajM8yBaRwmqbHSwKdE8a7bFA4d1KvEnfb/nnRyHY51pey2GuEVQm28WEqQneQSem731y09AlIPIGD6e+l20GjnStRuc0xw3fOr76T120V1uq7tPtOGnVIygxFyqNQD86yk6MkxDpWQmfEYKiPypAv6D3mkrz/evyP9tvwpHT79xqXaGJ7lrWXHN/BNv+fSoMA1kTe28/fSue9RWGKb2+4pZiiXXQlO8i3IWT8z6VO9icjSlGxVYef+PjUWzPAhx46wcvU+FIHT5UMZ9HK/HGKVmdUE+ykBA6C3vgnzqPBjMpSxp7KegmT5n4UufxmQKA9oiZ4bvWjME+QhI8I3b9fLzqsTpmhFcPvAKQk/mIHvH+ahbx07uY5xeeMUDtXEfiNkWhafXX51svQT2cuVI3WPHfXCFVwx21OHKnTuNCoVRzDUXV5Ctplk7KvISteYWKQOI1n5VZVsECWVEjgD/bmt5H1qsbCwSlJJTGY3jfHnTZnEKZOhB3gzB/zzFdOHUc2eXYBeCUZyHMRqk+FY6pN/MUm2k4tK0xmTlFjcXNzB93lV5yM4kTotNwRZaTyO8Us2rglIQoO/iI/WICh13HzqfC43anPlNK9h8f3x7p9AdC4QSJSuCf1JifOqj2g2UljELbQFFCT4SrfbUcpkVcNlM6ubh4Uk8Tv8gffSntazLiF8UERqZBAn/uPpVMbomRh2CeRh8Ji8U4mUtAqgRJCUEkCbX0vVid2y0wpLT6O5xDtwhtZcSElWVKirKk3MpsDETpeith4FrC4ApfyhAbUt/MJTBSSvMN4CZEcq1s3Z+AWlKmQj8NRbBzOJUFGD3agohR/KQlVtIFV6sTpY526a7sLTmAzNoJWgoOVxKFhcamUrBAF+kUvV2vClBP4sHME2VmWsOpZyoGhGckTIuOF6se0dgYLLBaaJTlBgwUpShKBMHQJQix/SCdKRNbJYV4ChBIkATe7ne2gyD3gzSIMi1DUGZUJtDtChGH78BThU24ttOUknukqUrNN0hMQTuqfD7YZcLuRRPcpUpzw2hBIXEXsUkXjSRIvTNzYmFcbQ2tDSm0SlKZsJGUpEHeFQU75FEYbAYZaHUtlAD3eNLKF2zmUrABJSFgk6CSReaMkHdLsHt7CgIzhwFbiWoUjKQpfdlEgmYUHmyCJ9q8VKrtq2SMjTuUpbWFuJyoKVvJYGkq1VYxflrR2E7M4JCUZWmz3REKkk5gW1SpU/qabMGwypsIqNvDYN5DakIbKUpKW7keFt3NoSJAcbCpO8TTSSBu0uV26ZBdUpCwyhLS0rKYKg530qCSRKYYJEXM6SKfyPKky+zmCIP4TPi8XtG4hYMeKcsOrEC0KIijV7SbFs6BA/UNN2/T6UtGDGsQBY6U0SnfVXe2khIJJ0EmASYG+NeHrXbW2cq0pJGVSgmCRM8NfdQCrPNBPJUkKPtWt610NqNd4prOnOhIWobglSlIEnQeJJEa1MXhMSJ3iRN+VPCKdth38Zdhu3chWVbVYVsmSlJPMVlHTPDFguOZlH73fWiVmYTxuf4R9Tao2RArtlUBSzv0+Q+dctu15NOdoStwIGiRKup+4re13cqEtDqep+gqTAthIUtW7xHmdwpZh3O8cUtRsJP1qs9EreFQA+lJSViCVwAdLgXqFxfiOXw+JQgmDAJMe/dWsFjlJdLgiSDrcX/4FRqxRLiipMEkkwI3T99aOPst9DUoUBmi3GbmAPQ1E+2FOpm4ELPkNPWKuWwdmJ/ZUBYBzAqP8xJB9IpPjdjKZdzoGdBI5lPiEgjfab01CN4HBrd09TYetHq2EsaKSfX6V138QRYDTgKZYV/ON0jWknihr5KBw2ylDUT6UaNlLVGgFHtuEUQ2/R/DiH5shGHHdlJT+WIqxlxLqLgEKHCqv+0CjNlY4BWX9WnWmyn6TxvYNDpSqR4SDuorau3SpjLos+G28aW60fjdjpXKk+FR3jjzFV/Bt96+dChr0Kpt8PdUrVsYNLGRtKf0gk/xG9V7YuBONxXeH/ZbVv0OX2UjqTmPWrXiNnhbZDmeFahAJURrFhaeNTYVYSlKWmlISNEkBIHlM0OjD9o7MGIwzzObKHm1tlQEkZ0lMgb4mq7tXsB3udbj+ZxzMFnuk5cqkIbGRBV4FpS3ZckjMrydYnHPHDPHDoHfpQruwoiCuDlndrxpVi8VtD9jbLYJeLig4ShOcNQ5kOQjKTm7sGALSYGorPSdKMT2EKw4nvsoV38q7pJUUYgqzhSs3iUM1lHQbjUGJ7Etpfzg3K+8kISFT+0nEe1u9ru54R0ps+NplZMnJKjk7tqIS6ykJknNCm1vnWRkTBnVX20wWO/aQplKlNoIU0fAEZiy8nxmQue8LYyxli9EHDH+nMtZLnwrSFFI1W2htK4UtUKSGwZEa7qJxnYVSfFnQlJccVAQkkB59D5yqmywpuAv9NotNLk9rMYhTDSnCklKiR3SMxJKwhChl4pAzJygAydazF7Y2iYT+IsBoFSihkDvShskoCQLpUp1IBJByiYGq9j0ZjYJGGWx3nhU4l1PgBSnKtCwjKokqSSi4Kr5iLCBS9nsIlIu5mHdlEKSqBPeiwQtIAh9QI9CKAw2JxreVKUrut9ZLvdQc631IzZbpP8AskhKgAFG1rRDG4hxTTrSVrPdq8bvdpSVFDwAKG9IcyCZuDPOh2aaMldiQqQp7NKMpUW05p7pxkQqbJhycu8jXWtI7HrViHCC020qAkhOYpSAz4AgQAFd0c15FspEmmOwcU6UHvQtRzeEqQlKsuVPtBvwjxZwI3RTcKWdGz5kCh2KsvdhUJSlPeSoIDefIMxSMMnDwTOnhzROtD7W7KZgr8UeJ5TqiloA+LLlEhX5Q2kAiN5IJvVscaURfKN+pOlD4VeYk6ZYoy0tRI/0+TmLgeSSohQCmUqSfG+5+KM34h/9QoSY9hJplsPswMGpSg4VJLbaIIuS2kI7xSpMqISkWAEbpvTZt3LwoRe1PHKgcoHqehqsIVYraj+c5EqyzaxrdMFdoxPsmso9NuvHsR7Hp8anxXsjr8qysrji9d7QMYcRxpQz/wC3X9763WVbH0l9Cr0PX51Ltc/jnomsrKOI5PU8MmGER+hP9ooRz79KyspqQqe1PWptle398Kyspgp9WVlZTER1GoxpatVlJfRsfa3tqllJOuUX8jVd7MD8Pq5f+kVlZUV/jraKzn1P2absNAJsAOgrdZS/WM9liyuo+FGkVlZV56Jfbh7SqttV9U+0dRvPE1lZWYrQs5NT9isHzrKysyfAoCjcA663407wuHTA8KfQVlZSUY2r2ahc3VlZSYm+BsQbetK8Ab+Y/urKyqQlWFHy+ZqPaY8SenyrdZT1g/djgPSsrKyg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4" name="TextBox 23"/>
          <p:cNvSpPr txBox="1"/>
          <p:nvPr/>
        </p:nvSpPr>
        <p:spPr>
          <a:xfrm>
            <a:off x="395536" y="1556792"/>
            <a:ext cx="7344816" cy="4401205"/>
          </a:xfrm>
          <a:prstGeom prst="rect">
            <a:avLst/>
          </a:prstGeom>
          <a:noFill/>
        </p:spPr>
        <p:txBody>
          <a:bodyPr wrap="square" numCol="1" rtlCol="0">
            <a:spAutoFit/>
          </a:bodyPr>
          <a:lstStyle/>
          <a:p>
            <a:pPr marL="355600" indent="-355600">
              <a:spcBef>
                <a:spcPts val="600"/>
              </a:spcBef>
              <a:spcAft>
                <a:spcPts val="600"/>
              </a:spcAft>
              <a:buClr>
                <a:srgbClr val="C00000"/>
              </a:buClr>
              <a:buFont typeface="Wingdings" pitchFamily="2" charset="2"/>
              <a:buChar char="ü"/>
            </a:pPr>
            <a:r>
              <a:rPr lang="en-US" sz="2400" dirty="0">
                <a:latin typeface="Verdana" pitchFamily="34" charset="0"/>
                <a:ea typeface="Verdana" pitchFamily="34" charset="0"/>
                <a:cs typeface="Verdana" pitchFamily="34" charset="0"/>
              </a:rPr>
              <a:t>Ferramenta da </a:t>
            </a:r>
            <a:r>
              <a:rPr lang="en-US" sz="2400" dirty="0" err="1">
                <a:latin typeface="Verdana" pitchFamily="34" charset="0"/>
                <a:ea typeface="Verdana" pitchFamily="34" charset="0"/>
                <a:cs typeface="Verdana" pitchFamily="34" charset="0"/>
              </a:rPr>
              <a:t>política</a:t>
            </a:r>
            <a:r>
              <a:rPr lang="en-US" sz="2400" dirty="0">
                <a:latin typeface="Verdana" pitchFamily="34" charset="0"/>
                <a:ea typeface="Verdana" pitchFamily="34" charset="0"/>
                <a:cs typeface="Verdana" pitchFamily="34" charset="0"/>
              </a:rPr>
              <a:t> </a:t>
            </a:r>
            <a:r>
              <a:rPr lang="en-US" sz="2400" dirty="0" smtClean="0">
                <a:latin typeface="Verdana" pitchFamily="34" charset="0"/>
                <a:ea typeface="Verdana" pitchFamily="34" charset="0"/>
                <a:cs typeface="Verdana" pitchFamily="34" charset="0"/>
              </a:rPr>
              <a:t>de </a:t>
            </a:r>
            <a:r>
              <a:rPr lang="en-US" sz="2400" dirty="0">
                <a:latin typeface="Verdana" pitchFamily="34" charset="0"/>
                <a:ea typeface="Verdana" pitchFamily="34" charset="0"/>
                <a:cs typeface="Verdana" pitchFamily="34" charset="0"/>
              </a:rPr>
              <a:t>gestão </a:t>
            </a:r>
            <a:r>
              <a:rPr lang="en-US" sz="2400" dirty="0" smtClean="0">
                <a:latin typeface="Verdana" pitchFamily="34" charset="0"/>
                <a:ea typeface="Verdana" pitchFamily="34" charset="0"/>
                <a:cs typeface="Verdana" pitchFamily="34" charset="0"/>
              </a:rPr>
              <a:t>documental.</a:t>
            </a:r>
            <a:endParaRPr lang="en-US" sz="2400" dirty="0">
              <a:latin typeface="Verdana" pitchFamily="34" charset="0"/>
              <a:ea typeface="Verdana" pitchFamily="34" charset="0"/>
              <a:cs typeface="Verdana" pitchFamily="34" charset="0"/>
            </a:endParaRPr>
          </a:p>
          <a:p>
            <a:pPr marL="355600" indent="-355600">
              <a:spcBef>
                <a:spcPts val="600"/>
              </a:spcBef>
              <a:spcAft>
                <a:spcPts val="600"/>
              </a:spcAft>
              <a:buClr>
                <a:srgbClr val="C00000"/>
              </a:buClr>
              <a:buFont typeface="Wingdings" pitchFamily="2" charset="2"/>
              <a:buChar char="ü"/>
            </a:pPr>
            <a:r>
              <a:rPr lang="en-US" sz="2400" dirty="0">
                <a:latin typeface="Verdana" pitchFamily="34" charset="0"/>
                <a:ea typeface="Verdana" pitchFamily="34" charset="0"/>
                <a:cs typeface="Verdana" pitchFamily="34" charset="0"/>
              </a:rPr>
              <a:t>Incorpora o Plano </a:t>
            </a:r>
            <a:r>
              <a:rPr lang="en-US" sz="2400" dirty="0" smtClean="0">
                <a:latin typeface="Verdana" pitchFamily="34" charset="0"/>
                <a:ea typeface="Verdana" pitchFamily="34" charset="0"/>
                <a:cs typeface="Verdana" pitchFamily="34" charset="0"/>
              </a:rPr>
              <a:t>de </a:t>
            </a:r>
            <a:r>
              <a:rPr lang="en-US" sz="2400" dirty="0">
                <a:latin typeface="Verdana" pitchFamily="34" charset="0"/>
                <a:ea typeface="Verdana" pitchFamily="34" charset="0"/>
                <a:cs typeface="Verdana" pitchFamily="34" charset="0"/>
              </a:rPr>
              <a:t>Classificação e </a:t>
            </a:r>
            <a:r>
              <a:rPr lang="en-US" sz="2400" dirty="0" smtClean="0">
                <a:latin typeface="Verdana" pitchFamily="34" charset="0"/>
                <a:ea typeface="Verdana" pitchFamily="34" charset="0"/>
                <a:cs typeface="Verdana" pitchFamily="34" charset="0"/>
              </a:rPr>
              <a:t>a </a:t>
            </a:r>
            <a:r>
              <a:rPr lang="en-US" sz="2400" dirty="0" err="1" smtClean="0">
                <a:latin typeface="Verdana" pitchFamily="34" charset="0"/>
                <a:ea typeface="Verdana" pitchFamily="34" charset="0"/>
                <a:cs typeface="Verdana" pitchFamily="34" charset="0"/>
              </a:rPr>
              <a:t>Tabela</a:t>
            </a:r>
            <a:r>
              <a:rPr lang="en-US" sz="2400" dirty="0" smtClean="0">
                <a:latin typeface="Verdana" pitchFamily="34" charset="0"/>
                <a:ea typeface="Verdana" pitchFamily="34" charset="0"/>
                <a:cs typeface="Verdana" pitchFamily="34" charset="0"/>
              </a:rPr>
              <a:t> de </a:t>
            </a:r>
            <a:r>
              <a:rPr lang="en-US" sz="2400" dirty="0" err="1" smtClean="0">
                <a:latin typeface="Verdana" pitchFamily="34" charset="0"/>
                <a:ea typeface="Verdana" pitchFamily="34" charset="0"/>
                <a:cs typeface="Verdana" pitchFamily="34" charset="0"/>
              </a:rPr>
              <a:t>Temporalidade</a:t>
            </a:r>
            <a:r>
              <a:rPr lang="en-US" sz="2400" dirty="0" smtClean="0">
                <a:latin typeface="Verdana" pitchFamily="34" charset="0"/>
                <a:ea typeface="Verdana" pitchFamily="34" charset="0"/>
                <a:cs typeface="Verdana" pitchFamily="34" charset="0"/>
              </a:rPr>
              <a:t> de </a:t>
            </a:r>
            <a:r>
              <a:rPr lang="en-US" sz="2400" dirty="0" err="1" smtClean="0">
                <a:latin typeface="Verdana" pitchFamily="34" charset="0"/>
                <a:ea typeface="Verdana" pitchFamily="34" charset="0"/>
                <a:cs typeface="Verdana" pitchFamily="34" charset="0"/>
              </a:rPr>
              <a:t>Documentos</a:t>
            </a:r>
            <a:endParaRPr lang="en-US" sz="2400" dirty="0" smtClean="0">
              <a:latin typeface="Verdana" pitchFamily="34" charset="0"/>
              <a:ea typeface="Verdana" pitchFamily="34" charset="0"/>
              <a:cs typeface="Verdana" pitchFamily="34" charset="0"/>
            </a:endParaRPr>
          </a:p>
          <a:p>
            <a:pPr marL="355600" indent="-355600">
              <a:spcBef>
                <a:spcPts val="600"/>
              </a:spcBef>
              <a:spcAft>
                <a:spcPts val="600"/>
              </a:spcAft>
              <a:buClr>
                <a:srgbClr val="C00000"/>
              </a:buClr>
              <a:buFont typeface="Wingdings" pitchFamily="2" charset="2"/>
              <a:buChar char="ü"/>
            </a:pPr>
            <a:r>
              <a:rPr lang="en-US" sz="2400" dirty="0" err="1" smtClean="0">
                <a:latin typeface="Verdana" pitchFamily="34" charset="0"/>
                <a:ea typeface="Verdana" pitchFamily="34" charset="0"/>
                <a:cs typeface="Verdana" pitchFamily="34" charset="0"/>
              </a:rPr>
              <a:t>Registra</a:t>
            </a:r>
            <a:r>
              <a:rPr lang="en-US" sz="2400" dirty="0" smtClean="0">
                <a:latin typeface="Verdana" pitchFamily="34" charset="0"/>
                <a:ea typeface="Verdana" pitchFamily="34" charset="0"/>
                <a:cs typeface="Verdana" pitchFamily="34" charset="0"/>
              </a:rPr>
              <a:t> e </a:t>
            </a:r>
            <a:r>
              <a:rPr lang="en-US" sz="2400" dirty="0" err="1" smtClean="0">
                <a:latin typeface="Verdana" pitchFamily="34" charset="0"/>
                <a:ea typeface="Verdana" pitchFamily="34" charset="0"/>
                <a:cs typeface="Verdana" pitchFamily="34" charset="0"/>
              </a:rPr>
              <a:t>controla</a:t>
            </a:r>
            <a:r>
              <a:rPr lang="en-US" sz="2400" dirty="0" smtClean="0">
                <a:latin typeface="Verdana" pitchFamily="34" charset="0"/>
                <a:ea typeface="Verdana" pitchFamily="34" charset="0"/>
                <a:cs typeface="Verdana" pitchFamily="34" charset="0"/>
              </a:rPr>
              <a:t> a </a:t>
            </a:r>
            <a:r>
              <a:rPr lang="en-US" sz="2400" dirty="0" err="1" smtClean="0">
                <a:latin typeface="Verdana" pitchFamily="34" charset="0"/>
                <a:ea typeface="Verdana" pitchFamily="34" charset="0"/>
                <a:cs typeface="Verdana" pitchFamily="34" charset="0"/>
              </a:rPr>
              <a:t>produção</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trâmite</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arquivamento</a:t>
            </a:r>
            <a:r>
              <a:rPr lang="en-US" sz="2400" dirty="0" smtClean="0">
                <a:latin typeface="Verdana" pitchFamily="34" charset="0"/>
                <a:ea typeface="Verdana" pitchFamily="34" charset="0"/>
                <a:cs typeface="Verdana" pitchFamily="34" charset="0"/>
              </a:rPr>
              <a:t> e </a:t>
            </a:r>
            <a:r>
              <a:rPr lang="en-US" sz="2400" dirty="0" err="1" smtClean="0">
                <a:latin typeface="Verdana" pitchFamily="34" charset="0"/>
                <a:ea typeface="Verdana" pitchFamily="34" charset="0"/>
                <a:cs typeface="Verdana" pitchFamily="34" charset="0"/>
              </a:rPr>
              <a:t>destinação</a:t>
            </a:r>
            <a:r>
              <a:rPr lang="en-US" sz="2400" dirty="0" smtClean="0">
                <a:latin typeface="Verdana" pitchFamily="34" charset="0"/>
                <a:ea typeface="Verdana" pitchFamily="34" charset="0"/>
                <a:cs typeface="Verdana" pitchFamily="34" charset="0"/>
              </a:rPr>
              <a:t>.</a:t>
            </a:r>
          </a:p>
          <a:p>
            <a:pPr marL="355600" indent="-355600">
              <a:spcBef>
                <a:spcPts val="600"/>
              </a:spcBef>
              <a:spcAft>
                <a:spcPts val="600"/>
              </a:spcAft>
              <a:buClr>
                <a:srgbClr val="C00000"/>
              </a:buClr>
              <a:buFont typeface="Wingdings" pitchFamily="2" charset="2"/>
              <a:buChar char="ü"/>
            </a:pPr>
            <a:r>
              <a:rPr lang="en-US" sz="2400" dirty="0" err="1" smtClean="0">
                <a:latin typeface="Verdana" pitchFamily="34" charset="0"/>
                <a:ea typeface="Verdana" pitchFamily="34" charset="0"/>
                <a:cs typeface="Verdana" pitchFamily="34" charset="0"/>
              </a:rPr>
              <a:t>Controla</a:t>
            </a:r>
            <a:r>
              <a:rPr lang="en-US" sz="2400" dirty="0" smtClean="0">
                <a:latin typeface="Verdana" pitchFamily="34" charset="0"/>
                <a:ea typeface="Verdana" pitchFamily="34" charset="0"/>
                <a:cs typeface="Verdana" pitchFamily="34" charset="0"/>
              </a:rPr>
              <a:t> o </a:t>
            </a:r>
            <a:r>
              <a:rPr lang="en-US" sz="2400" dirty="0" err="1" smtClean="0">
                <a:latin typeface="Verdana" pitchFamily="34" charset="0"/>
                <a:ea typeface="Verdana" pitchFamily="34" charset="0"/>
                <a:cs typeface="Verdana" pitchFamily="34" charset="0"/>
              </a:rPr>
              <a:t>ciclo</a:t>
            </a:r>
            <a:r>
              <a:rPr lang="en-US" sz="2400" dirty="0" smtClean="0">
                <a:latin typeface="Verdana" pitchFamily="34" charset="0"/>
                <a:ea typeface="Verdana" pitchFamily="34" charset="0"/>
                <a:cs typeface="Verdana" pitchFamily="34" charset="0"/>
              </a:rPr>
              <a:t> de </a:t>
            </a:r>
            <a:r>
              <a:rPr lang="en-US" sz="2400" dirty="0" err="1" smtClean="0">
                <a:latin typeface="Verdana" pitchFamily="34" charset="0"/>
                <a:ea typeface="Verdana" pitchFamily="34" charset="0"/>
                <a:cs typeface="Verdana" pitchFamily="34" charset="0"/>
              </a:rPr>
              <a:t>vida</a:t>
            </a:r>
            <a:r>
              <a:rPr lang="en-US" sz="2400" dirty="0" smtClean="0">
                <a:latin typeface="Verdana" pitchFamily="34" charset="0"/>
                <a:ea typeface="Verdana" pitchFamily="34" charset="0"/>
                <a:cs typeface="Verdana" pitchFamily="34" charset="0"/>
              </a:rPr>
              <a:t> do </a:t>
            </a:r>
            <a:r>
              <a:rPr lang="en-US" sz="2400" dirty="0" err="1" smtClean="0">
                <a:latin typeface="Verdana" pitchFamily="34" charset="0"/>
                <a:ea typeface="Verdana" pitchFamily="34" charset="0"/>
                <a:cs typeface="Verdana" pitchFamily="34" charset="0"/>
              </a:rPr>
              <a:t>documento</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integração</a:t>
            </a:r>
            <a:r>
              <a:rPr lang="en-US" sz="2400" dirty="0" smtClean="0">
                <a:latin typeface="Verdana" pitchFamily="34" charset="0"/>
                <a:ea typeface="Verdana" pitchFamily="34" charset="0"/>
                <a:cs typeface="Verdana" pitchFamily="34" charset="0"/>
              </a:rPr>
              <a:t> entre </a:t>
            </a:r>
            <a:r>
              <a:rPr lang="en-US" sz="2400" dirty="0" err="1" smtClean="0">
                <a:latin typeface="Verdana" pitchFamily="34" charset="0"/>
                <a:ea typeface="Verdana" pitchFamily="34" charset="0"/>
                <a:cs typeface="Verdana" pitchFamily="34" charset="0"/>
              </a:rPr>
              <a:t>protocolos</a:t>
            </a:r>
            <a:r>
              <a:rPr lang="en-US" sz="2400" dirty="0" smtClean="0">
                <a:latin typeface="Verdana" pitchFamily="34" charset="0"/>
                <a:ea typeface="Verdana" pitchFamily="34" charset="0"/>
                <a:cs typeface="Verdana" pitchFamily="34" charset="0"/>
              </a:rPr>
              <a:t> e </a:t>
            </a:r>
            <a:r>
              <a:rPr lang="en-US" sz="2400" dirty="0" err="1" smtClean="0">
                <a:latin typeface="Verdana" pitchFamily="34" charset="0"/>
                <a:ea typeface="Verdana" pitchFamily="34" charset="0"/>
                <a:cs typeface="Verdana" pitchFamily="34" charset="0"/>
              </a:rPr>
              <a:t>arquivos</a:t>
            </a:r>
            <a:r>
              <a:rPr lang="en-US" sz="2400" dirty="0" smtClean="0">
                <a:latin typeface="Verdana" pitchFamily="34" charset="0"/>
                <a:ea typeface="Verdana" pitchFamily="34" charset="0"/>
                <a:cs typeface="Verdana" pitchFamily="34" charset="0"/>
              </a:rPr>
              <a:t>.</a:t>
            </a:r>
          </a:p>
          <a:p>
            <a:pPr marL="355600" indent="-355600">
              <a:spcBef>
                <a:spcPts val="600"/>
              </a:spcBef>
              <a:spcAft>
                <a:spcPts val="600"/>
              </a:spcAft>
              <a:buClr>
                <a:srgbClr val="C00000"/>
              </a:buClr>
              <a:buFont typeface="Wingdings" pitchFamily="2" charset="2"/>
              <a:buChar char="ü"/>
            </a:pPr>
            <a:r>
              <a:rPr lang="en-US" sz="2400" dirty="0" err="1" smtClean="0">
                <a:latin typeface="Verdana" pitchFamily="34" charset="0"/>
                <a:ea typeface="Verdana" pitchFamily="34" charset="0"/>
                <a:cs typeface="Verdana" pitchFamily="34" charset="0"/>
              </a:rPr>
              <a:t>Localiza</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os</a:t>
            </a:r>
            <a:r>
              <a:rPr lang="en-US" sz="2400" dirty="0" smtClean="0">
                <a:latin typeface="Verdana" pitchFamily="34" charset="0"/>
                <a:ea typeface="Verdana" pitchFamily="34" charset="0"/>
                <a:cs typeface="Verdana" pitchFamily="34" charset="0"/>
              </a:rPr>
              <a:t> </a:t>
            </a:r>
            <a:r>
              <a:rPr lang="en-US" sz="2400" dirty="0" err="1" smtClean="0">
                <a:latin typeface="Verdana" pitchFamily="34" charset="0"/>
                <a:ea typeface="Verdana" pitchFamily="34" charset="0"/>
                <a:cs typeface="Verdana" pitchFamily="34" charset="0"/>
              </a:rPr>
              <a:t>documentos</a:t>
            </a:r>
            <a:r>
              <a:rPr lang="en-US" sz="2400" dirty="0" smtClean="0">
                <a:latin typeface="Verdana" pitchFamily="34" charset="0"/>
                <a:ea typeface="Verdana" pitchFamily="34" charset="0"/>
                <a:cs typeface="Verdana" pitchFamily="34" charset="0"/>
              </a:rPr>
              <a:t> e </a:t>
            </a:r>
            <a:r>
              <a:rPr lang="en-US" sz="2400" dirty="0" err="1" smtClean="0">
                <a:latin typeface="Verdana" pitchFamily="34" charset="0"/>
                <a:ea typeface="Verdana" pitchFamily="34" charset="0"/>
                <a:cs typeface="Verdana" pitchFamily="34" charset="0"/>
              </a:rPr>
              <a:t>recupera</a:t>
            </a:r>
            <a:r>
              <a:rPr lang="en-US" sz="2400" dirty="0" smtClean="0">
                <a:latin typeface="Verdana" pitchFamily="34" charset="0"/>
                <a:ea typeface="Verdana" pitchFamily="34" charset="0"/>
                <a:cs typeface="Verdana" pitchFamily="34" charset="0"/>
              </a:rPr>
              <a:t> as </a:t>
            </a:r>
            <a:r>
              <a:rPr lang="en-US" sz="2400" dirty="0" err="1" smtClean="0">
                <a:latin typeface="Verdana" pitchFamily="34" charset="0"/>
                <a:ea typeface="Verdana" pitchFamily="34" charset="0"/>
                <a:cs typeface="Verdana" pitchFamily="34" charset="0"/>
              </a:rPr>
              <a:t>informações</a:t>
            </a:r>
            <a:r>
              <a:rPr lang="en-US" sz="2400" dirty="0" smtClean="0">
                <a:latin typeface="Verdana" pitchFamily="34" charset="0"/>
                <a:ea typeface="Verdana" pitchFamily="34" charset="0"/>
                <a:cs typeface="Verdana" pitchFamily="34" charset="0"/>
              </a:rPr>
              <a:t>.</a:t>
            </a:r>
          </a:p>
        </p:txBody>
      </p:sp>
      <p:sp>
        <p:nvSpPr>
          <p:cNvPr id="15" name="TextBox 5"/>
          <p:cNvSpPr txBox="1"/>
          <p:nvPr/>
        </p:nvSpPr>
        <p:spPr>
          <a:xfrm>
            <a:off x="571500" y="116632"/>
            <a:ext cx="8001000" cy="1384995"/>
          </a:xfrm>
          <a:prstGeom prst="rect">
            <a:avLst/>
          </a:prstGeom>
          <a:noFill/>
        </p:spPr>
        <p:txBody>
          <a:bodyPr wrap="square" rtlCol="0">
            <a:spAutoFit/>
          </a:bodyPr>
          <a:lstStyle/>
          <a:p>
            <a:pPr algn="ctr"/>
            <a:r>
              <a:rPr lang="en-US" sz="2800" b="1" dirty="0" err="1" smtClean="0">
                <a:solidFill>
                  <a:srgbClr val="C00000"/>
                </a:solidFill>
                <a:latin typeface="Verdana" pitchFamily="34" charset="0"/>
                <a:ea typeface="Verdana" pitchFamily="34" charset="0"/>
                <a:cs typeface="Verdana" pitchFamily="34" charset="0"/>
              </a:rPr>
              <a:t>Sistema</a:t>
            </a:r>
            <a:r>
              <a:rPr lang="en-US" sz="2800" b="1" dirty="0" smtClean="0">
                <a:solidFill>
                  <a:srgbClr val="C00000"/>
                </a:solidFill>
                <a:latin typeface="Verdana" pitchFamily="34" charset="0"/>
                <a:ea typeface="Verdana" pitchFamily="34" charset="0"/>
                <a:cs typeface="Verdana" pitchFamily="34" charset="0"/>
              </a:rPr>
              <a:t> </a:t>
            </a:r>
            <a:r>
              <a:rPr lang="pt-BR" sz="2800" b="1" dirty="0" smtClean="0">
                <a:solidFill>
                  <a:srgbClr val="C00000"/>
                </a:solidFill>
                <a:latin typeface="Verdana" pitchFamily="34" charset="0"/>
                <a:ea typeface="Verdana" pitchFamily="34" charset="0"/>
                <a:cs typeface="Verdana" pitchFamily="34" charset="0"/>
              </a:rPr>
              <a:t>Informatizado Unificado de Gestão Arquivística de Documentos e Informações </a:t>
            </a:r>
            <a:r>
              <a:rPr lang="en-US" sz="2800" b="1" dirty="0" smtClean="0">
                <a:solidFill>
                  <a:srgbClr val="C00000"/>
                </a:solidFill>
                <a:latin typeface="Verdana" pitchFamily="34" charset="0"/>
                <a:ea typeface="Verdana" pitchFamily="34" charset="0"/>
                <a:cs typeface="Verdana" pitchFamily="34" charset="0"/>
              </a:rPr>
              <a:t>(software</a:t>
            </a:r>
            <a:r>
              <a:rPr lang="en-US" sz="2800" b="1" dirty="0">
                <a:solidFill>
                  <a:srgbClr val="C00000"/>
                </a:solidFill>
                <a:latin typeface="Verdana" pitchFamily="34" charset="0"/>
                <a:ea typeface="Verdana" pitchFamily="34" charset="0"/>
                <a:cs typeface="Verdana" pitchFamily="34" charset="0"/>
              </a:rPr>
              <a:t>) </a:t>
            </a:r>
          </a:p>
        </p:txBody>
      </p:sp>
      <p:pic>
        <p:nvPicPr>
          <p:cNvPr id="16" name="Picture 2" descr="\\192.168.0.237\Setores\SAESP2\Saesp\Documentos SAESP\_.N_APOIO AO COMITÊ GESTOR SPdoc\Material de Divulgação SPdoc\Livreto\Ilustrações\SPdoc_Logo.jpg"/>
          <p:cNvPicPr>
            <a:picLocks noChangeAspect="1" noChangeArrowheads="1"/>
          </p:cNvPicPr>
          <p:nvPr/>
        </p:nvPicPr>
        <p:blipFill>
          <a:blip r:embed="rId4" cstate="print"/>
          <a:srcRect/>
          <a:stretch>
            <a:fillRect/>
          </a:stretch>
        </p:blipFill>
        <p:spPr bwMode="auto">
          <a:xfrm>
            <a:off x="7092279" y="1484784"/>
            <a:ext cx="1665921" cy="146748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Text Box 1026"/>
          <p:cNvSpPr txBox="1">
            <a:spLocks noChangeArrowheads="1"/>
          </p:cNvSpPr>
          <p:nvPr/>
        </p:nvSpPr>
        <p:spPr bwMode="auto">
          <a:xfrm>
            <a:off x="4381500" y="2925763"/>
            <a:ext cx="4438972"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2000" dirty="0">
                <a:latin typeface="Verdana" pitchFamily="34" charset="0"/>
                <a:ea typeface="Verdana" pitchFamily="34" charset="0"/>
                <a:cs typeface="Verdana" pitchFamily="34" charset="0"/>
              </a:rPr>
              <a:t>PLANO DE CLASSIFICAÇÃO: Identifica todos os documentos das atividades-meio (800 tipos)</a:t>
            </a:r>
          </a:p>
          <a:p>
            <a:pPr algn="ctr" eaLnBrk="1" hangingPunct="1"/>
            <a:endParaRPr lang="pt-BR" sz="2000" dirty="0">
              <a:latin typeface="Verdana" pitchFamily="34" charset="0"/>
              <a:ea typeface="Verdana" pitchFamily="34" charset="0"/>
              <a:cs typeface="Verdana" pitchFamily="34" charset="0"/>
            </a:endParaRPr>
          </a:p>
          <a:p>
            <a:pPr algn="ctr" eaLnBrk="1" hangingPunct="1"/>
            <a:r>
              <a:rPr lang="pt-BR" sz="2000" dirty="0">
                <a:latin typeface="Verdana" pitchFamily="34" charset="0"/>
                <a:ea typeface="Verdana" pitchFamily="34" charset="0"/>
                <a:cs typeface="Verdana" pitchFamily="34" charset="0"/>
              </a:rPr>
              <a:t>TABELA DE TEMPORALIDADE: </a:t>
            </a:r>
          </a:p>
          <a:p>
            <a:pPr algn="ctr" eaLnBrk="1" hangingPunct="1"/>
            <a:r>
              <a:rPr lang="pt-BR" sz="2000" dirty="0">
                <a:latin typeface="Verdana" pitchFamily="34" charset="0"/>
                <a:ea typeface="Verdana" pitchFamily="34" charset="0"/>
                <a:cs typeface="Verdana" pitchFamily="34" charset="0"/>
              </a:rPr>
              <a:t>Indica os prazos de guarda e a destinação dos documentos</a:t>
            </a:r>
            <a:endParaRPr lang="en-US" sz="2000" dirty="0">
              <a:latin typeface="Verdana" pitchFamily="34" charset="0"/>
              <a:ea typeface="Verdana" pitchFamily="34" charset="0"/>
              <a:cs typeface="Verdana" pitchFamily="34" charset="0"/>
            </a:endParaRPr>
          </a:p>
          <a:p>
            <a:pPr algn="ctr" eaLnBrk="1" hangingPunct="1"/>
            <a:endParaRPr lang="en-US" sz="2000" dirty="0">
              <a:latin typeface="Verdana" pitchFamily="34" charset="0"/>
              <a:ea typeface="Verdana" pitchFamily="34" charset="0"/>
              <a:cs typeface="Verdana" pitchFamily="34" charset="0"/>
            </a:endParaRPr>
          </a:p>
        </p:txBody>
      </p:sp>
      <p:sp>
        <p:nvSpPr>
          <p:cNvPr id="7" name="Rectangle 1027"/>
          <p:cNvSpPr>
            <a:spLocks noChangeArrowheads="1"/>
          </p:cNvSpPr>
          <p:nvPr/>
        </p:nvSpPr>
        <p:spPr bwMode="auto">
          <a:xfrm>
            <a:off x="4572000" y="1340768"/>
            <a:ext cx="38893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p>
            <a:pPr algn="ctr" eaLnBrk="0" hangingPunct="0"/>
            <a:r>
              <a:rPr lang="pt-BR" sz="2000" dirty="0">
                <a:latin typeface="Verdana" pitchFamily="34" charset="0"/>
                <a:ea typeface="Verdana" pitchFamily="34" charset="0"/>
                <a:cs typeface="Verdana" pitchFamily="34" charset="0"/>
              </a:rPr>
              <a:t>Decreto nº 48.898/2004, </a:t>
            </a:r>
            <a:r>
              <a:rPr lang="pt-BR" sz="1600" dirty="0" smtClean="0">
                <a:latin typeface="Verdana" pitchFamily="34" charset="0"/>
                <a:ea typeface="Verdana" pitchFamily="34" charset="0"/>
                <a:cs typeface="Verdana" pitchFamily="34" charset="0"/>
              </a:rPr>
              <a:t>oficializa </a:t>
            </a:r>
            <a:r>
              <a:rPr lang="pt-BR" sz="1600" dirty="0">
                <a:latin typeface="Verdana" pitchFamily="34" charset="0"/>
                <a:ea typeface="Verdana" pitchFamily="34" charset="0"/>
                <a:cs typeface="Verdana" pitchFamily="34" charset="0"/>
              </a:rPr>
              <a:t>os instrumentos:</a:t>
            </a:r>
          </a:p>
        </p:txBody>
      </p:sp>
      <p:pic>
        <p:nvPicPr>
          <p:cNvPr id="8" name="Picture 1028" descr="C:\Documents and Settings\USUARIO\Desktop\imagem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544" y="1274763"/>
            <a:ext cx="3640137" cy="448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Box 1029"/>
          <p:cNvSpPr txBox="1">
            <a:spLocks noChangeArrowheads="1"/>
          </p:cNvSpPr>
          <p:nvPr/>
        </p:nvSpPr>
        <p:spPr bwMode="auto">
          <a:xfrm>
            <a:off x="4648200" y="5302250"/>
            <a:ext cx="36576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600" dirty="0">
                <a:solidFill>
                  <a:srgbClr val="C00000"/>
                </a:solidFill>
                <a:latin typeface="Verdana" pitchFamily="34" charset="0"/>
                <a:ea typeface="Verdana" pitchFamily="34" charset="0"/>
                <a:cs typeface="Verdana" pitchFamily="34" charset="0"/>
              </a:rPr>
              <a:t>(</a:t>
            </a:r>
            <a:r>
              <a:rPr lang="en-US" sz="1600" dirty="0" err="1">
                <a:solidFill>
                  <a:srgbClr val="C00000"/>
                </a:solidFill>
                <a:latin typeface="Verdana" pitchFamily="34" charset="0"/>
                <a:ea typeface="Verdana" pitchFamily="34" charset="0"/>
                <a:cs typeface="Verdana" pitchFamily="34" charset="0"/>
              </a:rPr>
              <a:t>publicação</a:t>
            </a:r>
            <a:r>
              <a:rPr lang="en-US" sz="1600" dirty="0">
                <a:solidFill>
                  <a:srgbClr val="C00000"/>
                </a:solidFill>
                <a:latin typeface="Verdana" pitchFamily="34" charset="0"/>
                <a:ea typeface="Verdana" pitchFamily="34" charset="0"/>
                <a:cs typeface="Verdana" pitchFamily="34" charset="0"/>
              </a:rPr>
              <a:t> </a:t>
            </a:r>
            <a:r>
              <a:rPr lang="en-US" sz="1600" dirty="0" err="1">
                <a:solidFill>
                  <a:srgbClr val="C00000"/>
                </a:solidFill>
                <a:latin typeface="Verdana" pitchFamily="34" charset="0"/>
                <a:ea typeface="Verdana" pitchFamily="34" charset="0"/>
                <a:cs typeface="Verdana" pitchFamily="34" charset="0"/>
              </a:rPr>
              <a:t>disponível</a:t>
            </a:r>
            <a:r>
              <a:rPr lang="en-US" sz="1600" dirty="0">
                <a:solidFill>
                  <a:srgbClr val="C00000"/>
                </a:solidFill>
                <a:latin typeface="Verdana" pitchFamily="34" charset="0"/>
                <a:ea typeface="Verdana" pitchFamily="34" charset="0"/>
                <a:cs typeface="Verdana" pitchFamily="34" charset="0"/>
              </a:rPr>
              <a:t> no </a:t>
            </a:r>
            <a:r>
              <a:rPr lang="en-US" sz="1600" dirty="0" err="1">
                <a:solidFill>
                  <a:srgbClr val="C00000"/>
                </a:solidFill>
                <a:latin typeface="Verdana" pitchFamily="34" charset="0"/>
                <a:ea typeface="Verdana" pitchFamily="34" charset="0"/>
                <a:cs typeface="Verdana" pitchFamily="34" charset="0"/>
              </a:rPr>
              <a:t>sítio</a:t>
            </a:r>
            <a:endParaRPr lang="en-US" sz="1600" dirty="0">
              <a:solidFill>
                <a:srgbClr val="C00000"/>
              </a:solidFill>
              <a:latin typeface="Verdana" pitchFamily="34" charset="0"/>
              <a:ea typeface="Verdana" pitchFamily="34" charset="0"/>
              <a:cs typeface="Verdana" pitchFamily="34" charset="0"/>
            </a:endParaRPr>
          </a:p>
          <a:p>
            <a:pPr algn="ctr" eaLnBrk="1" hangingPunct="1"/>
            <a:r>
              <a:rPr lang="en-US" sz="1600" dirty="0">
                <a:solidFill>
                  <a:srgbClr val="C00000"/>
                </a:solidFill>
                <a:latin typeface="Verdana" pitchFamily="34" charset="0"/>
                <a:ea typeface="Verdana" pitchFamily="34" charset="0"/>
                <a:cs typeface="Verdana" pitchFamily="34" charset="0"/>
              </a:rPr>
              <a:t>www.arquivoestado.sp.gov.br)</a:t>
            </a:r>
            <a:endParaRPr lang="pt-BR" sz="1600" dirty="0">
              <a:solidFill>
                <a:srgbClr val="C00000"/>
              </a:solidFill>
              <a:latin typeface="Verdana" pitchFamily="34" charset="0"/>
              <a:ea typeface="Verdana" pitchFamily="34" charset="0"/>
              <a:cs typeface="Verdana" pitchFamily="34" charset="0"/>
            </a:endParaRPr>
          </a:p>
        </p:txBody>
      </p:sp>
      <p:sp>
        <p:nvSpPr>
          <p:cNvPr id="10" name="AutoShape 1030"/>
          <p:cNvSpPr>
            <a:spLocks noChangeArrowheads="1"/>
          </p:cNvSpPr>
          <p:nvPr/>
        </p:nvSpPr>
        <p:spPr bwMode="auto">
          <a:xfrm>
            <a:off x="6248400" y="2133600"/>
            <a:ext cx="457200" cy="609600"/>
          </a:xfrm>
          <a:prstGeom prst="downArrow">
            <a:avLst>
              <a:gd name="adj1" fmla="val 50000"/>
              <a:gd name="adj2" fmla="val 33333"/>
            </a:avLst>
          </a:prstGeom>
          <a:solidFill>
            <a:srgbClr val="110076"/>
          </a:solidFill>
          <a:ln w="12700" cap="sq">
            <a:solidFill>
              <a:srgbClr val="110076"/>
            </a:solidFill>
            <a:miter lim="800000"/>
            <a:headEnd/>
            <a:tailEnd/>
          </a:ln>
        </p:spPr>
        <p:txBody>
          <a:bodyPr wrap="none" anchor="ctr"/>
          <a:lstStyle/>
          <a:p>
            <a:endParaRPr lang="pt-BR"/>
          </a:p>
        </p:txBody>
      </p:sp>
      <p:sp>
        <p:nvSpPr>
          <p:cNvPr id="11" name="Text Box 1032"/>
          <p:cNvSpPr txBox="1">
            <a:spLocks noChangeArrowheads="1"/>
          </p:cNvSpPr>
          <p:nvPr/>
        </p:nvSpPr>
        <p:spPr bwMode="auto">
          <a:xfrm>
            <a:off x="924431" y="284163"/>
            <a:ext cx="7295138" cy="584775"/>
          </a:xfrm>
          <a:prstGeom prst="rect">
            <a:avLst/>
          </a:prstGeom>
          <a:noFill/>
          <a:ln w="9525">
            <a:noFill/>
            <a:miter lim="800000"/>
            <a:headEnd/>
            <a:tailEnd/>
          </a:ln>
        </p:spPr>
        <p:txBody>
          <a:bodyPr wrap="square">
            <a:spAutoFit/>
          </a:bodyPr>
          <a:lstStyle/>
          <a:p>
            <a:pPr algn="ctr">
              <a:defRPr/>
            </a:pPr>
            <a:r>
              <a:rPr lang="pt-BR" sz="3200" b="1" dirty="0">
                <a:solidFill>
                  <a:srgbClr val="C00000"/>
                </a:solidFill>
                <a:latin typeface="Verdana" pitchFamily="34" charset="0"/>
                <a:ea typeface="Verdana" pitchFamily="34" charset="0"/>
                <a:cs typeface="Verdana" pitchFamily="34" charset="0"/>
              </a:rPr>
              <a:t>PC e TTD das </a:t>
            </a:r>
            <a:r>
              <a:rPr lang="pt-BR" sz="3200" b="1" dirty="0" err="1">
                <a:solidFill>
                  <a:srgbClr val="C00000"/>
                </a:solidFill>
                <a:latin typeface="Verdana" pitchFamily="34" charset="0"/>
                <a:ea typeface="Verdana" pitchFamily="34" charset="0"/>
                <a:cs typeface="Verdana" pitchFamily="34" charset="0"/>
              </a:rPr>
              <a:t>Atividades-Meio</a:t>
            </a:r>
            <a:endParaRPr lang="pt-BR" sz="3200" b="1" dirty="0">
              <a:solidFill>
                <a:srgbClr val="C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23" presetClass="entr" presetSubtype="288"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strVal val="4/3*#ppt_w"/>
                                          </p:val>
                                        </p:tav>
                                        <p:tav tm="100000">
                                          <p:val>
                                            <p:strVal val="#ppt_w"/>
                                          </p:val>
                                        </p:tav>
                                      </p:tavLst>
                                    </p:anim>
                                    <p:anim calcmode="lin" valueType="num">
                                      <p:cBhvr>
                                        <p:cTn id="11" dur="500" fill="hold"/>
                                        <p:tgtEl>
                                          <p:spTgt spid="10"/>
                                        </p:tgtEl>
                                        <p:attrNameLst>
                                          <p:attrName>ppt_h</p:attrName>
                                        </p:attrNameLst>
                                      </p:cBhvr>
                                      <p:tavLst>
                                        <p:tav tm="0">
                                          <p:val>
                                            <p:strVal val="4/3*#ppt_h"/>
                                          </p:val>
                                        </p:tav>
                                        <p:tav tm="100000">
                                          <p:val>
                                            <p:strVal val="#ppt_h"/>
                                          </p:val>
                                        </p:tav>
                                      </p:tavLst>
                                    </p:anim>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par>
                          <p:cTn id="16" fill="hold">
                            <p:stCondLst>
                              <p:cond delay="1500"/>
                            </p:stCondLst>
                            <p:childTnLst>
                              <p:par>
                                <p:cTn id="17" presetID="2" presetClass="entr" presetSubtype="4"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9" grpId="0" autoUpdateAnimBg="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3"/>
          <p:cNvSpPr>
            <a:spLocks noChangeArrowheads="1"/>
          </p:cNvSpPr>
          <p:nvPr/>
        </p:nvSpPr>
        <p:spPr bwMode="auto">
          <a:xfrm>
            <a:off x="523032" y="1311151"/>
            <a:ext cx="50828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pt-BR" sz="2400" b="1" dirty="0" smtClean="0">
                <a:solidFill>
                  <a:srgbClr val="C00000"/>
                </a:solidFill>
                <a:latin typeface="Verdana" pitchFamily="34" charset="0"/>
                <a:ea typeface="Verdana" pitchFamily="34" charset="0"/>
                <a:cs typeface="Verdana" pitchFamily="34" charset="0"/>
              </a:rPr>
              <a:t>O que é tipo documental?</a:t>
            </a:r>
            <a:endParaRPr lang="pt-BR" sz="2400" b="1" dirty="0">
              <a:solidFill>
                <a:srgbClr val="C00000"/>
              </a:solidFill>
              <a:latin typeface="Verdana" pitchFamily="34" charset="0"/>
              <a:ea typeface="Verdana" pitchFamily="34" charset="0"/>
              <a:cs typeface="Verdana" pitchFamily="34" charset="0"/>
            </a:endParaRPr>
          </a:p>
        </p:txBody>
      </p:sp>
      <p:sp>
        <p:nvSpPr>
          <p:cNvPr id="7" name="Retângulo 6"/>
          <p:cNvSpPr/>
          <p:nvPr/>
        </p:nvSpPr>
        <p:spPr>
          <a:xfrm>
            <a:off x="523032" y="1817529"/>
            <a:ext cx="8097936" cy="1323439"/>
          </a:xfrm>
          <a:prstGeom prst="rect">
            <a:avLst/>
          </a:prstGeom>
        </p:spPr>
        <p:txBody>
          <a:bodyPr wrap="square">
            <a:spAutoFit/>
          </a:bodyPr>
          <a:lstStyle/>
          <a:p>
            <a:pPr algn="just">
              <a:buClr>
                <a:srgbClr val="C00000"/>
              </a:buClr>
            </a:pPr>
            <a:r>
              <a:rPr lang="pt-BR" sz="2000" dirty="0">
                <a:latin typeface="Verdana" pitchFamily="34" charset="0"/>
                <a:ea typeface="Verdana" pitchFamily="34" charset="0"/>
                <a:cs typeface="Verdana" pitchFamily="34" charset="0"/>
              </a:rPr>
              <a:t>O tipo documental é a configuração que assume uma espécie documental de acordo com a atividade que a gerou</a:t>
            </a:r>
            <a:r>
              <a:rPr lang="pt-BR" sz="2000" b="1" dirty="0">
                <a:latin typeface="Verdana" pitchFamily="34" charset="0"/>
                <a:ea typeface="Verdana" pitchFamily="34" charset="0"/>
                <a:cs typeface="Verdana" pitchFamily="34" charset="0"/>
              </a:rPr>
              <a:t>. </a:t>
            </a:r>
            <a:endParaRPr lang="pt-BR" sz="2000" b="1" dirty="0" smtClean="0">
              <a:latin typeface="Verdana" pitchFamily="34" charset="0"/>
              <a:ea typeface="Verdana" pitchFamily="34" charset="0"/>
              <a:cs typeface="Verdana" pitchFamily="34" charset="0"/>
            </a:endParaRPr>
          </a:p>
          <a:p>
            <a:pPr marL="285750" indent="-285750" algn="just">
              <a:buClr>
                <a:srgbClr val="C00000"/>
              </a:buClr>
              <a:buFont typeface="Wingdings" pitchFamily="2" charset="2"/>
              <a:buChar char="§"/>
            </a:pPr>
            <a:endParaRPr lang="pt-BR" sz="2000" b="1" dirty="0">
              <a:latin typeface="Verdana" pitchFamily="34" charset="0"/>
              <a:ea typeface="Verdana" pitchFamily="34" charset="0"/>
              <a:cs typeface="Verdana" pitchFamily="34" charset="0"/>
            </a:endParaRPr>
          </a:p>
          <a:p>
            <a:pPr algn="just">
              <a:buClr>
                <a:srgbClr val="C00000"/>
              </a:buClr>
            </a:pPr>
            <a:r>
              <a:rPr lang="pt-BR" sz="2000" dirty="0">
                <a:latin typeface="Verdana" pitchFamily="34" charset="0"/>
                <a:ea typeface="Verdana" pitchFamily="34" charset="0"/>
                <a:cs typeface="Verdana" pitchFamily="34" charset="0"/>
              </a:rPr>
              <a:t>O tipo documental é </a:t>
            </a:r>
            <a:r>
              <a:rPr lang="pt-BR" sz="2000" dirty="0" smtClean="0">
                <a:latin typeface="Verdana" pitchFamily="34" charset="0"/>
                <a:ea typeface="Verdana" pitchFamily="34" charset="0"/>
                <a:cs typeface="Verdana" pitchFamily="34" charset="0"/>
              </a:rPr>
              <a:t>composto:</a:t>
            </a:r>
            <a:endParaRPr lang="pt-BR" sz="2000" dirty="0">
              <a:latin typeface="Verdana" pitchFamily="34" charset="0"/>
              <a:ea typeface="Verdana" pitchFamily="34" charset="0"/>
              <a:cs typeface="Verdana" pitchFamily="34" charset="0"/>
            </a:endParaRPr>
          </a:p>
        </p:txBody>
      </p:sp>
      <p:sp>
        <p:nvSpPr>
          <p:cNvPr id="8" name="Rectangle 2"/>
          <p:cNvSpPr>
            <a:spLocks noChangeArrowheads="1"/>
          </p:cNvSpPr>
          <p:nvPr/>
        </p:nvSpPr>
        <p:spPr bwMode="auto">
          <a:xfrm>
            <a:off x="0" y="0"/>
            <a:ext cx="9144000" cy="457200"/>
          </a:xfrm>
          <a:prstGeom prst="rect">
            <a:avLst/>
          </a:prstGeom>
          <a:noFill/>
          <a:ln>
            <a:noFill/>
          </a:ln>
          <a:effectLst>
            <a:prstShdw prst="shdw18" dist="17961" dir="135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tab pos="2806700" algn="ctr"/>
                <a:tab pos="5611813" algn="r"/>
              </a:tabLst>
            </a:pPr>
            <a:endParaRPr kumimoji="0" lang="pt-BR" sz="1800" b="0" i="0" u="none" strike="noStrike" cap="none" normalizeH="0" baseline="0" smtClean="0">
              <a:ln>
                <a:noFill/>
              </a:ln>
              <a:solidFill>
                <a:schemeClr val="tx1"/>
              </a:solidFill>
              <a:effectLst/>
              <a:latin typeface="Calibri" pitchFamily="34" charset="0"/>
              <a:ea typeface="MS PGothic" pitchFamily="34" charset="-128"/>
            </a:endParaRPr>
          </a:p>
        </p:txBody>
      </p:sp>
      <p:sp>
        <p:nvSpPr>
          <p:cNvPr id="9" name="Rectangle 3"/>
          <p:cNvSpPr>
            <a:spLocks noChangeArrowheads="1"/>
          </p:cNvSpPr>
          <p:nvPr/>
        </p:nvSpPr>
        <p:spPr bwMode="auto">
          <a:xfrm>
            <a:off x="0" y="1252791"/>
            <a:ext cx="184731" cy="400110"/>
          </a:xfrm>
          <a:prstGeom prst="rect">
            <a:avLst/>
          </a:prstGeom>
          <a:noFill/>
          <a:ln>
            <a:noFill/>
          </a:ln>
          <a:effectLst>
            <a:prstShdw prst="shdw18" dist="17961" dir="135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tab pos="2806700" algn="ctr"/>
                <a:tab pos="5611813" algn="r"/>
              </a:tabLst>
            </a:pPr>
            <a:endParaRPr kumimoji="0" lang="pt-BR" sz="2000" b="0" i="0" u="none" strike="noStrike" cap="none" normalizeH="0" baseline="0" smtClean="0">
              <a:ln>
                <a:noFill/>
              </a:ln>
              <a:solidFill>
                <a:schemeClr val="tx1"/>
              </a:solidFill>
              <a:effectLst/>
              <a:latin typeface="Verdana" pitchFamily="34" charset="0"/>
              <a:ea typeface="Verdana" pitchFamily="34" charset="0"/>
              <a:cs typeface="Verdana" pitchFamily="34" charset="0"/>
            </a:endParaRPr>
          </a:p>
        </p:txBody>
      </p:sp>
      <p:sp>
        <p:nvSpPr>
          <p:cNvPr id="10" name="Rectangle 1026"/>
          <p:cNvSpPr txBox="1">
            <a:spLocks noChangeArrowheads="1"/>
          </p:cNvSpPr>
          <p:nvPr/>
        </p:nvSpPr>
        <p:spPr>
          <a:xfrm>
            <a:off x="251520" y="3221051"/>
            <a:ext cx="8322421" cy="2152165"/>
          </a:xfrm>
          <a:prstGeom prst="rect">
            <a:avLst/>
          </a:prstGeom>
        </p:spPr>
        <p:txBody>
          <a:bodyPr/>
          <a:lstStyle/>
          <a:p>
            <a:pPr eaLnBrk="0" hangingPunct="0">
              <a:lnSpc>
                <a:spcPct val="90000"/>
              </a:lnSpc>
              <a:spcBef>
                <a:spcPct val="20000"/>
              </a:spcBef>
              <a:defRPr/>
            </a:pPr>
            <a:r>
              <a:rPr lang="pt-BR" sz="2000" dirty="0" smtClean="0">
                <a:solidFill>
                  <a:srgbClr val="0070C0"/>
                </a:solidFill>
                <a:effectLst>
                  <a:outerShdw blurRad="38100" dist="38100" dir="2700000" algn="tl">
                    <a:srgbClr val="000000"/>
                  </a:outerShdw>
                </a:effectLst>
                <a:latin typeface="+mn-lt"/>
              </a:rPr>
              <a:t>       ESPÉCIE </a:t>
            </a:r>
            <a:r>
              <a:rPr lang="pt-BR" sz="2000" dirty="0">
                <a:solidFill>
                  <a:srgbClr val="0070C0"/>
                </a:solidFill>
                <a:effectLst>
                  <a:outerShdw blurRad="38100" dist="38100" dir="2700000" algn="tl">
                    <a:srgbClr val="000000"/>
                  </a:outerShdw>
                </a:effectLst>
                <a:latin typeface="+mn-lt"/>
              </a:rPr>
              <a:t>DOCUMENTAL  </a:t>
            </a:r>
            <a:r>
              <a:rPr lang="pt-BR" sz="2000" dirty="0" smtClean="0">
                <a:solidFill>
                  <a:srgbClr val="0070C0"/>
                </a:solidFill>
                <a:effectLst>
                  <a:outerShdw blurRad="38100" dist="38100" dir="2700000" algn="tl">
                    <a:srgbClr val="000000"/>
                  </a:outerShdw>
                </a:effectLst>
                <a:latin typeface="+mn-lt"/>
              </a:rPr>
              <a:t>          </a:t>
            </a:r>
            <a:r>
              <a:rPr lang="pt-BR" sz="3200" dirty="0" smtClean="0">
                <a:solidFill>
                  <a:srgbClr val="0070C0"/>
                </a:solidFill>
                <a:effectLst>
                  <a:outerShdw blurRad="38100" dist="38100" dir="2700000" algn="tl">
                    <a:srgbClr val="000000"/>
                  </a:outerShdw>
                </a:effectLst>
                <a:latin typeface="+mn-lt"/>
              </a:rPr>
              <a:t>+</a:t>
            </a:r>
            <a:r>
              <a:rPr lang="pt-BR" sz="2000" dirty="0">
                <a:solidFill>
                  <a:srgbClr val="0070C0"/>
                </a:solidFill>
                <a:effectLst>
                  <a:outerShdw blurRad="38100" dist="38100" dir="2700000" algn="tl">
                    <a:srgbClr val="000000"/>
                  </a:outerShdw>
                </a:effectLst>
                <a:latin typeface="+mn-lt"/>
              </a:rPr>
              <a:t>            </a:t>
            </a:r>
            <a:r>
              <a:rPr lang="pt-BR" sz="2000" dirty="0" smtClean="0">
                <a:solidFill>
                  <a:srgbClr val="0070C0"/>
                </a:solidFill>
                <a:effectLst>
                  <a:outerShdw blurRad="38100" dist="38100" dir="2700000" algn="tl">
                    <a:srgbClr val="000000"/>
                  </a:outerShdw>
                </a:effectLst>
                <a:latin typeface="+mn-lt"/>
              </a:rPr>
              <a:t>AÇÃO             </a:t>
            </a:r>
            <a:r>
              <a:rPr lang="pt-BR" sz="3200" dirty="0" smtClean="0">
                <a:solidFill>
                  <a:srgbClr val="0070C0"/>
                </a:solidFill>
                <a:effectLst>
                  <a:outerShdw blurRad="38100" dist="38100" dir="2700000" algn="tl">
                    <a:srgbClr val="000000"/>
                  </a:outerShdw>
                </a:effectLst>
                <a:latin typeface="+mn-lt"/>
              </a:rPr>
              <a:t>+</a:t>
            </a:r>
            <a:r>
              <a:rPr lang="pt-BR" sz="2000" dirty="0">
                <a:solidFill>
                  <a:srgbClr val="0070C0"/>
                </a:solidFill>
                <a:effectLst>
                  <a:outerShdw blurRad="38100" dist="38100" dir="2700000" algn="tl">
                    <a:srgbClr val="000000"/>
                  </a:outerShdw>
                </a:effectLst>
                <a:latin typeface="+mn-lt"/>
              </a:rPr>
              <a:t>           </a:t>
            </a:r>
            <a:r>
              <a:rPr lang="pt-BR" sz="2000" dirty="0" smtClean="0">
                <a:solidFill>
                  <a:srgbClr val="0070C0"/>
                </a:solidFill>
                <a:effectLst>
                  <a:outerShdw blurRad="38100" dist="38100" dir="2700000" algn="tl">
                    <a:srgbClr val="000000"/>
                  </a:outerShdw>
                </a:effectLst>
                <a:latin typeface="+mn-lt"/>
              </a:rPr>
              <a:t> OBJETO</a:t>
            </a:r>
          </a:p>
          <a:p>
            <a:pPr eaLnBrk="0" hangingPunct="0">
              <a:lnSpc>
                <a:spcPct val="90000"/>
              </a:lnSpc>
              <a:spcBef>
                <a:spcPct val="20000"/>
              </a:spcBef>
              <a:defRPr/>
            </a:pPr>
            <a:endParaRPr lang="pt-BR" sz="2000" dirty="0">
              <a:solidFill>
                <a:srgbClr val="0070C0"/>
              </a:solidFill>
              <a:effectLst>
                <a:outerShdw blurRad="38100" dist="38100" dir="2700000" algn="tl">
                  <a:srgbClr val="000000"/>
                </a:outerShdw>
              </a:effectLst>
              <a:latin typeface="+mn-lt"/>
            </a:endParaRPr>
          </a:p>
          <a:p>
            <a:pPr eaLnBrk="0" hangingPunct="0">
              <a:lnSpc>
                <a:spcPct val="90000"/>
              </a:lnSpc>
              <a:spcBef>
                <a:spcPct val="20000"/>
              </a:spcBef>
              <a:defRPr/>
            </a:pPr>
            <a:r>
              <a:rPr lang="pt-BR" sz="2000" dirty="0" smtClean="0">
                <a:effectLst>
                  <a:outerShdw blurRad="38100" dist="38100" dir="2700000" algn="tl">
                    <a:srgbClr val="000000"/>
                  </a:outerShdw>
                </a:effectLst>
                <a:latin typeface="+mn-lt"/>
              </a:rPr>
              <a:t>           </a:t>
            </a:r>
          </a:p>
          <a:p>
            <a:pPr eaLnBrk="0" hangingPunct="0">
              <a:lnSpc>
                <a:spcPct val="90000"/>
              </a:lnSpc>
              <a:spcBef>
                <a:spcPct val="20000"/>
              </a:spcBef>
              <a:defRPr/>
            </a:pPr>
            <a:r>
              <a:rPr lang="pt-BR" sz="2000" dirty="0" smtClean="0">
                <a:effectLst>
                  <a:outerShdw blurRad="38100" dist="38100" dir="2700000" algn="tl">
                    <a:srgbClr val="000000"/>
                  </a:outerShdw>
                </a:effectLst>
                <a:latin typeface="+mn-lt"/>
              </a:rPr>
              <a:t>                  PROCESSO                       </a:t>
            </a:r>
            <a:r>
              <a:rPr lang="pt-BR" sz="3200" dirty="0" smtClean="0">
                <a:effectLst>
                  <a:outerShdw blurRad="38100" dist="38100" dir="2700000" algn="tl">
                    <a:srgbClr val="000000"/>
                  </a:outerShdw>
                </a:effectLst>
                <a:latin typeface="+mn-lt"/>
              </a:rPr>
              <a:t>+ </a:t>
            </a:r>
            <a:r>
              <a:rPr lang="pt-BR" sz="2000" dirty="0" smtClean="0">
                <a:effectLst>
                  <a:outerShdw blurRad="38100" dist="38100" dir="2700000" algn="tl">
                    <a:srgbClr val="000000"/>
                  </a:outerShdw>
                </a:effectLst>
                <a:latin typeface="+mn-lt"/>
              </a:rPr>
              <a:t>     </a:t>
            </a:r>
            <a:r>
              <a:rPr lang="pt-BR" sz="2000" dirty="0">
                <a:effectLst>
                  <a:outerShdw blurRad="38100" dist="38100" dir="2700000" algn="tl">
                    <a:srgbClr val="000000"/>
                  </a:outerShdw>
                </a:effectLst>
                <a:latin typeface="+mn-lt"/>
              </a:rPr>
              <a:t>AQUISIÇÃO       </a:t>
            </a:r>
            <a:r>
              <a:rPr lang="pt-BR" sz="3200" dirty="0" smtClean="0">
                <a:effectLst>
                  <a:outerShdw blurRad="38100" dist="38100" dir="2700000" algn="tl">
                    <a:srgbClr val="000000"/>
                  </a:outerShdw>
                </a:effectLst>
                <a:latin typeface="+mn-lt"/>
              </a:rPr>
              <a:t>+     </a:t>
            </a:r>
            <a:r>
              <a:rPr lang="pt-BR" sz="2000" dirty="0" smtClean="0">
                <a:effectLst>
                  <a:outerShdw blurRad="38100" dist="38100" dir="2700000" algn="tl">
                    <a:srgbClr val="000000"/>
                  </a:outerShdw>
                </a:effectLst>
                <a:latin typeface="+mn-lt"/>
              </a:rPr>
              <a:t>MATERIAL DE</a:t>
            </a:r>
          </a:p>
          <a:p>
            <a:pPr eaLnBrk="0" hangingPunct="0">
              <a:lnSpc>
                <a:spcPct val="90000"/>
              </a:lnSpc>
              <a:spcBef>
                <a:spcPct val="20000"/>
              </a:spcBef>
              <a:defRPr/>
            </a:pPr>
            <a:r>
              <a:rPr lang="pt-BR" sz="2000" dirty="0">
                <a:effectLst>
                  <a:outerShdw blurRad="38100" dist="38100" dir="2700000" algn="tl">
                    <a:srgbClr val="000000"/>
                  </a:outerShdw>
                </a:effectLst>
                <a:latin typeface="+mn-lt"/>
              </a:rPr>
              <a:t> </a:t>
            </a:r>
            <a:r>
              <a:rPr lang="pt-BR" sz="2000" dirty="0" smtClean="0">
                <a:effectLst>
                  <a:outerShdw blurRad="38100" dist="38100" dir="2700000" algn="tl">
                    <a:srgbClr val="000000"/>
                  </a:outerShdw>
                </a:effectLst>
                <a:latin typeface="+mn-lt"/>
              </a:rPr>
              <a:t>                                                                                                               CONSUMO</a:t>
            </a:r>
            <a:endParaRPr lang="pt-BR" sz="2000" dirty="0">
              <a:effectLst>
                <a:outerShdw blurRad="38100" dist="38100" dir="2700000" algn="tl">
                  <a:srgbClr val="000000"/>
                </a:outerShdw>
              </a:effectLst>
              <a:latin typeface="+mn-lt"/>
            </a:endParaRPr>
          </a:p>
        </p:txBody>
      </p:sp>
      <p:sp>
        <p:nvSpPr>
          <p:cNvPr id="11" name="AutoShape 1029"/>
          <p:cNvSpPr>
            <a:spLocks noChangeArrowheads="1"/>
          </p:cNvSpPr>
          <p:nvPr/>
        </p:nvSpPr>
        <p:spPr bwMode="auto">
          <a:xfrm>
            <a:off x="1547664" y="3731344"/>
            <a:ext cx="609600" cy="609600"/>
          </a:xfrm>
          <a:prstGeom prst="downArrow">
            <a:avLst>
              <a:gd name="adj1" fmla="val 50000"/>
              <a:gd name="adj2" fmla="val 25000"/>
            </a:avLst>
          </a:prstGeom>
          <a:solidFill>
            <a:srgbClr val="C00000"/>
          </a:solidFill>
          <a:ln w="12700" cap="sq">
            <a:solidFill>
              <a:schemeClr val="tx1"/>
            </a:solidFill>
            <a:miter lim="800000"/>
            <a:headEnd type="none" w="sm" len="sm"/>
            <a:tailEnd type="none" w="sm" len="sm"/>
          </a:ln>
          <a:effectLst/>
        </p:spPr>
        <p:txBody>
          <a:bodyPr wrap="none" anchor="ctr"/>
          <a:lstStyle/>
          <a:p>
            <a:pPr>
              <a:defRPr/>
            </a:pPr>
            <a:endParaRPr lang="pt-BR" dirty="0">
              <a:solidFill>
                <a:schemeClr val="accent2">
                  <a:lumMod val="75000"/>
                </a:schemeClr>
              </a:solidFill>
            </a:endParaRPr>
          </a:p>
        </p:txBody>
      </p:sp>
      <p:sp>
        <p:nvSpPr>
          <p:cNvPr id="12" name="AutoShape 1029"/>
          <p:cNvSpPr>
            <a:spLocks noChangeArrowheads="1"/>
          </p:cNvSpPr>
          <p:nvPr/>
        </p:nvSpPr>
        <p:spPr bwMode="auto">
          <a:xfrm>
            <a:off x="4629415" y="3745959"/>
            <a:ext cx="609600" cy="609600"/>
          </a:xfrm>
          <a:prstGeom prst="downArrow">
            <a:avLst>
              <a:gd name="adj1" fmla="val 50000"/>
              <a:gd name="adj2" fmla="val 25000"/>
            </a:avLst>
          </a:prstGeom>
          <a:solidFill>
            <a:srgbClr val="C00000"/>
          </a:solidFill>
          <a:ln w="12700" cap="sq">
            <a:solidFill>
              <a:schemeClr val="tx1"/>
            </a:solidFill>
            <a:miter lim="800000"/>
            <a:headEnd type="none" w="sm" len="sm"/>
            <a:tailEnd type="none" w="sm" len="sm"/>
          </a:ln>
          <a:effectLst/>
        </p:spPr>
        <p:txBody>
          <a:bodyPr wrap="none" anchor="ctr"/>
          <a:lstStyle/>
          <a:p>
            <a:pPr>
              <a:defRPr/>
            </a:pPr>
            <a:endParaRPr lang="pt-BR" dirty="0">
              <a:solidFill>
                <a:schemeClr val="accent2">
                  <a:lumMod val="75000"/>
                </a:schemeClr>
              </a:solidFill>
            </a:endParaRPr>
          </a:p>
        </p:txBody>
      </p:sp>
      <p:sp>
        <p:nvSpPr>
          <p:cNvPr id="13" name="AutoShape 1029"/>
          <p:cNvSpPr>
            <a:spLocks noChangeArrowheads="1"/>
          </p:cNvSpPr>
          <p:nvPr/>
        </p:nvSpPr>
        <p:spPr bwMode="auto">
          <a:xfrm>
            <a:off x="6979250" y="3745959"/>
            <a:ext cx="609600" cy="609600"/>
          </a:xfrm>
          <a:prstGeom prst="downArrow">
            <a:avLst>
              <a:gd name="adj1" fmla="val 50000"/>
              <a:gd name="adj2" fmla="val 25000"/>
            </a:avLst>
          </a:prstGeom>
          <a:solidFill>
            <a:srgbClr val="C00000"/>
          </a:solidFill>
          <a:ln w="12700" cap="sq">
            <a:solidFill>
              <a:schemeClr val="tx1"/>
            </a:solidFill>
            <a:miter lim="800000"/>
            <a:headEnd type="none" w="sm" len="sm"/>
            <a:tailEnd type="none" w="sm" len="sm"/>
          </a:ln>
          <a:effectLst/>
        </p:spPr>
        <p:txBody>
          <a:bodyPr wrap="none" anchor="ctr"/>
          <a:lstStyle/>
          <a:p>
            <a:pPr>
              <a:defRPr/>
            </a:pPr>
            <a:endParaRPr lang="pt-BR" dirty="0">
              <a:solidFill>
                <a:schemeClr val="accent2">
                  <a:lumMod val="75000"/>
                </a:schemeClr>
              </a:solidFill>
            </a:endParaRPr>
          </a:p>
        </p:txBody>
      </p:sp>
      <p:sp>
        <p:nvSpPr>
          <p:cNvPr id="14" name="Retângulo 13"/>
          <p:cNvSpPr/>
          <p:nvPr/>
        </p:nvSpPr>
        <p:spPr>
          <a:xfrm>
            <a:off x="827584" y="5445224"/>
            <a:ext cx="7403863" cy="400110"/>
          </a:xfrm>
          <a:prstGeom prst="rect">
            <a:avLst/>
          </a:prstGeom>
        </p:spPr>
        <p:txBody>
          <a:bodyPr wrap="square">
            <a:spAutoFit/>
          </a:bodyPr>
          <a:lstStyle/>
          <a:p>
            <a:pPr algn="just">
              <a:buClr>
                <a:srgbClr val="C00000"/>
              </a:buClr>
            </a:pPr>
            <a:r>
              <a:rPr lang="pt-BR" sz="2000" u="sng" dirty="0" smtClean="0">
                <a:latin typeface="Verdana" pitchFamily="34" charset="0"/>
                <a:ea typeface="Verdana" pitchFamily="34" charset="0"/>
                <a:cs typeface="Verdana" pitchFamily="34" charset="0"/>
              </a:rPr>
              <a:t>Não </a:t>
            </a:r>
            <a:r>
              <a:rPr lang="pt-BR" sz="2000" u="sng" dirty="0">
                <a:latin typeface="Verdana" pitchFamily="34" charset="0"/>
                <a:ea typeface="Verdana" pitchFamily="34" charset="0"/>
                <a:cs typeface="Verdana" pitchFamily="34" charset="0"/>
              </a:rPr>
              <a:t>devemos </a:t>
            </a:r>
            <a:r>
              <a:rPr lang="pt-BR" sz="2000" u="sng" dirty="0" smtClean="0">
                <a:latin typeface="Verdana" pitchFamily="34" charset="0"/>
                <a:ea typeface="Verdana" pitchFamily="34" charset="0"/>
                <a:cs typeface="Verdana" pitchFamily="34" charset="0"/>
              </a:rPr>
              <a:t>confundir tipo documental </a:t>
            </a:r>
            <a:r>
              <a:rPr lang="pt-BR" sz="2000" u="sng" dirty="0">
                <a:latin typeface="Verdana" pitchFamily="34" charset="0"/>
                <a:ea typeface="Verdana" pitchFamily="34" charset="0"/>
                <a:cs typeface="Verdana" pitchFamily="34" charset="0"/>
              </a:rPr>
              <a:t>com </a:t>
            </a:r>
            <a:r>
              <a:rPr lang="pt-BR" sz="2000" u="sng" dirty="0" smtClean="0">
                <a:latin typeface="Verdana" pitchFamily="34" charset="0"/>
                <a:ea typeface="Verdana" pitchFamily="34" charset="0"/>
                <a:cs typeface="Verdana" pitchFamily="34" charset="0"/>
              </a:rPr>
              <a:t>assunto!</a:t>
            </a:r>
            <a:endParaRPr lang="pt-BR" sz="2000" u="sng" dirty="0">
              <a:latin typeface="Verdana" pitchFamily="34" charset="0"/>
              <a:ea typeface="Verdana" pitchFamily="34" charset="0"/>
              <a:cs typeface="Verdana" pitchFamily="34" charset="0"/>
            </a:endParaRPr>
          </a:p>
        </p:txBody>
      </p:sp>
      <p:sp>
        <p:nvSpPr>
          <p:cNvPr id="15" name="Text Box 2"/>
          <p:cNvSpPr txBox="1">
            <a:spLocks noChangeArrowheads="1"/>
          </p:cNvSpPr>
          <p:nvPr/>
        </p:nvSpPr>
        <p:spPr bwMode="auto">
          <a:xfrm>
            <a:off x="0" y="241300"/>
            <a:ext cx="9067800" cy="653705"/>
          </a:xfrm>
          <a:prstGeom prst="rect">
            <a:avLst/>
          </a:prstGeom>
          <a:noFill/>
          <a:ln w="9525">
            <a:noFill/>
            <a:miter lim="800000"/>
            <a:headEnd/>
            <a:tailEnd/>
          </a:ln>
        </p:spPr>
        <p:txBody>
          <a:bodyPr wrap="square">
            <a:spAutoFit/>
          </a:bodyPr>
          <a:lstStyle/>
          <a:p>
            <a:pPr algn="ctr">
              <a:lnSpc>
                <a:spcPct val="114000"/>
              </a:lnSpc>
              <a:buClr>
                <a:schemeClr val="tx2"/>
              </a:buClr>
              <a:buSzPct val="75000"/>
              <a:buFont typeface="Wingdings" pitchFamily="2" charset="2"/>
              <a:buNone/>
              <a:defRPr/>
            </a:pPr>
            <a:r>
              <a:rPr lang="pt-BR" sz="3200" b="1" dirty="0">
                <a:solidFill>
                  <a:srgbClr val="C00000"/>
                </a:solidFill>
                <a:latin typeface="Verdana" pitchFamily="34" charset="0"/>
                <a:ea typeface="Verdana" pitchFamily="34" charset="0"/>
                <a:cs typeface="Verdana" pitchFamily="34" charset="0"/>
              </a:rPr>
              <a:t>Plano de Classificação de Documentos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AutoShape 5"/>
          <p:cNvSpPr>
            <a:spLocks noChangeArrowheads="1"/>
          </p:cNvSpPr>
          <p:nvPr/>
        </p:nvSpPr>
        <p:spPr bwMode="auto">
          <a:xfrm>
            <a:off x="3048294" y="3991654"/>
            <a:ext cx="1818781" cy="100522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lumMod val="40000"/>
              <a:lumOff val="60000"/>
              <a:alpha val="50000"/>
            </a:schemeClr>
          </a:solidFill>
          <a:ln w="9525">
            <a:solidFill>
              <a:schemeClr val="accent1">
                <a:lumMod val="40000"/>
                <a:lumOff val="60000"/>
              </a:schemeClr>
            </a:solidFill>
            <a:miter lim="800000"/>
            <a:headEnd/>
            <a:tailEnd/>
          </a:ln>
          <a:effectLst/>
        </p:spPr>
        <p:txBody>
          <a:bodyPr wrap="none" anchor="ctr"/>
          <a:lstStyle/>
          <a:p>
            <a:endParaRPr lang="pt-BR">
              <a:solidFill>
                <a:schemeClr val="bg1"/>
              </a:solidFill>
              <a:latin typeface="+mn-lt"/>
            </a:endParaRPr>
          </a:p>
        </p:txBody>
      </p:sp>
      <p:sp>
        <p:nvSpPr>
          <p:cNvPr id="7" name="Retângulo 3"/>
          <p:cNvSpPr>
            <a:spLocks noChangeArrowheads="1"/>
          </p:cNvSpPr>
          <p:nvPr/>
        </p:nvSpPr>
        <p:spPr bwMode="auto">
          <a:xfrm>
            <a:off x="541338" y="1268760"/>
            <a:ext cx="80422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pt-BR" sz="2400" b="1" dirty="0" smtClean="0">
                <a:solidFill>
                  <a:srgbClr val="C00000"/>
                </a:solidFill>
                <a:latin typeface="Verdana" pitchFamily="34" charset="0"/>
                <a:ea typeface="Verdana" pitchFamily="34" charset="0"/>
                <a:cs typeface="Verdana" pitchFamily="34" charset="0"/>
              </a:rPr>
              <a:t>O que é atividade?</a:t>
            </a:r>
            <a:endParaRPr lang="pt-BR" sz="2400" b="1" dirty="0">
              <a:solidFill>
                <a:srgbClr val="C00000"/>
              </a:solidFill>
              <a:latin typeface="Verdana" pitchFamily="34" charset="0"/>
              <a:ea typeface="Verdana" pitchFamily="34" charset="0"/>
              <a:cs typeface="Verdana" pitchFamily="34" charset="0"/>
            </a:endParaRPr>
          </a:p>
        </p:txBody>
      </p:sp>
      <p:sp>
        <p:nvSpPr>
          <p:cNvPr id="8" name="Retângulo 7"/>
          <p:cNvSpPr/>
          <p:nvPr/>
        </p:nvSpPr>
        <p:spPr>
          <a:xfrm>
            <a:off x="523032" y="1859293"/>
            <a:ext cx="8097936" cy="707886"/>
          </a:xfrm>
          <a:prstGeom prst="rect">
            <a:avLst/>
          </a:prstGeom>
        </p:spPr>
        <p:txBody>
          <a:bodyPr wrap="square">
            <a:spAutoFit/>
          </a:bodyPr>
          <a:lstStyle/>
          <a:p>
            <a:pPr algn="just"/>
            <a:r>
              <a:rPr lang="pt-BR" sz="2000" dirty="0">
                <a:latin typeface="Verdana" pitchFamily="34" charset="0"/>
                <a:ea typeface="Verdana" pitchFamily="34" charset="0"/>
                <a:cs typeface="Verdana" pitchFamily="34" charset="0"/>
              </a:rPr>
              <a:t>Considera-se como </a:t>
            </a:r>
            <a:r>
              <a:rPr lang="pt-BR" sz="2000" b="1" dirty="0">
                <a:latin typeface="Verdana" pitchFamily="34" charset="0"/>
                <a:ea typeface="Verdana" pitchFamily="34" charset="0"/>
                <a:cs typeface="Verdana" pitchFamily="34" charset="0"/>
              </a:rPr>
              <a:t>atividade</a:t>
            </a:r>
            <a:r>
              <a:rPr lang="pt-BR" sz="2000" dirty="0">
                <a:latin typeface="Verdana" pitchFamily="34" charset="0"/>
                <a:ea typeface="Verdana" pitchFamily="34" charset="0"/>
                <a:cs typeface="Verdana" pitchFamily="34" charset="0"/>
              </a:rPr>
              <a:t> a ação, o encargo ou o serviço decorrente do exercício de uma função, que pode ser</a:t>
            </a:r>
            <a:r>
              <a:rPr lang="pt-BR" sz="2000" dirty="0" smtClean="0">
                <a:latin typeface="Verdana" pitchFamily="34" charset="0"/>
                <a:ea typeface="Verdana" pitchFamily="34" charset="0"/>
                <a:cs typeface="Verdana" pitchFamily="34" charset="0"/>
              </a:rPr>
              <a:t>:</a:t>
            </a:r>
            <a:endParaRPr lang="pt-BR" sz="2000" b="1" dirty="0">
              <a:latin typeface="Verdana" pitchFamily="34" charset="0"/>
              <a:ea typeface="Verdana" pitchFamily="34" charset="0"/>
              <a:cs typeface="Verdana" pitchFamily="34" charset="0"/>
            </a:endParaRPr>
          </a:p>
        </p:txBody>
      </p:sp>
      <p:sp>
        <p:nvSpPr>
          <p:cNvPr id="9" name="Text Box 7"/>
          <p:cNvSpPr txBox="1">
            <a:spLocks noChangeArrowheads="1"/>
          </p:cNvSpPr>
          <p:nvPr/>
        </p:nvSpPr>
        <p:spPr bwMode="auto">
          <a:xfrm>
            <a:off x="5375899" y="3676503"/>
            <a:ext cx="3262313" cy="2308324"/>
          </a:xfrm>
          <a:prstGeom prst="rect">
            <a:avLst/>
          </a:prstGeom>
          <a:noFill/>
          <a:ln w="28575">
            <a:solidFill>
              <a:srgbClr val="000066"/>
            </a:solidFill>
            <a:miter lim="800000"/>
            <a:headEnd/>
            <a:tailEnd/>
          </a:ln>
          <a:effectLst>
            <a:prstShdw prst="shdw17" dist="17961" dir="2700000">
              <a:srgbClr val="00003D"/>
            </a:prstShdw>
          </a:effectLst>
        </p:spPr>
        <p:txBody>
          <a:bodyPr wrap="square">
            <a:spAutoFit/>
          </a:bodyPr>
          <a:lstStyle/>
          <a:p>
            <a:r>
              <a:rPr lang="pt-BR" sz="1600" b="0" dirty="0" smtClean="0">
                <a:solidFill>
                  <a:srgbClr val="002060"/>
                </a:solidFill>
                <a:latin typeface="Arial" pitchFamily="34" charset="0"/>
                <a:cs typeface="Arial" pitchFamily="34" charset="0"/>
              </a:rPr>
              <a:t>Ação </a:t>
            </a:r>
            <a:r>
              <a:rPr lang="pt-BR" sz="1600" b="0" dirty="0">
                <a:solidFill>
                  <a:srgbClr val="002060"/>
                </a:solidFill>
                <a:latin typeface="Arial" pitchFamily="34" charset="0"/>
                <a:cs typeface="Arial" pitchFamily="34" charset="0"/>
              </a:rPr>
              <a:t>ou serviço que um órgão </a:t>
            </a:r>
            <a:r>
              <a:rPr lang="pt-BR" sz="1600" b="0" dirty="0" smtClean="0">
                <a:solidFill>
                  <a:srgbClr val="002060"/>
                </a:solidFill>
                <a:latin typeface="Arial" pitchFamily="34" charset="0"/>
                <a:cs typeface="Arial" pitchFamily="34" charset="0"/>
              </a:rPr>
              <a:t>realiza para </a:t>
            </a:r>
            <a:r>
              <a:rPr lang="pt-BR" sz="1600" b="0" dirty="0">
                <a:solidFill>
                  <a:srgbClr val="002060"/>
                </a:solidFill>
                <a:latin typeface="Arial" pitchFamily="34" charset="0"/>
                <a:cs typeface="Arial" pitchFamily="34" charset="0"/>
              </a:rPr>
              <a:t>o efetivo desempenho de suas </a:t>
            </a:r>
            <a:r>
              <a:rPr lang="pt-BR" sz="1600" b="1" cap="all" dirty="0">
                <a:solidFill>
                  <a:srgbClr val="002060"/>
                </a:solidFill>
                <a:latin typeface="Arial" pitchFamily="34" charset="0"/>
                <a:cs typeface="Arial" pitchFamily="34" charset="0"/>
              </a:rPr>
              <a:t>atribuições específicas </a:t>
            </a:r>
            <a:r>
              <a:rPr lang="pt-BR" sz="1600" b="0" dirty="0">
                <a:solidFill>
                  <a:srgbClr val="002060"/>
                </a:solidFill>
                <a:latin typeface="Arial" pitchFamily="34" charset="0"/>
                <a:cs typeface="Arial" pitchFamily="34" charset="0"/>
              </a:rPr>
              <a:t>e que resulta na produção e acumulação de </a:t>
            </a:r>
            <a:r>
              <a:rPr lang="pt-BR" sz="1600" b="1" cap="all" dirty="0">
                <a:solidFill>
                  <a:srgbClr val="002060"/>
                </a:solidFill>
                <a:latin typeface="Arial" pitchFamily="34" charset="0"/>
                <a:cs typeface="Arial" pitchFamily="34" charset="0"/>
              </a:rPr>
              <a:t>documentos de caráter substantivo e essencial</a:t>
            </a:r>
            <a:r>
              <a:rPr lang="pt-BR" sz="1600" dirty="0">
                <a:solidFill>
                  <a:srgbClr val="002060"/>
                </a:solidFill>
                <a:latin typeface="Arial" pitchFamily="34" charset="0"/>
                <a:cs typeface="Arial" pitchFamily="34" charset="0"/>
              </a:rPr>
              <a:t> </a:t>
            </a:r>
            <a:r>
              <a:rPr lang="pt-BR" sz="1600" b="0" dirty="0">
                <a:solidFill>
                  <a:srgbClr val="002060"/>
                </a:solidFill>
                <a:latin typeface="Arial" pitchFamily="34" charset="0"/>
                <a:cs typeface="Arial" pitchFamily="34" charset="0"/>
              </a:rPr>
              <a:t>para o seu </a:t>
            </a:r>
            <a:r>
              <a:rPr lang="pt-BR" sz="1600" b="0" dirty="0" smtClean="0">
                <a:solidFill>
                  <a:srgbClr val="002060"/>
                </a:solidFill>
                <a:latin typeface="Arial" pitchFamily="34" charset="0"/>
                <a:cs typeface="Arial" pitchFamily="34" charset="0"/>
              </a:rPr>
              <a:t>funcionamento.</a:t>
            </a:r>
            <a:endParaRPr lang="pt-BR" sz="1600" b="0" dirty="0">
              <a:solidFill>
                <a:srgbClr val="002060"/>
              </a:solidFill>
            </a:endParaRPr>
          </a:p>
        </p:txBody>
      </p:sp>
      <p:sp>
        <p:nvSpPr>
          <p:cNvPr id="10" name="Text Box 7"/>
          <p:cNvSpPr txBox="1">
            <a:spLocks noChangeArrowheads="1"/>
          </p:cNvSpPr>
          <p:nvPr/>
        </p:nvSpPr>
        <p:spPr bwMode="auto">
          <a:xfrm>
            <a:off x="831273" y="3658648"/>
            <a:ext cx="3076377" cy="2308324"/>
          </a:xfrm>
          <a:prstGeom prst="rect">
            <a:avLst/>
          </a:prstGeom>
          <a:noFill/>
          <a:ln w="28575">
            <a:solidFill>
              <a:srgbClr val="000066"/>
            </a:solidFill>
            <a:miter lim="800000"/>
            <a:headEnd/>
            <a:tailEnd/>
          </a:ln>
          <a:effectLst>
            <a:prstShdw prst="shdw17" dist="17961" dir="2700000">
              <a:srgbClr val="00003D"/>
            </a:prstShdw>
          </a:effectLst>
        </p:spPr>
        <p:txBody>
          <a:bodyPr wrap="square">
            <a:spAutoFit/>
          </a:bodyPr>
          <a:lstStyle/>
          <a:p>
            <a:r>
              <a:rPr lang="pt-BR" sz="1600" b="0" dirty="0" smtClean="0">
                <a:solidFill>
                  <a:srgbClr val="002060"/>
                </a:solidFill>
                <a:latin typeface="Arial" pitchFamily="34" charset="0"/>
                <a:cs typeface="Arial" pitchFamily="34" charset="0"/>
              </a:rPr>
              <a:t>Ação ou serviço que um órgão realiza para </a:t>
            </a:r>
            <a:r>
              <a:rPr lang="pt-BR" sz="1600" b="1" cap="all" dirty="0" smtClean="0">
                <a:solidFill>
                  <a:srgbClr val="002060"/>
                </a:solidFill>
                <a:latin typeface="Arial" pitchFamily="34" charset="0"/>
                <a:cs typeface="Arial" pitchFamily="34" charset="0"/>
              </a:rPr>
              <a:t>auxiliar</a:t>
            </a:r>
            <a:r>
              <a:rPr lang="pt-BR" sz="1600" b="0" dirty="0" smtClean="0">
                <a:solidFill>
                  <a:srgbClr val="002060"/>
                </a:solidFill>
                <a:latin typeface="Arial" pitchFamily="34" charset="0"/>
                <a:cs typeface="Arial" pitchFamily="34" charset="0"/>
              </a:rPr>
              <a:t> e viabilizar o desempenho de suas atribuições específicas e que resulta na produção e acumulação de </a:t>
            </a:r>
            <a:r>
              <a:rPr lang="pt-BR" sz="1600" b="1" cap="all" dirty="0" smtClean="0">
                <a:solidFill>
                  <a:srgbClr val="002060"/>
                </a:solidFill>
                <a:latin typeface="Arial" pitchFamily="34" charset="0"/>
                <a:cs typeface="Arial" pitchFamily="34" charset="0"/>
              </a:rPr>
              <a:t>documentos de caráter instrumental e acessório</a:t>
            </a:r>
            <a:endParaRPr lang="pt-BR" sz="1600" b="1" cap="all" dirty="0">
              <a:solidFill>
                <a:srgbClr val="002060"/>
              </a:solidFill>
            </a:endParaRPr>
          </a:p>
        </p:txBody>
      </p:sp>
      <p:sp>
        <p:nvSpPr>
          <p:cNvPr id="11" name="AutoShape 18"/>
          <p:cNvSpPr>
            <a:spLocks/>
          </p:cNvSpPr>
          <p:nvPr/>
        </p:nvSpPr>
        <p:spPr bwMode="auto">
          <a:xfrm>
            <a:off x="4855200" y="3256980"/>
            <a:ext cx="273050" cy="2489861"/>
          </a:xfrm>
          <a:prstGeom prst="rightBrace">
            <a:avLst>
              <a:gd name="adj1" fmla="val 52500"/>
              <a:gd name="adj2" fmla="val 50319"/>
            </a:avLst>
          </a:prstGeom>
          <a:noFill/>
          <a:ln w="76200">
            <a:solidFill>
              <a:schemeClr val="tx2">
                <a:lumMod val="60000"/>
                <a:lumOff val="40000"/>
              </a:schemeClr>
            </a:solidFill>
            <a:round/>
            <a:headEnd/>
            <a:tailEnd/>
          </a:ln>
          <a:effectLst/>
        </p:spPr>
        <p:txBody>
          <a:bodyPr wrap="none" anchor="ctr"/>
          <a:lstStyle/>
          <a:p>
            <a:endParaRPr lang="pt-BR"/>
          </a:p>
        </p:txBody>
      </p:sp>
      <p:sp>
        <p:nvSpPr>
          <p:cNvPr id="12" name="Text Box 2"/>
          <p:cNvSpPr txBox="1">
            <a:spLocks noChangeArrowheads="1"/>
          </p:cNvSpPr>
          <p:nvPr/>
        </p:nvSpPr>
        <p:spPr bwMode="auto">
          <a:xfrm>
            <a:off x="1043608" y="2996952"/>
            <a:ext cx="2520280" cy="400110"/>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defRPr/>
            </a:pPr>
            <a:r>
              <a:rPr lang="pt-BR" sz="2000" cap="all" dirty="0" smtClean="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rPr>
              <a:t>Atividade-meio</a:t>
            </a:r>
            <a:endParaRPr lang="pt-BR" sz="2000" cap="all" dirty="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endParaRPr>
          </a:p>
        </p:txBody>
      </p:sp>
      <p:sp>
        <p:nvSpPr>
          <p:cNvPr id="13" name="Text Box 2"/>
          <p:cNvSpPr txBox="1">
            <a:spLocks noChangeArrowheads="1"/>
          </p:cNvSpPr>
          <p:nvPr/>
        </p:nvSpPr>
        <p:spPr bwMode="auto">
          <a:xfrm>
            <a:off x="5367168" y="3070015"/>
            <a:ext cx="2520280" cy="400110"/>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defRPr/>
            </a:pPr>
            <a:r>
              <a:rPr lang="pt-BR" sz="2000" cap="all" dirty="0" smtClean="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rPr>
              <a:t>Atividade-fim</a:t>
            </a:r>
            <a:endParaRPr lang="pt-BR" sz="2000" cap="all" dirty="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endParaRPr>
          </a:p>
        </p:txBody>
      </p:sp>
      <p:sp>
        <p:nvSpPr>
          <p:cNvPr id="14" name="Text Box 2"/>
          <p:cNvSpPr txBox="1">
            <a:spLocks noChangeArrowheads="1"/>
          </p:cNvSpPr>
          <p:nvPr/>
        </p:nvSpPr>
        <p:spPr bwMode="auto">
          <a:xfrm>
            <a:off x="0" y="241300"/>
            <a:ext cx="9067800" cy="653705"/>
          </a:xfrm>
          <a:prstGeom prst="rect">
            <a:avLst/>
          </a:prstGeom>
          <a:noFill/>
          <a:ln w="9525">
            <a:noFill/>
            <a:miter lim="800000"/>
            <a:headEnd/>
            <a:tailEnd/>
          </a:ln>
        </p:spPr>
        <p:txBody>
          <a:bodyPr wrap="square">
            <a:spAutoFit/>
          </a:bodyPr>
          <a:lstStyle/>
          <a:p>
            <a:pPr algn="ctr">
              <a:lnSpc>
                <a:spcPct val="114000"/>
              </a:lnSpc>
              <a:buClr>
                <a:schemeClr val="tx2"/>
              </a:buClr>
              <a:buSzPct val="75000"/>
              <a:buFont typeface="Wingdings" pitchFamily="2" charset="2"/>
              <a:buNone/>
              <a:defRPr/>
            </a:pPr>
            <a:r>
              <a:rPr lang="pt-BR" sz="3200" b="1" dirty="0">
                <a:solidFill>
                  <a:srgbClr val="C00000"/>
                </a:solidFill>
                <a:latin typeface="Verdana" pitchFamily="34" charset="0"/>
                <a:ea typeface="Verdana" pitchFamily="34" charset="0"/>
                <a:cs typeface="Verdana" pitchFamily="34" charset="0"/>
              </a:rPr>
              <a:t>Plano de Classificação de Documentos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0-#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000" fill="hold"/>
                                        <p:tgtEl>
                                          <p:spTgt spid="11"/>
                                        </p:tgtEl>
                                        <p:attrNameLst>
                                          <p:attrName>ppt_x</p:attrName>
                                        </p:attrNameLst>
                                      </p:cBhvr>
                                      <p:tavLst>
                                        <p:tav tm="0">
                                          <p:val>
                                            <p:strVal val="0-#ppt_w/2"/>
                                          </p:val>
                                        </p:tav>
                                        <p:tav tm="100000">
                                          <p:val>
                                            <p:strVal val="#ppt_x"/>
                                          </p:val>
                                        </p:tav>
                                      </p:tavLst>
                                    </p:anim>
                                    <p:anim calcmode="lin" valueType="num">
                                      <p:cBhvr additive="base">
                                        <p:cTn id="27" dur="10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ppt_x"/>
                                          </p:val>
                                        </p:tav>
                                        <p:tav tm="100000">
                                          <p:val>
                                            <p:strVal val="#ppt_x"/>
                                          </p:val>
                                        </p:tav>
                                      </p:tavLst>
                                    </p:anim>
                                    <p:anim calcmode="lin" valueType="num">
                                      <p:cBhvr additive="base">
                                        <p:cTn id="37"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73845"/>
            <a:ext cx="1428727" cy="1011539"/>
          </a:xfrm>
          <a:prstGeom prst="rect">
            <a:avLst/>
          </a:prstGeom>
        </p:spPr>
      </p:pic>
      <p:sp>
        <p:nvSpPr>
          <p:cNvPr id="6" name="AutoShape 5"/>
          <p:cNvSpPr>
            <a:spLocks noChangeArrowheads="1"/>
          </p:cNvSpPr>
          <p:nvPr/>
        </p:nvSpPr>
        <p:spPr bwMode="auto">
          <a:xfrm>
            <a:off x="2339752" y="3212976"/>
            <a:ext cx="2304256" cy="1224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lumMod val="40000"/>
              <a:lumOff val="60000"/>
            </a:schemeClr>
          </a:solidFill>
          <a:ln w="9525">
            <a:solidFill>
              <a:srgbClr val="0070C0"/>
            </a:solidFill>
            <a:miter lim="800000"/>
            <a:headEnd/>
            <a:tailEnd/>
          </a:ln>
          <a:effectLst/>
        </p:spPr>
        <p:txBody>
          <a:bodyPr wrap="none" anchor="ctr"/>
          <a:lstStyle/>
          <a:p>
            <a:endParaRPr lang="pt-BR">
              <a:solidFill>
                <a:schemeClr val="bg1"/>
              </a:solidFill>
              <a:latin typeface="+mn-lt"/>
            </a:endParaRPr>
          </a:p>
        </p:txBody>
      </p:sp>
      <p:sp>
        <p:nvSpPr>
          <p:cNvPr id="7" name="Oval 6"/>
          <p:cNvSpPr>
            <a:spLocks noChangeArrowheads="1"/>
          </p:cNvSpPr>
          <p:nvPr/>
        </p:nvSpPr>
        <p:spPr bwMode="auto">
          <a:xfrm>
            <a:off x="1619250" y="1592610"/>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lang="pt-BR" sz="1400" b="0" dirty="0">
                <a:solidFill>
                  <a:schemeClr val="bg1"/>
                </a:solidFill>
                <a:latin typeface="+mn-lt"/>
              </a:rPr>
              <a:t>recursos</a:t>
            </a:r>
          </a:p>
          <a:p>
            <a:pPr algn="ctr"/>
            <a:r>
              <a:rPr lang="pt-BR" sz="1400" b="0" dirty="0">
                <a:solidFill>
                  <a:schemeClr val="bg1"/>
                </a:solidFill>
                <a:latin typeface="+mn-lt"/>
              </a:rPr>
              <a:t>humanos</a:t>
            </a:r>
          </a:p>
        </p:txBody>
      </p:sp>
      <p:sp>
        <p:nvSpPr>
          <p:cNvPr id="8" name="Oval 7"/>
          <p:cNvSpPr>
            <a:spLocks noChangeArrowheads="1"/>
          </p:cNvSpPr>
          <p:nvPr/>
        </p:nvSpPr>
        <p:spPr bwMode="auto">
          <a:xfrm>
            <a:off x="3124200" y="1649760"/>
            <a:ext cx="1600200" cy="7620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lang="pt-BR" sz="1400" b="0">
                <a:solidFill>
                  <a:schemeClr val="bg1"/>
                </a:solidFill>
                <a:latin typeface="+mn-lt"/>
              </a:rPr>
              <a:t>funcionamento </a:t>
            </a:r>
          </a:p>
          <a:p>
            <a:pPr algn="ctr"/>
            <a:r>
              <a:rPr lang="pt-BR" sz="1400" b="0">
                <a:solidFill>
                  <a:schemeClr val="bg1"/>
                </a:solidFill>
                <a:latin typeface="+mn-lt"/>
              </a:rPr>
              <a:t>do órgão</a:t>
            </a:r>
          </a:p>
        </p:txBody>
      </p:sp>
      <p:sp>
        <p:nvSpPr>
          <p:cNvPr id="9" name="Oval 9"/>
          <p:cNvSpPr>
            <a:spLocks noChangeArrowheads="1"/>
          </p:cNvSpPr>
          <p:nvPr/>
        </p:nvSpPr>
        <p:spPr bwMode="auto">
          <a:xfrm>
            <a:off x="3780656" y="2564904"/>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lang="pt-BR" sz="1400" b="0">
                <a:solidFill>
                  <a:schemeClr val="bg1"/>
                </a:solidFill>
                <a:latin typeface="+mn-lt"/>
              </a:rPr>
              <a:t>contratos</a:t>
            </a:r>
          </a:p>
        </p:txBody>
      </p:sp>
      <p:sp>
        <p:nvSpPr>
          <p:cNvPr id="10" name="Oval 10"/>
          <p:cNvSpPr>
            <a:spLocks noChangeArrowheads="1"/>
          </p:cNvSpPr>
          <p:nvPr/>
        </p:nvSpPr>
        <p:spPr bwMode="auto">
          <a:xfrm>
            <a:off x="2195736" y="4221088"/>
            <a:ext cx="1600200" cy="9144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lang="pt-BR" sz="1400" b="0" dirty="0">
                <a:solidFill>
                  <a:schemeClr val="bg1"/>
                </a:solidFill>
                <a:latin typeface="+mn-lt"/>
              </a:rPr>
              <a:t>Relação com</a:t>
            </a:r>
          </a:p>
          <a:p>
            <a:pPr algn="ctr"/>
            <a:r>
              <a:rPr lang="pt-BR" sz="1400" b="0" dirty="0">
                <a:solidFill>
                  <a:schemeClr val="bg1"/>
                </a:solidFill>
                <a:latin typeface="+mn-lt"/>
              </a:rPr>
              <a:t>outras instituições</a:t>
            </a:r>
          </a:p>
          <a:p>
            <a:pPr algn="ctr"/>
            <a:r>
              <a:rPr lang="pt-BR" sz="1400" b="0" dirty="0">
                <a:solidFill>
                  <a:schemeClr val="bg1"/>
                </a:solidFill>
                <a:latin typeface="+mn-lt"/>
              </a:rPr>
              <a:t>e órgãos</a:t>
            </a:r>
          </a:p>
        </p:txBody>
      </p:sp>
      <p:sp>
        <p:nvSpPr>
          <p:cNvPr id="11" name="Oval 11"/>
          <p:cNvSpPr>
            <a:spLocks noChangeArrowheads="1"/>
          </p:cNvSpPr>
          <p:nvPr/>
        </p:nvSpPr>
        <p:spPr bwMode="auto">
          <a:xfrm>
            <a:off x="2123728" y="2492896"/>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kumimoji="0" lang="pt-BR" sz="1400" b="0">
                <a:solidFill>
                  <a:schemeClr val="bg1"/>
                </a:solidFill>
                <a:latin typeface="+mn-lt"/>
                <a:cs typeface="Times New Roman" charset="0"/>
              </a:rPr>
              <a:t>material de </a:t>
            </a:r>
          </a:p>
          <a:p>
            <a:pPr algn="ctr"/>
            <a:r>
              <a:rPr kumimoji="0" lang="pt-BR" sz="1400" b="0">
                <a:solidFill>
                  <a:schemeClr val="bg1"/>
                </a:solidFill>
                <a:latin typeface="+mn-lt"/>
                <a:cs typeface="Times New Roman" charset="0"/>
              </a:rPr>
              <a:t>consumo</a:t>
            </a:r>
          </a:p>
        </p:txBody>
      </p:sp>
      <p:sp>
        <p:nvSpPr>
          <p:cNvPr id="12" name="Oval 12"/>
          <p:cNvSpPr>
            <a:spLocks noChangeArrowheads="1"/>
          </p:cNvSpPr>
          <p:nvPr/>
        </p:nvSpPr>
        <p:spPr bwMode="auto">
          <a:xfrm>
            <a:off x="609600" y="4427984"/>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eaLnBrk="0" hangingPunct="0"/>
            <a:r>
              <a:rPr kumimoji="0" lang="pt-BR" sz="1400" b="0" dirty="0">
                <a:solidFill>
                  <a:schemeClr val="bg1"/>
                </a:solidFill>
                <a:latin typeface="+mn-lt"/>
                <a:cs typeface="Times New Roman" charset="0"/>
              </a:rPr>
              <a:t>material </a:t>
            </a:r>
          </a:p>
          <a:p>
            <a:pPr algn="ctr" eaLnBrk="0" hangingPunct="0"/>
            <a:r>
              <a:rPr kumimoji="0" lang="pt-BR" sz="1400" b="0" dirty="0">
                <a:solidFill>
                  <a:schemeClr val="bg1"/>
                </a:solidFill>
                <a:latin typeface="+mn-lt"/>
                <a:cs typeface="Times New Roman" charset="0"/>
              </a:rPr>
              <a:t>permanente</a:t>
            </a:r>
          </a:p>
        </p:txBody>
      </p:sp>
      <p:sp>
        <p:nvSpPr>
          <p:cNvPr id="13" name="Oval 13"/>
          <p:cNvSpPr>
            <a:spLocks noChangeArrowheads="1"/>
          </p:cNvSpPr>
          <p:nvPr/>
        </p:nvSpPr>
        <p:spPr bwMode="auto">
          <a:xfrm>
            <a:off x="4067944" y="4437112"/>
            <a:ext cx="1066800" cy="5334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kumimoji="0" lang="pt-BR" sz="1400" b="0" dirty="0">
                <a:solidFill>
                  <a:schemeClr val="bg1"/>
                </a:solidFill>
                <a:latin typeface="+mn-lt"/>
                <a:cs typeface="Times New Roman" charset="0"/>
              </a:rPr>
              <a:t>distribuir</a:t>
            </a:r>
          </a:p>
          <a:p>
            <a:pPr algn="ctr"/>
            <a:r>
              <a:rPr kumimoji="0" lang="pt-BR" sz="1400" b="0" dirty="0">
                <a:solidFill>
                  <a:schemeClr val="bg1"/>
                </a:solidFill>
                <a:latin typeface="+mn-lt"/>
                <a:cs typeface="Times New Roman" charset="0"/>
              </a:rPr>
              <a:t>recursos</a:t>
            </a:r>
          </a:p>
        </p:txBody>
      </p:sp>
      <p:sp>
        <p:nvSpPr>
          <p:cNvPr id="14" name="Oval 14"/>
          <p:cNvSpPr>
            <a:spLocks noChangeArrowheads="1"/>
          </p:cNvSpPr>
          <p:nvPr/>
        </p:nvSpPr>
        <p:spPr bwMode="auto">
          <a:xfrm>
            <a:off x="990600" y="5418584"/>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kumimoji="0" lang="pt-BR" sz="1400" b="0">
                <a:solidFill>
                  <a:schemeClr val="bg1"/>
                </a:solidFill>
                <a:latin typeface="+mn-lt"/>
                <a:cs typeface="Times New Roman" charset="0"/>
              </a:rPr>
              <a:t>manutenção</a:t>
            </a:r>
          </a:p>
        </p:txBody>
      </p:sp>
      <p:sp>
        <p:nvSpPr>
          <p:cNvPr id="15" name="Oval 15"/>
          <p:cNvSpPr>
            <a:spLocks noChangeArrowheads="1"/>
          </p:cNvSpPr>
          <p:nvPr/>
        </p:nvSpPr>
        <p:spPr bwMode="auto">
          <a:xfrm>
            <a:off x="266700" y="2068860"/>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kumimoji="0" lang="pt-BR" sz="1400" b="0" dirty="0">
                <a:solidFill>
                  <a:schemeClr val="bg1"/>
                </a:solidFill>
                <a:latin typeface="+mn-lt"/>
                <a:cs typeface="Times New Roman" charset="0"/>
              </a:rPr>
              <a:t>prestar contas</a:t>
            </a:r>
          </a:p>
        </p:txBody>
      </p:sp>
      <p:sp>
        <p:nvSpPr>
          <p:cNvPr id="16" name="Oval 16"/>
          <p:cNvSpPr>
            <a:spLocks noChangeArrowheads="1"/>
          </p:cNvSpPr>
          <p:nvPr/>
        </p:nvSpPr>
        <p:spPr bwMode="auto">
          <a:xfrm>
            <a:off x="3733800" y="5113784"/>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kumimoji="0" lang="pt-BR" sz="1400" b="0">
                <a:solidFill>
                  <a:schemeClr val="bg1"/>
                </a:solidFill>
                <a:latin typeface="+mn-lt"/>
                <a:cs typeface="Times New Roman" charset="0"/>
              </a:rPr>
              <a:t>pagar despesas</a:t>
            </a:r>
          </a:p>
        </p:txBody>
      </p:sp>
      <p:sp>
        <p:nvSpPr>
          <p:cNvPr id="21" name="Oval 17"/>
          <p:cNvSpPr>
            <a:spLocks noChangeArrowheads="1"/>
          </p:cNvSpPr>
          <p:nvPr/>
        </p:nvSpPr>
        <p:spPr bwMode="auto">
          <a:xfrm>
            <a:off x="2514600" y="5570984"/>
            <a:ext cx="1295400" cy="685800"/>
          </a:xfrm>
          <a:prstGeom prst="ellipse">
            <a:avLst/>
          </a:prstGeom>
          <a:solidFill>
            <a:schemeClr val="tx2">
              <a:lumMod val="50000"/>
            </a:schemeClr>
          </a:solidFill>
          <a:ln w="9525">
            <a:solidFill>
              <a:srgbClr val="0070C0"/>
            </a:solidFill>
            <a:round/>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pPr algn="ctr"/>
            <a:r>
              <a:rPr kumimoji="0" lang="pt-BR" sz="1400" b="0">
                <a:solidFill>
                  <a:schemeClr val="bg1"/>
                </a:solidFill>
                <a:latin typeface="+mn-lt"/>
                <a:cs typeface="Times New Roman" charset="0"/>
              </a:rPr>
              <a:t>vigilância</a:t>
            </a:r>
          </a:p>
        </p:txBody>
      </p:sp>
      <p:sp>
        <p:nvSpPr>
          <p:cNvPr id="22" name="AutoShape 18"/>
          <p:cNvSpPr>
            <a:spLocks/>
          </p:cNvSpPr>
          <p:nvPr/>
        </p:nvSpPr>
        <p:spPr bwMode="auto">
          <a:xfrm>
            <a:off x="4876800" y="1456184"/>
            <a:ext cx="762000" cy="4800600"/>
          </a:xfrm>
          <a:prstGeom prst="rightBrace">
            <a:avLst>
              <a:gd name="adj1" fmla="val 52500"/>
              <a:gd name="adj2" fmla="val 50319"/>
            </a:avLst>
          </a:prstGeom>
          <a:noFill/>
          <a:ln w="76200">
            <a:solidFill>
              <a:schemeClr val="tx2">
                <a:lumMod val="60000"/>
                <a:lumOff val="40000"/>
              </a:schemeClr>
            </a:solidFill>
            <a:round/>
            <a:headEnd/>
            <a:tailEnd/>
          </a:ln>
          <a:effectLst/>
        </p:spPr>
        <p:txBody>
          <a:bodyPr wrap="none" anchor="ctr"/>
          <a:lstStyle/>
          <a:p>
            <a:endParaRPr lang="pt-BR"/>
          </a:p>
        </p:txBody>
      </p:sp>
      <p:sp>
        <p:nvSpPr>
          <p:cNvPr id="23" name="Oval 15"/>
          <p:cNvSpPr>
            <a:spLocks noChangeArrowheads="1"/>
          </p:cNvSpPr>
          <p:nvPr/>
        </p:nvSpPr>
        <p:spPr bwMode="auto">
          <a:xfrm>
            <a:off x="0" y="3097604"/>
            <a:ext cx="2267744" cy="1152128"/>
          </a:xfrm>
          <a:prstGeom prst="ellipse">
            <a:avLst/>
          </a:prstGeom>
          <a:solidFill>
            <a:schemeClr val="tx2">
              <a:lumMod val="50000"/>
            </a:schemeClr>
          </a:solidFill>
          <a:ln w="9525">
            <a:solidFill>
              <a:srgbClr val="0070C0"/>
            </a:solidFill>
            <a:round/>
            <a:headEnd/>
            <a:tailEnd/>
          </a:ln>
          <a:effectLst>
            <a:glow rad="101600">
              <a:schemeClr val="accent1">
                <a:satMod val="175000"/>
                <a:alpha val="40000"/>
              </a:schemeClr>
            </a:glow>
            <a:outerShdw blurRad="50800" dist="38100" dir="10800000" algn="r" rotWithShape="0">
              <a:prstClr val="black">
                <a:alpha val="40000"/>
              </a:prstClr>
            </a:outerShdw>
          </a:effectLst>
        </p:spPr>
        <p:txBody>
          <a:bodyPr wrap="square" anchor="ctr"/>
          <a:lstStyle/>
          <a:p>
            <a:pPr algn="ctr"/>
            <a:r>
              <a:rPr lang="pt-BR" dirty="0" smtClean="0">
                <a:solidFill>
                  <a:schemeClr val="bg1"/>
                </a:solidFill>
                <a:cs typeface="Times New Roman" charset="0"/>
              </a:rPr>
              <a:t>Atividades administrativas</a:t>
            </a:r>
            <a:endParaRPr lang="pt-BR" dirty="0">
              <a:solidFill>
                <a:schemeClr val="bg1"/>
              </a:solidFill>
              <a:cs typeface="Times New Roman" charset="0"/>
            </a:endParaRPr>
          </a:p>
        </p:txBody>
      </p:sp>
      <p:sp>
        <p:nvSpPr>
          <p:cNvPr id="24" name="Text Box 2"/>
          <p:cNvSpPr txBox="1">
            <a:spLocks noChangeArrowheads="1"/>
          </p:cNvSpPr>
          <p:nvPr/>
        </p:nvSpPr>
        <p:spPr bwMode="auto">
          <a:xfrm>
            <a:off x="5508104" y="1891308"/>
            <a:ext cx="1440160"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Educação</a:t>
            </a:r>
            <a:endParaRPr lang="pt-BR" dirty="0">
              <a:solidFill>
                <a:srgbClr val="002060"/>
              </a:solidFill>
              <a:latin typeface="Verdana" pitchFamily="34" charset="0"/>
              <a:ea typeface="Verdana" pitchFamily="34" charset="0"/>
              <a:cs typeface="Verdana" pitchFamily="34" charset="0"/>
            </a:endParaRPr>
          </a:p>
        </p:txBody>
      </p:sp>
      <p:sp>
        <p:nvSpPr>
          <p:cNvPr id="25" name="Text Box 2"/>
          <p:cNvSpPr txBox="1">
            <a:spLocks noChangeArrowheads="1"/>
          </p:cNvSpPr>
          <p:nvPr/>
        </p:nvSpPr>
        <p:spPr bwMode="auto">
          <a:xfrm>
            <a:off x="6804248" y="2132856"/>
            <a:ext cx="1440160"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Cultura</a:t>
            </a:r>
            <a:endParaRPr lang="pt-BR" dirty="0">
              <a:solidFill>
                <a:srgbClr val="002060"/>
              </a:solidFill>
              <a:latin typeface="Verdana" pitchFamily="34" charset="0"/>
              <a:ea typeface="Verdana" pitchFamily="34" charset="0"/>
              <a:cs typeface="Verdana" pitchFamily="34" charset="0"/>
            </a:endParaRPr>
          </a:p>
        </p:txBody>
      </p:sp>
      <p:sp>
        <p:nvSpPr>
          <p:cNvPr id="26" name="Text Box 2"/>
          <p:cNvSpPr txBox="1">
            <a:spLocks noChangeArrowheads="1"/>
          </p:cNvSpPr>
          <p:nvPr/>
        </p:nvSpPr>
        <p:spPr bwMode="auto">
          <a:xfrm>
            <a:off x="5252070" y="2857128"/>
            <a:ext cx="1800200"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Segurança</a:t>
            </a:r>
            <a:endParaRPr lang="pt-BR" dirty="0">
              <a:solidFill>
                <a:srgbClr val="002060"/>
              </a:solidFill>
              <a:latin typeface="Verdana" pitchFamily="34" charset="0"/>
              <a:ea typeface="Verdana" pitchFamily="34" charset="0"/>
              <a:cs typeface="Verdana" pitchFamily="34" charset="0"/>
            </a:endParaRPr>
          </a:p>
        </p:txBody>
      </p:sp>
      <p:sp>
        <p:nvSpPr>
          <p:cNvPr id="27" name="Text Box 2"/>
          <p:cNvSpPr txBox="1">
            <a:spLocks noChangeArrowheads="1"/>
          </p:cNvSpPr>
          <p:nvPr/>
        </p:nvSpPr>
        <p:spPr bwMode="auto">
          <a:xfrm>
            <a:off x="5796136" y="3717032"/>
            <a:ext cx="1440160"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Saúde</a:t>
            </a:r>
            <a:endParaRPr lang="pt-BR" dirty="0">
              <a:solidFill>
                <a:srgbClr val="002060"/>
              </a:solidFill>
              <a:latin typeface="Verdana" pitchFamily="34" charset="0"/>
              <a:ea typeface="Verdana" pitchFamily="34" charset="0"/>
              <a:cs typeface="Verdana" pitchFamily="34" charset="0"/>
            </a:endParaRPr>
          </a:p>
        </p:txBody>
      </p:sp>
      <p:sp>
        <p:nvSpPr>
          <p:cNvPr id="28" name="Text Box 2"/>
          <p:cNvSpPr txBox="1">
            <a:spLocks noChangeArrowheads="1"/>
          </p:cNvSpPr>
          <p:nvPr/>
        </p:nvSpPr>
        <p:spPr bwMode="auto">
          <a:xfrm>
            <a:off x="5560640" y="4545568"/>
            <a:ext cx="1440160"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Energia</a:t>
            </a:r>
            <a:endParaRPr lang="pt-BR" dirty="0">
              <a:solidFill>
                <a:srgbClr val="002060"/>
              </a:solidFill>
              <a:latin typeface="Verdana" pitchFamily="34" charset="0"/>
              <a:ea typeface="Verdana" pitchFamily="34" charset="0"/>
              <a:cs typeface="Verdana" pitchFamily="34" charset="0"/>
            </a:endParaRPr>
          </a:p>
        </p:txBody>
      </p:sp>
      <p:sp>
        <p:nvSpPr>
          <p:cNvPr id="29" name="Text Box 2"/>
          <p:cNvSpPr txBox="1">
            <a:spLocks noChangeArrowheads="1"/>
          </p:cNvSpPr>
          <p:nvPr/>
        </p:nvSpPr>
        <p:spPr bwMode="auto">
          <a:xfrm>
            <a:off x="6300192" y="3212976"/>
            <a:ext cx="2376264"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Habitação</a:t>
            </a:r>
            <a:endParaRPr lang="pt-BR" dirty="0">
              <a:solidFill>
                <a:srgbClr val="002060"/>
              </a:solidFill>
              <a:latin typeface="Verdana" pitchFamily="34" charset="0"/>
              <a:ea typeface="Verdana" pitchFamily="34" charset="0"/>
              <a:cs typeface="Verdana" pitchFamily="34" charset="0"/>
            </a:endParaRPr>
          </a:p>
        </p:txBody>
      </p:sp>
      <p:sp>
        <p:nvSpPr>
          <p:cNvPr id="30" name="Text Box 2"/>
          <p:cNvSpPr txBox="1">
            <a:spLocks noChangeArrowheads="1"/>
          </p:cNvSpPr>
          <p:nvPr/>
        </p:nvSpPr>
        <p:spPr bwMode="auto">
          <a:xfrm>
            <a:off x="5508104" y="5373216"/>
            <a:ext cx="1872208"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Transportes</a:t>
            </a:r>
            <a:endParaRPr lang="pt-BR" dirty="0">
              <a:solidFill>
                <a:srgbClr val="002060"/>
              </a:solidFill>
              <a:latin typeface="Verdana" pitchFamily="34" charset="0"/>
              <a:ea typeface="Verdana" pitchFamily="34" charset="0"/>
              <a:cs typeface="Verdana" pitchFamily="34" charset="0"/>
            </a:endParaRPr>
          </a:p>
        </p:txBody>
      </p:sp>
      <p:sp>
        <p:nvSpPr>
          <p:cNvPr id="31" name="Text Box 2"/>
          <p:cNvSpPr txBox="1">
            <a:spLocks noChangeArrowheads="1"/>
          </p:cNvSpPr>
          <p:nvPr/>
        </p:nvSpPr>
        <p:spPr bwMode="auto">
          <a:xfrm>
            <a:off x="6948264" y="5661248"/>
            <a:ext cx="1872208"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Outros</a:t>
            </a:r>
            <a:endParaRPr lang="pt-BR" dirty="0">
              <a:solidFill>
                <a:srgbClr val="002060"/>
              </a:solidFill>
              <a:latin typeface="Verdana" pitchFamily="34" charset="0"/>
              <a:ea typeface="Verdana" pitchFamily="34" charset="0"/>
              <a:cs typeface="Verdana" pitchFamily="34" charset="0"/>
            </a:endParaRPr>
          </a:p>
        </p:txBody>
      </p:sp>
      <p:sp>
        <p:nvSpPr>
          <p:cNvPr id="32" name="Text Box 2"/>
          <p:cNvSpPr txBox="1">
            <a:spLocks noChangeArrowheads="1"/>
          </p:cNvSpPr>
          <p:nvPr/>
        </p:nvSpPr>
        <p:spPr bwMode="auto">
          <a:xfrm>
            <a:off x="7066334" y="4513302"/>
            <a:ext cx="1440160" cy="369332"/>
          </a:xfrm>
          <a:prstGeom prst="rect">
            <a:avLst/>
          </a:prstGeom>
          <a:noFill/>
          <a:ln w="9525">
            <a:noFill/>
            <a:miter lim="800000"/>
            <a:headEnd/>
            <a:tailEnd/>
          </a:ln>
        </p:spPr>
        <p:txBody>
          <a:bodyPr wrap="square">
            <a:spAutoFit/>
          </a:bodyPr>
          <a:lstStyle/>
          <a:p>
            <a:pPr algn="r">
              <a:defRPr/>
            </a:pPr>
            <a:r>
              <a:rPr lang="pt-BR" dirty="0" smtClean="0">
                <a:solidFill>
                  <a:srgbClr val="002060"/>
                </a:solidFill>
                <a:latin typeface="Verdana" pitchFamily="34" charset="0"/>
                <a:ea typeface="Verdana" pitchFamily="34" charset="0"/>
                <a:cs typeface="Verdana" pitchFamily="34" charset="0"/>
              </a:rPr>
              <a:t>Esporte</a:t>
            </a:r>
            <a:endParaRPr lang="pt-BR" dirty="0">
              <a:solidFill>
                <a:srgbClr val="002060"/>
              </a:solidFill>
              <a:latin typeface="Verdana" pitchFamily="34" charset="0"/>
              <a:ea typeface="Verdana" pitchFamily="34" charset="0"/>
              <a:cs typeface="Verdana" pitchFamily="34" charset="0"/>
            </a:endParaRPr>
          </a:p>
        </p:txBody>
      </p:sp>
      <p:sp>
        <p:nvSpPr>
          <p:cNvPr id="35" name="Text Box 2"/>
          <p:cNvSpPr txBox="1">
            <a:spLocks noChangeArrowheads="1"/>
          </p:cNvSpPr>
          <p:nvPr/>
        </p:nvSpPr>
        <p:spPr bwMode="auto">
          <a:xfrm>
            <a:off x="0" y="241300"/>
            <a:ext cx="9067800" cy="653705"/>
          </a:xfrm>
          <a:prstGeom prst="rect">
            <a:avLst/>
          </a:prstGeom>
          <a:noFill/>
          <a:ln w="9525">
            <a:noFill/>
            <a:miter lim="800000"/>
            <a:headEnd/>
            <a:tailEnd/>
          </a:ln>
        </p:spPr>
        <p:txBody>
          <a:bodyPr wrap="square">
            <a:spAutoFit/>
          </a:bodyPr>
          <a:lstStyle/>
          <a:p>
            <a:pPr algn="ctr">
              <a:lnSpc>
                <a:spcPct val="114000"/>
              </a:lnSpc>
              <a:buClr>
                <a:schemeClr val="tx2"/>
              </a:buClr>
              <a:buSzPct val="75000"/>
              <a:buFont typeface="Wingdings" pitchFamily="2" charset="2"/>
              <a:buNone/>
              <a:defRPr/>
            </a:pPr>
            <a:r>
              <a:rPr lang="pt-BR" sz="3200" b="1" dirty="0">
                <a:solidFill>
                  <a:srgbClr val="C00000"/>
                </a:solidFill>
                <a:latin typeface="Verdana" pitchFamily="34" charset="0"/>
                <a:ea typeface="Verdana" pitchFamily="34" charset="0"/>
                <a:cs typeface="Verdana" pitchFamily="34" charset="0"/>
              </a:rPr>
              <a:t>Plano de Classificação de Documentos</a:t>
            </a:r>
          </a:p>
        </p:txBody>
      </p:sp>
      <p:sp>
        <p:nvSpPr>
          <p:cNvPr id="36" name="Text Box 2"/>
          <p:cNvSpPr txBox="1">
            <a:spLocks noChangeArrowheads="1"/>
          </p:cNvSpPr>
          <p:nvPr/>
        </p:nvSpPr>
        <p:spPr bwMode="auto">
          <a:xfrm>
            <a:off x="1259632" y="1084674"/>
            <a:ext cx="2520280" cy="400110"/>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defRPr/>
            </a:pPr>
            <a:r>
              <a:rPr lang="pt-BR" sz="2000" cap="all" dirty="0" smtClean="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rPr>
              <a:t>Atividade-meio</a:t>
            </a:r>
            <a:endParaRPr lang="pt-BR" sz="2000" cap="all" dirty="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endParaRPr>
          </a:p>
        </p:txBody>
      </p:sp>
      <p:sp>
        <p:nvSpPr>
          <p:cNvPr id="37" name="Text Box 2"/>
          <p:cNvSpPr txBox="1">
            <a:spLocks noChangeArrowheads="1"/>
          </p:cNvSpPr>
          <p:nvPr/>
        </p:nvSpPr>
        <p:spPr bwMode="auto">
          <a:xfrm>
            <a:off x="5796136" y="1124744"/>
            <a:ext cx="2520280" cy="400110"/>
          </a:xfrm>
          <a:prstGeom prst="rect">
            <a:avLst/>
          </a:prstGeom>
          <a:noFill/>
          <a:ln w="9525">
            <a:noFill/>
            <a:miter lim="800000"/>
            <a:headEnd/>
            <a:tailEnd/>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defRPr/>
            </a:pPr>
            <a:r>
              <a:rPr lang="pt-BR" sz="2000" cap="all" dirty="0" smtClean="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rPr>
              <a:t>Atividade-fim</a:t>
            </a:r>
            <a:endParaRPr lang="pt-BR" sz="2000" cap="all" dirty="0">
              <a:ln w="0"/>
              <a:solidFill>
                <a:srgbClr val="002060"/>
              </a:solidFill>
              <a:effectLst>
                <a:reflection blurRad="12700" stA="50000" endPos="50000" dist="5000" dir="5400000" sy="-100000" rotWithShape="0"/>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900" decel="100000" fill="hold"/>
                                        <p:tgtEl>
                                          <p:spTgt spid="3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1000" fill="hold"/>
                                        <p:tgtEl>
                                          <p:spTgt spid="37"/>
                                        </p:tgtEl>
                                        <p:attrNameLst>
                                          <p:attrName>ppt_x</p:attrName>
                                        </p:attrNameLst>
                                      </p:cBhvr>
                                      <p:tavLst>
                                        <p:tav tm="0">
                                          <p:val>
                                            <p:strVal val="#ppt_x"/>
                                          </p:val>
                                        </p:tav>
                                        <p:tav tm="100000">
                                          <p:val>
                                            <p:strVal val="#ppt_x"/>
                                          </p:val>
                                        </p:tav>
                                      </p:tavLst>
                                    </p:anim>
                                    <p:anim calcmode="lin" valueType="num">
                                      <p:cBhvr additive="base">
                                        <p:cTn id="15" dur="1000" fill="hold"/>
                                        <p:tgtEl>
                                          <p:spTgt spid="37"/>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915199"/>
            <a:ext cx="1331639" cy="942801"/>
          </a:xfrm>
          <a:prstGeom prst="rect">
            <a:avLst/>
          </a:prstGeom>
        </p:spPr>
      </p:pic>
      <p:sp>
        <p:nvSpPr>
          <p:cNvPr id="7" name="Rectangle 3"/>
          <p:cNvSpPr>
            <a:spLocks noChangeArrowheads="1"/>
          </p:cNvSpPr>
          <p:nvPr/>
        </p:nvSpPr>
        <p:spPr bwMode="auto">
          <a:xfrm>
            <a:off x="-81218" y="204788"/>
            <a:ext cx="9034719" cy="923330"/>
          </a:xfrm>
          <a:prstGeom prst="rect">
            <a:avLst/>
          </a:prstGeom>
          <a:noFill/>
          <a:ln>
            <a:noFill/>
          </a:ln>
          <a:extLst/>
        </p:spPr>
        <p:txBody>
          <a:bodyPr wrap="squar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pt-BR" sz="3200" b="1" dirty="0" smtClean="0">
                <a:solidFill>
                  <a:srgbClr val="C00000"/>
                </a:solidFill>
                <a:latin typeface="Verdana" pitchFamily="34" charset="0"/>
                <a:ea typeface="Verdana" pitchFamily="34" charset="0"/>
                <a:cs typeface="Verdana" pitchFamily="34" charset="0"/>
              </a:rPr>
              <a:t>Arquivo Público do Estado</a:t>
            </a:r>
          </a:p>
          <a:p>
            <a:pPr algn="ctr">
              <a:defRPr/>
            </a:pPr>
            <a:r>
              <a:rPr lang="pt-BR" sz="2200" b="1" dirty="0" smtClean="0">
                <a:solidFill>
                  <a:srgbClr val="FF0000"/>
                </a:solidFill>
                <a:ea typeface="ＭＳ 明朝" pitchFamily="49" charset="-128"/>
              </a:rPr>
              <a:t>Departamento de Gestão do Sistema de Arquivos do Estado de São Paulo</a:t>
            </a:r>
          </a:p>
        </p:txBody>
      </p:sp>
      <p:sp>
        <p:nvSpPr>
          <p:cNvPr id="9" name="Retângulo 5"/>
          <p:cNvSpPr>
            <a:spLocks noChangeArrowheads="1"/>
          </p:cNvSpPr>
          <p:nvPr/>
        </p:nvSpPr>
        <p:spPr bwMode="auto">
          <a:xfrm>
            <a:off x="323528" y="1196752"/>
            <a:ext cx="8362131" cy="5062924"/>
          </a:xfrm>
          <a:prstGeom prst="rect">
            <a:avLst/>
          </a:prstGeom>
          <a:noFill/>
          <a:ln w="9525">
            <a:noFill/>
            <a:miter lim="800000"/>
            <a:headEnd/>
            <a:tailEnd/>
          </a:ln>
        </p:spPr>
        <p:txBody>
          <a:bodyPr wrap="square">
            <a:spAutoFit/>
          </a:bodyPr>
          <a:lstStyle/>
          <a:p>
            <a:pPr>
              <a:buClr>
                <a:srgbClr val="C00000"/>
              </a:buClr>
              <a:buFont typeface="Wingdings" pitchFamily="2" charset="2"/>
              <a:buChar char="Ø"/>
              <a:defRPr/>
            </a:pPr>
            <a:r>
              <a:rPr lang="pt-BR" b="1" dirty="0">
                <a:latin typeface="Verdana" pitchFamily="34" charset="0"/>
                <a:ea typeface="Verdana" pitchFamily="34" charset="0"/>
                <a:cs typeface="Verdana" pitchFamily="34" charset="0"/>
              </a:rPr>
              <a:t>É responsável por:</a:t>
            </a:r>
          </a:p>
          <a:p>
            <a:pPr lvl="1">
              <a:buClr>
                <a:srgbClr val="C00000"/>
              </a:buClr>
              <a:buFont typeface="Wingdings" pitchFamily="2" charset="2"/>
              <a:buChar char="ü"/>
              <a:defRPr/>
            </a:pPr>
            <a:r>
              <a:rPr lang="pt-BR" dirty="0">
                <a:latin typeface="Verdana" pitchFamily="34" charset="0"/>
                <a:ea typeface="Verdana" pitchFamily="34" charset="0"/>
                <a:cs typeface="Verdana" pitchFamily="34" charset="0"/>
              </a:rPr>
              <a:t>Formular e implementar a política estadual de arquivos, gestão documental e </a:t>
            </a:r>
            <a:r>
              <a:rPr lang="pt-BR" dirty="0" smtClean="0">
                <a:latin typeface="Verdana" pitchFamily="34" charset="0"/>
                <a:ea typeface="Verdana" pitchFamily="34" charset="0"/>
                <a:cs typeface="Verdana" pitchFamily="34" charset="0"/>
              </a:rPr>
              <a:t>acesso à informação. </a:t>
            </a:r>
            <a:endParaRPr lang="pt-BR" dirty="0">
              <a:latin typeface="Verdana" pitchFamily="34" charset="0"/>
              <a:ea typeface="Verdana" pitchFamily="34" charset="0"/>
              <a:cs typeface="Verdana" pitchFamily="34" charset="0"/>
            </a:endParaRPr>
          </a:p>
          <a:p>
            <a:pPr lvl="1">
              <a:buClr>
                <a:srgbClr val="C00000"/>
              </a:buClr>
              <a:buFont typeface="Wingdings" pitchFamily="2" charset="2"/>
              <a:buChar char="ü"/>
              <a:defRPr/>
            </a:pPr>
            <a:r>
              <a:rPr lang="pt-BR" dirty="0">
                <a:latin typeface="Verdana" pitchFamily="34" charset="0"/>
                <a:ea typeface="Verdana" pitchFamily="34" charset="0"/>
                <a:cs typeface="Verdana" pitchFamily="34" charset="0"/>
              </a:rPr>
              <a:t>Assegurar a parceria com o Ministério Público Estadual visando o desenvolvimento de ações conjuntas que assegurem a gestão, o acesso pleno e a preservação do patrimônio arquivístico público do Estado de São Paulo.</a:t>
            </a:r>
          </a:p>
          <a:p>
            <a:pPr lvl="1">
              <a:buClr>
                <a:srgbClr val="C00000"/>
              </a:buClr>
              <a:buFont typeface="Wingdings" pitchFamily="2" charset="2"/>
              <a:buChar char="ü"/>
              <a:defRPr/>
            </a:pPr>
            <a:r>
              <a:rPr lang="pt-BR" dirty="0">
                <a:latin typeface="Verdana" pitchFamily="34" charset="0"/>
                <a:ea typeface="Verdana" pitchFamily="34" charset="0"/>
                <a:cs typeface="Verdana" pitchFamily="34" charset="0"/>
              </a:rPr>
              <a:t>Realizar o programa permanente de assistência aos municípios paulistas.</a:t>
            </a:r>
          </a:p>
          <a:p>
            <a:pPr lvl="1">
              <a:buClr>
                <a:srgbClr val="C00000"/>
              </a:buClr>
              <a:buFont typeface="Wingdings" pitchFamily="2" charset="2"/>
              <a:buChar char="ü"/>
              <a:defRPr/>
            </a:pPr>
            <a:r>
              <a:rPr lang="pt-BR" dirty="0">
                <a:latin typeface="Verdana" pitchFamily="34" charset="0"/>
                <a:ea typeface="Verdana" pitchFamily="34" charset="0"/>
                <a:cs typeface="Verdana" pitchFamily="34" charset="0"/>
              </a:rPr>
              <a:t>Manter a interlocução permanente com as </a:t>
            </a:r>
            <a:r>
              <a:rPr lang="pt-BR" dirty="0" err="1" smtClean="0">
                <a:latin typeface="Verdana" pitchFamily="34" charset="0"/>
                <a:ea typeface="Verdana" pitchFamily="34" charset="0"/>
                <a:cs typeface="Verdana" pitchFamily="34" charset="0"/>
              </a:rPr>
              <a:t>CADAs</a:t>
            </a:r>
            <a:r>
              <a:rPr lang="pt-BR" dirty="0" smtClean="0">
                <a:latin typeface="Verdana" pitchFamily="34" charset="0"/>
                <a:ea typeface="Verdana" pitchFamily="34" charset="0"/>
                <a:cs typeface="Verdana" pitchFamily="34" charset="0"/>
              </a:rPr>
              <a:t> e </a:t>
            </a:r>
            <a:r>
              <a:rPr lang="pt-BR" dirty="0">
                <a:latin typeface="Verdana" pitchFamily="34" charset="0"/>
                <a:ea typeface="Verdana" pitchFamily="34" charset="0"/>
                <a:cs typeface="Verdana" pitchFamily="34" charset="0"/>
              </a:rPr>
              <a:t>com os </a:t>
            </a:r>
            <a:r>
              <a:rPr lang="pt-BR" dirty="0" err="1" smtClean="0">
                <a:latin typeface="Verdana" pitchFamily="34" charset="0"/>
                <a:ea typeface="Verdana" pitchFamily="34" charset="0"/>
                <a:cs typeface="Verdana" pitchFamily="34" charset="0"/>
              </a:rPr>
              <a:t>SICs</a:t>
            </a:r>
            <a:r>
              <a:rPr lang="pt-BR" dirty="0" smtClean="0">
                <a:latin typeface="Verdana" pitchFamily="34" charset="0"/>
                <a:ea typeface="Verdana" pitchFamily="34" charset="0"/>
                <a:cs typeface="Verdana" pitchFamily="34" charset="0"/>
              </a:rPr>
              <a:t>.</a:t>
            </a:r>
            <a:endParaRPr lang="pt-BR" dirty="0">
              <a:latin typeface="Verdana" pitchFamily="34" charset="0"/>
              <a:ea typeface="Verdana" pitchFamily="34" charset="0"/>
              <a:cs typeface="Verdana" pitchFamily="34" charset="0"/>
            </a:endParaRPr>
          </a:p>
          <a:p>
            <a:pPr>
              <a:buClr>
                <a:srgbClr val="C00000"/>
              </a:buClr>
              <a:defRPr/>
            </a:pPr>
            <a:endParaRPr lang="pt-BR" dirty="0">
              <a:latin typeface="Verdana" pitchFamily="34" charset="0"/>
              <a:ea typeface="Verdana" pitchFamily="34" charset="0"/>
              <a:cs typeface="Verdana" pitchFamily="34" charset="0"/>
            </a:endParaRPr>
          </a:p>
          <a:p>
            <a:pPr>
              <a:buClr>
                <a:srgbClr val="C00000"/>
              </a:buClr>
              <a:buFont typeface="Wingdings" pitchFamily="2" charset="2"/>
              <a:buChar char="Ø"/>
              <a:defRPr/>
            </a:pPr>
            <a:r>
              <a:rPr lang="pt-BR" b="1" dirty="0">
                <a:latin typeface="Verdana" pitchFamily="34" charset="0"/>
                <a:ea typeface="Verdana" pitchFamily="34" charset="0"/>
                <a:cs typeface="Verdana" pitchFamily="34" charset="0"/>
              </a:rPr>
              <a:t>Coordena </a:t>
            </a:r>
            <a:r>
              <a:rPr lang="pt-BR" dirty="0">
                <a:latin typeface="Verdana" pitchFamily="34" charset="0"/>
                <a:ea typeface="Verdana" pitchFamily="34" charset="0"/>
                <a:cs typeface="Verdana" pitchFamily="34" charset="0"/>
              </a:rPr>
              <a:t>o funcionamento do Sistema de Arquivos do Estado de São Paulo – SAESP e define as diretrizes, as normas e os procedimentos que assegurem a </a:t>
            </a:r>
            <a:r>
              <a:rPr lang="pt-BR" dirty="0" smtClean="0">
                <a:latin typeface="Verdana" pitchFamily="34" charset="0"/>
                <a:ea typeface="Verdana" pitchFamily="34" charset="0"/>
                <a:cs typeface="Verdana" pitchFamily="34" charset="0"/>
              </a:rPr>
              <a:t>gestão, </a:t>
            </a:r>
            <a:r>
              <a:rPr lang="pt-BR" dirty="0">
                <a:latin typeface="Verdana" pitchFamily="34" charset="0"/>
                <a:ea typeface="Verdana" pitchFamily="34" charset="0"/>
                <a:cs typeface="Verdana" pitchFamily="34" charset="0"/>
              </a:rPr>
              <a:t>o acesso e a preservação de documentos públicos e privados, convencionais ou digitais, que encerram valor probatório e informativo relevante. (Decretos </a:t>
            </a:r>
            <a:r>
              <a:rPr lang="pt-BR" dirty="0" smtClean="0">
                <a:latin typeface="Verdana" pitchFamily="34" charset="0"/>
                <a:ea typeface="Verdana" pitchFamily="34" charset="0"/>
                <a:cs typeface="Verdana" pitchFamily="34" charset="0"/>
              </a:rPr>
              <a:t>nº </a:t>
            </a:r>
            <a:r>
              <a:rPr lang="pt-BR" dirty="0">
                <a:latin typeface="Verdana" pitchFamily="34" charset="0"/>
                <a:ea typeface="Verdana" pitchFamily="34" charset="0"/>
                <a:cs typeface="Verdana" pitchFamily="34" charset="0"/>
              </a:rPr>
              <a:t>22.789/1984 e </a:t>
            </a:r>
            <a:r>
              <a:rPr lang="pt-BR" dirty="0" smtClean="0">
                <a:latin typeface="Verdana" pitchFamily="34" charset="0"/>
                <a:ea typeface="Verdana" pitchFamily="34" charset="0"/>
                <a:cs typeface="Verdana" pitchFamily="34" charset="0"/>
              </a:rPr>
              <a:t>nº </a:t>
            </a:r>
            <a:r>
              <a:rPr lang="pt-BR" dirty="0">
                <a:latin typeface="Verdana" pitchFamily="34" charset="0"/>
                <a:ea typeface="Verdana" pitchFamily="34" charset="0"/>
                <a:cs typeface="Verdana" pitchFamily="34" charset="0"/>
              </a:rPr>
              <a:t>54.276/2009</a:t>
            </a:r>
            <a:r>
              <a:rPr lang="pt-BR" dirty="0" smtClean="0">
                <a:latin typeface="Verdana" pitchFamily="34" charset="0"/>
                <a:ea typeface="Verdana" pitchFamily="34" charset="0"/>
                <a:cs typeface="Verdana" pitchFamily="34" charset="0"/>
              </a:rPr>
              <a:t>).</a:t>
            </a:r>
            <a:endParaRPr lang="pt-BR" dirty="0">
              <a:latin typeface="Verdana" pitchFamily="34" charset="0"/>
              <a:ea typeface="Verdana" pitchFamily="34" charset="0"/>
              <a:cs typeface="Verdana" pitchFamily="34" charset="0"/>
            </a:endParaRPr>
          </a:p>
          <a:p>
            <a:pPr>
              <a:buClr>
                <a:srgbClr val="FF0000"/>
              </a:buClr>
              <a:buFont typeface="Wingdings" pitchFamily="2" charset="2"/>
              <a:buChar char="Ø"/>
              <a:defRPr/>
            </a:pPr>
            <a:endParaRPr lang="pt-BR" sz="17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3"/>
          <p:cNvSpPr>
            <a:spLocks noChangeArrowheads="1"/>
          </p:cNvSpPr>
          <p:nvPr/>
        </p:nvSpPr>
        <p:spPr bwMode="auto">
          <a:xfrm>
            <a:off x="539552" y="1196752"/>
            <a:ext cx="80422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pt-BR" sz="2400" b="1" dirty="0" smtClean="0">
                <a:solidFill>
                  <a:srgbClr val="C00000"/>
                </a:solidFill>
                <a:latin typeface="Verdana" pitchFamily="34" charset="0"/>
                <a:ea typeface="Verdana" pitchFamily="34" charset="0"/>
                <a:cs typeface="Verdana" pitchFamily="34" charset="0"/>
              </a:rPr>
              <a:t>O que é código de classificação?</a:t>
            </a:r>
            <a:endParaRPr lang="pt-BR" sz="2400" b="1" dirty="0">
              <a:solidFill>
                <a:srgbClr val="C00000"/>
              </a:solidFill>
              <a:latin typeface="Verdana" pitchFamily="34" charset="0"/>
              <a:ea typeface="Verdana" pitchFamily="34" charset="0"/>
              <a:cs typeface="Verdana" pitchFamily="34" charset="0"/>
            </a:endParaRPr>
          </a:p>
        </p:txBody>
      </p:sp>
      <p:sp>
        <p:nvSpPr>
          <p:cNvPr id="7" name="Retângulo 6"/>
          <p:cNvSpPr/>
          <p:nvPr/>
        </p:nvSpPr>
        <p:spPr>
          <a:xfrm>
            <a:off x="467544" y="1772816"/>
            <a:ext cx="7918660" cy="1631216"/>
          </a:xfrm>
          <a:prstGeom prst="rect">
            <a:avLst/>
          </a:prstGeom>
        </p:spPr>
        <p:txBody>
          <a:bodyPr wrap="square">
            <a:spAutoFit/>
          </a:bodyPr>
          <a:lstStyle/>
          <a:p>
            <a:pPr algn="just"/>
            <a:r>
              <a:rPr lang="pt-BR" sz="2000" dirty="0" smtClean="0">
                <a:latin typeface="Verdana" pitchFamily="34" charset="0"/>
                <a:ea typeface="Verdana" pitchFamily="34" charset="0"/>
                <a:cs typeface="Verdana" pitchFamily="34" charset="0"/>
              </a:rPr>
              <a:t>“O código de classificação é a referência numérica que associa o documento ao seu contexto de produção, e é composto das seguintes unidades de informação: órgão produtor; função; subfunção; atividade e série documental” (Decreto nº 48.897/2004, art. 13).</a:t>
            </a:r>
            <a:endParaRPr lang="pt-BR" sz="2000" b="1" dirty="0">
              <a:latin typeface="Verdana" pitchFamily="34" charset="0"/>
              <a:ea typeface="Verdana" pitchFamily="34" charset="0"/>
              <a:cs typeface="Verdana" pitchFamily="34" charset="0"/>
            </a:endParaRPr>
          </a:p>
        </p:txBody>
      </p:sp>
      <p:sp>
        <p:nvSpPr>
          <p:cNvPr id="9" name="Text Box 2"/>
          <p:cNvSpPr txBox="1">
            <a:spLocks noChangeArrowheads="1"/>
          </p:cNvSpPr>
          <p:nvPr/>
        </p:nvSpPr>
        <p:spPr bwMode="auto">
          <a:xfrm>
            <a:off x="0" y="241300"/>
            <a:ext cx="9067800" cy="653705"/>
          </a:xfrm>
          <a:prstGeom prst="rect">
            <a:avLst/>
          </a:prstGeom>
          <a:noFill/>
          <a:ln w="9525">
            <a:noFill/>
            <a:miter lim="800000"/>
            <a:headEnd/>
            <a:tailEnd/>
          </a:ln>
        </p:spPr>
        <p:txBody>
          <a:bodyPr wrap="square">
            <a:spAutoFit/>
          </a:bodyPr>
          <a:lstStyle/>
          <a:p>
            <a:pPr algn="ctr">
              <a:lnSpc>
                <a:spcPct val="114000"/>
              </a:lnSpc>
              <a:buClr>
                <a:schemeClr val="tx2"/>
              </a:buClr>
              <a:buSzPct val="75000"/>
              <a:buFont typeface="Wingdings" pitchFamily="2" charset="2"/>
              <a:buNone/>
              <a:defRPr/>
            </a:pPr>
            <a:r>
              <a:rPr lang="pt-BR" sz="3200" b="1" dirty="0">
                <a:solidFill>
                  <a:srgbClr val="C00000"/>
                </a:solidFill>
                <a:latin typeface="Verdana" pitchFamily="34" charset="0"/>
                <a:ea typeface="Verdana" pitchFamily="34" charset="0"/>
                <a:cs typeface="Verdana" pitchFamily="34" charset="0"/>
              </a:rPr>
              <a:t>Plano de Classificação de Documentos</a:t>
            </a:r>
          </a:p>
        </p:txBody>
      </p:sp>
      <p:pic>
        <p:nvPicPr>
          <p:cNvPr id="10" name="Objeto 2"/>
          <p:cNvPicPr>
            <a:picLocks noChangeArrowheads="1"/>
          </p:cNvPicPr>
          <p:nvPr/>
        </p:nvPicPr>
        <p:blipFill>
          <a:blip r:embed="rId4" cstate="print"/>
          <a:srcRect l="-1060" t="-9201" r="-7890" b="-20120"/>
          <a:stretch>
            <a:fillRect/>
          </a:stretch>
        </p:blipFill>
        <p:spPr bwMode="auto">
          <a:xfrm>
            <a:off x="1043608" y="3563179"/>
            <a:ext cx="6984776" cy="21700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01624" y="84233"/>
            <a:ext cx="7740753" cy="6702517"/>
          </a:xfrm>
          <a:prstGeom prst="rect">
            <a:avLst/>
          </a:prstGeom>
          <a:noFill/>
          <a:ln w="9525">
            <a:noFill/>
            <a:miter lim="800000"/>
            <a:headEnd/>
            <a:tailEnd/>
          </a:ln>
          <a:effectLst/>
        </p:spPr>
      </p:pic>
      <p:sp>
        <p:nvSpPr>
          <p:cNvPr id="5" name="Retângulo 4"/>
          <p:cNvSpPr/>
          <p:nvPr/>
        </p:nvSpPr>
        <p:spPr>
          <a:xfrm>
            <a:off x="683568" y="60752"/>
            <a:ext cx="6840760" cy="216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683568" y="296680"/>
            <a:ext cx="6840760" cy="216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683568" y="498706"/>
            <a:ext cx="6840760" cy="216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683568" y="684157"/>
            <a:ext cx="6840760" cy="216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7380312" y="6165304"/>
            <a:ext cx="1763688" cy="369332"/>
          </a:xfrm>
          <a:prstGeom prst="rect">
            <a:avLst/>
          </a:prstGeom>
          <a:noFill/>
        </p:spPr>
        <p:txBody>
          <a:bodyPr wrap="square" rtlCol="0">
            <a:spAutoFit/>
          </a:bodyPr>
          <a:lstStyle/>
          <a:p>
            <a:r>
              <a:rPr lang="pt-BR" dirty="0" smtClean="0"/>
              <a:t>Página 57 </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ppt_x"/>
                                          </p:val>
                                        </p:tav>
                                        <p:tav tm="100000">
                                          <p:val>
                                            <p:strVal val="#ppt_x"/>
                                          </p:val>
                                        </p:tav>
                                      </p:tavLst>
                                    </p:anim>
                                    <p:anim calcmode="lin" valueType="num">
                                      <p:cBhvr additive="base">
                                        <p:cTn id="2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35" name="Text Box 2"/>
          <p:cNvSpPr txBox="1">
            <a:spLocks noChangeArrowheads="1"/>
          </p:cNvSpPr>
          <p:nvPr/>
        </p:nvSpPr>
        <p:spPr bwMode="auto">
          <a:xfrm>
            <a:off x="0" y="241300"/>
            <a:ext cx="9067800" cy="1215076"/>
          </a:xfrm>
          <a:prstGeom prst="rect">
            <a:avLst/>
          </a:prstGeom>
          <a:noFill/>
          <a:ln w="9525">
            <a:noFill/>
            <a:miter lim="800000"/>
            <a:headEnd/>
            <a:tailEnd/>
          </a:ln>
        </p:spPr>
        <p:txBody>
          <a:bodyPr wrap="square">
            <a:spAutoFit/>
          </a:bodyPr>
          <a:lstStyle/>
          <a:p>
            <a:pPr algn="ctr">
              <a:lnSpc>
                <a:spcPct val="114000"/>
              </a:lnSpc>
              <a:buClr>
                <a:schemeClr val="tx2"/>
              </a:buClr>
              <a:buSzPct val="75000"/>
              <a:buFont typeface="Wingdings" pitchFamily="2" charset="2"/>
              <a:buNone/>
              <a:defRPr/>
            </a:pPr>
            <a:r>
              <a:rPr lang="pt-BR" sz="3200" b="1" dirty="0">
                <a:solidFill>
                  <a:srgbClr val="C00000"/>
                </a:solidFill>
                <a:latin typeface="Verdana" pitchFamily="34" charset="0"/>
                <a:ea typeface="Verdana" pitchFamily="34" charset="0"/>
                <a:cs typeface="Verdana" pitchFamily="34" charset="0"/>
              </a:rPr>
              <a:t>Plano de Classificação de </a:t>
            </a:r>
            <a:r>
              <a:rPr lang="pt-BR" sz="3200" b="1" dirty="0" smtClean="0">
                <a:solidFill>
                  <a:srgbClr val="C00000"/>
                </a:solidFill>
                <a:latin typeface="Verdana" pitchFamily="34" charset="0"/>
                <a:ea typeface="Verdana" pitchFamily="34" charset="0"/>
                <a:cs typeface="Verdana" pitchFamily="34" charset="0"/>
              </a:rPr>
              <a:t>Documentos</a:t>
            </a:r>
          </a:p>
          <a:p>
            <a:pPr algn="ctr">
              <a:lnSpc>
                <a:spcPct val="114000"/>
              </a:lnSpc>
              <a:buClr>
                <a:schemeClr val="tx2"/>
              </a:buClr>
              <a:buSzPct val="75000"/>
              <a:buFont typeface="Wingdings" pitchFamily="2" charset="2"/>
              <a:buNone/>
              <a:defRPr/>
            </a:pPr>
            <a:r>
              <a:rPr lang="pt-BR" sz="3200" b="1" dirty="0" smtClean="0">
                <a:solidFill>
                  <a:srgbClr val="C00000"/>
                </a:solidFill>
                <a:latin typeface="Verdana" pitchFamily="34" charset="0"/>
                <a:ea typeface="Verdana" pitchFamily="34" charset="0"/>
                <a:cs typeface="Verdana" pitchFamily="34" charset="0"/>
              </a:rPr>
              <a:t>das </a:t>
            </a:r>
            <a:r>
              <a:rPr lang="pt-BR" sz="3200" b="1" dirty="0" err="1" smtClean="0">
                <a:solidFill>
                  <a:srgbClr val="C00000"/>
                </a:solidFill>
                <a:latin typeface="Verdana" pitchFamily="34" charset="0"/>
                <a:ea typeface="Verdana" pitchFamily="34" charset="0"/>
                <a:cs typeface="Verdana" pitchFamily="34" charset="0"/>
              </a:rPr>
              <a:t>Atividades-Meio</a:t>
            </a:r>
            <a:endParaRPr lang="pt-BR" sz="3200" b="1" dirty="0">
              <a:solidFill>
                <a:srgbClr val="C00000"/>
              </a:solidFill>
              <a:latin typeface="Verdana" pitchFamily="34" charset="0"/>
              <a:ea typeface="Verdana" pitchFamily="34" charset="0"/>
              <a:cs typeface="Verdana" pitchFamily="34" charset="0"/>
            </a:endParaRPr>
          </a:p>
        </p:txBody>
      </p:sp>
      <p:sp>
        <p:nvSpPr>
          <p:cNvPr id="38" name="Retângulo 37"/>
          <p:cNvSpPr/>
          <p:nvPr/>
        </p:nvSpPr>
        <p:spPr>
          <a:xfrm>
            <a:off x="683568" y="1700808"/>
            <a:ext cx="7920880" cy="4247317"/>
          </a:xfrm>
          <a:prstGeom prst="rect">
            <a:avLst/>
          </a:prstGeom>
        </p:spPr>
        <p:txBody>
          <a:bodyPr wrap="square">
            <a:spAutoFit/>
          </a:bodyPr>
          <a:lstStyle/>
          <a:p>
            <a:r>
              <a:rPr lang="pt-BR" sz="3200" b="1" dirty="0" smtClean="0">
                <a:latin typeface="Verdana" pitchFamily="34" charset="0"/>
                <a:ea typeface="Verdana" pitchFamily="34" charset="0"/>
                <a:cs typeface="Verdana" pitchFamily="34" charset="0"/>
              </a:rPr>
              <a:t>Funções da área-meio</a:t>
            </a:r>
          </a:p>
          <a:p>
            <a:endParaRPr lang="pt-BR" dirty="0" smtClean="0">
              <a:effectLst>
                <a:outerShdw blurRad="38100" dist="38100" dir="2700000" algn="tl">
                  <a:srgbClr val="000000"/>
                </a:outerShdw>
              </a:effectLst>
              <a:latin typeface="Arial" pitchFamily="34" charset="0"/>
              <a:cs typeface="Arial" pitchFamily="34" charset="0"/>
            </a:endParaRPr>
          </a:p>
          <a:p>
            <a:pPr algn="just"/>
            <a:endParaRPr lang="pt-BR" sz="1000" dirty="0" smtClean="0">
              <a:latin typeface="Arial" pitchFamily="34" charset="0"/>
              <a:cs typeface="Arial" pitchFamily="34" charset="0"/>
            </a:endParaRPr>
          </a:p>
          <a:p>
            <a:pPr lvl="2">
              <a:buFont typeface="Wingdings" pitchFamily="2" charset="2"/>
              <a:buNone/>
            </a:pPr>
            <a:r>
              <a:rPr lang="pt-BR" sz="2400" dirty="0" smtClean="0">
                <a:latin typeface="Verdana" pitchFamily="34" charset="0"/>
                <a:ea typeface="Verdana" pitchFamily="34" charset="0"/>
                <a:cs typeface="Verdana" pitchFamily="34" charset="0"/>
              </a:rPr>
              <a:t>01 Organização Administrativa</a:t>
            </a:r>
          </a:p>
          <a:p>
            <a:pPr lvl="2">
              <a:buFont typeface="Wingdings" pitchFamily="2" charset="2"/>
              <a:buNone/>
            </a:pPr>
            <a:r>
              <a:rPr lang="pt-BR" sz="2400" dirty="0" smtClean="0">
                <a:latin typeface="Verdana" pitchFamily="34" charset="0"/>
                <a:ea typeface="Verdana" pitchFamily="34" charset="0"/>
                <a:cs typeface="Verdana" pitchFamily="34" charset="0"/>
              </a:rPr>
              <a:t>02 Comunicação Institucional</a:t>
            </a:r>
          </a:p>
          <a:p>
            <a:pPr lvl="2">
              <a:buFont typeface="Wingdings" pitchFamily="2" charset="2"/>
              <a:buNone/>
            </a:pPr>
            <a:r>
              <a:rPr lang="pt-BR" sz="2400" dirty="0" smtClean="0">
                <a:latin typeface="Verdana" pitchFamily="34" charset="0"/>
                <a:ea typeface="Verdana" pitchFamily="34" charset="0"/>
                <a:cs typeface="Verdana" pitchFamily="34" charset="0"/>
              </a:rPr>
              <a:t>03 Gestão de Recursos Humanos</a:t>
            </a:r>
          </a:p>
          <a:p>
            <a:pPr lvl="2">
              <a:buFont typeface="Wingdings" pitchFamily="2" charset="2"/>
              <a:buNone/>
            </a:pPr>
            <a:r>
              <a:rPr lang="pt-BR" sz="2400" dirty="0" smtClean="0">
                <a:latin typeface="Verdana" pitchFamily="34" charset="0"/>
                <a:ea typeface="Verdana" pitchFamily="34" charset="0"/>
                <a:cs typeface="Verdana" pitchFamily="34" charset="0"/>
              </a:rPr>
              <a:t>04 Gestão de Bens Materiais e Patrimoniais</a:t>
            </a:r>
          </a:p>
          <a:p>
            <a:pPr lvl="2">
              <a:buFont typeface="Wingdings" pitchFamily="2" charset="2"/>
              <a:buNone/>
            </a:pPr>
            <a:r>
              <a:rPr lang="pt-BR" sz="2400" dirty="0" smtClean="0">
                <a:latin typeface="Verdana" pitchFamily="34" charset="0"/>
                <a:ea typeface="Verdana" pitchFamily="34" charset="0"/>
                <a:cs typeface="Verdana" pitchFamily="34" charset="0"/>
              </a:rPr>
              <a:t>05 Gestão Orçamentária e Financeira</a:t>
            </a:r>
          </a:p>
          <a:p>
            <a:pPr lvl="2">
              <a:buFont typeface="Wingdings" pitchFamily="2" charset="2"/>
              <a:buNone/>
            </a:pPr>
            <a:r>
              <a:rPr lang="pt-BR" sz="2400" dirty="0" smtClean="0">
                <a:latin typeface="Verdana" pitchFamily="34" charset="0"/>
                <a:ea typeface="Verdana" pitchFamily="34" charset="0"/>
                <a:cs typeface="Verdana" pitchFamily="34" charset="0"/>
              </a:rPr>
              <a:t>06 Gestão de Documentos e Informações</a:t>
            </a:r>
          </a:p>
          <a:p>
            <a:pPr lvl="2">
              <a:buFont typeface="Wingdings" pitchFamily="2" charset="2"/>
              <a:buNone/>
            </a:pPr>
            <a:r>
              <a:rPr lang="pt-BR" sz="2400" dirty="0" smtClean="0">
                <a:latin typeface="Verdana" pitchFamily="34" charset="0"/>
                <a:ea typeface="Verdana" pitchFamily="34" charset="0"/>
                <a:cs typeface="Verdana" pitchFamily="34" charset="0"/>
              </a:rPr>
              <a:t>07 Gestão de Atividades Complementares</a:t>
            </a:r>
          </a:p>
          <a:p>
            <a:pPr lvl="2">
              <a:buFont typeface="Wingdings" pitchFamily="2" charset="2"/>
              <a:buNone/>
            </a:pPr>
            <a:endParaRPr lang="pt-BR" sz="1000" dirty="0" smtClean="0">
              <a:latin typeface="Arial" pitchFamily="34" charset="0"/>
              <a:cs typeface="Arial" pitchFamily="34" charset="0"/>
            </a:endParaRPr>
          </a:p>
          <a:p>
            <a:pPr lvl="2" algn="r">
              <a:buNone/>
            </a:pPr>
            <a:endParaRPr lang="pt-BR" sz="1600" i="1" dirty="0" smtClean="0"/>
          </a:p>
          <a:p>
            <a:pPr lvl="2" algn="r">
              <a:buNone/>
            </a:pPr>
            <a:r>
              <a:rPr lang="pt-BR" sz="1600" i="1" dirty="0" smtClean="0"/>
              <a:t>Artigo 15, parágrafo único, Decreto 48.897/2004</a:t>
            </a:r>
            <a:endParaRPr lang="en-US" sz="1600" dirty="0" smtClean="0">
              <a:cs typeface="Times New Roman" pitchFamily="18" charset="0"/>
            </a:endParaRPr>
          </a:p>
        </p:txBody>
      </p:sp>
      <p:pic>
        <p:nvPicPr>
          <p:cNvPr id="5" name="Imagem 4"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6" name="Imagem 5" descr="corte da bandeira.png"/>
          <p:cNvPicPr>
            <a:picLocks noChangeAspect="1"/>
          </p:cNvPicPr>
          <p:nvPr/>
        </p:nvPicPr>
        <p:blipFill>
          <a:blip r:embed="rId3"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23750"/>
            <a:ext cx="9143999" cy="1077218"/>
          </a:xfrm>
          <a:prstGeom prst="rect">
            <a:avLst/>
          </a:prstGeom>
          <a:noFill/>
          <a:ln w="9525">
            <a:noFill/>
            <a:miter lim="800000"/>
            <a:headEnd/>
            <a:tailEnd/>
          </a:ln>
        </p:spPr>
        <p:txBody>
          <a:bodyPr wrap="square">
            <a:spAutoFit/>
          </a:bodyPr>
          <a:lstStyle/>
          <a:p>
            <a:pPr lvl="1" algn="ctr"/>
            <a:r>
              <a:rPr lang="pt-BR" sz="3200" b="1" dirty="0" smtClean="0">
                <a:solidFill>
                  <a:srgbClr val="C00000"/>
                </a:solidFill>
                <a:latin typeface="Verdana" pitchFamily="34" charset="0"/>
                <a:ea typeface="Verdana" pitchFamily="34" charset="0"/>
                <a:cs typeface="Verdana" pitchFamily="34" charset="0"/>
              </a:rPr>
              <a:t>Aplicação </a:t>
            </a:r>
            <a:r>
              <a:rPr lang="pt-BR" sz="3200" b="1" dirty="0">
                <a:solidFill>
                  <a:srgbClr val="C00000"/>
                </a:solidFill>
                <a:latin typeface="Verdana" pitchFamily="34" charset="0"/>
                <a:ea typeface="Verdana" pitchFamily="34" charset="0"/>
                <a:cs typeface="Verdana" pitchFamily="34" charset="0"/>
              </a:rPr>
              <a:t>do Plano de Classificação e da Tabela de Temporalidade</a:t>
            </a:r>
          </a:p>
        </p:txBody>
      </p:sp>
      <p:sp>
        <p:nvSpPr>
          <p:cNvPr id="7" name="Text Box 3"/>
          <p:cNvSpPr txBox="1">
            <a:spLocks noChangeArrowheads="1"/>
          </p:cNvSpPr>
          <p:nvPr/>
        </p:nvSpPr>
        <p:spPr bwMode="auto">
          <a:xfrm>
            <a:off x="467544" y="1988840"/>
            <a:ext cx="2808312" cy="936104"/>
          </a:xfrm>
          <a:prstGeom prst="rect">
            <a:avLst/>
          </a:prstGeom>
          <a:noFill/>
          <a:ln w="57150" cap="sq" cmpd="thinThick">
            <a:solidFill>
              <a:srgbClr val="110076"/>
            </a:solidFill>
            <a:miter lim="800000"/>
            <a:headEnd/>
            <a:tailEnd/>
          </a:ln>
          <a:effectLst/>
        </p:spPr>
        <p:txBody>
          <a:bodyPr wrap="square" anchor="ctr"/>
          <a:lstStyle/>
          <a:p>
            <a:pPr>
              <a:spcBef>
                <a:spcPct val="20000"/>
              </a:spcBef>
              <a:buClr>
                <a:schemeClr val="tx2"/>
              </a:buClr>
              <a:buSzPct val="75000"/>
              <a:buFont typeface="Wingdings" pitchFamily="2" charset="2"/>
              <a:buNone/>
              <a:defRPr/>
            </a:pPr>
            <a:r>
              <a:rPr lang="pt-BR" b="1" dirty="0">
                <a:latin typeface="Verdana" pitchFamily="34" charset="0"/>
                <a:ea typeface="Verdana" pitchFamily="34" charset="0"/>
                <a:cs typeface="Verdana" pitchFamily="34" charset="0"/>
              </a:rPr>
              <a:t>Na produção documental atual</a:t>
            </a:r>
          </a:p>
        </p:txBody>
      </p:sp>
      <p:sp>
        <p:nvSpPr>
          <p:cNvPr id="8" name="Text Box 4"/>
          <p:cNvSpPr txBox="1">
            <a:spLocks noChangeArrowheads="1"/>
          </p:cNvSpPr>
          <p:nvPr/>
        </p:nvSpPr>
        <p:spPr bwMode="auto">
          <a:xfrm>
            <a:off x="4355976" y="1484784"/>
            <a:ext cx="4032448" cy="1832992"/>
          </a:xfrm>
          <a:prstGeom prst="rect">
            <a:avLst/>
          </a:prstGeom>
          <a:noFill/>
          <a:ln w="57150" cap="sq" cmpd="thinThick">
            <a:solidFill>
              <a:srgbClr val="110076"/>
            </a:solidFill>
            <a:miter lim="800000"/>
            <a:headEnd/>
            <a:tailEnd/>
          </a:ln>
          <a:effectLst/>
        </p:spPr>
        <p:txBody>
          <a:bodyPr wrap="square" anchor="ctr"/>
          <a:lstStyle/>
          <a:p>
            <a:pPr>
              <a:spcBef>
                <a:spcPct val="20000"/>
              </a:spcBef>
              <a:buClr>
                <a:schemeClr val="tx2"/>
              </a:buClr>
              <a:buSzPct val="75000"/>
              <a:buFont typeface="Wingdings" pitchFamily="2" charset="2"/>
              <a:buNone/>
              <a:defRPr/>
            </a:pPr>
            <a:r>
              <a:rPr lang="pt-BR" b="1" dirty="0">
                <a:latin typeface="Verdana" pitchFamily="34" charset="0"/>
                <a:ea typeface="Verdana" pitchFamily="34" charset="0"/>
                <a:cs typeface="Verdana" pitchFamily="34" charset="0"/>
              </a:rPr>
              <a:t>Documentos devem ser </a:t>
            </a:r>
            <a:r>
              <a:rPr lang="pt-BR" b="1" dirty="0" smtClean="0">
                <a:latin typeface="Verdana" pitchFamily="34" charset="0"/>
                <a:ea typeface="Verdana" pitchFamily="34" charset="0"/>
                <a:cs typeface="Verdana" pitchFamily="34" charset="0"/>
              </a:rPr>
              <a:t>produzidos e/ou </a:t>
            </a:r>
            <a:r>
              <a:rPr lang="pt-BR" b="1" dirty="0">
                <a:latin typeface="Verdana" pitchFamily="34" charset="0"/>
                <a:ea typeface="Verdana" pitchFamily="34" charset="0"/>
                <a:cs typeface="Verdana" pitchFamily="34" charset="0"/>
              </a:rPr>
              <a:t>autuados com a denominação </a:t>
            </a:r>
            <a:r>
              <a:rPr lang="pt-BR" b="1" dirty="0" smtClean="0">
                <a:latin typeface="Verdana" pitchFamily="34" charset="0"/>
                <a:ea typeface="Verdana" pitchFamily="34" charset="0"/>
                <a:cs typeface="Verdana" pitchFamily="34" charset="0"/>
              </a:rPr>
              <a:t>e o </a:t>
            </a:r>
            <a:r>
              <a:rPr lang="pt-BR" b="1" dirty="0">
                <a:latin typeface="Verdana" pitchFamily="34" charset="0"/>
                <a:ea typeface="Verdana" pitchFamily="34" charset="0"/>
                <a:cs typeface="Verdana" pitchFamily="34" charset="0"/>
              </a:rPr>
              <a:t>código adotado no Plano de </a:t>
            </a:r>
          </a:p>
          <a:p>
            <a:pPr>
              <a:spcBef>
                <a:spcPct val="20000"/>
              </a:spcBef>
              <a:buClr>
                <a:schemeClr val="tx2"/>
              </a:buClr>
              <a:buSzPct val="75000"/>
              <a:buFont typeface="Wingdings" pitchFamily="2" charset="2"/>
              <a:buNone/>
              <a:defRPr/>
            </a:pPr>
            <a:r>
              <a:rPr lang="pt-BR" b="1" dirty="0">
                <a:latin typeface="Verdana" pitchFamily="34" charset="0"/>
                <a:ea typeface="Verdana" pitchFamily="34" charset="0"/>
                <a:cs typeface="Verdana" pitchFamily="34" charset="0"/>
              </a:rPr>
              <a:t>Classificação </a:t>
            </a:r>
            <a:r>
              <a:rPr lang="pt-BR" b="1" dirty="0" smtClean="0">
                <a:latin typeface="Verdana" pitchFamily="34" charset="0"/>
                <a:ea typeface="Verdana" pitchFamily="34" charset="0"/>
                <a:cs typeface="Verdana" pitchFamily="34" charset="0"/>
              </a:rPr>
              <a:t> </a:t>
            </a:r>
            <a:endParaRPr lang="pt-BR" b="1" dirty="0">
              <a:latin typeface="Verdana" pitchFamily="34" charset="0"/>
              <a:ea typeface="Verdana" pitchFamily="34" charset="0"/>
              <a:cs typeface="Verdana" pitchFamily="34" charset="0"/>
            </a:endParaRPr>
          </a:p>
        </p:txBody>
      </p:sp>
      <p:sp>
        <p:nvSpPr>
          <p:cNvPr id="9" name="Text Box 5"/>
          <p:cNvSpPr txBox="1">
            <a:spLocks noChangeArrowheads="1"/>
          </p:cNvSpPr>
          <p:nvPr/>
        </p:nvSpPr>
        <p:spPr bwMode="auto">
          <a:xfrm>
            <a:off x="228600" y="4343400"/>
            <a:ext cx="3119264" cy="1029816"/>
          </a:xfrm>
          <a:prstGeom prst="rect">
            <a:avLst/>
          </a:prstGeom>
          <a:noFill/>
          <a:ln w="57150" cap="sq" cmpd="thinThick">
            <a:solidFill>
              <a:srgbClr val="110076"/>
            </a:solidFill>
            <a:miter lim="800000"/>
            <a:headEnd/>
            <a:tailEnd/>
          </a:ln>
          <a:effectLst/>
        </p:spPr>
        <p:txBody>
          <a:bodyPr wrap="square" anchor="ctr"/>
          <a:lstStyle/>
          <a:p>
            <a:pPr>
              <a:spcBef>
                <a:spcPct val="20000"/>
              </a:spcBef>
              <a:buClr>
                <a:schemeClr val="tx2"/>
              </a:buClr>
              <a:buSzPct val="75000"/>
              <a:defRPr/>
            </a:pPr>
            <a:r>
              <a:rPr lang="pt-BR" b="1" dirty="0">
                <a:latin typeface="Verdana" pitchFamily="34" charset="0"/>
                <a:ea typeface="Verdana" pitchFamily="34" charset="0"/>
                <a:cs typeface="Verdana" pitchFamily="34" charset="0"/>
              </a:rPr>
              <a:t>Na massa documental acumulada</a:t>
            </a:r>
          </a:p>
        </p:txBody>
      </p:sp>
      <p:sp>
        <p:nvSpPr>
          <p:cNvPr id="10" name="Text Box 6"/>
          <p:cNvSpPr txBox="1">
            <a:spLocks noChangeArrowheads="1"/>
          </p:cNvSpPr>
          <p:nvPr/>
        </p:nvSpPr>
        <p:spPr bwMode="auto">
          <a:xfrm>
            <a:off x="4355976" y="3573016"/>
            <a:ext cx="4487416" cy="2376264"/>
          </a:xfrm>
          <a:prstGeom prst="rect">
            <a:avLst/>
          </a:prstGeom>
          <a:noFill/>
          <a:ln w="57150" cap="sq" cmpd="thinThick">
            <a:solidFill>
              <a:srgbClr val="110076"/>
            </a:solidFill>
            <a:miter lim="800000"/>
            <a:headEnd/>
            <a:tailEnd/>
          </a:ln>
          <a:effectLst/>
        </p:spPr>
        <p:txBody>
          <a:bodyPr wrap="square" anchor="ctr"/>
          <a:lstStyle/>
          <a:p>
            <a:pPr>
              <a:spcBef>
                <a:spcPct val="20000"/>
              </a:spcBef>
              <a:buClr>
                <a:schemeClr val="tx2"/>
              </a:buClr>
              <a:buSzPct val="75000"/>
              <a:buFont typeface="Wingdings" pitchFamily="2" charset="2"/>
              <a:buNone/>
              <a:defRPr/>
            </a:pPr>
            <a:endParaRPr lang="pt-BR" b="1" dirty="0">
              <a:latin typeface="Verdana" pitchFamily="34" charset="0"/>
              <a:ea typeface="Verdana" pitchFamily="34" charset="0"/>
              <a:cs typeface="Verdana" pitchFamily="34" charset="0"/>
            </a:endParaRPr>
          </a:p>
          <a:p>
            <a:pPr>
              <a:spcBef>
                <a:spcPct val="20000"/>
              </a:spcBef>
              <a:buClr>
                <a:schemeClr val="tx2"/>
              </a:buClr>
              <a:buSzPct val="75000"/>
              <a:buFont typeface="Wingdings" pitchFamily="2" charset="2"/>
              <a:buNone/>
              <a:defRPr/>
            </a:pPr>
            <a:endParaRPr lang="pt-BR" b="1" dirty="0">
              <a:latin typeface="Verdana" pitchFamily="34" charset="0"/>
              <a:ea typeface="Verdana" pitchFamily="34" charset="0"/>
              <a:cs typeface="Verdana" pitchFamily="34" charset="0"/>
            </a:endParaRPr>
          </a:p>
          <a:p>
            <a:pPr>
              <a:spcBef>
                <a:spcPct val="20000"/>
              </a:spcBef>
              <a:buClr>
                <a:schemeClr val="tx2"/>
              </a:buClr>
              <a:buSzPct val="75000"/>
              <a:buFont typeface="Wingdings" pitchFamily="2" charset="2"/>
              <a:buNone/>
              <a:defRPr/>
            </a:pPr>
            <a:endParaRPr lang="pt-BR" b="1" dirty="0">
              <a:latin typeface="Verdana" pitchFamily="34" charset="0"/>
              <a:ea typeface="Verdana" pitchFamily="34" charset="0"/>
              <a:cs typeface="Verdana" pitchFamily="34" charset="0"/>
            </a:endParaRPr>
          </a:p>
          <a:p>
            <a:pPr>
              <a:spcBef>
                <a:spcPct val="20000"/>
              </a:spcBef>
              <a:buClr>
                <a:schemeClr val="tx2"/>
              </a:buClr>
              <a:buSzPct val="75000"/>
              <a:buFont typeface="Wingdings" pitchFamily="2" charset="2"/>
              <a:buNone/>
              <a:defRPr/>
            </a:pPr>
            <a:r>
              <a:rPr lang="pt-BR" b="1" dirty="0">
                <a:latin typeface="Verdana" pitchFamily="34" charset="0"/>
                <a:ea typeface="Verdana" pitchFamily="34" charset="0"/>
                <a:cs typeface="Verdana" pitchFamily="34" charset="0"/>
              </a:rPr>
              <a:t>Documentos acumulados nas </a:t>
            </a:r>
            <a:r>
              <a:rPr lang="pt-BR" b="1" dirty="0" smtClean="0">
                <a:latin typeface="Verdana" pitchFamily="34" charset="0"/>
                <a:ea typeface="Verdana" pitchFamily="34" charset="0"/>
                <a:cs typeface="Verdana" pitchFamily="34" charset="0"/>
              </a:rPr>
              <a:t>Unidades </a:t>
            </a:r>
            <a:r>
              <a:rPr lang="pt-BR" b="1" dirty="0">
                <a:latin typeface="Verdana" pitchFamily="34" charset="0"/>
                <a:ea typeface="Verdana" pitchFamily="34" charset="0"/>
                <a:cs typeface="Verdana" pitchFamily="34" charset="0"/>
              </a:rPr>
              <a:t>produtoras ou nas Unidades </a:t>
            </a:r>
            <a:r>
              <a:rPr lang="pt-BR" b="1" dirty="0" smtClean="0">
                <a:latin typeface="Verdana" pitchFamily="34" charset="0"/>
                <a:ea typeface="Verdana" pitchFamily="34" charset="0"/>
                <a:cs typeface="Verdana" pitchFamily="34" charset="0"/>
              </a:rPr>
              <a:t>com </a:t>
            </a:r>
            <a:r>
              <a:rPr lang="pt-BR" b="1" dirty="0">
                <a:latin typeface="Verdana" pitchFamily="34" charset="0"/>
                <a:ea typeface="Verdana" pitchFamily="34" charset="0"/>
                <a:cs typeface="Verdana" pitchFamily="34" charset="0"/>
              </a:rPr>
              <a:t>atribuições de Arquivo devem </a:t>
            </a:r>
            <a:r>
              <a:rPr lang="pt-BR" b="1" dirty="0" smtClean="0">
                <a:latin typeface="Verdana" pitchFamily="34" charset="0"/>
                <a:ea typeface="Verdana" pitchFamily="34" charset="0"/>
                <a:cs typeface="Verdana" pitchFamily="34" charset="0"/>
              </a:rPr>
              <a:t>ser classificados </a:t>
            </a:r>
            <a:r>
              <a:rPr lang="pt-BR" b="1" dirty="0">
                <a:latin typeface="Verdana" pitchFamily="34" charset="0"/>
                <a:ea typeface="Verdana" pitchFamily="34" charset="0"/>
                <a:cs typeface="Verdana" pitchFamily="34" charset="0"/>
              </a:rPr>
              <a:t>e avaliados </a:t>
            </a:r>
            <a:r>
              <a:rPr lang="pt-BR" b="1" dirty="0" smtClean="0">
                <a:latin typeface="Verdana" pitchFamily="34" charset="0"/>
                <a:ea typeface="Verdana" pitchFamily="34" charset="0"/>
                <a:cs typeface="Verdana" pitchFamily="34" charset="0"/>
              </a:rPr>
              <a:t>em conformidade </a:t>
            </a:r>
            <a:r>
              <a:rPr lang="pt-BR" b="1" dirty="0">
                <a:latin typeface="Verdana" pitchFamily="34" charset="0"/>
                <a:ea typeface="Verdana" pitchFamily="34" charset="0"/>
                <a:cs typeface="Verdana" pitchFamily="34" charset="0"/>
              </a:rPr>
              <a:t>com os instrumentos de </a:t>
            </a:r>
            <a:r>
              <a:rPr lang="pt-BR" b="1" dirty="0" smtClean="0">
                <a:latin typeface="Verdana" pitchFamily="34" charset="0"/>
                <a:ea typeface="Verdana" pitchFamily="34" charset="0"/>
                <a:cs typeface="Verdana" pitchFamily="34" charset="0"/>
              </a:rPr>
              <a:t>Gestão Documental</a:t>
            </a:r>
            <a:endParaRPr lang="pt-BR" b="1" dirty="0">
              <a:latin typeface="Verdana" pitchFamily="34" charset="0"/>
              <a:ea typeface="Verdana" pitchFamily="34" charset="0"/>
              <a:cs typeface="Verdana" pitchFamily="34" charset="0"/>
            </a:endParaRPr>
          </a:p>
          <a:p>
            <a:pPr>
              <a:spcBef>
                <a:spcPct val="20000"/>
              </a:spcBef>
              <a:buClr>
                <a:schemeClr val="tx2"/>
              </a:buClr>
              <a:buSzPct val="75000"/>
              <a:buFont typeface="Wingdings" pitchFamily="2" charset="2"/>
              <a:buNone/>
              <a:defRPr/>
            </a:pPr>
            <a:endParaRPr lang="pt-BR" b="1" dirty="0">
              <a:latin typeface="Verdana" pitchFamily="34" charset="0"/>
              <a:ea typeface="Verdana" pitchFamily="34" charset="0"/>
              <a:cs typeface="Verdana" pitchFamily="34" charset="0"/>
            </a:endParaRPr>
          </a:p>
          <a:p>
            <a:pPr>
              <a:spcBef>
                <a:spcPct val="20000"/>
              </a:spcBef>
              <a:buClr>
                <a:schemeClr val="tx2"/>
              </a:buClr>
              <a:buSzPct val="75000"/>
              <a:buFont typeface="Wingdings" pitchFamily="2" charset="2"/>
              <a:buNone/>
              <a:defRPr/>
            </a:pPr>
            <a:endParaRPr lang="pt-BR" b="1" dirty="0">
              <a:latin typeface="Verdana" pitchFamily="34" charset="0"/>
              <a:ea typeface="Verdana" pitchFamily="34" charset="0"/>
              <a:cs typeface="Verdana" pitchFamily="34" charset="0"/>
            </a:endParaRPr>
          </a:p>
          <a:p>
            <a:pPr>
              <a:spcBef>
                <a:spcPct val="20000"/>
              </a:spcBef>
              <a:buClr>
                <a:schemeClr val="tx2"/>
              </a:buClr>
              <a:buSzPct val="75000"/>
              <a:buFont typeface="Wingdings" pitchFamily="2" charset="2"/>
              <a:buNone/>
              <a:defRPr/>
            </a:pPr>
            <a:endParaRPr lang="pt-BR" b="1" dirty="0">
              <a:latin typeface="Verdana" pitchFamily="34" charset="0"/>
              <a:ea typeface="Verdana" pitchFamily="34" charset="0"/>
              <a:cs typeface="Verdana" pitchFamily="34" charset="0"/>
            </a:endParaRPr>
          </a:p>
        </p:txBody>
      </p:sp>
      <p:sp>
        <p:nvSpPr>
          <p:cNvPr id="11" name="AutoShape 7"/>
          <p:cNvSpPr>
            <a:spLocks noChangeArrowheads="1"/>
          </p:cNvSpPr>
          <p:nvPr/>
        </p:nvSpPr>
        <p:spPr bwMode="auto">
          <a:xfrm>
            <a:off x="3563888" y="2348880"/>
            <a:ext cx="360362" cy="360362"/>
          </a:xfrm>
          <a:prstGeom prst="rightArrow">
            <a:avLst>
              <a:gd name="adj1" fmla="val 50000"/>
              <a:gd name="adj2" fmla="val 25000"/>
            </a:avLst>
          </a:prstGeom>
          <a:solidFill>
            <a:srgbClr val="CC0000"/>
          </a:solidFill>
          <a:ln w="9525">
            <a:solidFill>
              <a:schemeClr val="tx1"/>
            </a:solidFill>
            <a:miter lim="800000"/>
            <a:headEnd/>
            <a:tailEnd/>
          </a:ln>
        </p:spPr>
        <p:txBody>
          <a:bodyPr wrap="none" anchor="ctr"/>
          <a:lstStyle/>
          <a:p>
            <a:endParaRPr lang="pt-BR">
              <a:latin typeface="Verdana" pitchFamily="34" charset="0"/>
              <a:ea typeface="Verdana" pitchFamily="34" charset="0"/>
              <a:cs typeface="Verdana" pitchFamily="34" charset="0"/>
            </a:endParaRPr>
          </a:p>
        </p:txBody>
      </p:sp>
      <p:sp>
        <p:nvSpPr>
          <p:cNvPr id="12" name="AutoShape 8"/>
          <p:cNvSpPr>
            <a:spLocks noChangeArrowheads="1"/>
          </p:cNvSpPr>
          <p:nvPr/>
        </p:nvSpPr>
        <p:spPr bwMode="auto">
          <a:xfrm>
            <a:off x="3635896" y="4581128"/>
            <a:ext cx="360363" cy="360362"/>
          </a:xfrm>
          <a:prstGeom prst="rightArrow">
            <a:avLst>
              <a:gd name="adj1" fmla="val 50000"/>
              <a:gd name="adj2" fmla="val 25000"/>
            </a:avLst>
          </a:prstGeom>
          <a:solidFill>
            <a:srgbClr val="CC0000"/>
          </a:solidFill>
          <a:ln w="9525">
            <a:solidFill>
              <a:schemeClr val="tx1"/>
            </a:solidFill>
            <a:miter lim="800000"/>
            <a:headEnd/>
            <a:tailEnd/>
          </a:ln>
        </p:spPr>
        <p:txBody>
          <a:bodyPr wrap="none" anchor="ctr"/>
          <a:lstStyle/>
          <a:p>
            <a:endParaRPr lang="pt-BR">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Retângulo 2"/>
          <p:cNvSpPr>
            <a:spLocks noChangeArrowheads="1"/>
          </p:cNvSpPr>
          <p:nvPr/>
        </p:nvSpPr>
        <p:spPr bwMode="auto">
          <a:xfrm>
            <a:off x="0" y="-27384"/>
            <a:ext cx="9143999" cy="1569660"/>
          </a:xfrm>
          <a:prstGeom prst="rect">
            <a:avLst/>
          </a:prstGeom>
          <a:noFill/>
          <a:ln w="9525">
            <a:noFill/>
            <a:miter lim="800000"/>
            <a:headEnd/>
            <a:tailEnd/>
          </a:ln>
        </p:spPr>
        <p:txBody>
          <a:bodyPr wrap="square">
            <a:spAutoFit/>
          </a:bodyPr>
          <a:lstStyle/>
          <a:p>
            <a:pPr marL="0" lvl="1" algn="ctr"/>
            <a:r>
              <a:rPr lang="pt-BR" sz="3200" b="1" dirty="0" smtClean="0">
                <a:solidFill>
                  <a:srgbClr val="C00000"/>
                </a:solidFill>
                <a:latin typeface="Verdana" pitchFamily="34" charset="0"/>
                <a:ea typeface="Verdana" pitchFamily="34" charset="0"/>
                <a:cs typeface="Verdana" pitchFamily="34" charset="0"/>
              </a:rPr>
              <a:t>Aplicação </a:t>
            </a:r>
            <a:r>
              <a:rPr lang="pt-BR" sz="3200" b="1" dirty="0">
                <a:solidFill>
                  <a:srgbClr val="C00000"/>
                </a:solidFill>
                <a:latin typeface="Verdana" pitchFamily="34" charset="0"/>
                <a:ea typeface="Verdana" pitchFamily="34" charset="0"/>
                <a:cs typeface="Verdana" pitchFamily="34" charset="0"/>
              </a:rPr>
              <a:t>do Plano de </a:t>
            </a:r>
            <a:r>
              <a:rPr lang="pt-BR" sz="3200" b="1" dirty="0" smtClean="0">
                <a:solidFill>
                  <a:srgbClr val="C00000"/>
                </a:solidFill>
                <a:latin typeface="Verdana" pitchFamily="34" charset="0"/>
                <a:ea typeface="Verdana" pitchFamily="34" charset="0"/>
                <a:cs typeface="Verdana" pitchFamily="34" charset="0"/>
              </a:rPr>
              <a:t>Classificação:</a:t>
            </a:r>
          </a:p>
          <a:p>
            <a:pPr marL="0" lvl="1" algn="ctr"/>
            <a:r>
              <a:rPr lang="pt-BR" sz="3200" b="1" dirty="0" smtClean="0">
                <a:solidFill>
                  <a:srgbClr val="C00000"/>
                </a:solidFill>
                <a:latin typeface="Verdana" pitchFamily="34" charset="0"/>
                <a:ea typeface="Verdana" pitchFamily="34" charset="0"/>
                <a:cs typeface="Verdana" pitchFamily="34" charset="0"/>
              </a:rPr>
              <a:t>na produção documental atual</a:t>
            </a:r>
          </a:p>
          <a:p>
            <a:pPr lvl="1" algn="ctr"/>
            <a:r>
              <a:rPr lang="pt-BR" sz="3200" b="1" dirty="0" smtClean="0">
                <a:solidFill>
                  <a:srgbClr val="C00000"/>
                </a:solidFill>
                <a:latin typeface="Verdana" pitchFamily="34" charset="0"/>
                <a:ea typeface="Verdana" pitchFamily="34" charset="0"/>
                <a:cs typeface="Verdana" pitchFamily="34" charset="0"/>
              </a:rPr>
              <a:t> </a:t>
            </a:r>
            <a:endParaRPr lang="pt-BR" sz="3200" b="1" dirty="0">
              <a:solidFill>
                <a:srgbClr val="C00000"/>
              </a:solidFill>
              <a:latin typeface="Verdana" pitchFamily="34" charset="0"/>
              <a:ea typeface="Verdana" pitchFamily="34" charset="0"/>
              <a:cs typeface="Verdana" pitchFamily="34" charset="0"/>
            </a:endParaRPr>
          </a:p>
        </p:txBody>
      </p:sp>
      <p:sp>
        <p:nvSpPr>
          <p:cNvPr id="63489" name="Rectangle 1"/>
          <p:cNvSpPr>
            <a:spLocks noChangeArrowheads="1"/>
          </p:cNvSpPr>
          <p:nvPr/>
        </p:nvSpPr>
        <p:spPr bwMode="auto">
          <a:xfrm>
            <a:off x="395536" y="1219974"/>
            <a:ext cx="835292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ts val="600"/>
              </a:spcAft>
              <a:buClrTx/>
              <a:buSzTx/>
              <a:buFontTx/>
              <a:buNone/>
              <a:tabLst/>
            </a:pPr>
            <a:r>
              <a:rPr kumimoji="0" lang="pt-BR"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Todos os documentos públicos devem ser registrados, no momento da sua produção ou recebimento, na Unidade Produtora ou na Unidade com atribuições de Protocolo, para garantir a eficiência da </a:t>
            </a:r>
            <a:r>
              <a:rPr kumimoji="0" lang="pt-BR"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gestão documental</a:t>
            </a:r>
            <a:r>
              <a:rPr kumimoji="0" lang="pt-BR"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p>
          <a:p>
            <a:pPr marL="0" marR="0" lvl="0" indent="0" algn="just" defTabSz="914400" rtl="0" eaLnBrk="0" fontAlgn="base" latinLnBrk="0" hangingPunct="0">
              <a:lnSpc>
                <a:spcPct val="100000"/>
              </a:lnSpc>
              <a:spcBef>
                <a:spcPts val="600"/>
              </a:spcBef>
              <a:spcAft>
                <a:spcPts val="600"/>
              </a:spcAft>
              <a:buClrTx/>
              <a:buSzTx/>
              <a:buFontTx/>
              <a:buNone/>
              <a:tabLst/>
            </a:pPr>
            <a:endParaRPr kumimoji="0" lang="pt-BR" sz="9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algn="just" eaLnBrk="0" fontAlgn="base" hangingPunct="0">
              <a:spcBef>
                <a:spcPts val="600"/>
              </a:spcBef>
              <a:spcAft>
                <a:spcPts val="600"/>
              </a:spcAft>
            </a:pPr>
            <a:r>
              <a:rPr lang="pt-BR" sz="2200" dirty="0" smtClean="0">
                <a:latin typeface="Verdana" pitchFamily="34" charset="0"/>
                <a:ea typeface="Verdana" pitchFamily="34" charset="0"/>
                <a:cs typeface="Verdana" pitchFamily="34" charset="0"/>
              </a:rPr>
              <a:t>A</a:t>
            </a:r>
            <a:r>
              <a:rPr kumimoji="0" lang="pt-BR"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rotina de registro é composta pelo cadastro, entre outros dados, da </a:t>
            </a:r>
            <a:r>
              <a:rPr kumimoji="0" lang="pt-BR"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classificação do documento </a:t>
            </a:r>
            <a:r>
              <a:rPr kumimoji="0" lang="pt-BR"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no ato da sua produção ou do seu recebimento, em conformidade com </a:t>
            </a:r>
            <a:r>
              <a:rPr lang="pt-BR" sz="2200" dirty="0" smtClean="0">
                <a:latin typeface="Verdana" pitchFamily="34" charset="0"/>
                <a:ea typeface="Verdana" pitchFamily="34" charset="0"/>
                <a:cs typeface="Verdana" pitchFamily="34" charset="0"/>
              </a:rPr>
              <a:t>o Plano de Classificação de Documentos das </a:t>
            </a:r>
            <a:r>
              <a:rPr lang="pt-BR" sz="2200" dirty="0" err="1" smtClean="0">
                <a:latin typeface="Verdana" pitchFamily="34" charset="0"/>
                <a:ea typeface="Verdana" pitchFamily="34" charset="0"/>
                <a:cs typeface="Verdana" pitchFamily="34" charset="0"/>
              </a:rPr>
              <a:t>Atividades-Meio</a:t>
            </a:r>
            <a:r>
              <a:rPr lang="pt-BR" sz="2200" dirty="0" smtClean="0">
                <a:latin typeface="Verdana" pitchFamily="34" charset="0"/>
                <a:ea typeface="Verdana" pitchFamily="34" charset="0"/>
                <a:cs typeface="Verdana" pitchFamily="34" charset="0"/>
              </a:rPr>
              <a:t> ou com o Plano de Classificação de Documentos das Atividades-Fim.</a:t>
            </a:r>
          </a:p>
          <a:p>
            <a:pPr lvl="0" algn="just" eaLnBrk="0" fontAlgn="base" hangingPunct="0">
              <a:spcBef>
                <a:spcPts val="600"/>
              </a:spcBef>
              <a:spcAft>
                <a:spcPts val="600"/>
              </a:spcAft>
            </a:pPr>
            <a:endParaRPr lang="pt-BR" sz="1000" dirty="0" smtClean="0">
              <a:latin typeface="Verdana" pitchFamily="34" charset="0"/>
              <a:ea typeface="Verdana" pitchFamily="34" charset="0"/>
              <a:cs typeface="Verdana" pitchFamily="34" charset="0"/>
            </a:endParaRPr>
          </a:p>
          <a:p>
            <a:pPr lvl="0" algn="just" eaLnBrk="0" fontAlgn="base" hangingPunct="0"/>
            <a:r>
              <a:rPr lang="pt-BR" sz="1600" dirty="0" smtClean="0">
                <a:latin typeface="Verdana" pitchFamily="34" charset="0"/>
                <a:ea typeface="Verdana" pitchFamily="34" charset="0"/>
                <a:cs typeface="Verdana" pitchFamily="34" charset="0"/>
              </a:rPr>
              <a:t>Manual de Normas e Procedimentos de Protocolo para a Administração </a:t>
            </a:r>
          </a:p>
          <a:p>
            <a:pPr lvl="0" algn="just" eaLnBrk="0" fontAlgn="base" hangingPunct="0"/>
            <a:r>
              <a:rPr lang="pt-BR" sz="1600" dirty="0" smtClean="0">
                <a:latin typeface="Verdana" pitchFamily="34" charset="0"/>
                <a:ea typeface="Verdana" pitchFamily="34" charset="0"/>
                <a:cs typeface="Verdana" pitchFamily="34" charset="0"/>
              </a:rPr>
              <a:t>Pública do Estado de São Paulo, página 27.</a:t>
            </a:r>
          </a:p>
        </p:txBody>
      </p:sp>
      <p:pic>
        <p:nvPicPr>
          <p:cNvPr id="5" name="Picture 2"/>
          <p:cNvPicPr>
            <a:picLocks noChangeAspect="1" noChangeArrowheads="1"/>
          </p:cNvPicPr>
          <p:nvPr/>
        </p:nvPicPr>
        <p:blipFill>
          <a:blip r:embed="rId3" cstate="print"/>
          <a:srcRect l="33780" t="9672" r="32343"/>
          <a:stretch>
            <a:fillRect/>
          </a:stretch>
        </p:blipFill>
        <p:spPr bwMode="auto">
          <a:xfrm>
            <a:off x="8158234" y="5445224"/>
            <a:ext cx="985766" cy="1412776"/>
          </a:xfrm>
          <a:prstGeom prst="rect">
            <a:avLst/>
          </a:prstGeom>
          <a:noFill/>
          <a:ln w="9525">
            <a:noFill/>
            <a:miter lim="800000"/>
            <a:headEnd/>
            <a:tailEnd/>
          </a:ln>
        </p:spPr>
      </p:pic>
      <p:pic>
        <p:nvPicPr>
          <p:cNvPr id="7" name="Imagem 6" descr="logo-horizontal-png-fundoescuro.png"/>
          <p:cNvPicPr>
            <a:picLocks noChangeAspect="1"/>
          </p:cNvPicPr>
          <p:nvPr/>
        </p:nvPicPr>
        <p:blipFill>
          <a:blip r:embed="rId4"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5"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165304"/>
            <a:ext cx="9144000" cy="692696"/>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3489" name="Rectangle 1"/>
          <p:cNvSpPr>
            <a:spLocks noChangeArrowheads="1"/>
          </p:cNvSpPr>
          <p:nvPr/>
        </p:nvSpPr>
        <p:spPr bwMode="auto">
          <a:xfrm>
            <a:off x="467544" y="1091208"/>
            <a:ext cx="8424936" cy="50629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pt-BR" sz="2000" dirty="0" smtClean="0">
                <a:latin typeface="Verdana" pitchFamily="34" charset="0"/>
                <a:ea typeface="Verdana" pitchFamily="34" charset="0"/>
                <a:cs typeface="Verdana" pitchFamily="34" charset="0"/>
              </a:rPr>
              <a:t>Ao receber documentos sem classificação ou com classificação em desconformidade com os Planos de Classificação oficializados, a Unidade com atribuições de Protocolo deverá:</a:t>
            </a:r>
          </a:p>
          <a:p>
            <a:pPr algn="just">
              <a:spcBef>
                <a:spcPts val="600"/>
              </a:spcBef>
              <a:spcAft>
                <a:spcPts val="600"/>
              </a:spcAft>
              <a:buClr>
                <a:srgbClr val="C00000"/>
              </a:buClr>
              <a:buFont typeface="Wingdings" pitchFamily="2" charset="2"/>
              <a:buChar char="ü"/>
            </a:pPr>
            <a:r>
              <a:rPr lang="pt-BR" sz="2000" b="1" dirty="0" smtClean="0">
                <a:latin typeface="Verdana" pitchFamily="34" charset="0"/>
                <a:ea typeface="Verdana" pitchFamily="34" charset="0"/>
                <a:cs typeface="Verdana" pitchFamily="34" charset="0"/>
              </a:rPr>
              <a:t> No caso de documentos de origem interna, devolvê-lo para </a:t>
            </a:r>
            <a:r>
              <a:rPr lang="pt-BR" sz="2000" dirty="0" smtClean="0">
                <a:latin typeface="Verdana" pitchFamily="34" charset="0"/>
                <a:ea typeface="Verdana" pitchFamily="34" charset="0"/>
                <a:cs typeface="Verdana" pitchFamily="34" charset="0"/>
              </a:rPr>
              <a:t>a Unidade Produtora classificá-lo ou reclassificá-lo.</a:t>
            </a:r>
          </a:p>
          <a:p>
            <a:pPr algn="just">
              <a:spcBef>
                <a:spcPts val="600"/>
              </a:spcBef>
              <a:spcAft>
                <a:spcPts val="600"/>
              </a:spcAft>
              <a:buClr>
                <a:srgbClr val="C00000"/>
              </a:buClr>
              <a:buFont typeface="Wingdings" pitchFamily="2" charset="2"/>
              <a:buChar char="ü"/>
            </a:pPr>
            <a:r>
              <a:rPr lang="pt-BR" sz="2000" dirty="0" smtClean="0">
                <a:latin typeface="Verdana" pitchFamily="34" charset="0"/>
                <a:ea typeface="Verdana" pitchFamily="34" charset="0"/>
                <a:cs typeface="Verdana" pitchFamily="34" charset="0"/>
              </a:rPr>
              <a:t> </a:t>
            </a:r>
            <a:r>
              <a:rPr lang="pt-BR" sz="2000" b="1" dirty="0" smtClean="0">
                <a:latin typeface="Verdana" pitchFamily="34" charset="0"/>
                <a:ea typeface="Verdana" pitchFamily="34" charset="0"/>
                <a:cs typeface="Verdana" pitchFamily="34" charset="0"/>
              </a:rPr>
              <a:t>No caso de documentos de origem externa que permanecerão no órgão/entidade, providenciar a sua correta classificação </a:t>
            </a:r>
            <a:r>
              <a:rPr lang="pt-BR" sz="2000" dirty="0" smtClean="0">
                <a:latin typeface="Verdana" pitchFamily="34" charset="0"/>
                <a:ea typeface="Verdana" pitchFamily="34" charset="0"/>
                <a:cs typeface="Verdana" pitchFamily="34" charset="0"/>
              </a:rPr>
              <a:t>ou encaminhá-lo para a unidade, dentro do órgão/entidade, que tenha competência técnica para classificá-lo.</a:t>
            </a:r>
          </a:p>
          <a:p>
            <a:pPr algn="just">
              <a:spcBef>
                <a:spcPts val="600"/>
              </a:spcBef>
              <a:spcAft>
                <a:spcPts val="600"/>
              </a:spcAft>
              <a:buClr>
                <a:srgbClr val="C00000"/>
              </a:buClr>
              <a:buFont typeface="Wingdings" pitchFamily="2" charset="2"/>
              <a:buChar char="ü"/>
            </a:pPr>
            <a:r>
              <a:rPr lang="pt-BR" sz="2000" dirty="0" smtClean="0">
                <a:latin typeface="Verdana" pitchFamily="34" charset="0"/>
                <a:ea typeface="Verdana" pitchFamily="34" charset="0"/>
                <a:cs typeface="Verdana" pitchFamily="34" charset="0"/>
              </a:rPr>
              <a:t> </a:t>
            </a:r>
            <a:r>
              <a:rPr lang="pt-BR" sz="2000" b="1" dirty="0" smtClean="0">
                <a:latin typeface="Verdana" pitchFamily="34" charset="0"/>
                <a:ea typeface="Verdana" pitchFamily="34" charset="0"/>
                <a:cs typeface="Verdana" pitchFamily="34" charset="0"/>
              </a:rPr>
              <a:t>No caso de documentos de origem externa que retornarão ao seu órgão/entidade, registrá-lo com a sua denominação </a:t>
            </a:r>
            <a:r>
              <a:rPr lang="pt-BR" sz="2000" dirty="0" smtClean="0">
                <a:latin typeface="Verdana" pitchFamily="34" charset="0"/>
                <a:ea typeface="Verdana" pitchFamily="34" charset="0"/>
                <a:cs typeface="Verdana" pitchFamily="34" charset="0"/>
              </a:rPr>
              <a:t>de origem.</a:t>
            </a:r>
          </a:p>
          <a:p>
            <a:pPr lvl="1" algn="just" eaLnBrk="0" fontAlgn="base" hangingPunct="0"/>
            <a:r>
              <a:rPr lang="pt-BR" sz="1400" dirty="0" smtClean="0">
                <a:latin typeface="Verdana" pitchFamily="34" charset="0"/>
                <a:ea typeface="Verdana" pitchFamily="34" charset="0"/>
                <a:cs typeface="Verdana" pitchFamily="34" charset="0"/>
              </a:rPr>
              <a:t>Manual de Normas e Procedimentos de Protocolo para a </a:t>
            </a:r>
          </a:p>
          <a:p>
            <a:pPr lvl="1" algn="just" eaLnBrk="0" fontAlgn="base" hangingPunct="0"/>
            <a:r>
              <a:rPr lang="pt-BR" sz="1400" dirty="0" smtClean="0">
                <a:latin typeface="Verdana" pitchFamily="34" charset="0"/>
                <a:ea typeface="Verdana" pitchFamily="34" charset="0"/>
                <a:cs typeface="Verdana" pitchFamily="34" charset="0"/>
              </a:rPr>
              <a:t>Administração Pública do Estado de São Paulo, página 32.</a:t>
            </a:r>
          </a:p>
        </p:txBody>
      </p:sp>
      <p:pic>
        <p:nvPicPr>
          <p:cNvPr id="5" name="Picture 2"/>
          <p:cNvPicPr>
            <a:picLocks noChangeAspect="1" noChangeArrowheads="1"/>
          </p:cNvPicPr>
          <p:nvPr/>
        </p:nvPicPr>
        <p:blipFill>
          <a:blip r:embed="rId3" cstate="print"/>
          <a:srcRect l="33780" t="9672" r="32343"/>
          <a:stretch>
            <a:fillRect/>
          </a:stretch>
        </p:blipFill>
        <p:spPr bwMode="auto">
          <a:xfrm>
            <a:off x="8158234" y="5445224"/>
            <a:ext cx="985766" cy="1412776"/>
          </a:xfrm>
          <a:prstGeom prst="rect">
            <a:avLst/>
          </a:prstGeom>
          <a:noFill/>
          <a:ln w="9525">
            <a:noFill/>
            <a:miter lim="800000"/>
            <a:headEnd/>
            <a:tailEnd/>
          </a:ln>
        </p:spPr>
      </p:pic>
      <p:sp>
        <p:nvSpPr>
          <p:cNvPr id="7" name="Retângulo 2"/>
          <p:cNvSpPr>
            <a:spLocks noChangeArrowheads="1"/>
          </p:cNvSpPr>
          <p:nvPr/>
        </p:nvSpPr>
        <p:spPr bwMode="auto">
          <a:xfrm>
            <a:off x="0" y="-27384"/>
            <a:ext cx="9143999" cy="1569660"/>
          </a:xfrm>
          <a:prstGeom prst="rect">
            <a:avLst/>
          </a:prstGeom>
          <a:noFill/>
          <a:ln w="9525">
            <a:noFill/>
            <a:miter lim="800000"/>
            <a:headEnd/>
            <a:tailEnd/>
          </a:ln>
        </p:spPr>
        <p:txBody>
          <a:bodyPr wrap="square">
            <a:spAutoFit/>
          </a:bodyPr>
          <a:lstStyle/>
          <a:p>
            <a:pPr marL="0" lvl="1" algn="ctr"/>
            <a:r>
              <a:rPr lang="pt-BR" sz="3200" b="1" dirty="0" smtClean="0">
                <a:solidFill>
                  <a:srgbClr val="C00000"/>
                </a:solidFill>
                <a:latin typeface="Verdana" pitchFamily="34" charset="0"/>
                <a:ea typeface="Verdana" pitchFamily="34" charset="0"/>
                <a:cs typeface="Verdana" pitchFamily="34" charset="0"/>
              </a:rPr>
              <a:t>Aplicação </a:t>
            </a:r>
            <a:r>
              <a:rPr lang="pt-BR" sz="3200" b="1" dirty="0">
                <a:solidFill>
                  <a:srgbClr val="C00000"/>
                </a:solidFill>
                <a:latin typeface="Verdana" pitchFamily="34" charset="0"/>
                <a:ea typeface="Verdana" pitchFamily="34" charset="0"/>
                <a:cs typeface="Verdana" pitchFamily="34" charset="0"/>
              </a:rPr>
              <a:t>do Plano de </a:t>
            </a:r>
            <a:r>
              <a:rPr lang="pt-BR" sz="3200" b="1" dirty="0" smtClean="0">
                <a:solidFill>
                  <a:srgbClr val="C00000"/>
                </a:solidFill>
                <a:latin typeface="Verdana" pitchFamily="34" charset="0"/>
                <a:ea typeface="Verdana" pitchFamily="34" charset="0"/>
                <a:cs typeface="Verdana" pitchFamily="34" charset="0"/>
              </a:rPr>
              <a:t>Classificação:</a:t>
            </a:r>
          </a:p>
          <a:p>
            <a:pPr marL="0" lvl="1" algn="ctr"/>
            <a:r>
              <a:rPr lang="pt-BR" sz="3200" b="1" dirty="0" smtClean="0">
                <a:solidFill>
                  <a:srgbClr val="C00000"/>
                </a:solidFill>
                <a:latin typeface="Verdana" pitchFamily="34" charset="0"/>
                <a:ea typeface="Verdana" pitchFamily="34" charset="0"/>
                <a:cs typeface="Verdana" pitchFamily="34" charset="0"/>
              </a:rPr>
              <a:t>na produção documental atual</a:t>
            </a:r>
          </a:p>
          <a:p>
            <a:pPr lvl="1" algn="ctr"/>
            <a:r>
              <a:rPr lang="pt-BR" sz="3200" b="1" dirty="0" smtClean="0">
                <a:solidFill>
                  <a:srgbClr val="C00000"/>
                </a:solidFill>
                <a:latin typeface="Verdana" pitchFamily="34" charset="0"/>
                <a:ea typeface="Verdana" pitchFamily="34" charset="0"/>
                <a:cs typeface="Verdana" pitchFamily="34" charset="0"/>
              </a:rPr>
              <a:t> </a:t>
            </a:r>
            <a:endParaRPr lang="pt-BR" sz="3200" b="1" dirty="0">
              <a:solidFill>
                <a:srgbClr val="C00000"/>
              </a:solidFill>
              <a:latin typeface="Verdana" pitchFamily="34" charset="0"/>
              <a:ea typeface="Verdana" pitchFamily="34" charset="0"/>
              <a:cs typeface="Verdana" pitchFamily="34" charset="0"/>
            </a:endParaRPr>
          </a:p>
        </p:txBody>
      </p:sp>
      <p:pic>
        <p:nvPicPr>
          <p:cNvPr id="6" name="Imagem 5" descr="logo-horizontal-png-fundoescuro.png"/>
          <p:cNvPicPr>
            <a:picLocks noChangeAspect="1"/>
          </p:cNvPicPr>
          <p:nvPr/>
        </p:nvPicPr>
        <p:blipFill>
          <a:blip r:embed="rId4"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5"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3489">
                                            <p:txEl>
                                              <p:pRg st="0" end="0"/>
                                            </p:txEl>
                                          </p:spTgt>
                                        </p:tgtEl>
                                        <p:attrNameLst>
                                          <p:attrName>style.visibility</p:attrName>
                                        </p:attrNameLst>
                                      </p:cBhvr>
                                      <p:to>
                                        <p:strVal val="visible"/>
                                      </p:to>
                                    </p:set>
                                    <p:animEffect transition="in" filter="blinds(horizontal)">
                                      <p:cBhvr>
                                        <p:cTn id="7" dur="1000"/>
                                        <p:tgtEl>
                                          <p:spTgt spid="63489">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63489">
                                            <p:txEl>
                                              <p:pRg st="1" end="1"/>
                                            </p:txEl>
                                          </p:spTgt>
                                        </p:tgtEl>
                                        <p:attrNameLst>
                                          <p:attrName>style.visibility</p:attrName>
                                        </p:attrNameLst>
                                      </p:cBhvr>
                                      <p:to>
                                        <p:strVal val="visible"/>
                                      </p:to>
                                    </p:set>
                                    <p:animEffect transition="in" filter="blinds(horizontal)">
                                      <p:cBhvr>
                                        <p:cTn id="11" dur="1000"/>
                                        <p:tgtEl>
                                          <p:spTgt spid="63489">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63489">
                                            <p:txEl>
                                              <p:pRg st="2" end="2"/>
                                            </p:txEl>
                                          </p:spTgt>
                                        </p:tgtEl>
                                        <p:attrNameLst>
                                          <p:attrName>style.visibility</p:attrName>
                                        </p:attrNameLst>
                                      </p:cBhvr>
                                      <p:to>
                                        <p:strVal val="visible"/>
                                      </p:to>
                                    </p:set>
                                    <p:animEffect transition="in" filter="blinds(horizontal)">
                                      <p:cBhvr>
                                        <p:cTn id="15" dur="1000"/>
                                        <p:tgtEl>
                                          <p:spTgt spid="63489">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63489">
                                            <p:txEl>
                                              <p:pRg st="3" end="3"/>
                                            </p:txEl>
                                          </p:spTgt>
                                        </p:tgtEl>
                                        <p:attrNameLst>
                                          <p:attrName>style.visibility</p:attrName>
                                        </p:attrNameLst>
                                      </p:cBhvr>
                                      <p:to>
                                        <p:strVal val="visible"/>
                                      </p:to>
                                    </p:set>
                                    <p:animEffect transition="in" filter="blinds(horizontal)">
                                      <p:cBhvr>
                                        <p:cTn id="19" dur="1000"/>
                                        <p:tgtEl>
                                          <p:spTgt spid="63489">
                                            <p:txEl>
                                              <p:pRg st="3" end="3"/>
                                            </p:txEl>
                                          </p:spTgt>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63489">
                                            <p:txEl>
                                              <p:pRg st="4" end="4"/>
                                            </p:txEl>
                                          </p:spTgt>
                                        </p:tgtEl>
                                        <p:attrNameLst>
                                          <p:attrName>style.visibility</p:attrName>
                                        </p:attrNameLst>
                                      </p:cBhvr>
                                      <p:to>
                                        <p:strVal val="visible"/>
                                      </p:to>
                                    </p:set>
                                    <p:animEffect transition="in" filter="blinds(horizontal)">
                                      <p:cBhvr>
                                        <p:cTn id="23" dur="1000"/>
                                        <p:tgtEl>
                                          <p:spTgt spid="63489">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3489">
                                            <p:txEl>
                                              <p:pRg st="5" end="5"/>
                                            </p:txEl>
                                          </p:spTgt>
                                        </p:tgtEl>
                                        <p:attrNameLst>
                                          <p:attrName>style.visibility</p:attrName>
                                        </p:attrNameLst>
                                      </p:cBhvr>
                                      <p:to>
                                        <p:strVal val="visible"/>
                                      </p:to>
                                    </p:set>
                                    <p:animEffect transition="in" filter="blinds(horizontal)">
                                      <p:cBhvr>
                                        <p:cTn id="26" dur="1000"/>
                                        <p:tgtEl>
                                          <p:spTgt spid="63489">
                                            <p:txEl>
                                              <p:pRg st="5" end="5"/>
                                            </p:txEl>
                                          </p:spTgt>
                                        </p:tgtEl>
                                      </p:cBhvr>
                                    </p:animEffect>
                                  </p:childTnLst>
                                </p:cTn>
                              </p:par>
                            </p:childTnLst>
                          </p:cTn>
                        </p:par>
                        <p:par>
                          <p:cTn id="27" fill="hold">
                            <p:stCondLst>
                              <p:cond delay="5000"/>
                            </p:stCondLst>
                            <p:childTnLst>
                              <p:par>
                                <p:cTn id="28" presetID="37"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ppt_x</p:attrName>
                                        </p:attrNameLst>
                                      </p:cBhvr>
                                      <p:tavLst>
                                        <p:tav tm="0">
                                          <p:val>
                                            <p:strVal val="#ppt_x"/>
                                          </p:val>
                                        </p:tav>
                                        <p:tav tm="100000">
                                          <p:val>
                                            <p:strVal val="#ppt_x"/>
                                          </p:val>
                                        </p:tav>
                                      </p:tavLst>
                                    </p:anim>
                                    <p:anim calcmode="lin" valueType="num">
                                      <p:cBhvr>
                                        <p:cTn id="32" dur="1800" decel="100000" fill="hold"/>
                                        <p:tgtEl>
                                          <p:spTgt spid="5"/>
                                        </p:tgtEl>
                                        <p:attrNameLst>
                                          <p:attrName>ppt_y</p:attrName>
                                        </p:attrNameLst>
                                      </p:cBhvr>
                                      <p:tavLst>
                                        <p:tav tm="0">
                                          <p:val>
                                            <p:strVal val="#ppt_y+1"/>
                                          </p:val>
                                        </p:tav>
                                        <p:tav tm="100000">
                                          <p:val>
                                            <p:strVal val="#ppt_y-.03"/>
                                          </p:val>
                                        </p:tav>
                                      </p:tavLst>
                                    </p:anim>
                                    <p:anim calcmode="lin" valueType="num">
                                      <p:cBhvr>
                                        <p:cTn id="33"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33" name="Text Box 17"/>
          <p:cNvSpPr txBox="1">
            <a:spLocks noChangeArrowheads="1"/>
          </p:cNvSpPr>
          <p:nvPr/>
        </p:nvSpPr>
        <p:spPr bwMode="auto">
          <a:xfrm>
            <a:off x="0" y="188640"/>
            <a:ext cx="9144000" cy="584775"/>
          </a:xfrm>
          <a:prstGeom prst="rect">
            <a:avLst/>
          </a:prstGeom>
          <a:noFill/>
          <a:ln w="9525">
            <a:noFill/>
            <a:miter lim="800000"/>
            <a:headEnd/>
            <a:tailEnd/>
          </a:ln>
        </p:spPr>
        <p:txBody>
          <a:bodyPr wrap="square">
            <a:spAutoFit/>
          </a:bodyPr>
          <a:lstStyle/>
          <a:p>
            <a:pPr algn="ctr">
              <a:spcBef>
                <a:spcPts val="700"/>
              </a:spcBef>
              <a:defRPr/>
            </a:pPr>
            <a:r>
              <a:rPr lang="pt-BR" sz="3200" b="1" dirty="0" smtClean="0">
                <a:solidFill>
                  <a:srgbClr val="C00000"/>
                </a:solidFill>
                <a:latin typeface="Verdana" pitchFamily="34" charset="0"/>
                <a:ea typeface="Verdana" pitchFamily="34" charset="0"/>
                <a:cs typeface="Verdana" pitchFamily="34" charset="0"/>
              </a:rPr>
              <a:t>Importante!</a:t>
            </a:r>
            <a:endParaRPr lang="pt-BR" sz="3200" b="1" dirty="0">
              <a:solidFill>
                <a:srgbClr val="C00000"/>
              </a:solidFill>
              <a:latin typeface="Verdana" pitchFamily="34" charset="0"/>
              <a:ea typeface="Verdana" pitchFamily="34" charset="0"/>
              <a:cs typeface="Verdana" pitchFamily="34" charset="0"/>
            </a:endParaRPr>
          </a:p>
        </p:txBody>
      </p:sp>
      <p:sp>
        <p:nvSpPr>
          <p:cNvPr id="34" name="Retângulo 33"/>
          <p:cNvSpPr/>
          <p:nvPr/>
        </p:nvSpPr>
        <p:spPr>
          <a:xfrm>
            <a:off x="527248" y="862836"/>
            <a:ext cx="8077200" cy="5878532"/>
          </a:xfrm>
          <a:prstGeom prst="rect">
            <a:avLst/>
          </a:prstGeom>
        </p:spPr>
        <p:txBody>
          <a:bodyPr wrap="square">
            <a:spAutoFit/>
          </a:bodyPr>
          <a:lstStyle/>
          <a:p>
            <a:pPr>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A abertura de expediente poderá ser realizada pela unidade que identificar essa necessidade, mediante solicitação de autoridade competente. Apenas deverão ser abertos os expedientes previstos nos Planos de Classificação de Documentos devidamente oficializados.</a:t>
            </a:r>
          </a:p>
          <a:p>
            <a:pPr>
              <a:buClr>
                <a:srgbClr val="C00000"/>
              </a:buClr>
              <a:buFont typeface="Wingdings" pitchFamily="2" charset="2"/>
              <a:buChar char="ü"/>
            </a:pPr>
            <a:endParaRPr lang="pt-BR" sz="2200" dirty="0" smtClean="0">
              <a:latin typeface="Verdana" pitchFamily="34" charset="0"/>
              <a:ea typeface="Verdana" pitchFamily="34" charset="0"/>
              <a:cs typeface="Verdana" pitchFamily="34" charset="0"/>
            </a:endParaRPr>
          </a:p>
          <a:p>
            <a:pPr>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Somente poderão ser autuados os processos indicados nos Planos de Classificação de Documentos devidamente oficializados. O procedimento de autuação é de competência exclusiva da Unidade com atribuições de Protocolo e só poderá ser efetuado mediante solicitação formal de autoridade competente</a:t>
            </a:r>
            <a:r>
              <a:rPr lang="pt-BR" sz="2100" dirty="0" smtClean="0">
                <a:latin typeface="Verdana" pitchFamily="34" charset="0"/>
                <a:ea typeface="Verdana" pitchFamily="34" charset="0"/>
                <a:cs typeface="Verdana" pitchFamily="34" charset="0"/>
              </a:rPr>
              <a:t>.</a:t>
            </a:r>
          </a:p>
          <a:p>
            <a:endParaRPr lang="pt-BR" sz="2000" dirty="0" smtClean="0">
              <a:latin typeface="Verdana" pitchFamily="34" charset="0"/>
              <a:ea typeface="Verdana" pitchFamily="34" charset="0"/>
              <a:cs typeface="Verdana" pitchFamily="34" charset="0"/>
            </a:endParaRPr>
          </a:p>
          <a:p>
            <a:pPr lvl="0"/>
            <a:r>
              <a:rPr lang="pt-BR" sz="1600" dirty="0" smtClean="0">
                <a:latin typeface="Verdana" pitchFamily="34" charset="0"/>
                <a:ea typeface="Verdana" pitchFamily="34" charset="0"/>
                <a:cs typeface="Verdana" pitchFamily="34" charset="0"/>
              </a:rPr>
              <a:t>Manual de Normas e Procedimentos de Protocolo para a </a:t>
            </a:r>
          </a:p>
          <a:p>
            <a:pPr lvl="0"/>
            <a:r>
              <a:rPr lang="pt-BR" sz="1600" dirty="0" smtClean="0">
                <a:latin typeface="Verdana" pitchFamily="34" charset="0"/>
                <a:ea typeface="Verdana" pitchFamily="34" charset="0"/>
                <a:cs typeface="Verdana" pitchFamily="34" charset="0"/>
              </a:rPr>
              <a:t>Administração Pública do Estado de São Paulo, páginas 35 e 39.</a:t>
            </a:r>
          </a:p>
          <a:p>
            <a:endParaRPr lang="pt-BR" sz="2000" dirty="0" smtClean="0">
              <a:latin typeface="Verdana" pitchFamily="34" charset="0"/>
              <a:ea typeface="Verdana" pitchFamily="34" charset="0"/>
              <a:cs typeface="Verdana" pitchFamily="34" charset="0"/>
            </a:endParaRPr>
          </a:p>
          <a:p>
            <a:endParaRPr lang="pt-BR" sz="2000" dirty="0" smtClean="0">
              <a:latin typeface="Verdana" pitchFamily="34" charset="0"/>
              <a:ea typeface="Verdana" pitchFamily="34" charset="0"/>
              <a:cs typeface="Verdana" pitchFamily="34" charset="0"/>
            </a:endParaRPr>
          </a:p>
          <a:p>
            <a:endParaRPr lang="pt-BR" sz="2000" dirty="0">
              <a:latin typeface="Verdana" pitchFamily="34" charset="0"/>
              <a:ea typeface="Verdana" pitchFamily="34" charset="0"/>
              <a:cs typeface="Verdana" pitchFamily="34" charset="0"/>
            </a:endParaRPr>
          </a:p>
        </p:txBody>
      </p:sp>
      <p:pic>
        <p:nvPicPr>
          <p:cNvPr id="5" name="Picture 2"/>
          <p:cNvPicPr>
            <a:picLocks noChangeAspect="1" noChangeArrowheads="1"/>
          </p:cNvPicPr>
          <p:nvPr/>
        </p:nvPicPr>
        <p:blipFill>
          <a:blip r:embed="rId2" cstate="print"/>
          <a:srcRect l="33780" t="9672" r="32343"/>
          <a:stretch>
            <a:fillRect/>
          </a:stretch>
        </p:blipFill>
        <p:spPr bwMode="auto">
          <a:xfrm>
            <a:off x="8158234" y="5445224"/>
            <a:ext cx="985766" cy="1412776"/>
          </a:xfrm>
          <a:prstGeom prst="rect">
            <a:avLst/>
          </a:prstGeom>
          <a:noFill/>
          <a:ln w="9525">
            <a:noFill/>
            <a:miter lim="800000"/>
            <a:headEnd/>
            <a:tailEnd/>
          </a:ln>
        </p:spPr>
      </p:pic>
      <p:pic>
        <p:nvPicPr>
          <p:cNvPr id="6" name="Imagem 5"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7" name="Imagem 6" descr="corte da bandeira.png"/>
          <p:cNvPicPr>
            <a:picLocks noChangeAspect="1"/>
          </p:cNvPicPr>
          <p:nvPr/>
        </p:nvPicPr>
        <p:blipFill>
          <a:blip r:embed="rId4"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Retângulo 5"/>
          <p:cNvSpPr/>
          <p:nvPr/>
        </p:nvSpPr>
        <p:spPr>
          <a:xfrm>
            <a:off x="467544" y="1052736"/>
            <a:ext cx="8097936" cy="769441"/>
          </a:xfrm>
          <a:prstGeom prst="rect">
            <a:avLst/>
          </a:prstGeom>
        </p:spPr>
        <p:txBody>
          <a:bodyPr wrap="square">
            <a:spAutoFit/>
          </a:bodyPr>
          <a:lstStyle/>
          <a:p>
            <a:pPr lvl="0" algn="jus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 Realiza </a:t>
            </a:r>
            <a:r>
              <a:rPr lang="pt-BR" sz="2200" dirty="0">
                <a:latin typeface="Verdana" pitchFamily="34" charset="0"/>
                <a:ea typeface="Verdana" pitchFamily="34" charset="0"/>
                <a:cs typeface="Verdana" pitchFamily="34" charset="0"/>
              </a:rPr>
              <a:t>remissivas por meio da expressão </a:t>
            </a:r>
            <a:r>
              <a:rPr lang="pt-BR" sz="2200" b="1" dirty="0">
                <a:latin typeface="Verdana" pitchFamily="34" charset="0"/>
                <a:ea typeface="Verdana" pitchFamily="34" charset="0"/>
                <a:cs typeface="Verdana" pitchFamily="34" charset="0"/>
              </a:rPr>
              <a:t>USE</a:t>
            </a:r>
            <a:r>
              <a:rPr lang="pt-BR" sz="2200" dirty="0">
                <a:latin typeface="Verdana" pitchFamily="34" charset="0"/>
                <a:ea typeface="Verdana" pitchFamily="34" charset="0"/>
                <a:cs typeface="Verdana" pitchFamily="34" charset="0"/>
              </a:rPr>
              <a:t> para encaminhar o usuário às denominações </a:t>
            </a:r>
            <a:r>
              <a:rPr lang="pt-BR" sz="2200" dirty="0" smtClean="0">
                <a:latin typeface="Verdana" pitchFamily="34" charset="0"/>
                <a:ea typeface="Verdana" pitchFamily="34" charset="0"/>
                <a:cs typeface="Verdana" pitchFamily="34" charset="0"/>
              </a:rPr>
              <a:t>padronizadas:</a:t>
            </a:r>
            <a:endParaRPr lang="pt-BR" sz="2200" dirty="0">
              <a:latin typeface="Verdana" pitchFamily="34" charset="0"/>
              <a:ea typeface="Verdana" pitchFamily="34" charset="0"/>
              <a:cs typeface="Verdana" pitchFamily="34" charset="0"/>
            </a:endParaRPr>
          </a:p>
        </p:txBody>
      </p:sp>
      <p:sp>
        <p:nvSpPr>
          <p:cNvPr id="7" name="AutoShape 7"/>
          <p:cNvSpPr>
            <a:spLocks noChangeArrowheads="1"/>
          </p:cNvSpPr>
          <p:nvPr/>
        </p:nvSpPr>
        <p:spPr bwMode="auto">
          <a:xfrm>
            <a:off x="4355976" y="2564904"/>
            <a:ext cx="1211283" cy="936104"/>
          </a:xfrm>
          <a:prstGeom prst="rightArrow">
            <a:avLst>
              <a:gd name="adj1" fmla="val 50000"/>
              <a:gd name="adj2" fmla="val 53381"/>
            </a:avLst>
          </a:prstGeom>
          <a:noFill/>
          <a:ln w="28575">
            <a:solidFill>
              <a:schemeClr val="tx1"/>
            </a:solidFill>
            <a:miter lim="800000"/>
            <a:headEnd/>
            <a:tailEnd/>
          </a:ln>
          <a:effectLst/>
          <a:extLst>
            <a:ext uri="{909E8E84-426E-40DD-AFC4-6F175D3DCCD1}">
              <a14:hiddenFill xmlns="" xmlns:a14="http://schemas.microsoft.com/office/drawing/2010/main">
                <a:gradFill rotWithShape="0">
                  <a:gsLst>
                    <a:gs pos="0">
                      <a:srgbClr val="666699"/>
                    </a:gs>
                    <a:gs pos="50000">
                      <a:srgbClr val="666699">
                        <a:gamma/>
                        <a:shade val="46275"/>
                        <a:invGamma/>
                      </a:srgbClr>
                    </a:gs>
                    <a:gs pos="100000">
                      <a:srgbClr val="666699"/>
                    </a:gs>
                  </a:gsLst>
                  <a:lin ang="18900000" scaled="1"/>
                </a:gra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ts val="1000"/>
              </a:spcAft>
              <a:buClrTx/>
              <a:buSzTx/>
              <a:buFontTx/>
              <a:buNone/>
              <a:tabLst/>
            </a:pPr>
            <a:r>
              <a:rPr kumimoji="0" lang="pt-BR" b="1" i="0" u="none" strike="noStrike" cap="none" normalizeH="0" baseline="0" dirty="0" smtClean="0">
                <a:ln>
                  <a:noFill/>
                </a:ln>
                <a:effectLst/>
                <a:latin typeface="Verdana" pitchFamily="34" charset="0"/>
                <a:ea typeface="Verdana" pitchFamily="34" charset="0"/>
                <a:cs typeface="Verdana" pitchFamily="34" charset="0"/>
              </a:rPr>
              <a:t>USE</a:t>
            </a:r>
            <a:endParaRPr kumimoji="0" lang="pt-BR" b="0" i="0" u="none" strike="noStrike" cap="none" normalizeH="0" baseline="0" dirty="0" smtClean="0">
              <a:ln>
                <a:noFill/>
              </a:ln>
              <a:effectLst/>
              <a:latin typeface="Verdana" pitchFamily="34" charset="0"/>
              <a:ea typeface="Verdana" pitchFamily="34" charset="0"/>
              <a:cs typeface="Verdana" pitchFamily="34" charset="0"/>
            </a:endParaRPr>
          </a:p>
        </p:txBody>
      </p:sp>
      <p:sp>
        <p:nvSpPr>
          <p:cNvPr id="8" name="Retângulo 7"/>
          <p:cNvSpPr/>
          <p:nvPr/>
        </p:nvSpPr>
        <p:spPr>
          <a:xfrm>
            <a:off x="5695206" y="2653945"/>
            <a:ext cx="3197274" cy="923330"/>
          </a:xfrm>
          <a:prstGeom prst="rect">
            <a:avLst/>
          </a:prstGeom>
        </p:spPr>
        <p:txBody>
          <a:bodyPr wrap="square">
            <a:spAutoFit/>
          </a:bodyPr>
          <a:lstStyle/>
          <a:p>
            <a:pPr lvl="0"/>
            <a:r>
              <a:rPr lang="pt-BR" dirty="0" smtClean="0">
                <a:latin typeface="Verdana" pitchFamily="34" charset="0"/>
                <a:ea typeface="Verdana" pitchFamily="34" charset="0"/>
                <a:cs typeface="Verdana" pitchFamily="34" charset="0"/>
              </a:rPr>
              <a:t>Processo de pagamento de contas de utilidade pública</a:t>
            </a:r>
            <a:endParaRPr lang="pt-BR" dirty="0">
              <a:latin typeface="Verdana" pitchFamily="34" charset="0"/>
              <a:ea typeface="Verdana" pitchFamily="34" charset="0"/>
              <a:cs typeface="Verdana" pitchFamily="34" charset="0"/>
            </a:endParaRPr>
          </a:p>
        </p:txBody>
      </p:sp>
      <p:sp>
        <p:nvSpPr>
          <p:cNvPr id="9" name="Retângulo 8"/>
          <p:cNvSpPr/>
          <p:nvPr/>
        </p:nvSpPr>
        <p:spPr>
          <a:xfrm>
            <a:off x="251520" y="2420888"/>
            <a:ext cx="4176464" cy="1282787"/>
          </a:xfrm>
          <a:prstGeom prst="rect">
            <a:avLst/>
          </a:prstGeom>
        </p:spPr>
        <p:txBody>
          <a:bodyPr wrap="square">
            <a:spAutoFit/>
          </a:bodyPr>
          <a:lstStyle/>
          <a:p>
            <a:pPr lvl="0">
              <a:lnSpc>
                <a:spcPct val="150000"/>
              </a:lnSpc>
              <a:buFont typeface="Wingdings" pitchFamily="2" charset="2"/>
              <a:buChar char="§"/>
            </a:pPr>
            <a:r>
              <a:rPr lang="pt-BR" dirty="0" smtClean="0">
                <a:latin typeface="Verdana" pitchFamily="34" charset="0"/>
                <a:ea typeface="Verdana" pitchFamily="34" charset="0"/>
                <a:cs typeface="Verdana" pitchFamily="34" charset="0"/>
              </a:rPr>
              <a:t> Pagamento de conta de luz;</a:t>
            </a:r>
          </a:p>
          <a:p>
            <a:pPr lvl="0">
              <a:lnSpc>
                <a:spcPct val="150000"/>
              </a:lnSpc>
              <a:buFont typeface="Wingdings" pitchFamily="2" charset="2"/>
              <a:buChar char="§"/>
            </a:pPr>
            <a:r>
              <a:rPr lang="pt-BR" dirty="0" smtClean="0">
                <a:latin typeface="Verdana" pitchFamily="34" charset="0"/>
                <a:ea typeface="Verdana" pitchFamily="34" charset="0"/>
                <a:cs typeface="Verdana" pitchFamily="34" charset="0"/>
              </a:rPr>
              <a:t> Pagamento de conta de água</a:t>
            </a:r>
          </a:p>
          <a:p>
            <a:pPr lvl="0">
              <a:lnSpc>
                <a:spcPct val="150000"/>
              </a:lnSpc>
              <a:buFont typeface="Wingdings" pitchFamily="2" charset="2"/>
              <a:buChar char="§"/>
            </a:pPr>
            <a:r>
              <a:rPr lang="pt-BR" dirty="0" smtClean="0">
                <a:latin typeface="Verdana" pitchFamily="34" charset="0"/>
                <a:ea typeface="Verdana" pitchFamily="34" charset="0"/>
                <a:cs typeface="Verdana" pitchFamily="34" charset="0"/>
              </a:rPr>
              <a:t> Pagamento de conta de telefone</a:t>
            </a:r>
            <a:endParaRPr lang="pt-BR" dirty="0">
              <a:latin typeface="Verdana" pitchFamily="34" charset="0"/>
              <a:ea typeface="Verdana" pitchFamily="34" charset="0"/>
              <a:cs typeface="Verdana" pitchFamily="34" charset="0"/>
            </a:endParaRPr>
          </a:p>
        </p:txBody>
      </p:sp>
      <p:sp>
        <p:nvSpPr>
          <p:cNvPr id="10" name="Text Box 2"/>
          <p:cNvSpPr txBox="1">
            <a:spLocks noChangeArrowheads="1"/>
          </p:cNvSpPr>
          <p:nvPr/>
        </p:nvSpPr>
        <p:spPr bwMode="auto">
          <a:xfrm>
            <a:off x="3431969" y="241300"/>
            <a:ext cx="1832181" cy="653705"/>
          </a:xfrm>
          <a:prstGeom prst="rect">
            <a:avLst/>
          </a:prstGeom>
          <a:noFill/>
          <a:ln w="9525">
            <a:noFill/>
            <a:miter lim="800000"/>
            <a:headEnd/>
            <a:tailEnd/>
          </a:ln>
        </p:spPr>
        <p:txBody>
          <a:bodyPr wrap="square">
            <a:spAutoFit/>
          </a:bodyPr>
          <a:lstStyle/>
          <a:p>
            <a:pPr algn="ctr">
              <a:lnSpc>
                <a:spcPct val="114000"/>
              </a:lnSpc>
              <a:buClr>
                <a:schemeClr val="tx2"/>
              </a:buClr>
              <a:buSzPct val="75000"/>
              <a:defRPr/>
            </a:pPr>
            <a:r>
              <a:rPr lang="pt-BR" sz="3200" b="1" dirty="0">
                <a:solidFill>
                  <a:srgbClr val="C00000"/>
                </a:solidFill>
                <a:latin typeface="Verdana" pitchFamily="34" charset="0"/>
                <a:ea typeface="Verdana" pitchFamily="34" charset="0"/>
                <a:cs typeface="Verdana" pitchFamily="34" charset="0"/>
              </a:rPr>
              <a:t>Índice </a:t>
            </a:r>
            <a:r>
              <a:rPr lang="pt-BR" sz="3200" dirty="0">
                <a:latin typeface="Arial" pitchFamily="34" charset="0"/>
                <a:cs typeface="Arial" pitchFamily="34" charset="0"/>
              </a:rPr>
              <a:t>        </a:t>
            </a:r>
          </a:p>
        </p:txBody>
      </p:sp>
      <p:pic>
        <p:nvPicPr>
          <p:cNvPr id="11" name="Picture 2"/>
          <p:cNvPicPr>
            <a:picLocks noChangeAspect="1" noChangeArrowheads="1"/>
          </p:cNvPicPr>
          <p:nvPr/>
        </p:nvPicPr>
        <p:blipFill>
          <a:blip r:embed="rId2" cstate="print"/>
          <a:srcRect l="22440" t="14800" r="28893" b="66720"/>
          <a:stretch>
            <a:fillRect/>
          </a:stretch>
        </p:blipFill>
        <p:spPr bwMode="auto">
          <a:xfrm>
            <a:off x="659020" y="4061692"/>
            <a:ext cx="7825960" cy="1671564"/>
          </a:xfrm>
          <a:prstGeom prst="rect">
            <a:avLst/>
          </a:prstGeom>
          <a:noFill/>
          <a:ln w="9525">
            <a:noFill/>
            <a:miter lim="800000"/>
            <a:headEnd/>
            <a:tailEnd/>
          </a:ln>
        </p:spPr>
      </p:pic>
      <p:sp>
        <p:nvSpPr>
          <p:cNvPr id="12" name="Retângulo 11"/>
          <p:cNvSpPr/>
          <p:nvPr/>
        </p:nvSpPr>
        <p:spPr>
          <a:xfrm>
            <a:off x="7596336" y="5733256"/>
            <a:ext cx="1224136" cy="307777"/>
          </a:xfrm>
          <a:prstGeom prst="rect">
            <a:avLst/>
          </a:prstGeom>
        </p:spPr>
        <p:txBody>
          <a:bodyPr wrap="square">
            <a:spAutoFit/>
          </a:bodyPr>
          <a:lstStyle/>
          <a:p>
            <a:pPr lvl="0"/>
            <a:r>
              <a:rPr lang="pt-BR" sz="1400" dirty="0" smtClean="0">
                <a:latin typeface="Verdana" pitchFamily="34" charset="0"/>
                <a:ea typeface="Verdana" pitchFamily="34" charset="0"/>
                <a:cs typeface="Verdana" pitchFamily="34" charset="0"/>
              </a:rPr>
              <a:t>Página 126</a:t>
            </a:r>
            <a:endParaRPr lang="pt-BR" sz="1400" dirty="0">
              <a:latin typeface="Verdana" pitchFamily="34" charset="0"/>
              <a:ea typeface="Verdana" pitchFamily="34" charset="0"/>
              <a:cs typeface="Verdana" pitchFamily="34" charset="0"/>
            </a:endParaRPr>
          </a:p>
        </p:txBody>
      </p:sp>
      <p:pic>
        <p:nvPicPr>
          <p:cNvPr id="13" name="Imagem 12"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14" name="Imagem 13" descr="corte da bandeira.png"/>
          <p:cNvPicPr>
            <a:picLocks noChangeAspect="1"/>
          </p:cNvPicPr>
          <p:nvPr/>
        </p:nvPicPr>
        <p:blipFill>
          <a:blip r:embed="rId4"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2000"/>
                                        <p:tgtEl>
                                          <p:spTgt spid="11"/>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t="26526" r="3078" b="20422"/>
          <a:stretch>
            <a:fillRect/>
          </a:stretch>
        </p:blipFill>
        <p:spPr bwMode="auto">
          <a:xfrm>
            <a:off x="539552" y="4936973"/>
            <a:ext cx="7670949" cy="292227"/>
          </a:xfrm>
          <a:prstGeom prst="rect">
            <a:avLst/>
          </a:prstGeom>
          <a:noFill/>
          <a:ln w="9525">
            <a:noFill/>
            <a:miter lim="800000"/>
            <a:headEnd/>
            <a:tailEnd/>
          </a:ln>
        </p:spPr>
      </p:pic>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Retângulo 5"/>
          <p:cNvSpPr/>
          <p:nvPr/>
        </p:nvSpPr>
        <p:spPr>
          <a:xfrm>
            <a:off x="539552" y="980728"/>
            <a:ext cx="8097936" cy="1107996"/>
          </a:xfrm>
          <a:prstGeom prst="rect">
            <a:avLst/>
          </a:prstGeom>
        </p:spPr>
        <p:txBody>
          <a:bodyPr wrap="square">
            <a:spAutoFit/>
          </a:bodyPr>
          <a:lstStyle/>
          <a:p>
            <a:pPr lvl="0" algn="jus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 Orienta </a:t>
            </a:r>
            <a:r>
              <a:rPr lang="pt-BR" sz="2200" dirty="0">
                <a:latin typeface="Verdana" pitchFamily="34" charset="0"/>
                <a:ea typeface="Verdana" pitchFamily="34" charset="0"/>
                <a:cs typeface="Verdana" pitchFamily="34" charset="0"/>
              </a:rPr>
              <a:t>o usuário a localizar documentos simples quando estes integram documentos compostos, por meio da expressão </a:t>
            </a:r>
            <a:r>
              <a:rPr lang="pt-BR" sz="2200" b="1" dirty="0" smtClean="0">
                <a:latin typeface="Verdana" pitchFamily="34" charset="0"/>
                <a:ea typeface="Verdana" pitchFamily="34" charset="0"/>
                <a:cs typeface="Verdana" pitchFamily="34" charset="0"/>
              </a:rPr>
              <a:t>INTEGRA</a:t>
            </a:r>
            <a:r>
              <a:rPr lang="pt-BR" sz="2200" dirty="0" smtClean="0">
                <a:latin typeface="Verdana" pitchFamily="34" charset="0"/>
                <a:ea typeface="Verdana" pitchFamily="34" charset="0"/>
                <a:cs typeface="Verdana" pitchFamily="34" charset="0"/>
              </a:rPr>
              <a:t>:</a:t>
            </a:r>
            <a:endParaRPr lang="pt-BR" sz="2200" dirty="0">
              <a:latin typeface="Verdana" pitchFamily="34" charset="0"/>
              <a:ea typeface="Verdana" pitchFamily="34" charset="0"/>
              <a:cs typeface="Verdana" pitchFamily="34" charset="0"/>
            </a:endParaRPr>
          </a:p>
        </p:txBody>
      </p:sp>
      <p:sp>
        <p:nvSpPr>
          <p:cNvPr id="8" name="Retângulo 7"/>
          <p:cNvSpPr/>
          <p:nvPr/>
        </p:nvSpPr>
        <p:spPr>
          <a:xfrm>
            <a:off x="611560" y="4149080"/>
            <a:ext cx="8097936" cy="430887"/>
          </a:xfrm>
          <a:prstGeom prst="rect">
            <a:avLst/>
          </a:prstGeom>
        </p:spPr>
        <p:txBody>
          <a:bodyPr wrap="square">
            <a:spAutoFit/>
          </a:bodyPr>
          <a:lstStyle/>
          <a:p>
            <a:pPr lvl="0" algn="jus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 Apresenta  informações sob forma </a:t>
            </a:r>
            <a:r>
              <a:rPr lang="pt-BR" sz="2200" b="1" dirty="0" smtClean="0">
                <a:latin typeface="Verdana" pitchFamily="34" charset="0"/>
                <a:ea typeface="Verdana" pitchFamily="34" charset="0"/>
                <a:cs typeface="Verdana" pitchFamily="34" charset="0"/>
              </a:rPr>
              <a:t>PERMUTADA</a:t>
            </a:r>
            <a:r>
              <a:rPr lang="pt-BR" sz="2200" dirty="0" smtClean="0">
                <a:latin typeface="Verdana" pitchFamily="34" charset="0"/>
                <a:ea typeface="Verdana" pitchFamily="34" charset="0"/>
                <a:cs typeface="Verdana" pitchFamily="34" charset="0"/>
              </a:rPr>
              <a:t>:</a:t>
            </a:r>
            <a:endParaRPr lang="pt-BR" sz="2200" dirty="0">
              <a:latin typeface="Verdana" pitchFamily="34" charset="0"/>
              <a:ea typeface="Verdana" pitchFamily="34" charset="0"/>
              <a:cs typeface="Verdana" pitchFamily="34" charset="0"/>
            </a:endParaRPr>
          </a:p>
        </p:txBody>
      </p:sp>
      <p:sp>
        <p:nvSpPr>
          <p:cNvPr id="10" name="Text Box 2"/>
          <p:cNvSpPr txBox="1">
            <a:spLocks noChangeArrowheads="1"/>
          </p:cNvSpPr>
          <p:nvPr/>
        </p:nvSpPr>
        <p:spPr bwMode="auto">
          <a:xfrm>
            <a:off x="3431969" y="241300"/>
            <a:ext cx="1832181" cy="653705"/>
          </a:xfrm>
          <a:prstGeom prst="rect">
            <a:avLst/>
          </a:prstGeom>
          <a:noFill/>
          <a:ln w="9525">
            <a:noFill/>
            <a:miter lim="800000"/>
            <a:headEnd/>
            <a:tailEnd/>
          </a:ln>
        </p:spPr>
        <p:txBody>
          <a:bodyPr wrap="square">
            <a:spAutoFit/>
          </a:bodyPr>
          <a:lstStyle/>
          <a:p>
            <a:pPr algn="ctr">
              <a:lnSpc>
                <a:spcPct val="114000"/>
              </a:lnSpc>
              <a:buClr>
                <a:schemeClr val="tx2"/>
              </a:buClr>
              <a:buSzPct val="75000"/>
              <a:defRPr/>
            </a:pPr>
            <a:r>
              <a:rPr lang="pt-BR" sz="3200" b="1" dirty="0">
                <a:solidFill>
                  <a:srgbClr val="C00000"/>
                </a:solidFill>
                <a:latin typeface="Verdana" pitchFamily="34" charset="0"/>
                <a:ea typeface="Verdana" pitchFamily="34" charset="0"/>
                <a:cs typeface="Verdana" pitchFamily="34" charset="0"/>
              </a:rPr>
              <a:t>Índice</a:t>
            </a:r>
            <a:r>
              <a:rPr lang="pt-BR" sz="3200" dirty="0">
                <a:latin typeface="Arial" pitchFamily="34" charset="0"/>
                <a:cs typeface="Arial" pitchFamily="34" charset="0"/>
              </a:rPr>
              <a:t>         </a:t>
            </a:r>
          </a:p>
        </p:txBody>
      </p:sp>
      <p:pic>
        <p:nvPicPr>
          <p:cNvPr id="11" name="Picture 3"/>
          <p:cNvPicPr>
            <a:picLocks noChangeAspect="1" noChangeArrowheads="1"/>
          </p:cNvPicPr>
          <p:nvPr/>
        </p:nvPicPr>
        <p:blipFill>
          <a:blip r:embed="rId3" cstate="print"/>
          <a:srcRect l="22440" t="16480" r="28893" b="65880"/>
          <a:stretch>
            <a:fillRect/>
          </a:stretch>
        </p:blipFill>
        <p:spPr bwMode="auto">
          <a:xfrm>
            <a:off x="611560" y="2118175"/>
            <a:ext cx="7488832" cy="1526849"/>
          </a:xfrm>
          <a:prstGeom prst="rect">
            <a:avLst/>
          </a:prstGeom>
          <a:noFill/>
          <a:ln w="9525">
            <a:noFill/>
            <a:miter lim="800000"/>
            <a:headEnd/>
            <a:tailEnd/>
          </a:ln>
        </p:spPr>
      </p:pic>
      <p:pic>
        <p:nvPicPr>
          <p:cNvPr id="17409" name="Picture 1"/>
          <p:cNvPicPr>
            <a:picLocks noChangeAspect="1" noChangeArrowheads="1"/>
          </p:cNvPicPr>
          <p:nvPr/>
        </p:nvPicPr>
        <p:blipFill>
          <a:blip r:embed="rId4" cstate="print"/>
          <a:srcRect l="12608" t="61713" r="3574" b="15144"/>
          <a:stretch>
            <a:fillRect/>
          </a:stretch>
        </p:blipFill>
        <p:spPr bwMode="auto">
          <a:xfrm>
            <a:off x="680616" y="4794006"/>
            <a:ext cx="7524836" cy="219170"/>
          </a:xfrm>
          <a:prstGeom prst="rect">
            <a:avLst/>
          </a:prstGeom>
          <a:noFill/>
          <a:ln w="9525">
            <a:noFill/>
            <a:miter lim="800000"/>
            <a:headEnd/>
            <a:tailEnd/>
          </a:ln>
        </p:spPr>
      </p:pic>
      <p:sp>
        <p:nvSpPr>
          <p:cNvPr id="12" name="Retângulo 11"/>
          <p:cNvSpPr/>
          <p:nvPr/>
        </p:nvSpPr>
        <p:spPr>
          <a:xfrm>
            <a:off x="7242870" y="3645024"/>
            <a:ext cx="1145554" cy="307777"/>
          </a:xfrm>
          <a:prstGeom prst="rect">
            <a:avLst/>
          </a:prstGeom>
        </p:spPr>
        <p:txBody>
          <a:bodyPr wrap="square">
            <a:spAutoFit/>
          </a:bodyPr>
          <a:lstStyle/>
          <a:p>
            <a:pPr lvl="0"/>
            <a:r>
              <a:rPr lang="pt-BR" sz="1400" dirty="0" smtClean="0">
                <a:latin typeface="Verdana" pitchFamily="34" charset="0"/>
                <a:ea typeface="Verdana" pitchFamily="34" charset="0"/>
                <a:cs typeface="Verdana" pitchFamily="34" charset="0"/>
              </a:rPr>
              <a:t>Página 82</a:t>
            </a:r>
            <a:endParaRPr lang="pt-BR" sz="1400" dirty="0">
              <a:latin typeface="Verdana" pitchFamily="34" charset="0"/>
              <a:ea typeface="Verdana" pitchFamily="34" charset="0"/>
              <a:cs typeface="Verdana" pitchFamily="34" charset="0"/>
            </a:endParaRPr>
          </a:p>
        </p:txBody>
      </p:sp>
      <p:pic>
        <p:nvPicPr>
          <p:cNvPr id="17412" name="Picture 4"/>
          <p:cNvPicPr>
            <a:picLocks noChangeAspect="1" noChangeArrowheads="1"/>
          </p:cNvPicPr>
          <p:nvPr/>
        </p:nvPicPr>
        <p:blipFill>
          <a:blip r:embed="rId5" cstate="print"/>
          <a:srcRect t="20432"/>
          <a:stretch>
            <a:fillRect/>
          </a:stretch>
        </p:blipFill>
        <p:spPr bwMode="auto">
          <a:xfrm>
            <a:off x="599857" y="5175142"/>
            <a:ext cx="7643997" cy="284501"/>
          </a:xfrm>
          <a:prstGeom prst="rect">
            <a:avLst/>
          </a:prstGeom>
          <a:noFill/>
          <a:ln w="9525">
            <a:noFill/>
            <a:miter lim="800000"/>
            <a:headEnd/>
            <a:tailEnd/>
          </a:ln>
        </p:spPr>
      </p:pic>
      <p:sp>
        <p:nvSpPr>
          <p:cNvPr id="14" name="Retângulo 13"/>
          <p:cNvSpPr/>
          <p:nvPr/>
        </p:nvSpPr>
        <p:spPr>
          <a:xfrm>
            <a:off x="7020272" y="5445224"/>
            <a:ext cx="2088232" cy="307777"/>
          </a:xfrm>
          <a:prstGeom prst="rect">
            <a:avLst/>
          </a:prstGeom>
        </p:spPr>
        <p:txBody>
          <a:bodyPr wrap="square">
            <a:spAutoFit/>
          </a:bodyPr>
          <a:lstStyle/>
          <a:p>
            <a:pPr lvl="0"/>
            <a:r>
              <a:rPr lang="pt-BR" sz="1400" dirty="0" smtClean="0">
                <a:latin typeface="Verdana" pitchFamily="34" charset="0"/>
                <a:ea typeface="Verdana" pitchFamily="34" charset="0"/>
                <a:cs typeface="Verdana" pitchFamily="34" charset="0"/>
              </a:rPr>
              <a:t>Páginas 82, 132, 154</a:t>
            </a:r>
            <a:endParaRPr lang="pt-BR" sz="1400" dirty="0">
              <a:latin typeface="Verdana" pitchFamily="34" charset="0"/>
              <a:ea typeface="Verdana" pitchFamily="34" charset="0"/>
              <a:cs typeface="Verdana" pitchFamily="34" charset="0"/>
            </a:endParaRPr>
          </a:p>
        </p:txBody>
      </p:sp>
      <p:pic>
        <p:nvPicPr>
          <p:cNvPr id="13" name="Imagem 12" descr="logo-horizontal-png-fundoescuro.png"/>
          <p:cNvPicPr>
            <a:picLocks noChangeAspect="1"/>
          </p:cNvPicPr>
          <p:nvPr/>
        </p:nvPicPr>
        <p:blipFill>
          <a:blip r:embed="rId6" cstate="print"/>
          <a:stretch>
            <a:fillRect/>
          </a:stretch>
        </p:blipFill>
        <p:spPr>
          <a:xfrm>
            <a:off x="4786314" y="6286520"/>
            <a:ext cx="1643074" cy="392968"/>
          </a:xfrm>
          <a:prstGeom prst="rect">
            <a:avLst/>
          </a:prstGeom>
        </p:spPr>
      </p:pic>
      <p:pic>
        <p:nvPicPr>
          <p:cNvPr id="15" name="Imagem 14" descr="corte da bandeira.png"/>
          <p:cNvPicPr>
            <a:picLocks noChangeAspect="1"/>
          </p:cNvPicPr>
          <p:nvPr/>
        </p:nvPicPr>
        <p:blipFill>
          <a:blip r:embed="rId7"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Retângulo 5"/>
          <p:cNvSpPr/>
          <p:nvPr/>
        </p:nvSpPr>
        <p:spPr>
          <a:xfrm>
            <a:off x="467544" y="1052736"/>
            <a:ext cx="8097936" cy="461665"/>
          </a:xfrm>
          <a:prstGeom prst="rect">
            <a:avLst/>
          </a:prstGeom>
        </p:spPr>
        <p:txBody>
          <a:bodyPr wrap="square">
            <a:spAutoFit/>
          </a:bodyPr>
          <a:lstStyle/>
          <a:p>
            <a:pPr lvl="0" algn="just">
              <a:buClr>
                <a:srgbClr val="C00000"/>
              </a:buClr>
              <a:buFont typeface="Wingdings" pitchFamily="2" charset="2"/>
              <a:buChar char="ü"/>
            </a:pPr>
            <a:r>
              <a:rPr lang="pt-BR" sz="2400" dirty="0" smtClean="0">
                <a:latin typeface="Verdana" pitchFamily="34" charset="0"/>
                <a:ea typeface="Verdana" pitchFamily="34" charset="0"/>
                <a:cs typeface="Verdana" pitchFamily="34" charset="0"/>
              </a:rPr>
              <a:t>Localizar o assunto FÉRIAS no Índice:</a:t>
            </a:r>
            <a:endParaRPr lang="pt-BR" sz="2400" dirty="0">
              <a:latin typeface="Verdana" pitchFamily="34" charset="0"/>
              <a:ea typeface="Verdana" pitchFamily="34" charset="0"/>
              <a:cs typeface="Verdana" pitchFamily="34" charset="0"/>
            </a:endParaRPr>
          </a:p>
        </p:txBody>
      </p:sp>
      <p:sp>
        <p:nvSpPr>
          <p:cNvPr id="10" name="Text Box 2"/>
          <p:cNvSpPr txBox="1">
            <a:spLocks noChangeArrowheads="1"/>
          </p:cNvSpPr>
          <p:nvPr/>
        </p:nvSpPr>
        <p:spPr bwMode="auto">
          <a:xfrm>
            <a:off x="3431969" y="241300"/>
            <a:ext cx="1832181" cy="653705"/>
          </a:xfrm>
          <a:prstGeom prst="rect">
            <a:avLst/>
          </a:prstGeom>
          <a:noFill/>
          <a:ln w="9525">
            <a:noFill/>
            <a:miter lim="800000"/>
            <a:headEnd/>
            <a:tailEnd/>
          </a:ln>
        </p:spPr>
        <p:txBody>
          <a:bodyPr wrap="square">
            <a:spAutoFit/>
          </a:bodyPr>
          <a:lstStyle/>
          <a:p>
            <a:pPr algn="ctr">
              <a:lnSpc>
                <a:spcPct val="114000"/>
              </a:lnSpc>
              <a:buClr>
                <a:schemeClr val="tx2"/>
              </a:buClr>
              <a:buSzPct val="75000"/>
              <a:defRPr/>
            </a:pPr>
            <a:r>
              <a:rPr lang="pt-BR" sz="3200" b="1" dirty="0">
                <a:solidFill>
                  <a:srgbClr val="C00000"/>
                </a:solidFill>
                <a:latin typeface="Verdana" pitchFamily="34" charset="0"/>
                <a:ea typeface="Verdana" pitchFamily="34" charset="0"/>
                <a:cs typeface="Verdana" pitchFamily="34" charset="0"/>
              </a:rPr>
              <a:t>Índice </a:t>
            </a:r>
            <a:r>
              <a:rPr lang="pt-BR" sz="3200" dirty="0">
                <a:latin typeface="Arial" pitchFamily="34" charset="0"/>
                <a:cs typeface="Arial" pitchFamily="34" charset="0"/>
              </a:rPr>
              <a:t>        </a:t>
            </a:r>
          </a:p>
        </p:txBody>
      </p:sp>
      <p:sp>
        <p:nvSpPr>
          <p:cNvPr id="12" name="Retângulo 11"/>
          <p:cNvSpPr/>
          <p:nvPr/>
        </p:nvSpPr>
        <p:spPr>
          <a:xfrm>
            <a:off x="7740352" y="4581128"/>
            <a:ext cx="1224136" cy="307777"/>
          </a:xfrm>
          <a:prstGeom prst="rect">
            <a:avLst/>
          </a:prstGeom>
        </p:spPr>
        <p:txBody>
          <a:bodyPr wrap="square">
            <a:spAutoFit/>
          </a:bodyPr>
          <a:lstStyle/>
          <a:p>
            <a:pPr lvl="0"/>
            <a:r>
              <a:rPr lang="pt-BR" sz="1400" dirty="0" smtClean="0">
                <a:latin typeface="Verdana" pitchFamily="34" charset="0"/>
                <a:ea typeface="Verdana" pitchFamily="34" charset="0"/>
                <a:cs typeface="Verdana" pitchFamily="34" charset="0"/>
              </a:rPr>
              <a:t>Página 108</a:t>
            </a:r>
            <a:endParaRPr lang="pt-BR" sz="1400"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2" cstate="print"/>
          <a:srcRect t="4681"/>
          <a:stretch>
            <a:fillRect/>
          </a:stretch>
        </p:blipFill>
        <p:spPr bwMode="auto">
          <a:xfrm>
            <a:off x="179512" y="1700808"/>
            <a:ext cx="8620125" cy="2932559"/>
          </a:xfrm>
          <a:prstGeom prst="rect">
            <a:avLst/>
          </a:prstGeom>
          <a:noFill/>
          <a:ln w="9525">
            <a:noFill/>
            <a:miter lim="800000"/>
            <a:headEnd/>
            <a:tailEnd/>
          </a:ln>
        </p:spPr>
      </p:pic>
      <p:sp>
        <p:nvSpPr>
          <p:cNvPr id="13" name="Retângulo 12"/>
          <p:cNvSpPr/>
          <p:nvPr/>
        </p:nvSpPr>
        <p:spPr>
          <a:xfrm>
            <a:off x="467544" y="5229200"/>
            <a:ext cx="8097936" cy="461665"/>
          </a:xfrm>
          <a:prstGeom prst="rect">
            <a:avLst/>
          </a:prstGeom>
        </p:spPr>
        <p:txBody>
          <a:bodyPr wrap="square">
            <a:spAutoFit/>
          </a:bodyPr>
          <a:lstStyle/>
          <a:p>
            <a:pPr lvl="0" algn="just"/>
            <a:r>
              <a:rPr lang="pt-BR" sz="2400" dirty="0" smtClean="0">
                <a:latin typeface="Verdana" pitchFamily="34" charset="0"/>
                <a:ea typeface="Verdana" pitchFamily="34" charset="0"/>
                <a:cs typeface="Verdana" pitchFamily="34" charset="0"/>
              </a:rPr>
              <a:t>Há 12 documentos com assunto FÉRIAS!</a:t>
            </a:r>
            <a:endParaRPr lang="pt-BR" sz="2400" dirty="0">
              <a:latin typeface="Verdana" pitchFamily="34" charset="0"/>
              <a:ea typeface="Verdana" pitchFamily="34" charset="0"/>
              <a:cs typeface="Verdana" pitchFamily="34" charset="0"/>
            </a:endParaRPr>
          </a:p>
        </p:txBody>
      </p:sp>
      <p:pic>
        <p:nvPicPr>
          <p:cNvPr id="8" name="Imagem 7"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9" name="Imagem 8" descr="corte da bandeira.png"/>
          <p:cNvPicPr>
            <a:picLocks noChangeAspect="1"/>
          </p:cNvPicPr>
          <p:nvPr/>
        </p:nvPicPr>
        <p:blipFill>
          <a:blip r:embed="rId4"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2000"/>
                                        <p:tgtEl>
                                          <p:spTgt spid="1026"/>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2000" fill="hold"/>
                                        <p:tgtEl>
                                          <p:spTgt spid="13"/>
                                        </p:tgtEl>
                                        <p:attrNameLst>
                                          <p:attrName>ppt_x</p:attrName>
                                        </p:attrNameLst>
                                      </p:cBhvr>
                                      <p:tavLst>
                                        <p:tav tm="0">
                                          <p:val>
                                            <p:strVal val="#ppt_x"/>
                                          </p:val>
                                        </p:tav>
                                        <p:tav tm="100000">
                                          <p:val>
                                            <p:strVal val="#ppt_x"/>
                                          </p:val>
                                        </p:tav>
                                      </p:tavLst>
                                    </p:anim>
                                    <p:anim calcmode="lin" valueType="num">
                                      <p:cBhvr additive="base">
                                        <p:cTn id="17"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flipH="1">
            <a:off x="4462463" y="1484784"/>
            <a:ext cx="0" cy="3888432"/>
          </a:xfrm>
          <a:prstGeom prst="line">
            <a:avLst/>
          </a:prstGeom>
          <a:noFill/>
          <a:ln w="101600" cap="rnd">
            <a:solidFill>
              <a:schemeClr val="bg1">
                <a:lumMod val="75000"/>
              </a:schemeClr>
            </a:solidFill>
            <a:round/>
            <a:headEnd/>
            <a:tailEnd/>
          </a:ln>
          <a:scene3d>
            <a:camera prst="orthographicFront"/>
            <a:lightRig rig="threePt" dir="t"/>
          </a:scene3d>
          <a:sp3d>
            <a:bevelT/>
            <a:bevelB/>
          </a:sp3d>
        </p:spPr>
        <p:txBody>
          <a:bodyPr wrap="none" anchor="ctr"/>
          <a:lstStyle/>
          <a:p>
            <a:pPr>
              <a:defRPr/>
            </a:pPr>
            <a:endParaRPr lang="pt-BR">
              <a:latin typeface="Arial" pitchFamily="34" charset="0"/>
              <a:cs typeface="Arial" pitchFamily="34" charset="0"/>
            </a:endParaRPr>
          </a:p>
        </p:txBody>
      </p:sp>
      <p:sp>
        <p:nvSpPr>
          <p:cNvPr id="5" name="Oval 18"/>
          <p:cNvSpPr>
            <a:spLocks noChangeArrowheads="1"/>
          </p:cNvSpPr>
          <p:nvPr/>
        </p:nvSpPr>
        <p:spPr bwMode="auto">
          <a:xfrm>
            <a:off x="3852069" y="105129"/>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6" name="Oval 29"/>
          <p:cNvSpPr>
            <a:spLocks noChangeArrowheads="1"/>
          </p:cNvSpPr>
          <p:nvPr/>
        </p:nvSpPr>
        <p:spPr bwMode="auto">
          <a:xfrm>
            <a:off x="3852069" y="5294268"/>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7" name="Line 3"/>
          <p:cNvSpPr>
            <a:spLocks noChangeShapeType="1"/>
          </p:cNvSpPr>
          <p:nvPr/>
        </p:nvSpPr>
        <p:spPr bwMode="auto">
          <a:xfrm flipV="1">
            <a:off x="2555776" y="2780928"/>
            <a:ext cx="4104456" cy="1368152"/>
          </a:xfrm>
          <a:prstGeom prst="line">
            <a:avLst/>
          </a:prstGeom>
          <a:noFill/>
          <a:ln w="101600">
            <a:solidFill>
              <a:schemeClr val="bg1">
                <a:lumMod val="75000"/>
              </a:schemeClr>
            </a:solidFill>
            <a:miter lim="800000"/>
            <a:headEnd/>
            <a:tailEnd/>
          </a:ln>
          <a:scene3d>
            <a:camera prst="orthographicFront"/>
            <a:lightRig rig="threePt" dir="t"/>
          </a:scene3d>
          <a:sp3d>
            <a:bevelT/>
            <a:bevelB/>
          </a:sp3d>
        </p:spPr>
        <p:txBody>
          <a:bodyPr wrap="none" anchor="ctr"/>
          <a:lstStyle/>
          <a:p>
            <a:pPr>
              <a:defRPr/>
            </a:pPr>
            <a:endParaRPr lang="pt-BR">
              <a:latin typeface="Arial" pitchFamily="34" charset="0"/>
              <a:cs typeface="Arial" pitchFamily="34" charset="0"/>
            </a:endParaRPr>
          </a:p>
        </p:txBody>
      </p:sp>
      <p:sp>
        <p:nvSpPr>
          <p:cNvPr id="8" name="Line 4"/>
          <p:cNvSpPr>
            <a:spLocks noChangeShapeType="1"/>
          </p:cNvSpPr>
          <p:nvPr/>
        </p:nvSpPr>
        <p:spPr bwMode="auto">
          <a:xfrm>
            <a:off x="2483767" y="2852936"/>
            <a:ext cx="4032449" cy="1224136"/>
          </a:xfrm>
          <a:prstGeom prst="line">
            <a:avLst/>
          </a:prstGeom>
          <a:noFill/>
          <a:ln w="101600">
            <a:solidFill>
              <a:schemeClr val="bg1">
                <a:lumMod val="75000"/>
              </a:schemeClr>
            </a:solidFill>
            <a:miter lim="800000"/>
            <a:headEnd/>
            <a:tailEnd/>
          </a:ln>
          <a:scene3d>
            <a:camera prst="orthographicFront"/>
            <a:lightRig rig="soft" dir="t"/>
          </a:scene3d>
          <a:sp3d>
            <a:bevelT/>
            <a:bevelB/>
          </a:sp3d>
        </p:spPr>
        <p:txBody>
          <a:bodyPr wrap="none" anchor="ctr"/>
          <a:lstStyle/>
          <a:p>
            <a:pPr>
              <a:defRPr/>
            </a:pPr>
            <a:endParaRPr lang="pt-BR">
              <a:latin typeface="Arial" pitchFamily="34" charset="0"/>
              <a:cs typeface="Arial" pitchFamily="34" charset="0"/>
            </a:endParaRPr>
          </a:p>
        </p:txBody>
      </p:sp>
      <p:sp>
        <p:nvSpPr>
          <p:cNvPr id="9" name="Line 5"/>
          <p:cNvSpPr>
            <a:spLocks noChangeShapeType="1"/>
          </p:cNvSpPr>
          <p:nvPr/>
        </p:nvSpPr>
        <p:spPr bwMode="auto">
          <a:xfrm flipH="1">
            <a:off x="3200400" y="1772816"/>
            <a:ext cx="2595736" cy="3395136"/>
          </a:xfrm>
          <a:prstGeom prst="line">
            <a:avLst/>
          </a:prstGeom>
          <a:noFill/>
          <a:ln w="101600">
            <a:solidFill>
              <a:schemeClr val="bg1">
                <a:lumMod val="75000"/>
              </a:schemeClr>
            </a:solidFill>
            <a:miter lim="800000"/>
            <a:headEnd/>
            <a:tailEnd/>
          </a:ln>
          <a:scene3d>
            <a:camera prst="orthographicFront"/>
            <a:lightRig rig="chilly" dir="t"/>
          </a:scene3d>
          <a:sp3d>
            <a:bevelT/>
            <a:bevelB/>
          </a:sp3d>
        </p:spPr>
        <p:txBody>
          <a:bodyPr wrap="none" anchor="ctr"/>
          <a:lstStyle/>
          <a:p>
            <a:pPr>
              <a:defRPr/>
            </a:pPr>
            <a:endParaRPr lang="pt-BR">
              <a:latin typeface="Arial" pitchFamily="34" charset="0"/>
              <a:cs typeface="Arial" pitchFamily="34" charset="0"/>
            </a:endParaRPr>
          </a:p>
        </p:txBody>
      </p:sp>
      <p:sp>
        <p:nvSpPr>
          <p:cNvPr id="10" name="Line 6"/>
          <p:cNvSpPr>
            <a:spLocks noChangeShapeType="1"/>
          </p:cNvSpPr>
          <p:nvPr/>
        </p:nvSpPr>
        <p:spPr bwMode="auto">
          <a:xfrm>
            <a:off x="3203848" y="1700808"/>
            <a:ext cx="2736304" cy="3528392"/>
          </a:xfrm>
          <a:prstGeom prst="line">
            <a:avLst/>
          </a:prstGeom>
          <a:noFill/>
          <a:ln w="101600">
            <a:solidFill>
              <a:schemeClr val="bg1">
                <a:lumMod val="75000"/>
              </a:schemeClr>
            </a:solidFill>
            <a:miter lim="800000"/>
            <a:headEnd/>
            <a:tailEnd/>
          </a:ln>
          <a:scene3d>
            <a:camera prst="orthographicFront"/>
            <a:lightRig rig="threePt" dir="t"/>
          </a:scene3d>
          <a:sp3d>
            <a:bevelT/>
            <a:bevelB/>
          </a:sp3d>
        </p:spPr>
        <p:txBody>
          <a:bodyPr wrap="none" anchor="ctr"/>
          <a:lstStyle/>
          <a:p>
            <a:pPr>
              <a:defRPr/>
            </a:pPr>
            <a:endParaRPr lang="pt-BR">
              <a:latin typeface="Arial" pitchFamily="34" charset="0"/>
              <a:cs typeface="Arial" pitchFamily="34" charset="0"/>
            </a:endParaRPr>
          </a:p>
        </p:txBody>
      </p:sp>
      <p:sp>
        <p:nvSpPr>
          <p:cNvPr id="11" name="Oval 7"/>
          <p:cNvSpPr>
            <a:spLocks noChangeArrowheads="1"/>
          </p:cNvSpPr>
          <p:nvPr/>
        </p:nvSpPr>
        <p:spPr bwMode="auto">
          <a:xfrm>
            <a:off x="5350560" y="606049"/>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12" name="Oval 8"/>
          <p:cNvSpPr>
            <a:spLocks noChangeArrowheads="1"/>
          </p:cNvSpPr>
          <p:nvPr/>
        </p:nvSpPr>
        <p:spPr bwMode="auto">
          <a:xfrm>
            <a:off x="6313578" y="3451180"/>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13" name="Text Box 9"/>
          <p:cNvSpPr txBox="1">
            <a:spLocks noChangeArrowheads="1"/>
          </p:cNvSpPr>
          <p:nvPr/>
        </p:nvSpPr>
        <p:spPr bwMode="auto">
          <a:xfrm>
            <a:off x="6428216" y="3898224"/>
            <a:ext cx="1231900" cy="679450"/>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Empresas</a:t>
            </a:r>
          </a:p>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públicas</a:t>
            </a:r>
          </a:p>
        </p:txBody>
      </p:sp>
      <p:sp>
        <p:nvSpPr>
          <p:cNvPr id="14" name="Text Box 10"/>
          <p:cNvSpPr txBox="1">
            <a:spLocks noChangeArrowheads="1"/>
          </p:cNvSpPr>
          <p:nvPr/>
        </p:nvSpPr>
        <p:spPr bwMode="auto">
          <a:xfrm>
            <a:off x="5385272" y="883768"/>
            <a:ext cx="1367359" cy="1152128"/>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Autarquias (inclusive as de regime especial)</a:t>
            </a:r>
          </a:p>
        </p:txBody>
      </p:sp>
      <p:sp>
        <p:nvSpPr>
          <p:cNvPr id="15" name="Oval 11"/>
          <p:cNvSpPr>
            <a:spLocks noChangeArrowheads="1"/>
          </p:cNvSpPr>
          <p:nvPr/>
        </p:nvSpPr>
        <p:spPr bwMode="auto">
          <a:xfrm>
            <a:off x="5385199" y="4767571"/>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16" name="Text Box 12"/>
          <p:cNvSpPr txBox="1">
            <a:spLocks noChangeArrowheads="1"/>
          </p:cNvSpPr>
          <p:nvPr/>
        </p:nvSpPr>
        <p:spPr bwMode="auto">
          <a:xfrm>
            <a:off x="5434228" y="5154675"/>
            <a:ext cx="1306512" cy="771525"/>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Sociedade de economia mista</a:t>
            </a:r>
          </a:p>
        </p:txBody>
      </p:sp>
      <p:sp>
        <p:nvSpPr>
          <p:cNvPr id="17" name="Oval 13"/>
          <p:cNvSpPr>
            <a:spLocks noChangeArrowheads="1"/>
          </p:cNvSpPr>
          <p:nvPr/>
        </p:nvSpPr>
        <p:spPr bwMode="auto">
          <a:xfrm>
            <a:off x="2322754" y="4807281"/>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18" name="Text Box 14"/>
          <p:cNvSpPr txBox="1">
            <a:spLocks noChangeArrowheads="1"/>
          </p:cNvSpPr>
          <p:nvPr/>
        </p:nvSpPr>
        <p:spPr bwMode="auto">
          <a:xfrm>
            <a:off x="2296714" y="4986977"/>
            <a:ext cx="1492250" cy="1092200"/>
          </a:xfrm>
          <a:prstGeom prst="rect">
            <a:avLst/>
          </a:prstGeom>
          <a:noFill/>
          <a:ln w="9525">
            <a:noFill/>
            <a:miter lim="800000"/>
            <a:headEnd/>
            <a:tailEnd/>
          </a:ln>
        </p:spPr>
        <p:txBody>
          <a:bodyPr/>
          <a:lstStyle/>
          <a:p>
            <a:pPr algn="ctr">
              <a:defRPr/>
            </a:pPr>
            <a:r>
              <a:rPr lang="pt-BR" sz="1350" b="1" dirty="0">
                <a:ln w="1905"/>
                <a:solidFill>
                  <a:srgbClr val="800000"/>
                </a:solidFill>
                <a:effectLst>
                  <a:innerShdw blurRad="69850" dist="43180" dir="5400000">
                    <a:srgbClr val="000000">
                      <a:alpha val="65000"/>
                    </a:srgbClr>
                  </a:innerShdw>
                </a:effectLst>
                <a:latin typeface="Arial" pitchFamily="34" charset="0"/>
                <a:cs typeface="Arial" pitchFamily="34" charset="0"/>
              </a:rPr>
              <a:t>Entidades privadas encarregadas de serviços públicos</a:t>
            </a:r>
          </a:p>
        </p:txBody>
      </p:sp>
      <p:sp>
        <p:nvSpPr>
          <p:cNvPr id="19" name="Oval 15"/>
          <p:cNvSpPr>
            <a:spLocks noChangeArrowheads="1"/>
          </p:cNvSpPr>
          <p:nvPr/>
        </p:nvSpPr>
        <p:spPr bwMode="auto">
          <a:xfrm>
            <a:off x="6299290" y="1891924"/>
            <a:ext cx="1439863"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20" name="Text Box 16"/>
          <p:cNvSpPr txBox="1">
            <a:spLocks noChangeArrowheads="1"/>
          </p:cNvSpPr>
          <p:nvPr/>
        </p:nvSpPr>
        <p:spPr bwMode="auto">
          <a:xfrm>
            <a:off x="6372200" y="2420888"/>
            <a:ext cx="1295400" cy="457200"/>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Fundações</a:t>
            </a:r>
          </a:p>
        </p:txBody>
      </p:sp>
      <p:sp>
        <p:nvSpPr>
          <p:cNvPr id="21" name="Oval 17"/>
          <p:cNvSpPr>
            <a:spLocks noChangeArrowheads="1"/>
          </p:cNvSpPr>
          <p:nvPr/>
        </p:nvSpPr>
        <p:spPr bwMode="auto">
          <a:xfrm>
            <a:off x="1361677" y="3530931"/>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22" name="Oval 18"/>
          <p:cNvSpPr>
            <a:spLocks noChangeArrowheads="1"/>
          </p:cNvSpPr>
          <p:nvPr/>
        </p:nvSpPr>
        <p:spPr bwMode="auto">
          <a:xfrm>
            <a:off x="2311950" y="626378"/>
            <a:ext cx="1439862"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23" name="Text Box 19"/>
          <p:cNvSpPr txBox="1">
            <a:spLocks noChangeArrowheads="1"/>
          </p:cNvSpPr>
          <p:nvPr/>
        </p:nvSpPr>
        <p:spPr bwMode="auto">
          <a:xfrm>
            <a:off x="1404539" y="3929063"/>
            <a:ext cx="1371600" cy="857250"/>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Legislativo e Judiciário do Estado</a:t>
            </a:r>
          </a:p>
        </p:txBody>
      </p:sp>
      <p:sp>
        <p:nvSpPr>
          <p:cNvPr id="24" name="Text Box 20"/>
          <p:cNvSpPr txBox="1">
            <a:spLocks noChangeArrowheads="1"/>
          </p:cNvSpPr>
          <p:nvPr/>
        </p:nvSpPr>
        <p:spPr bwMode="auto">
          <a:xfrm>
            <a:off x="2432931" y="1106112"/>
            <a:ext cx="1163637" cy="571500"/>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Municípios paulistas</a:t>
            </a:r>
          </a:p>
        </p:txBody>
      </p:sp>
      <p:sp>
        <p:nvSpPr>
          <p:cNvPr id="25" name="Oval 21"/>
          <p:cNvSpPr>
            <a:spLocks noChangeArrowheads="1"/>
          </p:cNvSpPr>
          <p:nvPr/>
        </p:nvSpPr>
        <p:spPr bwMode="auto">
          <a:xfrm>
            <a:off x="1370540" y="1942461"/>
            <a:ext cx="1441450" cy="1440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26" name="Text Box 22"/>
          <p:cNvSpPr txBox="1">
            <a:spLocks noChangeArrowheads="1"/>
          </p:cNvSpPr>
          <p:nvPr/>
        </p:nvSpPr>
        <p:spPr bwMode="auto">
          <a:xfrm>
            <a:off x="1442278" y="2242705"/>
            <a:ext cx="1314450" cy="942975"/>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Ministério Público e Defensoria Pública</a:t>
            </a:r>
          </a:p>
        </p:txBody>
      </p:sp>
      <p:sp>
        <p:nvSpPr>
          <p:cNvPr id="27" name="Text Box 30"/>
          <p:cNvSpPr txBox="1">
            <a:spLocks noChangeArrowheads="1"/>
          </p:cNvSpPr>
          <p:nvPr/>
        </p:nvSpPr>
        <p:spPr bwMode="auto">
          <a:xfrm>
            <a:off x="3849688" y="5797505"/>
            <a:ext cx="1444625" cy="571500"/>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Organizações sociais</a:t>
            </a:r>
          </a:p>
        </p:txBody>
      </p:sp>
      <p:sp>
        <p:nvSpPr>
          <p:cNvPr id="28" name="Text Box 32"/>
          <p:cNvSpPr txBox="1">
            <a:spLocks noChangeArrowheads="1"/>
          </p:cNvSpPr>
          <p:nvPr/>
        </p:nvSpPr>
        <p:spPr bwMode="auto">
          <a:xfrm>
            <a:off x="3847307" y="369039"/>
            <a:ext cx="1449387" cy="1000125"/>
          </a:xfrm>
          <a:prstGeom prst="rect">
            <a:avLst/>
          </a:prstGeom>
          <a:noFill/>
          <a:ln w="9525">
            <a:noFill/>
            <a:miter lim="800000"/>
            <a:headEnd/>
            <a:tailEnd/>
          </a:ln>
        </p:spPr>
        <p:txBody>
          <a:bodyPr/>
          <a:lstStyle/>
          <a:p>
            <a:pPr algn="ctr">
              <a:defRPr/>
            </a:pPr>
            <a:r>
              <a:rPr lang="pt-BR" sz="1400" b="1" dirty="0">
                <a:ln w="1905"/>
                <a:solidFill>
                  <a:srgbClr val="800000"/>
                </a:solidFill>
                <a:effectLst>
                  <a:innerShdw blurRad="69850" dist="43180" dir="5400000">
                    <a:srgbClr val="000000">
                      <a:alpha val="65000"/>
                    </a:srgbClr>
                  </a:innerShdw>
                </a:effectLst>
                <a:latin typeface="Arial" pitchFamily="34" charset="0"/>
                <a:cs typeface="Arial" pitchFamily="34" charset="0"/>
              </a:rPr>
              <a:t>Secretarias e Procuradoria Geral do Estado</a:t>
            </a:r>
          </a:p>
        </p:txBody>
      </p:sp>
      <p:sp>
        <p:nvSpPr>
          <p:cNvPr id="29" name="Oval 27"/>
          <p:cNvSpPr>
            <a:spLocks noChangeArrowheads="1"/>
          </p:cNvSpPr>
          <p:nvPr/>
        </p:nvSpPr>
        <p:spPr bwMode="auto">
          <a:xfrm>
            <a:off x="3726000" y="2579048"/>
            <a:ext cx="1692000" cy="1692000"/>
          </a:xfrm>
          <a:prstGeom prst="ellipse">
            <a:avLst/>
          </a:prstGeom>
          <a:solidFill>
            <a:schemeClr val="bg1">
              <a:lumMod val="75000"/>
            </a:schemeClr>
          </a:solidFill>
          <a:ln>
            <a:solidFill>
              <a:schemeClr val="tx1">
                <a:lumMod val="85000"/>
              </a:schemeClr>
            </a:solidFill>
            <a:prstDash val="dash"/>
            <a:headEnd/>
            <a:tailEnd/>
          </a:ln>
          <a:scene3d>
            <a:camera prst="obliqueTopLef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endParaRPr lang="pt-BR" sz="1400">
              <a:latin typeface="Arial" pitchFamily="34" charset="0"/>
              <a:cs typeface="Arial" pitchFamily="34" charset="0"/>
            </a:endParaRPr>
          </a:p>
        </p:txBody>
      </p:sp>
      <p:sp>
        <p:nvSpPr>
          <p:cNvPr id="30" name="Text Box 28"/>
          <p:cNvSpPr txBox="1">
            <a:spLocks noChangeArrowheads="1"/>
          </p:cNvSpPr>
          <p:nvPr/>
        </p:nvSpPr>
        <p:spPr bwMode="auto">
          <a:xfrm>
            <a:off x="3721007" y="3077517"/>
            <a:ext cx="1677913" cy="1071563"/>
          </a:xfrm>
          <a:prstGeom prst="rect">
            <a:avLst/>
          </a:prstGeom>
          <a:noFill/>
          <a:ln w="9525">
            <a:noFill/>
            <a:miter lim="800000"/>
            <a:headEnd/>
            <a:tailEnd/>
          </a:ln>
        </p:spPr>
        <p:txBody>
          <a:bodyPr/>
          <a:lstStyle/>
          <a:p>
            <a:pPr algn="ctr">
              <a:defRPr/>
            </a:pPr>
            <a:r>
              <a:rPr lang="pt-BR" sz="1500" b="1" dirty="0">
                <a:ln w="1905"/>
                <a:solidFill>
                  <a:srgbClr val="800000"/>
                </a:solidFill>
                <a:effectLst>
                  <a:outerShdw blurRad="38100" dist="38100" dir="2700000" algn="tl">
                    <a:srgbClr val="000000">
                      <a:alpha val="43137"/>
                    </a:srgbClr>
                  </a:outerShdw>
                </a:effectLst>
                <a:latin typeface="Arial" pitchFamily="34" charset="0"/>
                <a:cs typeface="Arial" pitchFamily="34" charset="0"/>
              </a:rPr>
              <a:t>Arquivo Público do Estado </a:t>
            </a:r>
          </a:p>
          <a:p>
            <a:pPr algn="ctr">
              <a:defRPr/>
            </a:pPr>
            <a:r>
              <a:rPr lang="pt-BR" sz="1200" b="1" dirty="0">
                <a:ln w="1905"/>
                <a:solidFill>
                  <a:srgbClr val="800000"/>
                </a:solidFill>
                <a:effectLst>
                  <a:innerShdw blurRad="69850" dist="43180" dir="5400000">
                    <a:srgbClr val="000000">
                      <a:alpha val="65000"/>
                    </a:srgbClr>
                  </a:innerShdw>
                </a:effectLst>
                <a:latin typeface="Arial" pitchFamily="34" charset="0"/>
                <a:cs typeface="Arial" pitchFamily="34" charset="0"/>
              </a:rPr>
              <a:t>órgão central do SAESP</a:t>
            </a:r>
          </a:p>
        </p:txBody>
      </p:sp>
      <p:sp>
        <p:nvSpPr>
          <p:cNvPr id="31" name="AutoShape 60"/>
          <p:cNvSpPr>
            <a:spLocks noChangeArrowheads="1"/>
          </p:cNvSpPr>
          <p:nvPr/>
        </p:nvSpPr>
        <p:spPr bwMode="auto">
          <a:xfrm rot="1753295">
            <a:off x="5198299" y="220235"/>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2" name="AutoShape 60"/>
          <p:cNvSpPr>
            <a:spLocks noChangeArrowheads="1"/>
          </p:cNvSpPr>
          <p:nvPr/>
        </p:nvSpPr>
        <p:spPr bwMode="auto">
          <a:xfrm rot="19968307">
            <a:off x="3237736" y="188943"/>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3" name="AutoShape 60"/>
          <p:cNvSpPr>
            <a:spLocks noChangeArrowheads="1"/>
          </p:cNvSpPr>
          <p:nvPr/>
        </p:nvSpPr>
        <p:spPr bwMode="auto">
          <a:xfrm rot="3259908">
            <a:off x="6786364" y="1421454"/>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4" name="AutoShape 60"/>
          <p:cNvSpPr>
            <a:spLocks noChangeArrowheads="1"/>
          </p:cNvSpPr>
          <p:nvPr/>
        </p:nvSpPr>
        <p:spPr bwMode="auto">
          <a:xfrm rot="5763925">
            <a:off x="7366316" y="3259792"/>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5" name="AutoShape 60"/>
          <p:cNvSpPr>
            <a:spLocks noChangeArrowheads="1"/>
          </p:cNvSpPr>
          <p:nvPr/>
        </p:nvSpPr>
        <p:spPr bwMode="auto">
          <a:xfrm rot="7409689">
            <a:off x="6730479" y="5104977"/>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6" name="AutoShape 60"/>
          <p:cNvSpPr>
            <a:spLocks noChangeArrowheads="1"/>
          </p:cNvSpPr>
          <p:nvPr/>
        </p:nvSpPr>
        <p:spPr bwMode="auto">
          <a:xfrm rot="9636200">
            <a:off x="5174513" y="6273946"/>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7" name="AutoShape 60"/>
          <p:cNvSpPr>
            <a:spLocks noChangeArrowheads="1"/>
          </p:cNvSpPr>
          <p:nvPr/>
        </p:nvSpPr>
        <p:spPr bwMode="auto">
          <a:xfrm rot="11897368">
            <a:off x="3164820" y="6268462"/>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8" name="AutoShape 60"/>
          <p:cNvSpPr>
            <a:spLocks noChangeArrowheads="1"/>
          </p:cNvSpPr>
          <p:nvPr/>
        </p:nvSpPr>
        <p:spPr bwMode="auto">
          <a:xfrm rot="13921446">
            <a:off x="1569152" y="5087063"/>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39" name="AutoShape 60"/>
          <p:cNvSpPr>
            <a:spLocks noChangeArrowheads="1"/>
          </p:cNvSpPr>
          <p:nvPr/>
        </p:nvSpPr>
        <p:spPr bwMode="auto">
          <a:xfrm rot="18912100">
            <a:off x="1581552" y="1413078"/>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40" name="AutoShape 60"/>
          <p:cNvSpPr>
            <a:spLocks noChangeArrowheads="1"/>
          </p:cNvSpPr>
          <p:nvPr/>
        </p:nvSpPr>
        <p:spPr bwMode="auto">
          <a:xfrm rot="16200000">
            <a:off x="956671" y="3227202"/>
            <a:ext cx="708908" cy="319767"/>
          </a:xfrm>
          <a:prstGeom prst="curvedDownArrow">
            <a:avLst>
              <a:gd name="adj1" fmla="val 48000"/>
              <a:gd name="adj2" fmla="val 98671"/>
              <a:gd name="adj3" fmla="val 33333"/>
            </a:avLst>
          </a:prstGeom>
          <a:solidFill>
            <a:schemeClr val="accent1">
              <a:lumMod val="50000"/>
            </a:schemeClr>
          </a:solidFill>
          <a:ln w="9525">
            <a:solidFill>
              <a:schemeClr val="tx1">
                <a:lumMod val="40000"/>
                <a:lumOff val="60000"/>
              </a:schemeClr>
            </a:solidFill>
            <a:miter lim="800000"/>
            <a:headEnd/>
            <a:tailEnd/>
          </a:ln>
          <a:effectLst>
            <a:innerShdw blurRad="63500" dist="50800" dir="13500000">
              <a:prstClr val="black">
                <a:alpha val="50000"/>
              </a:prstClr>
            </a:innerShdw>
          </a:effectLst>
          <a:scene3d>
            <a:camera prst="perspectiveRight"/>
            <a:lightRig rig="threePt" dir="t"/>
          </a:scene3d>
        </p:spPr>
        <p:txBody>
          <a:bodyPr wrap="none" anchor="ctr"/>
          <a:lstStyle/>
          <a:p>
            <a:pPr>
              <a:defRPr/>
            </a:pPr>
            <a:endParaRPr lang="pt-BR"/>
          </a:p>
        </p:txBody>
      </p:sp>
      <p:sp>
        <p:nvSpPr>
          <p:cNvPr id="41" name="CaixaDeTexto 31"/>
          <p:cNvSpPr txBox="1">
            <a:spLocks noChangeArrowheads="1"/>
          </p:cNvSpPr>
          <p:nvPr/>
        </p:nvSpPr>
        <p:spPr bwMode="auto">
          <a:xfrm>
            <a:off x="31750" y="4913313"/>
            <a:ext cx="2339975" cy="2012950"/>
          </a:xfrm>
          <a:prstGeom prst="rect">
            <a:avLst/>
          </a:prstGeom>
          <a:noFill/>
          <a:ln w="9525">
            <a:noFill/>
            <a:miter lim="800000"/>
            <a:headEnd/>
            <a:tailEnd/>
          </a:ln>
        </p:spPr>
        <p:txBody>
          <a:bodyPr>
            <a:spAutoFit/>
          </a:bodyPr>
          <a:lstStyle/>
          <a:p>
            <a:pPr>
              <a:lnSpc>
                <a:spcPct val="130000"/>
              </a:lnSpc>
              <a:defRPr/>
            </a:pPr>
            <a:r>
              <a:rPr lang="pt-BR" sz="2400" b="1" dirty="0">
                <a:ln w="1905"/>
                <a:solidFill>
                  <a:srgbClr val="990000"/>
                </a:solidFill>
                <a:latin typeface="Verdana" pitchFamily="34" charset="0"/>
                <a:ea typeface="Verdana" pitchFamily="34" charset="0"/>
                <a:cs typeface="Verdana" pitchFamily="34" charset="0"/>
              </a:rPr>
              <a:t>Órgãos</a:t>
            </a:r>
          </a:p>
          <a:p>
            <a:pPr>
              <a:lnSpc>
                <a:spcPct val="130000"/>
              </a:lnSpc>
              <a:defRPr/>
            </a:pPr>
            <a:r>
              <a:rPr lang="pt-BR" sz="2400" b="1" dirty="0">
                <a:ln w="1905"/>
                <a:solidFill>
                  <a:srgbClr val="990000"/>
                </a:solidFill>
                <a:latin typeface="Verdana" pitchFamily="34" charset="0"/>
                <a:ea typeface="Verdana" pitchFamily="34" charset="0"/>
                <a:cs typeface="Verdana" pitchFamily="34" charset="0"/>
              </a:rPr>
              <a:t>e  Entidades </a:t>
            </a:r>
          </a:p>
          <a:p>
            <a:pPr>
              <a:lnSpc>
                <a:spcPct val="130000"/>
              </a:lnSpc>
              <a:defRPr/>
            </a:pPr>
            <a:r>
              <a:rPr lang="pt-BR" sz="2400" b="1" dirty="0">
                <a:ln w="1905"/>
                <a:solidFill>
                  <a:srgbClr val="990000"/>
                </a:solidFill>
                <a:latin typeface="Verdana" pitchFamily="34" charset="0"/>
                <a:ea typeface="Verdana" pitchFamily="34" charset="0"/>
                <a:cs typeface="Verdana" pitchFamily="34" charset="0"/>
              </a:rPr>
              <a:t>Integrantes do SAESP</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3489" name="Rectangle 1"/>
          <p:cNvSpPr>
            <a:spLocks noChangeArrowheads="1"/>
          </p:cNvSpPr>
          <p:nvPr/>
        </p:nvSpPr>
        <p:spPr bwMode="auto">
          <a:xfrm>
            <a:off x="539552" y="834535"/>
            <a:ext cx="820891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BR" sz="2400" b="1" dirty="0" smtClean="0">
                <a:latin typeface="Verdana" pitchFamily="34" charset="0"/>
                <a:ea typeface="Verdana" pitchFamily="34" charset="0"/>
                <a:cs typeface="Verdana" pitchFamily="34" charset="0"/>
              </a:rPr>
              <a:t>Reforçando...</a:t>
            </a:r>
            <a:endParaRPr lang="pt-BR" sz="2400" b="1" dirty="0" smtClean="0">
              <a:latin typeface="Verdana" pitchFamily="34" charset="0"/>
              <a:ea typeface="Verdana" pitchFamily="34" charset="0"/>
              <a:cs typeface="Verdana" pitchFamily="34" charset="0"/>
            </a:endParaRPr>
          </a:p>
          <a:p>
            <a:pPr algn="just"/>
            <a:endParaRPr lang="pt-BR" sz="2400" dirty="0" smtClean="0">
              <a:latin typeface="Verdana" pitchFamily="34" charset="0"/>
              <a:ea typeface="Verdana" pitchFamily="34" charset="0"/>
              <a:cs typeface="Verdana" pitchFamily="34" charset="0"/>
            </a:endParaRPr>
          </a:p>
          <a:p>
            <a:pPr algn="just"/>
            <a:r>
              <a:rPr lang="pt-BR" sz="2400" dirty="0" smtClean="0">
                <a:latin typeface="Verdana" pitchFamily="34" charset="0"/>
                <a:ea typeface="Verdana" pitchFamily="34" charset="0"/>
                <a:cs typeface="Verdana" pitchFamily="34" charset="0"/>
              </a:rPr>
              <a:t>Deverão </a:t>
            </a:r>
            <a:r>
              <a:rPr lang="pt-BR" sz="2400" dirty="0" smtClean="0">
                <a:latin typeface="Verdana" pitchFamily="34" charset="0"/>
                <a:ea typeface="Verdana" pitchFamily="34" charset="0"/>
                <a:cs typeface="Verdana" pitchFamily="34" charset="0"/>
              </a:rPr>
              <a:t>sempre ser identificados os tipos documentais e nunca os assuntos dos documentos, pois para um mesmo assunto poderão existir tipos documentais diferentes, com prazos de guarda e destinação final diferenciados</a:t>
            </a:r>
            <a:r>
              <a:rPr lang="pt-BR" sz="2400" dirty="0" smtClean="0">
                <a:latin typeface="Verdana" pitchFamily="34" charset="0"/>
                <a:ea typeface="Verdana" pitchFamily="34" charset="0"/>
                <a:cs typeface="Verdana" pitchFamily="34" charset="0"/>
              </a:rPr>
              <a:t>.</a:t>
            </a:r>
          </a:p>
          <a:p>
            <a:pPr algn="just"/>
            <a:endParaRPr lang="pt-BR" sz="1000" dirty="0" smtClean="0">
              <a:latin typeface="Verdana" pitchFamily="34" charset="0"/>
              <a:ea typeface="Verdana" pitchFamily="34" charset="0"/>
              <a:cs typeface="Verdana" pitchFamily="34" charset="0"/>
            </a:endParaRPr>
          </a:p>
          <a:p>
            <a:endParaRPr lang="pt-BR" sz="2400" dirty="0" smtClean="0">
              <a:latin typeface="Verdana" pitchFamily="34" charset="0"/>
              <a:ea typeface="Verdana" pitchFamily="34" charset="0"/>
              <a:cs typeface="Verdana" pitchFamily="34" charset="0"/>
            </a:endParaRPr>
          </a:p>
          <a:p>
            <a:endParaRPr lang="pt-BR" sz="2200" dirty="0" smtClean="0">
              <a:latin typeface="Verdana" pitchFamily="34" charset="0"/>
              <a:ea typeface="Verdana" pitchFamily="34" charset="0"/>
              <a:cs typeface="Verdana" pitchFamily="34" charset="0"/>
            </a:endParaRPr>
          </a:p>
          <a:p>
            <a:pPr lvl="0" algn="just" eaLnBrk="0" fontAlgn="base" hangingPunct="0">
              <a:spcBef>
                <a:spcPts val="600"/>
              </a:spcBef>
              <a:spcAft>
                <a:spcPts val="600"/>
              </a:spcAft>
            </a:pPr>
            <a:endParaRPr lang="pt-BR" sz="1600" dirty="0" smtClean="0">
              <a:latin typeface="Verdana" pitchFamily="34" charset="0"/>
              <a:ea typeface="Verdana" pitchFamily="34" charset="0"/>
              <a:cs typeface="Verdana" pitchFamily="34" charset="0"/>
            </a:endParaRPr>
          </a:p>
          <a:p>
            <a:pPr lvl="0" algn="just" eaLnBrk="0" fontAlgn="base" hangingPunct="0">
              <a:spcBef>
                <a:spcPts val="600"/>
              </a:spcBef>
              <a:spcAft>
                <a:spcPts val="600"/>
              </a:spcAft>
            </a:pPr>
            <a:endParaRPr lang="pt-BR" sz="1600" dirty="0" smtClean="0">
              <a:latin typeface="Verdana" pitchFamily="34" charset="0"/>
              <a:ea typeface="Verdana" pitchFamily="34" charset="0"/>
              <a:cs typeface="Verdana" pitchFamily="34" charset="0"/>
            </a:endParaRPr>
          </a:p>
          <a:p>
            <a:pPr lvl="0" algn="just" eaLnBrk="0" fontAlgn="base" hangingPunct="0"/>
            <a:endParaRPr lang="pt-BR" sz="1600" dirty="0" smtClean="0">
              <a:latin typeface="Verdana" pitchFamily="34" charset="0"/>
              <a:ea typeface="Verdana" pitchFamily="34" charset="0"/>
              <a:cs typeface="Verdana" pitchFamily="34" charset="0"/>
            </a:endParaRPr>
          </a:p>
          <a:p>
            <a:pPr lvl="0" algn="just" eaLnBrk="0" fontAlgn="base" hangingPunct="0"/>
            <a:r>
              <a:rPr lang="pt-BR" sz="1600" dirty="0" smtClean="0">
                <a:latin typeface="Verdana" pitchFamily="34" charset="0"/>
                <a:ea typeface="Verdana" pitchFamily="34" charset="0"/>
                <a:cs typeface="Verdana" pitchFamily="34" charset="0"/>
              </a:rPr>
              <a:t>Manual </a:t>
            </a:r>
            <a:r>
              <a:rPr lang="pt-BR" sz="1600" dirty="0" smtClean="0">
                <a:latin typeface="Verdana" pitchFamily="34" charset="0"/>
                <a:ea typeface="Verdana" pitchFamily="34" charset="0"/>
                <a:cs typeface="Verdana" pitchFamily="34" charset="0"/>
              </a:rPr>
              <a:t>de Normas e Procedimentos de Protocolo para a </a:t>
            </a:r>
            <a:endParaRPr lang="pt-BR" sz="1600" dirty="0" smtClean="0">
              <a:latin typeface="Verdana" pitchFamily="34" charset="0"/>
              <a:ea typeface="Verdana" pitchFamily="34" charset="0"/>
              <a:cs typeface="Verdana" pitchFamily="34" charset="0"/>
            </a:endParaRPr>
          </a:p>
          <a:p>
            <a:pPr lvl="0" algn="just" eaLnBrk="0" fontAlgn="base" hangingPunct="0"/>
            <a:r>
              <a:rPr lang="pt-BR" sz="1600" dirty="0" smtClean="0">
                <a:latin typeface="Verdana" pitchFamily="34" charset="0"/>
                <a:ea typeface="Verdana" pitchFamily="34" charset="0"/>
                <a:cs typeface="Verdana" pitchFamily="34" charset="0"/>
              </a:rPr>
              <a:t>Administração </a:t>
            </a:r>
            <a:r>
              <a:rPr lang="pt-BR" sz="1600" dirty="0" smtClean="0">
                <a:latin typeface="Verdana" pitchFamily="34" charset="0"/>
                <a:ea typeface="Verdana" pitchFamily="34" charset="0"/>
                <a:cs typeface="Verdana" pitchFamily="34" charset="0"/>
              </a:rPr>
              <a:t>Pública do Estado de São Paulo, página 31.</a:t>
            </a:r>
          </a:p>
        </p:txBody>
      </p:sp>
      <p:sp>
        <p:nvSpPr>
          <p:cNvPr id="7" name="Texto explicativo em elipse 6"/>
          <p:cNvSpPr/>
          <p:nvPr/>
        </p:nvSpPr>
        <p:spPr>
          <a:xfrm rot="10800000">
            <a:off x="2771800" y="3905180"/>
            <a:ext cx="2952328" cy="1224136"/>
          </a:xfrm>
          <a:prstGeom prst="wedgeEllipseCallout">
            <a:avLst/>
          </a:prstGeom>
          <a:noFill/>
          <a:ln>
            <a:solidFill>
              <a:srgbClr val="110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110076"/>
              </a:solidFill>
            </a:endParaRPr>
          </a:p>
        </p:txBody>
      </p:sp>
      <p:sp>
        <p:nvSpPr>
          <p:cNvPr id="8" name="CaixaDeTexto 7"/>
          <p:cNvSpPr txBox="1"/>
          <p:nvPr/>
        </p:nvSpPr>
        <p:spPr>
          <a:xfrm>
            <a:off x="3275856" y="4121204"/>
            <a:ext cx="1872208" cy="1107996"/>
          </a:xfrm>
          <a:prstGeom prst="rect">
            <a:avLst/>
          </a:prstGeom>
          <a:noFill/>
        </p:spPr>
        <p:txBody>
          <a:bodyPr wrap="square" rtlCol="0">
            <a:spAutoFit/>
          </a:bodyPr>
          <a:lstStyle/>
          <a:p>
            <a:pPr algn="ctr"/>
            <a:r>
              <a:rPr lang="pt-BR" sz="2400" b="1" dirty="0" smtClean="0">
                <a:solidFill>
                  <a:srgbClr val="110076"/>
                </a:solidFill>
                <a:latin typeface="Verdana" pitchFamily="34" charset="0"/>
                <a:ea typeface="Verdana" pitchFamily="34" charset="0"/>
                <a:cs typeface="Verdana" pitchFamily="34" charset="0"/>
              </a:rPr>
              <a:t>Usar o Índice!</a:t>
            </a:r>
          </a:p>
          <a:p>
            <a:pPr algn="ctr"/>
            <a:endParaRPr lang="pt-BR" dirty="0">
              <a:solidFill>
                <a:srgbClr val="110076"/>
              </a:solidFill>
              <a:latin typeface="Verdana" pitchFamily="34" charset="0"/>
              <a:ea typeface="Verdana" pitchFamily="34" charset="0"/>
              <a:cs typeface="Verdana" pitchFamily="34" charset="0"/>
            </a:endParaRPr>
          </a:p>
        </p:txBody>
      </p:sp>
      <p:sp>
        <p:nvSpPr>
          <p:cNvPr id="9" name="Retângulo 2"/>
          <p:cNvSpPr>
            <a:spLocks noChangeArrowheads="1"/>
          </p:cNvSpPr>
          <p:nvPr/>
        </p:nvSpPr>
        <p:spPr bwMode="auto">
          <a:xfrm>
            <a:off x="0" y="35913"/>
            <a:ext cx="9143999" cy="584775"/>
          </a:xfrm>
          <a:prstGeom prst="rect">
            <a:avLst/>
          </a:prstGeom>
          <a:noFill/>
          <a:ln w="9525">
            <a:noFill/>
            <a:miter lim="800000"/>
            <a:headEnd/>
            <a:tailEnd/>
          </a:ln>
        </p:spPr>
        <p:txBody>
          <a:bodyPr wrap="square">
            <a:spAutoFit/>
          </a:bodyPr>
          <a:lstStyle/>
          <a:p>
            <a:pPr marL="0" lvl="1" algn="ctr"/>
            <a:r>
              <a:rPr lang="pt-BR" sz="3200" b="1" dirty="0" smtClean="0">
                <a:solidFill>
                  <a:srgbClr val="C00000"/>
                </a:solidFill>
                <a:latin typeface="Verdana" pitchFamily="34" charset="0"/>
                <a:ea typeface="Verdana" pitchFamily="34" charset="0"/>
                <a:cs typeface="Verdana" pitchFamily="34" charset="0"/>
              </a:rPr>
              <a:t>Aplicação </a:t>
            </a:r>
            <a:r>
              <a:rPr lang="pt-BR" sz="3200" b="1" dirty="0">
                <a:solidFill>
                  <a:srgbClr val="C00000"/>
                </a:solidFill>
                <a:latin typeface="Verdana" pitchFamily="34" charset="0"/>
                <a:ea typeface="Verdana" pitchFamily="34" charset="0"/>
                <a:cs typeface="Verdana" pitchFamily="34" charset="0"/>
              </a:rPr>
              <a:t>do Plano de </a:t>
            </a:r>
            <a:r>
              <a:rPr lang="pt-BR" sz="3200" b="1" dirty="0" smtClean="0">
                <a:solidFill>
                  <a:srgbClr val="C00000"/>
                </a:solidFill>
                <a:latin typeface="Verdana" pitchFamily="34" charset="0"/>
                <a:ea typeface="Verdana" pitchFamily="34" charset="0"/>
                <a:cs typeface="Verdana" pitchFamily="34" charset="0"/>
              </a:rPr>
              <a:t>Classificação</a:t>
            </a:r>
          </a:p>
        </p:txBody>
      </p:sp>
      <p:pic>
        <p:nvPicPr>
          <p:cNvPr id="10" name="Picture 2"/>
          <p:cNvPicPr>
            <a:picLocks noChangeAspect="1" noChangeArrowheads="1"/>
          </p:cNvPicPr>
          <p:nvPr/>
        </p:nvPicPr>
        <p:blipFill>
          <a:blip r:embed="rId3" cstate="print"/>
          <a:srcRect l="33780" t="9672" r="32343"/>
          <a:stretch>
            <a:fillRect/>
          </a:stretch>
        </p:blipFill>
        <p:spPr bwMode="auto">
          <a:xfrm>
            <a:off x="8158234" y="5445224"/>
            <a:ext cx="985766" cy="1412776"/>
          </a:xfrm>
          <a:prstGeom prst="rect">
            <a:avLst/>
          </a:prstGeom>
          <a:noFill/>
          <a:ln w="9525">
            <a:noFill/>
            <a:miter lim="800000"/>
            <a:headEnd/>
            <a:tailEnd/>
          </a:ln>
        </p:spPr>
      </p:pic>
      <p:pic>
        <p:nvPicPr>
          <p:cNvPr id="11" name="Imagem 10" descr="logo-horizontal-png-fundoescuro.png"/>
          <p:cNvPicPr>
            <a:picLocks noChangeAspect="1"/>
          </p:cNvPicPr>
          <p:nvPr/>
        </p:nvPicPr>
        <p:blipFill>
          <a:blip r:embed="rId4" cstate="print"/>
          <a:stretch>
            <a:fillRect/>
          </a:stretch>
        </p:blipFill>
        <p:spPr>
          <a:xfrm>
            <a:off x="4786314" y="6286520"/>
            <a:ext cx="1643074" cy="392968"/>
          </a:xfrm>
          <a:prstGeom prst="rect">
            <a:avLst/>
          </a:prstGeom>
        </p:spPr>
      </p:pic>
      <p:pic>
        <p:nvPicPr>
          <p:cNvPr id="12" name="Imagem 11" descr="corte da bandeira.png"/>
          <p:cNvPicPr>
            <a:picLocks noChangeAspect="1"/>
          </p:cNvPicPr>
          <p:nvPr/>
        </p:nvPicPr>
        <p:blipFill>
          <a:blip r:embed="rId5"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anim calcmode="lin" valueType="num">
                                      <p:cBhvr>
                                        <p:cTn id="17" dur="2000" fill="hold"/>
                                        <p:tgtEl>
                                          <p:spTgt spid="10"/>
                                        </p:tgtEl>
                                        <p:attrNameLst>
                                          <p:attrName>ppt_x</p:attrName>
                                        </p:attrNameLst>
                                      </p:cBhvr>
                                      <p:tavLst>
                                        <p:tav tm="0">
                                          <p:val>
                                            <p:strVal val="#ppt_x"/>
                                          </p:val>
                                        </p:tav>
                                        <p:tav tm="100000">
                                          <p:val>
                                            <p:strVal val="#ppt_x"/>
                                          </p:val>
                                        </p:tav>
                                      </p:tavLst>
                                    </p:anim>
                                    <p:anim calcmode="lin" valueType="num">
                                      <p:cBhvr>
                                        <p:cTn id="18" dur="1800" decel="100000" fill="hold"/>
                                        <p:tgtEl>
                                          <p:spTgt spid="10"/>
                                        </p:tgtEl>
                                        <p:attrNameLst>
                                          <p:attrName>ppt_y</p:attrName>
                                        </p:attrNameLst>
                                      </p:cBhvr>
                                      <p:tavLst>
                                        <p:tav tm="0">
                                          <p:val>
                                            <p:strVal val="#ppt_y+1"/>
                                          </p:val>
                                        </p:tav>
                                        <p:tav tm="100000">
                                          <p:val>
                                            <p:strVal val="#ppt_y-.03"/>
                                          </p:val>
                                        </p:tav>
                                      </p:tavLst>
                                    </p:anim>
                                    <p:anim calcmode="lin" valueType="num">
                                      <p:cBhvr>
                                        <p:cTn id="19"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260648"/>
            <a:ext cx="9001125" cy="1077218"/>
          </a:xfrm>
          <a:prstGeom prst="rect">
            <a:avLst/>
          </a:prstGeom>
          <a:noFill/>
          <a:ln w="9525">
            <a:noFill/>
            <a:miter lim="800000"/>
            <a:headEnd/>
            <a:tailEnd/>
          </a:ln>
        </p:spPr>
        <p:txBody>
          <a:bodyPr wrap="square">
            <a:spAutoFit/>
          </a:bodyPr>
          <a:lstStyle/>
          <a:p>
            <a:pPr algn="ctr"/>
            <a:r>
              <a:rPr lang="pt-BR" sz="3200" b="1" dirty="0" smtClean="0">
                <a:solidFill>
                  <a:srgbClr val="C00000"/>
                </a:solidFill>
                <a:latin typeface="Verdana" pitchFamily="34" charset="0"/>
                <a:ea typeface="Verdana" pitchFamily="34" charset="0"/>
                <a:cs typeface="Verdana" pitchFamily="34" charset="0"/>
              </a:rPr>
              <a:t>Massa documental acumulada anterior a 1940</a:t>
            </a:r>
            <a:endParaRPr lang="pt-BR" sz="3200" b="1" dirty="0">
              <a:solidFill>
                <a:srgbClr val="C00000"/>
              </a:solidFill>
              <a:latin typeface="Verdana" pitchFamily="34" charset="0"/>
              <a:ea typeface="Verdana" pitchFamily="34" charset="0"/>
              <a:cs typeface="Verdana" pitchFamily="34" charset="0"/>
            </a:endParaRPr>
          </a:p>
        </p:txBody>
      </p:sp>
      <p:sp>
        <p:nvSpPr>
          <p:cNvPr id="7" name="Text Box 40"/>
          <p:cNvSpPr txBox="1">
            <a:spLocks noChangeArrowheads="1"/>
          </p:cNvSpPr>
          <p:nvPr/>
        </p:nvSpPr>
        <p:spPr bwMode="auto">
          <a:xfrm>
            <a:off x="395536" y="1473296"/>
            <a:ext cx="8352928" cy="4403976"/>
          </a:xfrm>
          <a:prstGeom prst="rect">
            <a:avLst/>
          </a:prstGeom>
          <a:noFill/>
          <a:ln w="57150" cap="sq" cmpd="thinThick">
            <a:noFill/>
            <a:miter lim="800000"/>
            <a:headEnd/>
            <a:tailEnd/>
          </a:ln>
          <a:effectLst/>
        </p:spPr>
        <p:txBody>
          <a:bodyPr wrap="square" anchor="t"/>
          <a:lstStyle/>
          <a:p>
            <a:pPr>
              <a:spcBef>
                <a:spcPct val="20000"/>
              </a:spcBef>
              <a:spcAft>
                <a:spcPts val="600"/>
              </a:spcAft>
              <a:buClr>
                <a:schemeClr val="tx2"/>
              </a:buClr>
              <a:buSzPct val="75000"/>
              <a:buFont typeface="Wingdings" pitchFamily="2" charset="2"/>
              <a:buNone/>
            </a:pPr>
            <a:r>
              <a:rPr lang="pt-BR" sz="2100" b="1" dirty="0">
                <a:latin typeface="Verdana" pitchFamily="34" charset="0"/>
                <a:ea typeface="Verdana" pitchFamily="34" charset="0"/>
                <a:cs typeface="Verdana" pitchFamily="34" charset="0"/>
              </a:rPr>
              <a:t>Art. 31 </a:t>
            </a:r>
            <a:r>
              <a:rPr lang="pt-BR" sz="2100" dirty="0">
                <a:latin typeface="Verdana" pitchFamily="34" charset="0"/>
                <a:ea typeface="Verdana" pitchFamily="34" charset="0"/>
                <a:cs typeface="Verdana" pitchFamily="34" charset="0"/>
              </a:rPr>
              <a:t>- São </a:t>
            </a:r>
            <a:r>
              <a:rPr lang="pt-BR" sz="2100" dirty="0" smtClean="0">
                <a:latin typeface="Verdana" pitchFamily="34" charset="0"/>
                <a:ea typeface="Verdana" pitchFamily="34" charset="0"/>
                <a:cs typeface="Verdana" pitchFamily="34" charset="0"/>
              </a:rPr>
              <a:t>documentos </a:t>
            </a:r>
            <a:r>
              <a:rPr lang="pt-BR" sz="2100" dirty="0">
                <a:latin typeface="Verdana" pitchFamily="34" charset="0"/>
                <a:ea typeface="Verdana" pitchFamily="34" charset="0"/>
                <a:cs typeface="Verdana" pitchFamily="34" charset="0"/>
              </a:rPr>
              <a:t>de guarda permanente</a:t>
            </a:r>
            <a:r>
              <a:rPr lang="pt-BR" sz="2100" dirty="0" smtClean="0">
                <a:latin typeface="Verdana" pitchFamily="34" charset="0"/>
                <a:ea typeface="Verdana" pitchFamily="34" charset="0"/>
                <a:cs typeface="Verdana" pitchFamily="34" charset="0"/>
              </a:rPr>
              <a:t>:</a:t>
            </a:r>
          </a:p>
          <a:p>
            <a:pPr>
              <a:spcBef>
                <a:spcPct val="20000"/>
              </a:spcBef>
              <a:spcAft>
                <a:spcPts val="600"/>
              </a:spcAft>
              <a:buClr>
                <a:schemeClr val="tx2"/>
              </a:buClr>
              <a:buSzPct val="75000"/>
              <a:buFont typeface="Wingdings" pitchFamily="2" charset="2"/>
              <a:buNone/>
            </a:pPr>
            <a:r>
              <a:rPr lang="pt-BR" sz="2100" dirty="0" smtClean="0">
                <a:latin typeface="Verdana" pitchFamily="34" charset="0"/>
                <a:ea typeface="Verdana" pitchFamily="34" charset="0"/>
                <a:cs typeface="Verdana" pitchFamily="34" charset="0"/>
              </a:rPr>
              <a:t>III </a:t>
            </a:r>
            <a:r>
              <a:rPr lang="pt-BR" sz="2100" dirty="0">
                <a:latin typeface="Verdana" pitchFamily="34" charset="0"/>
                <a:ea typeface="Verdana" pitchFamily="34" charset="0"/>
                <a:cs typeface="Verdana" pitchFamily="34" charset="0"/>
              </a:rPr>
              <a:t>- Todos os processos, expedientes e </a:t>
            </a:r>
            <a:r>
              <a:rPr lang="pt-BR" sz="2100" dirty="0" smtClean="0">
                <a:latin typeface="Verdana" pitchFamily="34" charset="0"/>
                <a:ea typeface="Verdana" pitchFamily="34" charset="0"/>
                <a:cs typeface="Verdana" pitchFamily="34" charset="0"/>
              </a:rPr>
              <a:t>demais documentos</a:t>
            </a:r>
            <a:r>
              <a:rPr lang="pt-BR" sz="2100" dirty="0">
                <a:latin typeface="Verdana" pitchFamily="34" charset="0"/>
                <a:ea typeface="Verdana" pitchFamily="34" charset="0"/>
                <a:cs typeface="Verdana" pitchFamily="34" charset="0"/>
              </a:rPr>
              <a:t>, </a:t>
            </a:r>
            <a:r>
              <a:rPr lang="pt-BR" sz="2100" dirty="0" smtClean="0">
                <a:latin typeface="Verdana" pitchFamily="34" charset="0"/>
                <a:ea typeface="Verdana" pitchFamily="34" charset="0"/>
                <a:cs typeface="Verdana" pitchFamily="34" charset="0"/>
              </a:rPr>
              <a:t>produzidos</a:t>
            </a:r>
            <a:r>
              <a:rPr lang="pt-BR" sz="2100" dirty="0">
                <a:latin typeface="Verdana" pitchFamily="34" charset="0"/>
                <a:ea typeface="Verdana" pitchFamily="34" charset="0"/>
                <a:cs typeface="Verdana" pitchFamily="34" charset="0"/>
              </a:rPr>
              <a:t>, recebidos ou acumulados pelos órgãos da </a:t>
            </a:r>
            <a:r>
              <a:rPr lang="pt-BR" sz="2100" dirty="0" smtClean="0">
                <a:latin typeface="Verdana" pitchFamily="34" charset="0"/>
                <a:ea typeface="Verdana" pitchFamily="34" charset="0"/>
                <a:cs typeface="Verdana" pitchFamily="34" charset="0"/>
              </a:rPr>
              <a:t>Administração </a:t>
            </a:r>
            <a:r>
              <a:rPr lang="pt-BR" sz="2100" dirty="0">
                <a:latin typeface="Verdana" pitchFamily="34" charset="0"/>
                <a:ea typeface="Verdana" pitchFamily="34" charset="0"/>
                <a:cs typeface="Verdana" pitchFamily="34" charset="0"/>
              </a:rPr>
              <a:t>Público Estadual até o ano de </a:t>
            </a:r>
            <a:r>
              <a:rPr lang="pt-BR" sz="2100" dirty="0" smtClean="0">
                <a:latin typeface="Verdana" pitchFamily="34" charset="0"/>
                <a:ea typeface="Verdana" pitchFamily="34" charset="0"/>
                <a:cs typeface="Verdana" pitchFamily="34" charset="0"/>
              </a:rPr>
              <a:t>1940</a:t>
            </a:r>
          </a:p>
          <a:p>
            <a:pPr>
              <a:spcBef>
                <a:spcPct val="20000"/>
              </a:spcBef>
              <a:spcAft>
                <a:spcPts val="600"/>
              </a:spcAft>
              <a:buClr>
                <a:schemeClr val="tx2"/>
              </a:buClr>
              <a:buSzPct val="75000"/>
              <a:buFont typeface="Wingdings" pitchFamily="2" charset="2"/>
              <a:buNone/>
            </a:pPr>
            <a:r>
              <a:rPr lang="pt-BR" sz="2100" b="1" dirty="0" smtClean="0">
                <a:latin typeface="Verdana" pitchFamily="34" charset="0"/>
                <a:ea typeface="Verdana" pitchFamily="34" charset="0"/>
                <a:cs typeface="Verdana" pitchFamily="34" charset="0"/>
              </a:rPr>
              <a:t>Art. 32 </a:t>
            </a:r>
            <a:r>
              <a:rPr lang="pt-BR" sz="2100" dirty="0" smtClean="0">
                <a:latin typeface="Verdana" pitchFamily="34" charset="0"/>
                <a:ea typeface="Verdana" pitchFamily="34" charset="0"/>
                <a:cs typeface="Verdana" pitchFamily="34" charset="0"/>
              </a:rPr>
              <a:t>(...)</a:t>
            </a:r>
          </a:p>
          <a:p>
            <a:pPr>
              <a:spcBef>
                <a:spcPct val="20000"/>
              </a:spcBef>
              <a:spcAft>
                <a:spcPts val="600"/>
              </a:spcAft>
              <a:buClr>
                <a:schemeClr val="tx2"/>
              </a:buClr>
              <a:buSzPct val="75000"/>
              <a:buFont typeface="Wingdings" pitchFamily="2" charset="2"/>
              <a:buNone/>
            </a:pPr>
            <a:r>
              <a:rPr lang="pt-BR" sz="2100" dirty="0" smtClean="0">
                <a:latin typeface="Verdana" pitchFamily="34" charset="0"/>
                <a:ea typeface="Verdana" pitchFamily="34" charset="0"/>
                <a:cs typeface="Verdana" pitchFamily="34" charset="0"/>
              </a:rPr>
              <a:t>parágrafo único – Os documentos de guarda permanente, ao serem transferidos ou recolhidos ao Arquivo do Estado, deverão estar avaliados, organizados, higienizados e acondicionados, bem como acompanhados de instrumento descritivo que permita sua identificação, acesso e controle.</a:t>
            </a:r>
            <a:endParaRPr lang="pt-BR" sz="2100" i="1" dirty="0">
              <a:latin typeface="Verdana" pitchFamily="34" charset="0"/>
              <a:ea typeface="Verdana" pitchFamily="34" charset="0"/>
              <a:cs typeface="Verdana" pitchFamily="34" charset="0"/>
            </a:endParaRPr>
          </a:p>
          <a:p>
            <a:pPr>
              <a:spcBef>
                <a:spcPct val="20000"/>
              </a:spcBef>
              <a:spcAft>
                <a:spcPts val="600"/>
              </a:spcAft>
              <a:buClr>
                <a:schemeClr val="tx2"/>
              </a:buClr>
              <a:buSzPct val="75000"/>
              <a:buFont typeface="Wingdings" pitchFamily="2" charset="2"/>
              <a:buNone/>
            </a:pPr>
            <a:r>
              <a:rPr lang="pt-BR" sz="2000" i="1" dirty="0">
                <a:latin typeface="Verdana" pitchFamily="34" charset="0"/>
                <a:ea typeface="Verdana" pitchFamily="34" charset="0"/>
                <a:cs typeface="Verdana" pitchFamily="34" charset="0"/>
              </a:rPr>
              <a:t>                                                  </a:t>
            </a:r>
            <a:r>
              <a:rPr lang="pt-BR" sz="2000" i="1" dirty="0" smtClean="0">
                <a:latin typeface="Verdana" pitchFamily="34" charset="0"/>
                <a:ea typeface="Verdana" pitchFamily="34" charset="0"/>
                <a:cs typeface="Verdana" pitchFamily="34" charset="0"/>
              </a:rPr>
              <a:t> </a:t>
            </a:r>
            <a:r>
              <a:rPr lang="pt-BR" sz="2000" dirty="0" smtClean="0">
                <a:latin typeface="Verdana" pitchFamily="34" charset="0"/>
                <a:ea typeface="Verdana" pitchFamily="34" charset="0"/>
                <a:cs typeface="Verdana" pitchFamily="34" charset="0"/>
              </a:rPr>
              <a:t>Decreto </a:t>
            </a:r>
            <a:r>
              <a:rPr lang="pt-BR" sz="2000" dirty="0">
                <a:latin typeface="Verdana" pitchFamily="34" charset="0"/>
                <a:ea typeface="Verdana" pitchFamily="34" charset="0"/>
                <a:cs typeface="Verdana" pitchFamily="34" charset="0"/>
              </a:rPr>
              <a:t>nº 48.897/2004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642938" y="71688"/>
            <a:ext cx="7858125" cy="1077218"/>
          </a:xfrm>
          <a:prstGeom prst="rect">
            <a:avLst/>
          </a:prstGeom>
          <a:noFill/>
          <a:ln w="9525">
            <a:noFill/>
            <a:miter lim="800000"/>
            <a:headEnd/>
            <a:tailEnd/>
          </a:ln>
        </p:spPr>
        <p:txBody>
          <a:bodyPr>
            <a:spAutoFit/>
          </a:bodyPr>
          <a:lstStyle/>
          <a:p>
            <a:pPr algn="ctr"/>
            <a:r>
              <a:rPr lang="pt-BR" sz="3200" b="1" dirty="0" smtClean="0">
                <a:solidFill>
                  <a:srgbClr val="C00000"/>
                </a:solidFill>
                <a:latin typeface="Verdana" pitchFamily="34" charset="0"/>
                <a:ea typeface="Verdana" pitchFamily="34" charset="0"/>
                <a:cs typeface="Verdana" pitchFamily="34" charset="0"/>
              </a:rPr>
              <a:t>Massa documental acumulada</a:t>
            </a:r>
          </a:p>
          <a:p>
            <a:pPr algn="ctr"/>
            <a:r>
              <a:rPr lang="pt-BR" sz="3200" b="1" dirty="0" smtClean="0">
                <a:solidFill>
                  <a:srgbClr val="C00000"/>
                </a:solidFill>
                <a:latin typeface="Verdana" pitchFamily="34" charset="0"/>
                <a:ea typeface="Verdana" pitchFamily="34" charset="0"/>
                <a:cs typeface="Verdana" pitchFamily="34" charset="0"/>
              </a:rPr>
              <a:t>posterior a 1940</a:t>
            </a:r>
          </a:p>
        </p:txBody>
      </p:sp>
      <p:sp>
        <p:nvSpPr>
          <p:cNvPr id="7" name="Text Box 3"/>
          <p:cNvSpPr txBox="1">
            <a:spLocks noChangeArrowheads="1"/>
          </p:cNvSpPr>
          <p:nvPr/>
        </p:nvSpPr>
        <p:spPr bwMode="auto">
          <a:xfrm>
            <a:off x="611560" y="1628800"/>
            <a:ext cx="8069283" cy="4320480"/>
          </a:xfrm>
          <a:prstGeom prst="rect">
            <a:avLst/>
          </a:prstGeom>
          <a:noFill/>
          <a:ln w="57150" cap="sq" cmpd="thinThick">
            <a:noFill/>
            <a:miter lim="800000"/>
            <a:headEnd/>
            <a:tailEnd/>
          </a:ln>
          <a:effectLst/>
        </p:spPr>
        <p:txBody>
          <a:bodyPr wrap="square" anchor="ctr"/>
          <a:lstStyle/>
          <a:p>
            <a:pPr marL="342900" indent="-342900">
              <a:spcBef>
                <a:spcPct val="20000"/>
              </a:spcBef>
              <a:buClr>
                <a:schemeClr val="tx2"/>
              </a:buClr>
              <a:buSzPct val="75000"/>
              <a:buFont typeface="Wingdings" pitchFamily="2" charset="2"/>
              <a:buChar char="ü"/>
            </a:pPr>
            <a:endParaRPr lang="pt-BR" sz="2200" b="1" dirty="0">
              <a:effectLst/>
              <a:latin typeface="Calibri" pitchFamily="34" charset="0"/>
            </a:endParaRPr>
          </a:p>
          <a:p>
            <a:pPr marL="342900" indent="-342900">
              <a:spcBef>
                <a:spcPct val="20000"/>
              </a:spcBef>
              <a:buClr>
                <a:schemeClr val="tx2"/>
              </a:buClr>
              <a:buSzPct val="75000"/>
              <a:buFont typeface="Wingdings" pitchFamily="2" charset="2"/>
              <a:buChar char="ü"/>
            </a:pPr>
            <a:endParaRPr lang="pt-BR" sz="2200" b="1" dirty="0">
              <a:effectLst/>
              <a:latin typeface="Calibri" pitchFamily="34" charset="0"/>
            </a:endParaRPr>
          </a:p>
          <a:p>
            <a:pPr marL="342900" indent="-342900">
              <a:spcBef>
                <a:spcPct val="20000"/>
              </a:spcBef>
              <a:buClr>
                <a:schemeClr val="tx2"/>
              </a:buClr>
              <a:buSzPct val="109000"/>
              <a:buFont typeface="Wingdings" pitchFamily="2" charset="2"/>
              <a:buChar char="ü"/>
            </a:pPr>
            <a:endParaRPr lang="pt-BR" sz="2200" b="1" dirty="0">
              <a:effectLst/>
              <a:latin typeface="Calibri" pitchFamily="34" charset="0"/>
            </a:endParaRPr>
          </a:p>
          <a:p>
            <a:pPr marL="342900" indent="-342900">
              <a:spcBef>
                <a:spcPct val="20000"/>
              </a:spcBef>
              <a:buClr>
                <a:srgbClr val="CC3300"/>
              </a:buClr>
              <a:buSzPct val="109000"/>
              <a:buFont typeface="Wingdings" pitchFamily="2" charset="2"/>
              <a:buChar char="ü"/>
            </a:pPr>
            <a:r>
              <a:rPr lang="pt-BR" sz="2200" dirty="0">
                <a:latin typeface="Verdana" pitchFamily="34" charset="0"/>
                <a:ea typeface="Verdana" pitchFamily="34" charset="0"/>
                <a:cs typeface="Verdana" pitchFamily="34" charset="0"/>
              </a:rPr>
              <a:t>Identificar as unidades produtoras dos documentos (Departamentos, </a:t>
            </a:r>
            <a:r>
              <a:rPr lang="pt-BR" sz="2200" dirty="0" smtClean="0">
                <a:latin typeface="Verdana" pitchFamily="34" charset="0"/>
                <a:ea typeface="Verdana" pitchFamily="34" charset="0"/>
                <a:cs typeface="Verdana" pitchFamily="34" charset="0"/>
              </a:rPr>
              <a:t>setores etc</a:t>
            </a:r>
            <a:r>
              <a:rPr lang="pt-BR" sz="2200" dirty="0">
                <a:latin typeface="Verdana" pitchFamily="34" charset="0"/>
                <a:ea typeface="Verdana" pitchFamily="34" charset="0"/>
                <a:cs typeface="Verdana" pitchFamily="34" charset="0"/>
              </a:rPr>
              <a:t>.);</a:t>
            </a:r>
          </a:p>
          <a:p>
            <a:pPr marL="342900" indent="-342900">
              <a:spcBef>
                <a:spcPct val="20000"/>
              </a:spcBef>
              <a:buClr>
                <a:srgbClr val="CC3300"/>
              </a:buClr>
              <a:buSzPct val="109000"/>
              <a:buFont typeface="Wingdings" pitchFamily="2" charset="2"/>
              <a:buChar char="ü"/>
            </a:pPr>
            <a:endParaRPr lang="pt-BR" sz="1000" dirty="0">
              <a:latin typeface="Verdana" pitchFamily="34" charset="0"/>
              <a:ea typeface="Verdana" pitchFamily="34" charset="0"/>
              <a:cs typeface="Verdana" pitchFamily="34" charset="0"/>
            </a:endParaRPr>
          </a:p>
          <a:p>
            <a:pPr marL="342900" indent="-342900">
              <a:spcBef>
                <a:spcPct val="20000"/>
              </a:spcBef>
              <a:buClr>
                <a:srgbClr val="CC3300"/>
              </a:buClr>
              <a:buSzPct val="109000"/>
              <a:buFont typeface="Wingdings" pitchFamily="2" charset="2"/>
              <a:buChar char="ü"/>
            </a:pPr>
            <a:r>
              <a:rPr lang="pt-BR" sz="2200" dirty="0">
                <a:latin typeface="Verdana" pitchFamily="34" charset="0"/>
                <a:ea typeface="Verdana" pitchFamily="34" charset="0"/>
                <a:cs typeface="Verdana" pitchFamily="34" charset="0"/>
              </a:rPr>
              <a:t>Identificar os tipos documentais de acordo com o Plano de Classificação;</a:t>
            </a:r>
          </a:p>
          <a:p>
            <a:pPr marL="342900" indent="-342900">
              <a:spcBef>
                <a:spcPct val="20000"/>
              </a:spcBef>
              <a:buClr>
                <a:srgbClr val="CC3300"/>
              </a:buClr>
              <a:buSzPct val="109000"/>
              <a:buFont typeface="Wingdings" pitchFamily="2" charset="2"/>
              <a:buChar char="ü"/>
            </a:pPr>
            <a:endParaRPr lang="pt-BR" sz="1000" dirty="0">
              <a:latin typeface="Verdana" pitchFamily="34" charset="0"/>
              <a:ea typeface="Verdana" pitchFamily="34" charset="0"/>
              <a:cs typeface="Verdana" pitchFamily="34" charset="0"/>
            </a:endParaRPr>
          </a:p>
          <a:p>
            <a:pPr marL="342900" indent="-342900">
              <a:spcBef>
                <a:spcPct val="20000"/>
              </a:spcBef>
              <a:buClr>
                <a:srgbClr val="CC3300"/>
              </a:buClr>
              <a:buSzPct val="109000"/>
              <a:buFont typeface="Wingdings" pitchFamily="2" charset="2"/>
              <a:buChar char="ü"/>
            </a:pPr>
            <a:r>
              <a:rPr lang="pt-BR" sz="2200" dirty="0">
                <a:latin typeface="Verdana" pitchFamily="34" charset="0"/>
                <a:ea typeface="Verdana" pitchFamily="34" charset="0"/>
                <a:cs typeface="Verdana" pitchFamily="34" charset="0"/>
              </a:rPr>
              <a:t>Codificar os tipos documentais de acordo com o Plano de Classificação;</a:t>
            </a:r>
          </a:p>
          <a:p>
            <a:pPr marL="342900" indent="-342900">
              <a:spcBef>
                <a:spcPct val="20000"/>
              </a:spcBef>
              <a:buClr>
                <a:srgbClr val="CC3300"/>
              </a:buClr>
              <a:buSzPct val="109000"/>
              <a:buFont typeface="Wingdings" pitchFamily="2" charset="2"/>
              <a:buChar char="ü"/>
            </a:pPr>
            <a:endParaRPr lang="pt-BR" sz="1000" dirty="0">
              <a:latin typeface="Verdana" pitchFamily="34" charset="0"/>
              <a:ea typeface="Verdana" pitchFamily="34" charset="0"/>
              <a:cs typeface="Verdana" pitchFamily="34" charset="0"/>
            </a:endParaRPr>
          </a:p>
          <a:p>
            <a:pPr marL="342900" indent="-342900">
              <a:spcBef>
                <a:spcPct val="20000"/>
              </a:spcBef>
              <a:buClr>
                <a:srgbClr val="CC3300"/>
              </a:buClr>
              <a:buSzPct val="109000"/>
              <a:buFont typeface="Wingdings" pitchFamily="2" charset="2"/>
              <a:buChar char="ü"/>
            </a:pPr>
            <a:r>
              <a:rPr lang="pt-BR" sz="2200" dirty="0">
                <a:latin typeface="Verdana" pitchFamily="34" charset="0"/>
                <a:ea typeface="Verdana" pitchFamily="34" charset="0"/>
                <a:cs typeface="Verdana" pitchFamily="34" charset="0"/>
              </a:rPr>
              <a:t>Identificar os prazos de guarda de cada tipo documental de acordo com </a:t>
            </a:r>
            <a:r>
              <a:rPr lang="pt-BR" sz="2200" dirty="0" smtClean="0">
                <a:latin typeface="Verdana" pitchFamily="34" charset="0"/>
                <a:ea typeface="Verdana" pitchFamily="34" charset="0"/>
                <a:cs typeface="Verdana" pitchFamily="34" charset="0"/>
              </a:rPr>
              <a:t>as Tabelas </a:t>
            </a:r>
            <a:r>
              <a:rPr lang="pt-BR" sz="2200" dirty="0">
                <a:latin typeface="Verdana" pitchFamily="34" charset="0"/>
                <a:ea typeface="Verdana" pitchFamily="34" charset="0"/>
                <a:cs typeface="Verdana" pitchFamily="34" charset="0"/>
              </a:rPr>
              <a:t>de Temporalidade. </a:t>
            </a:r>
            <a:endParaRPr lang="pt-BR" sz="2200" b="1" dirty="0">
              <a:effectLst/>
              <a:latin typeface="Calibri" pitchFamily="34" charset="0"/>
            </a:endParaRPr>
          </a:p>
          <a:p>
            <a:pPr marL="342900" indent="-342900">
              <a:spcBef>
                <a:spcPct val="20000"/>
              </a:spcBef>
              <a:buClr>
                <a:schemeClr val="tx2"/>
              </a:buClr>
              <a:buSzPct val="75000"/>
              <a:buFont typeface="Wingdings" pitchFamily="2" charset="2"/>
              <a:buChar char="ü"/>
            </a:pPr>
            <a:endParaRPr lang="pt-BR" sz="2200" b="1" dirty="0">
              <a:effectLst/>
              <a:latin typeface="Calibri" pitchFamily="34" charset="0"/>
            </a:endParaRPr>
          </a:p>
          <a:p>
            <a:pPr marL="342900" indent="-342900">
              <a:spcBef>
                <a:spcPct val="20000"/>
              </a:spcBef>
              <a:buClr>
                <a:schemeClr val="tx2"/>
              </a:buClr>
              <a:buSzPct val="75000"/>
              <a:buFont typeface="Wingdings" pitchFamily="2" charset="2"/>
              <a:buChar char="ü"/>
            </a:pPr>
            <a:endParaRPr lang="pt-BR" sz="2200" b="1" dirty="0">
              <a:effectLst/>
              <a:latin typeface="Calibri" pitchFamily="34" charset="0"/>
            </a:endParaRPr>
          </a:p>
          <a:p>
            <a:pPr marL="342900" indent="-342900">
              <a:spcBef>
                <a:spcPct val="20000"/>
              </a:spcBef>
              <a:buClr>
                <a:schemeClr val="tx2"/>
              </a:buClr>
              <a:buSzPct val="75000"/>
              <a:buFont typeface="Wingdings" pitchFamily="2" charset="2"/>
              <a:buChar char="ü"/>
            </a:pPr>
            <a:endParaRPr lang="pt-BR" sz="2200" b="1" dirty="0">
              <a:effectLst/>
              <a:latin typeface="Calibri" pitchFamily="34" charset="0"/>
            </a:endParaRPr>
          </a:p>
          <a:p>
            <a:pPr marL="342900" indent="-342900">
              <a:spcBef>
                <a:spcPct val="20000"/>
              </a:spcBef>
              <a:buClr>
                <a:schemeClr val="tx2"/>
              </a:buClr>
              <a:buSzPct val="75000"/>
              <a:buFont typeface="Wingdings" pitchFamily="2" charset="2"/>
              <a:buChar char="ü"/>
            </a:pPr>
            <a:endParaRPr lang="pt-BR" sz="2200" b="1" dirty="0">
              <a:effectLst/>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1143000" y="166688"/>
            <a:ext cx="7858125" cy="1077218"/>
          </a:xfrm>
          <a:prstGeom prst="rect">
            <a:avLst/>
          </a:prstGeom>
          <a:noFill/>
          <a:ln w="9525">
            <a:noFill/>
            <a:miter lim="800000"/>
            <a:headEnd/>
            <a:tailEnd/>
          </a:ln>
        </p:spPr>
        <p:txBody>
          <a:bodyPr>
            <a:spAutoFit/>
          </a:bodyPr>
          <a:lstStyle/>
          <a:p>
            <a:pPr algn="ctr"/>
            <a:r>
              <a:rPr lang="pt-BR" sz="3200" b="1" dirty="0" smtClean="0">
                <a:solidFill>
                  <a:srgbClr val="C00000"/>
                </a:solidFill>
                <a:latin typeface="Verdana" pitchFamily="34" charset="0"/>
                <a:ea typeface="Verdana" pitchFamily="34" charset="0"/>
                <a:cs typeface="Verdana" pitchFamily="34" charset="0"/>
              </a:rPr>
              <a:t>Massa documental acumulada</a:t>
            </a:r>
          </a:p>
          <a:p>
            <a:pPr algn="ctr"/>
            <a:r>
              <a:rPr lang="pt-BR" sz="3200" b="1" dirty="0" smtClean="0">
                <a:solidFill>
                  <a:srgbClr val="C00000"/>
                </a:solidFill>
                <a:latin typeface="Verdana" pitchFamily="34" charset="0"/>
                <a:ea typeface="Verdana" pitchFamily="34" charset="0"/>
                <a:cs typeface="Verdana" pitchFamily="34" charset="0"/>
              </a:rPr>
              <a:t>posterior a 1940</a:t>
            </a:r>
            <a:endParaRPr lang="pt-BR" sz="3200" b="1" dirty="0">
              <a:solidFill>
                <a:srgbClr val="C00000"/>
              </a:solidFill>
              <a:latin typeface="Verdana" pitchFamily="34" charset="0"/>
              <a:ea typeface="Verdana" pitchFamily="34" charset="0"/>
              <a:cs typeface="Verdana" pitchFamily="34" charset="0"/>
            </a:endParaRPr>
          </a:p>
        </p:txBody>
      </p:sp>
      <p:sp>
        <p:nvSpPr>
          <p:cNvPr id="7" name="Text Box 7"/>
          <p:cNvSpPr txBox="1">
            <a:spLocks noChangeArrowheads="1"/>
          </p:cNvSpPr>
          <p:nvPr/>
        </p:nvSpPr>
        <p:spPr bwMode="auto">
          <a:xfrm>
            <a:off x="467544" y="1434256"/>
            <a:ext cx="8189568" cy="4154984"/>
          </a:xfrm>
          <a:prstGeom prst="rect">
            <a:avLst/>
          </a:prstGeom>
          <a:noFill/>
          <a:ln w="9525">
            <a:noFill/>
            <a:miter lim="800000"/>
            <a:headEnd/>
            <a:tailEnd/>
          </a:ln>
        </p:spPr>
        <p:txBody>
          <a:bodyPr wrap="square">
            <a:spAutoFit/>
          </a:bodyPr>
          <a:lstStyle/>
          <a:p>
            <a:pPr marL="285750" indent="-285750"/>
            <a:r>
              <a:rPr lang="pt-BR" sz="2200" dirty="0">
                <a:latin typeface="Verdana" pitchFamily="34" charset="0"/>
                <a:ea typeface="Verdana" pitchFamily="34" charset="0"/>
                <a:cs typeface="Verdana" pitchFamily="34" charset="0"/>
              </a:rPr>
              <a:t>Fazer a separação entre os documentos:</a:t>
            </a:r>
          </a:p>
          <a:p>
            <a:pPr marL="285750" indent="-285750"/>
            <a:endParaRPr lang="pt-BR" sz="2200" dirty="0">
              <a:latin typeface="Verdana" pitchFamily="34" charset="0"/>
              <a:ea typeface="Verdana" pitchFamily="34" charset="0"/>
              <a:cs typeface="Verdana" pitchFamily="34" charset="0"/>
            </a:endParaRPr>
          </a:p>
          <a:p>
            <a:pPr marL="285750" indent="-285750">
              <a:buClr>
                <a:srgbClr val="CC3300"/>
              </a:buClr>
              <a:buFont typeface="Wingdings" pitchFamily="2" charset="2"/>
              <a:buChar char="ü"/>
            </a:pPr>
            <a:r>
              <a:rPr lang="pt-BR" sz="2200" dirty="0">
                <a:latin typeface="Verdana" pitchFamily="34" charset="0"/>
                <a:ea typeface="Verdana" pitchFamily="34" charset="0"/>
                <a:cs typeface="Verdana" pitchFamily="34" charset="0"/>
              </a:rPr>
              <a:t> que esgotados os prazos de </a:t>
            </a:r>
            <a:r>
              <a:rPr lang="pt-BR" sz="2200" dirty="0" smtClean="0">
                <a:latin typeface="Verdana" pitchFamily="34" charset="0"/>
                <a:ea typeface="Verdana" pitchFamily="34" charset="0"/>
                <a:cs typeface="Verdana" pitchFamily="34" charset="0"/>
              </a:rPr>
              <a:t>guarda </a:t>
            </a:r>
            <a:r>
              <a:rPr lang="pt-BR" sz="2200" dirty="0">
                <a:latin typeface="Verdana" pitchFamily="34" charset="0"/>
                <a:ea typeface="Verdana" pitchFamily="34" charset="0"/>
                <a:cs typeface="Verdana" pitchFamily="34" charset="0"/>
              </a:rPr>
              <a:t>têm como destinação final à eliminação</a:t>
            </a:r>
          </a:p>
          <a:p>
            <a:pPr marL="285750" indent="-285750">
              <a:buClr>
                <a:srgbClr val="CC3300"/>
              </a:buClr>
              <a:buFont typeface="Wingdings" pitchFamily="2" charset="2"/>
              <a:buChar char="ü"/>
            </a:pPr>
            <a:endParaRPr lang="pt-BR" sz="2200" dirty="0">
              <a:latin typeface="Verdana" pitchFamily="34" charset="0"/>
              <a:ea typeface="Verdana" pitchFamily="34" charset="0"/>
              <a:cs typeface="Verdana" pitchFamily="34" charset="0"/>
            </a:endParaRPr>
          </a:p>
          <a:p>
            <a:pPr marL="285750" indent="-285750">
              <a:buClr>
                <a:srgbClr val="CC3300"/>
              </a:buClr>
              <a:buFont typeface="Wingdings" pitchFamily="2" charset="2"/>
              <a:buChar char="ü"/>
            </a:pPr>
            <a:r>
              <a:rPr lang="pt-BR" sz="2200" dirty="0">
                <a:latin typeface="Verdana" pitchFamily="34" charset="0"/>
                <a:ea typeface="Verdana" pitchFamily="34" charset="0"/>
                <a:cs typeface="Verdana" pitchFamily="34" charset="0"/>
              </a:rPr>
              <a:t>que esgotados os prazos de guarda na Unidade </a:t>
            </a:r>
            <a:r>
              <a:rPr lang="pt-BR" sz="2200" dirty="0" smtClean="0">
                <a:latin typeface="Verdana" pitchFamily="34" charset="0"/>
                <a:ea typeface="Verdana" pitchFamily="34" charset="0"/>
                <a:cs typeface="Verdana" pitchFamily="34" charset="0"/>
              </a:rPr>
              <a:t>Produtora</a:t>
            </a:r>
            <a:r>
              <a:rPr lang="pt-BR" sz="2200" dirty="0">
                <a:latin typeface="Verdana" pitchFamily="34" charset="0"/>
                <a:ea typeface="Verdana" pitchFamily="34" charset="0"/>
                <a:cs typeface="Verdana" pitchFamily="34" charset="0"/>
              </a:rPr>
              <a:t>, ainda </a:t>
            </a:r>
            <a:r>
              <a:rPr lang="pt-BR" sz="2200" dirty="0" smtClean="0">
                <a:latin typeface="Verdana" pitchFamily="34" charset="0"/>
                <a:ea typeface="Verdana" pitchFamily="34" charset="0"/>
                <a:cs typeface="Verdana" pitchFamily="34" charset="0"/>
              </a:rPr>
              <a:t>devem </a:t>
            </a:r>
            <a:r>
              <a:rPr lang="pt-BR" sz="2200" dirty="0">
                <a:latin typeface="Verdana" pitchFamily="34" charset="0"/>
                <a:ea typeface="Verdana" pitchFamily="34" charset="0"/>
                <a:cs typeface="Verdana" pitchFamily="34" charset="0"/>
              </a:rPr>
              <a:t>cumprir os prazos prescricionais e </a:t>
            </a:r>
            <a:r>
              <a:rPr lang="pt-BR" sz="2200" dirty="0" err="1">
                <a:latin typeface="Verdana" pitchFamily="34" charset="0"/>
                <a:ea typeface="Verdana" pitchFamily="34" charset="0"/>
                <a:cs typeface="Verdana" pitchFamily="34" charset="0"/>
              </a:rPr>
              <a:t>precaucionais</a:t>
            </a:r>
            <a:r>
              <a:rPr lang="pt-BR" sz="2200" dirty="0">
                <a:latin typeface="Verdana" pitchFamily="34" charset="0"/>
                <a:ea typeface="Verdana" pitchFamily="34" charset="0"/>
                <a:cs typeface="Verdana" pitchFamily="34" charset="0"/>
              </a:rPr>
              <a:t> na Unidade com </a:t>
            </a:r>
            <a:r>
              <a:rPr lang="pt-BR" sz="2200" dirty="0" smtClean="0">
                <a:latin typeface="Verdana" pitchFamily="34" charset="0"/>
                <a:ea typeface="Verdana" pitchFamily="34" charset="0"/>
                <a:cs typeface="Verdana" pitchFamily="34" charset="0"/>
              </a:rPr>
              <a:t>Atribuições de </a:t>
            </a:r>
            <a:r>
              <a:rPr lang="pt-BR" sz="2200" dirty="0">
                <a:latin typeface="Verdana" pitchFamily="34" charset="0"/>
                <a:ea typeface="Verdana" pitchFamily="34" charset="0"/>
                <a:cs typeface="Verdana" pitchFamily="34" charset="0"/>
              </a:rPr>
              <a:t>Arquivo</a:t>
            </a:r>
            <a:r>
              <a:rPr lang="pt-BR" sz="2200" dirty="0" smtClean="0">
                <a:latin typeface="Verdana" pitchFamily="34" charset="0"/>
                <a:ea typeface="Verdana" pitchFamily="34" charset="0"/>
                <a:cs typeface="Verdana" pitchFamily="34" charset="0"/>
              </a:rPr>
              <a:t>, até </a:t>
            </a:r>
            <a:r>
              <a:rPr lang="pt-BR" sz="2200" dirty="0">
                <a:latin typeface="Verdana" pitchFamily="34" charset="0"/>
                <a:ea typeface="Verdana" pitchFamily="34" charset="0"/>
                <a:cs typeface="Verdana" pitchFamily="34" charset="0"/>
              </a:rPr>
              <a:t>a sua  destinação final, que poderá ser a eliminação ou a guarda permanente;</a:t>
            </a:r>
          </a:p>
          <a:p>
            <a:pPr marL="285750" indent="-285750">
              <a:buClr>
                <a:srgbClr val="CC3300"/>
              </a:buClr>
              <a:buFont typeface="Wingdings" pitchFamily="2" charset="2"/>
              <a:buChar char="ü"/>
            </a:pPr>
            <a:endParaRPr lang="pt-BR" sz="2200" dirty="0">
              <a:latin typeface="Verdana" pitchFamily="34" charset="0"/>
              <a:ea typeface="Verdana" pitchFamily="34" charset="0"/>
              <a:cs typeface="Verdana" pitchFamily="34" charset="0"/>
            </a:endParaRPr>
          </a:p>
          <a:p>
            <a:pPr marL="285750" indent="-285750">
              <a:buClr>
                <a:srgbClr val="CC3300"/>
              </a:buClr>
              <a:buFont typeface="Wingdings" pitchFamily="2" charset="2"/>
              <a:buChar char="ü"/>
            </a:pPr>
            <a:r>
              <a:rPr lang="pt-BR" sz="2200" dirty="0" smtClean="0">
                <a:latin typeface="Verdana" pitchFamily="34" charset="0"/>
                <a:ea typeface="Verdana" pitchFamily="34" charset="0"/>
                <a:cs typeface="Verdana" pitchFamily="34" charset="0"/>
              </a:rPr>
              <a:t> </a:t>
            </a:r>
            <a:r>
              <a:rPr lang="pt-BR" sz="2200" dirty="0">
                <a:latin typeface="Verdana" pitchFamily="34" charset="0"/>
                <a:ea typeface="Verdana" pitchFamily="34" charset="0"/>
                <a:cs typeface="Verdana" pitchFamily="34" charset="0"/>
              </a:rPr>
              <a:t>destinados à guarda </a:t>
            </a:r>
            <a:r>
              <a:rPr lang="pt-BR" sz="2200" dirty="0" smtClean="0">
                <a:latin typeface="Verdana" pitchFamily="34" charset="0"/>
                <a:ea typeface="Verdana" pitchFamily="34" charset="0"/>
                <a:cs typeface="Verdana" pitchFamily="34" charset="0"/>
              </a:rPr>
              <a:t>permanente.</a:t>
            </a:r>
            <a:endParaRPr lang="pt-BR" sz="22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323945"/>
            <a:ext cx="9144000" cy="584775"/>
          </a:xfrm>
          <a:prstGeom prst="rect">
            <a:avLst/>
          </a:prstGeom>
          <a:noFill/>
          <a:ln w="9525">
            <a:noFill/>
            <a:miter lim="800000"/>
            <a:headEnd/>
            <a:tailEnd/>
          </a:ln>
        </p:spPr>
        <p:txBody>
          <a:bodyPr wrap="square">
            <a:spAutoFit/>
          </a:bodyPr>
          <a:lstStyle/>
          <a:p>
            <a:pPr algn="ctr"/>
            <a:r>
              <a:rPr lang="pt-BR" sz="3200" b="1" dirty="0" smtClean="0">
                <a:solidFill>
                  <a:srgbClr val="C00000"/>
                </a:solidFill>
                <a:latin typeface="Verdana" pitchFamily="34" charset="0"/>
                <a:ea typeface="Verdana" pitchFamily="34" charset="0"/>
                <a:cs typeface="Verdana" pitchFamily="34" charset="0"/>
              </a:rPr>
              <a:t>Eliminação de Documentos Públicos</a:t>
            </a:r>
          </a:p>
        </p:txBody>
      </p:sp>
      <p:pic>
        <p:nvPicPr>
          <p:cNvPr id="7" name="Picture 3" descr="MCj03380280000[1]"/>
          <p:cNvPicPr>
            <a:picLocks noChangeAspect="1" noChangeArrowheads="1"/>
          </p:cNvPicPr>
          <p:nvPr/>
        </p:nvPicPr>
        <p:blipFill>
          <a:blip r:embed="rId4" cstate="print"/>
          <a:srcRect/>
          <a:stretch>
            <a:fillRect/>
          </a:stretch>
        </p:blipFill>
        <p:spPr bwMode="auto">
          <a:xfrm>
            <a:off x="0" y="1700808"/>
            <a:ext cx="3059832" cy="2767087"/>
          </a:xfrm>
          <a:prstGeom prst="rect">
            <a:avLst/>
          </a:prstGeom>
          <a:noFill/>
          <a:ln w="9525">
            <a:noFill/>
            <a:miter lim="800000"/>
            <a:headEnd/>
            <a:tailEnd/>
          </a:ln>
        </p:spPr>
      </p:pic>
      <p:sp>
        <p:nvSpPr>
          <p:cNvPr id="8" name="Rectangle 4"/>
          <p:cNvSpPr>
            <a:spLocks noChangeArrowheads="1"/>
          </p:cNvSpPr>
          <p:nvPr/>
        </p:nvSpPr>
        <p:spPr bwMode="auto">
          <a:xfrm>
            <a:off x="3059832" y="1268760"/>
            <a:ext cx="6084168" cy="4536504"/>
          </a:xfrm>
          <a:prstGeom prst="rect">
            <a:avLst/>
          </a:prstGeom>
          <a:noFill/>
          <a:ln w="9525">
            <a:noFill/>
            <a:miter lim="800000"/>
            <a:headEnd/>
            <a:tailEnd/>
          </a:ln>
        </p:spPr>
        <p:txBody>
          <a:bodyPr lIns="92075" tIns="46038" rIns="92075" bIns="46038"/>
          <a:lstStyle/>
          <a:p>
            <a:pPr marL="342900" indent="-342900" eaLnBrk="0" hangingPunct="0">
              <a:spcBef>
                <a:spcPts val="600"/>
              </a:spcBef>
              <a:spcAft>
                <a:spcPts val="600"/>
              </a:spcAf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Relação </a:t>
            </a:r>
            <a:r>
              <a:rPr lang="pt-BR" sz="2200" dirty="0">
                <a:latin typeface="Verdana" pitchFamily="34" charset="0"/>
                <a:ea typeface="Verdana" pitchFamily="34" charset="0"/>
                <a:cs typeface="Verdana" pitchFamily="34" charset="0"/>
              </a:rPr>
              <a:t>de Eliminação de </a:t>
            </a:r>
            <a:r>
              <a:rPr lang="pt-BR" sz="2200" dirty="0" smtClean="0">
                <a:latin typeface="Verdana" pitchFamily="34" charset="0"/>
                <a:ea typeface="Verdana" pitchFamily="34" charset="0"/>
                <a:cs typeface="Verdana" pitchFamily="34" charset="0"/>
              </a:rPr>
              <a:t>Documentos;</a:t>
            </a:r>
            <a:endParaRPr lang="pt-BR" sz="2200" dirty="0">
              <a:latin typeface="Verdana" pitchFamily="34" charset="0"/>
              <a:ea typeface="Verdana" pitchFamily="34" charset="0"/>
              <a:cs typeface="Verdana" pitchFamily="34" charset="0"/>
            </a:endParaRPr>
          </a:p>
          <a:p>
            <a:pPr marL="342900" indent="-342900" eaLnBrk="0" hangingPunct="0">
              <a:spcBef>
                <a:spcPts val="600"/>
              </a:spcBef>
              <a:spcAft>
                <a:spcPts val="600"/>
              </a:spcAf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Seleção de amostras;</a:t>
            </a:r>
          </a:p>
          <a:p>
            <a:pPr marL="342900" indent="-342900" eaLnBrk="0" hangingPunct="0">
              <a:spcBef>
                <a:spcPts val="600"/>
              </a:spcBef>
              <a:spcAft>
                <a:spcPts val="600"/>
              </a:spcAf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Edital </a:t>
            </a:r>
            <a:r>
              <a:rPr lang="pt-BR" sz="2200" dirty="0">
                <a:latin typeface="Verdana" pitchFamily="34" charset="0"/>
                <a:ea typeface="Verdana" pitchFamily="34" charset="0"/>
                <a:cs typeface="Verdana" pitchFamily="34" charset="0"/>
              </a:rPr>
              <a:t>de Ciência de </a:t>
            </a:r>
            <a:r>
              <a:rPr lang="pt-BR" sz="2200" dirty="0" smtClean="0">
                <a:latin typeface="Verdana" pitchFamily="34" charset="0"/>
                <a:ea typeface="Verdana" pitchFamily="34" charset="0"/>
                <a:cs typeface="Verdana" pitchFamily="34" charset="0"/>
              </a:rPr>
              <a:t>Eliminação de Documentos;</a:t>
            </a:r>
            <a:endParaRPr lang="pt-BR" sz="2200" dirty="0">
              <a:latin typeface="Verdana" pitchFamily="34" charset="0"/>
              <a:ea typeface="Verdana" pitchFamily="34" charset="0"/>
              <a:cs typeface="Verdana" pitchFamily="34" charset="0"/>
            </a:endParaRPr>
          </a:p>
          <a:p>
            <a:pPr marL="342900" indent="-342900" eaLnBrk="0" hangingPunct="0">
              <a:spcBef>
                <a:spcPts val="600"/>
              </a:spcBef>
              <a:spcAft>
                <a:spcPts val="600"/>
              </a:spcAf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Fragmentação de </a:t>
            </a:r>
            <a:r>
              <a:rPr lang="pt-BR" sz="2200" dirty="0">
                <a:latin typeface="Verdana" pitchFamily="34" charset="0"/>
                <a:ea typeface="Verdana" pitchFamily="34" charset="0"/>
                <a:cs typeface="Verdana" pitchFamily="34" charset="0"/>
              </a:rPr>
              <a:t>documentos</a:t>
            </a:r>
          </a:p>
          <a:p>
            <a:pPr marL="342900" indent="-342900" eaLnBrk="0" hangingPunct="0">
              <a:spcBef>
                <a:spcPts val="600"/>
              </a:spcBef>
              <a:spcAft>
                <a:spcPts val="600"/>
              </a:spcAft>
              <a:buClr>
                <a:srgbClr val="C00000"/>
              </a:buClr>
              <a:buFont typeface="Wingdings" pitchFamily="2" charset="2"/>
              <a:buChar char="ü"/>
            </a:pPr>
            <a:r>
              <a:rPr lang="pt-BR" sz="2200" dirty="0">
                <a:latin typeface="Verdana" pitchFamily="34" charset="0"/>
                <a:ea typeface="Verdana" pitchFamily="34" charset="0"/>
                <a:cs typeface="Verdana" pitchFamily="34" charset="0"/>
              </a:rPr>
              <a:t>Termo de Eliminação de </a:t>
            </a:r>
            <a:r>
              <a:rPr lang="pt-BR" sz="2200" dirty="0" smtClean="0">
                <a:latin typeface="Verdana" pitchFamily="34" charset="0"/>
                <a:ea typeface="Verdana" pitchFamily="34" charset="0"/>
                <a:cs typeface="Verdana" pitchFamily="34" charset="0"/>
              </a:rPr>
              <a:t>Documentos;</a:t>
            </a:r>
            <a:endParaRPr lang="pt-BR" sz="2200" dirty="0">
              <a:latin typeface="Verdana" pitchFamily="34" charset="0"/>
              <a:ea typeface="Verdana" pitchFamily="34" charset="0"/>
              <a:cs typeface="Verdana" pitchFamily="34" charset="0"/>
            </a:endParaRPr>
          </a:p>
          <a:p>
            <a:pPr marL="342900" indent="-342900" eaLnBrk="0" hangingPunct="0">
              <a:spcBef>
                <a:spcPts val="600"/>
              </a:spcBef>
              <a:spcAft>
                <a:spcPts val="600"/>
              </a:spcAft>
              <a:buClr>
                <a:srgbClr val="C00000"/>
              </a:buClr>
              <a:buFont typeface="Wingdings" pitchFamily="2" charset="2"/>
              <a:buChar char="ü"/>
            </a:pPr>
            <a:r>
              <a:rPr lang="pt-BR" sz="2200" dirty="0" smtClean="0">
                <a:latin typeface="Verdana" pitchFamily="34" charset="0"/>
                <a:ea typeface="Verdana" pitchFamily="34" charset="0"/>
                <a:cs typeface="Verdana" pitchFamily="34" charset="0"/>
              </a:rPr>
              <a:t>Doação </a:t>
            </a:r>
            <a:r>
              <a:rPr lang="pt-BR" sz="2200" dirty="0">
                <a:latin typeface="Verdana" pitchFamily="34" charset="0"/>
                <a:ea typeface="Verdana" pitchFamily="34" charset="0"/>
                <a:cs typeface="Verdana" pitchFamily="34" charset="0"/>
              </a:rPr>
              <a:t>ao Fundo </a:t>
            </a:r>
            <a:r>
              <a:rPr lang="pt-BR" sz="2200" dirty="0" smtClean="0">
                <a:latin typeface="Verdana" pitchFamily="34" charset="0"/>
                <a:ea typeface="Verdana" pitchFamily="34" charset="0"/>
                <a:cs typeface="Verdana" pitchFamily="34" charset="0"/>
              </a:rPr>
              <a:t>ou a Cooperativas dos </a:t>
            </a:r>
            <a:r>
              <a:rPr lang="pt-BR" sz="2200" dirty="0">
                <a:latin typeface="Verdana" pitchFamily="34" charset="0"/>
                <a:ea typeface="Verdana" pitchFamily="34" charset="0"/>
                <a:cs typeface="Verdana" pitchFamily="34" charset="0"/>
              </a:rPr>
              <a:t>documentos fragmentados em suporte </a:t>
            </a:r>
            <a:r>
              <a:rPr lang="pt-BR" sz="2200" dirty="0" smtClean="0">
                <a:latin typeface="Verdana" pitchFamily="34" charset="0"/>
                <a:ea typeface="Verdana" pitchFamily="34" charset="0"/>
                <a:cs typeface="Verdana" pitchFamily="34" charset="0"/>
              </a:rPr>
              <a:t>papel.</a:t>
            </a:r>
          </a:p>
          <a:p>
            <a:pPr marL="342900" indent="-342900" eaLnBrk="0" hangingPunct="0">
              <a:spcBef>
                <a:spcPct val="20000"/>
              </a:spcBef>
            </a:pPr>
            <a:endParaRPr lang="pt-BR" sz="900" dirty="0" smtClean="0">
              <a:latin typeface="Verdana" pitchFamily="34" charset="0"/>
              <a:ea typeface="Verdana" pitchFamily="34" charset="0"/>
              <a:cs typeface="Verdana" pitchFamily="34" charset="0"/>
            </a:endParaRPr>
          </a:p>
          <a:p>
            <a:pPr eaLnBrk="0" hangingPunct="0">
              <a:spcBef>
                <a:spcPct val="20000"/>
              </a:spcBef>
            </a:pPr>
            <a:r>
              <a:rPr lang="pt-BR" dirty="0" smtClean="0">
                <a:latin typeface="Verdana" pitchFamily="34" charset="0"/>
                <a:ea typeface="Verdana" pitchFamily="34" charset="0"/>
                <a:cs typeface="Verdana" pitchFamily="34" charset="0"/>
              </a:rPr>
              <a:t>Decreto nº 48.897/2004, </a:t>
            </a:r>
            <a:r>
              <a:rPr lang="pt-BR" dirty="0" err="1" smtClean="0">
                <a:latin typeface="Verdana" pitchFamily="34" charset="0"/>
                <a:ea typeface="Verdana" pitchFamily="34" charset="0"/>
                <a:cs typeface="Verdana" pitchFamily="34" charset="0"/>
              </a:rPr>
              <a:t>arts</a:t>
            </a:r>
            <a:r>
              <a:rPr lang="pt-BR" dirty="0" smtClean="0">
                <a:latin typeface="Verdana" pitchFamily="34" charset="0"/>
                <a:ea typeface="Verdana" pitchFamily="34" charset="0"/>
                <a:cs typeface="Verdana" pitchFamily="34" charset="0"/>
              </a:rPr>
              <a:t>. 24 a 30 e Instrução Normativa APE/SAESP nº 2/2010</a:t>
            </a:r>
          </a:p>
          <a:p>
            <a:pPr marL="342900" indent="-342900" eaLnBrk="0" hangingPunct="0">
              <a:spcBef>
                <a:spcPct val="20000"/>
              </a:spcBef>
              <a:buFont typeface="Arial" pitchFamily="34" charset="0"/>
              <a:buChar char="•"/>
            </a:pPr>
            <a:endParaRPr lang="pt-BR" sz="2000" dirty="0" smtClean="0">
              <a:latin typeface="Verdana" pitchFamily="34" charset="0"/>
              <a:ea typeface="Verdana" pitchFamily="34" charset="0"/>
              <a:cs typeface="Verdana" pitchFamily="34" charset="0"/>
            </a:endParaRPr>
          </a:p>
          <a:p>
            <a:pPr marL="342900" indent="-342900" eaLnBrk="0" hangingPunct="0">
              <a:spcBef>
                <a:spcPct val="20000"/>
              </a:spcBef>
            </a:pPr>
            <a:endParaRPr lang="pt-BR" sz="20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562100" y="116632"/>
            <a:ext cx="6162636" cy="6474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srcRect/>
          <a:stretch>
            <a:fillRect/>
          </a:stretch>
        </p:blipFill>
        <p:spPr bwMode="auto">
          <a:xfrm>
            <a:off x="1907704" y="74524"/>
            <a:ext cx="5164609" cy="65024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t="-474"/>
          <a:stretch>
            <a:fillRect/>
          </a:stretch>
        </p:blipFill>
        <p:spPr bwMode="auto">
          <a:xfrm>
            <a:off x="1557338" y="188640"/>
            <a:ext cx="6029325" cy="6450285"/>
          </a:xfrm>
          <a:prstGeom prst="rect">
            <a:avLst/>
          </a:prstGeom>
          <a:noFill/>
          <a:ln w="9525">
            <a:noFill/>
            <a:miter lim="800000"/>
            <a:headEnd/>
            <a:tailEnd/>
          </a:ln>
        </p:spPr>
      </p:pic>
      <p:sp>
        <p:nvSpPr>
          <p:cNvPr id="7" name="Retângulo 6"/>
          <p:cNvSpPr/>
          <p:nvPr/>
        </p:nvSpPr>
        <p:spPr>
          <a:xfrm>
            <a:off x="1475656" y="42532"/>
            <a:ext cx="6408712"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1403648" y="6624736"/>
            <a:ext cx="6408712"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89" name="CaixaDeTexto 88"/>
          <p:cNvSpPr txBox="1"/>
          <p:nvPr/>
        </p:nvSpPr>
        <p:spPr>
          <a:xfrm>
            <a:off x="755576" y="332656"/>
            <a:ext cx="7416824" cy="1077218"/>
          </a:xfrm>
          <a:prstGeom prst="rect">
            <a:avLst/>
          </a:prstGeom>
          <a:noFill/>
        </p:spPr>
        <p:txBody>
          <a:bodyPr wrap="square" rtlCol="0">
            <a:spAutoFit/>
          </a:bodyPr>
          <a:lstStyle/>
          <a:p>
            <a:pPr algn="ctr"/>
            <a:r>
              <a:rPr lang="pt-BR" sz="3200" b="1" dirty="0" smtClean="0">
                <a:solidFill>
                  <a:srgbClr val="C00000"/>
                </a:solidFill>
                <a:latin typeface="Verdana" pitchFamily="34" charset="0"/>
                <a:ea typeface="Verdana" pitchFamily="34" charset="0"/>
                <a:cs typeface="Verdana" pitchFamily="34" charset="0"/>
              </a:rPr>
              <a:t>Recolhimento de Documentos ao Arquivo Público do Estado</a:t>
            </a:r>
            <a:endParaRPr lang="pt-BR" sz="2400" b="1" dirty="0">
              <a:latin typeface="Verdana" pitchFamily="34" charset="0"/>
              <a:ea typeface="Verdana" pitchFamily="34" charset="0"/>
              <a:cs typeface="Verdana" pitchFamily="34" charset="0"/>
            </a:endParaRPr>
          </a:p>
        </p:txBody>
      </p:sp>
      <p:sp>
        <p:nvSpPr>
          <p:cNvPr id="20481" name="Rectangle 1"/>
          <p:cNvSpPr>
            <a:spLocks noChangeArrowheads="1"/>
          </p:cNvSpPr>
          <p:nvPr/>
        </p:nvSpPr>
        <p:spPr bwMode="auto">
          <a:xfrm>
            <a:off x="395536" y="1628800"/>
            <a:ext cx="5184576" cy="4124206"/>
          </a:xfrm>
          <a:prstGeom prst="rect">
            <a:avLst/>
          </a:prstGeom>
          <a:noFill/>
          <a:ln w="57150" cap="sq" cmpd="thinThick">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Art. 1º</a:t>
            </a:r>
            <a:r>
              <a:rPr kumimoji="0" lang="pt-BR"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 Os órgãos e entidades da Administração Pública estadual direta, indireta e </a:t>
            </a:r>
            <a:r>
              <a:rPr kumimoji="0" lang="pt-BR" sz="2200" b="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fundacional</a:t>
            </a:r>
            <a:r>
              <a:rPr kumimoji="0" lang="pt-BR"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deverão adotar as providências necessárias para o recolhimento de seus </a:t>
            </a:r>
            <a:r>
              <a:rPr kumimoji="0" lang="pt-BR" sz="22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documentos de guarda permanente</a:t>
            </a:r>
            <a:r>
              <a:rPr kumimoji="0" lang="pt-BR" sz="22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em qualquer suporte, à Unidade do Arquivo Público do Estado, visando sua preservação e acesso público.</a:t>
            </a:r>
          </a:p>
          <a:p>
            <a:pPr marL="0" marR="0" lvl="0" indent="0" algn="l" defTabSz="914400" rtl="0" eaLnBrk="1" fontAlgn="base" latinLnBrk="0" hangingPunct="1">
              <a:lnSpc>
                <a:spcPct val="100000"/>
              </a:lnSpc>
              <a:spcBef>
                <a:spcPct val="0"/>
              </a:spcBef>
              <a:spcAft>
                <a:spcPct val="0"/>
              </a:spcAft>
              <a:buClrTx/>
              <a:buSzTx/>
              <a:buFontTx/>
              <a:buNone/>
              <a:tabLst/>
            </a:pPr>
            <a:endParaRPr lang="pt-BR" sz="2200" dirty="0" smtClean="0">
              <a:latin typeface="Verdana" pitchFamily="34" charset="0"/>
              <a:ea typeface="Verdana" pitchFamily="34" charset="0"/>
              <a:cs typeface="Verdana" pitchFamily="34" charset="0"/>
            </a:endParaRPr>
          </a:p>
          <a:p>
            <a:pPr lvl="0" fontAlgn="base">
              <a:spcBef>
                <a:spcPct val="0"/>
              </a:spcBef>
              <a:spcAft>
                <a:spcPct val="0"/>
              </a:spcAft>
            </a:pPr>
            <a:r>
              <a:rPr lang="pt-BR" sz="2000" dirty="0" smtClean="0">
                <a:latin typeface="Verdana" pitchFamily="34" charset="0"/>
                <a:ea typeface="Verdana" pitchFamily="34" charset="0"/>
                <a:cs typeface="Verdana" pitchFamily="34" charset="0"/>
              </a:rPr>
              <a:t>Decreto nº 60.145/2014</a:t>
            </a:r>
            <a:endParaRPr kumimoji="0" lang="pt-BR" sz="220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5796136" y="1412776"/>
            <a:ext cx="3258933" cy="4581128"/>
          </a:xfrm>
          <a:prstGeom prst="rect">
            <a:avLst/>
          </a:prstGeom>
          <a:noFill/>
          <a:ln w="9525">
            <a:noFill/>
            <a:miter lim="800000"/>
            <a:headEnd/>
            <a:tailEnd/>
          </a:ln>
        </p:spPr>
      </p:pic>
      <p:pic>
        <p:nvPicPr>
          <p:cNvPr id="6" name="Imagem 5"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7" name="Imagem 6" descr="corte da bandeira.png"/>
          <p:cNvPicPr>
            <a:picLocks noChangeAspect="1"/>
          </p:cNvPicPr>
          <p:nvPr/>
        </p:nvPicPr>
        <p:blipFill>
          <a:blip r:embed="rId4"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CaixaDeTexto 5"/>
          <p:cNvSpPr txBox="1"/>
          <p:nvPr/>
        </p:nvSpPr>
        <p:spPr>
          <a:xfrm>
            <a:off x="539552" y="285008"/>
            <a:ext cx="8208911" cy="861774"/>
          </a:xfrm>
          <a:prstGeom prst="rect">
            <a:avLst/>
          </a:prstGeom>
          <a:noFill/>
        </p:spPr>
        <p:txBody>
          <a:bodyPr wrap="square" rtlCol="0">
            <a:spAutoFit/>
          </a:bodyPr>
          <a:lstStyle/>
          <a:p>
            <a:pPr algn="ctr"/>
            <a:r>
              <a:rPr lang="pt-BR" sz="3200" b="1" dirty="0" smtClean="0">
                <a:solidFill>
                  <a:srgbClr val="C00000"/>
                </a:solidFill>
                <a:latin typeface="Verdana" pitchFamily="34" charset="0"/>
                <a:ea typeface="Verdana" pitchFamily="34" charset="0"/>
                <a:cs typeface="Verdana" pitchFamily="34" charset="0"/>
              </a:rPr>
              <a:t>Conservação preventiva do acervo</a:t>
            </a:r>
          </a:p>
          <a:p>
            <a:endParaRPr lang="pt-BR" dirty="0"/>
          </a:p>
        </p:txBody>
      </p:sp>
      <p:pic>
        <p:nvPicPr>
          <p:cNvPr id="8" name="Picture 1" descr="F:\SEFAZ\Imagem1.jpg"/>
          <p:cNvPicPr>
            <a:picLocks noChangeAspect="1" noChangeArrowheads="1"/>
          </p:cNvPicPr>
          <p:nvPr/>
        </p:nvPicPr>
        <p:blipFill>
          <a:blip r:embed="rId4" cstate="print"/>
          <a:srcRect/>
          <a:stretch>
            <a:fillRect/>
          </a:stretch>
        </p:blipFill>
        <p:spPr bwMode="auto">
          <a:xfrm>
            <a:off x="683568" y="1628800"/>
            <a:ext cx="4016375" cy="2042556"/>
          </a:xfrm>
          <a:prstGeom prst="rect">
            <a:avLst/>
          </a:prstGeom>
          <a:noFill/>
          <a:ln w="9525">
            <a:noFill/>
            <a:miter lim="800000"/>
            <a:headEnd/>
            <a:tailEnd/>
          </a:ln>
        </p:spPr>
      </p:pic>
      <p:sp>
        <p:nvSpPr>
          <p:cNvPr id="10" name="Texto explicativo retangular com cantos arredondados 9"/>
          <p:cNvSpPr/>
          <p:nvPr/>
        </p:nvSpPr>
        <p:spPr>
          <a:xfrm>
            <a:off x="1549268" y="1055226"/>
            <a:ext cx="2304256" cy="665018"/>
          </a:xfrm>
          <a:prstGeom prst="wedgeRoundRectCallout">
            <a:avLst>
              <a:gd name="adj1" fmla="val -4262"/>
              <a:gd name="adj2" fmla="val 162275"/>
              <a:gd name="adj3" fmla="val 16667"/>
            </a:avLst>
          </a:prstGeom>
          <a:noFill/>
          <a:ln>
            <a:solidFill>
              <a:srgbClr val="11007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chemeClr val="tx1">
                    <a:lumMod val="75000"/>
                    <a:lumOff val="25000"/>
                  </a:schemeClr>
                </a:solidFill>
                <a:latin typeface="Verdana" pitchFamily="34" charset="0"/>
                <a:ea typeface="Verdana" pitchFamily="34" charset="0"/>
                <a:cs typeface="Verdana" pitchFamily="34" charset="0"/>
              </a:rPr>
              <a:t>desmetalização</a:t>
            </a:r>
          </a:p>
        </p:txBody>
      </p:sp>
      <p:sp>
        <p:nvSpPr>
          <p:cNvPr id="11" name="CaixaDeTexto 10"/>
          <p:cNvSpPr txBox="1"/>
          <p:nvPr/>
        </p:nvSpPr>
        <p:spPr>
          <a:xfrm>
            <a:off x="6947065" y="2006930"/>
            <a:ext cx="344384" cy="369332"/>
          </a:xfrm>
          <a:prstGeom prst="rect">
            <a:avLst/>
          </a:prstGeom>
          <a:noFill/>
        </p:spPr>
        <p:txBody>
          <a:bodyPr wrap="square" rtlCol="0">
            <a:spAutoFit/>
          </a:bodyPr>
          <a:lstStyle/>
          <a:p>
            <a:endParaRPr lang="pt-BR" dirty="0"/>
          </a:p>
        </p:txBody>
      </p:sp>
      <p:pic>
        <p:nvPicPr>
          <p:cNvPr id="13" name="il_fi" descr="pasta-catalogo-06"/>
          <p:cNvPicPr>
            <a:picLocks noChangeAspect="1" noChangeArrowheads="1"/>
          </p:cNvPicPr>
          <p:nvPr/>
        </p:nvPicPr>
        <p:blipFill>
          <a:blip r:embed="rId5" cstate="print"/>
          <a:srcRect/>
          <a:stretch>
            <a:fillRect/>
          </a:stretch>
        </p:blipFill>
        <p:spPr bwMode="auto">
          <a:xfrm>
            <a:off x="683568" y="3861048"/>
            <a:ext cx="1936750" cy="2125663"/>
          </a:xfrm>
          <a:prstGeom prst="rect">
            <a:avLst/>
          </a:prstGeom>
          <a:noFill/>
          <a:ln w="9525">
            <a:noFill/>
            <a:miter lim="800000"/>
            <a:headEnd/>
            <a:tailEnd/>
          </a:ln>
        </p:spPr>
      </p:pic>
      <p:pic>
        <p:nvPicPr>
          <p:cNvPr id="14" name="rg_hi" descr="ANd9GcTLhlOw4j4bt0jl_MLuq0DRDf98YC0LfIEpiktYfFU47Fw320UC">
            <a:hlinkClick r:id="rId6"/>
          </p:cNvPr>
          <p:cNvPicPr>
            <a:picLocks noChangeAspect="1" noChangeArrowheads="1"/>
          </p:cNvPicPr>
          <p:nvPr/>
        </p:nvPicPr>
        <p:blipFill>
          <a:blip r:embed="rId7" cstate="print"/>
          <a:srcRect/>
          <a:stretch>
            <a:fillRect/>
          </a:stretch>
        </p:blipFill>
        <p:spPr bwMode="auto">
          <a:xfrm>
            <a:off x="3049913" y="4653136"/>
            <a:ext cx="2203450" cy="1123950"/>
          </a:xfrm>
          <a:prstGeom prst="rect">
            <a:avLst/>
          </a:prstGeom>
          <a:noFill/>
          <a:ln w="9525">
            <a:noFill/>
            <a:miter lim="800000"/>
            <a:headEnd/>
            <a:tailEnd/>
          </a:ln>
        </p:spPr>
      </p:pic>
      <p:sp>
        <p:nvSpPr>
          <p:cNvPr id="15" name="CaixaDeTexto 14"/>
          <p:cNvSpPr txBox="1"/>
          <p:nvPr/>
        </p:nvSpPr>
        <p:spPr>
          <a:xfrm>
            <a:off x="1475656" y="4149080"/>
            <a:ext cx="1347516" cy="584775"/>
          </a:xfrm>
          <a:prstGeom prst="rect">
            <a:avLst/>
          </a:prstGeom>
          <a:noFill/>
        </p:spPr>
        <p:txBody>
          <a:bodyPr wrap="square">
            <a:spAutoFit/>
          </a:bodyPr>
          <a:lstStyle/>
          <a:p>
            <a:pPr>
              <a:defRPr/>
            </a:pPr>
            <a:r>
              <a:rPr lang="pt-BR" sz="1600" b="1" dirty="0">
                <a:latin typeface="Verdana" pitchFamily="34" charset="0"/>
                <a:ea typeface="Verdana" pitchFamily="34" charset="0"/>
                <a:cs typeface="Verdana" pitchFamily="34" charset="0"/>
              </a:rPr>
              <a:t>Parafusos</a:t>
            </a:r>
          </a:p>
          <a:p>
            <a:pPr>
              <a:defRPr/>
            </a:pPr>
            <a:r>
              <a:rPr lang="pt-BR" sz="1600" b="1" dirty="0">
                <a:latin typeface="Verdana" pitchFamily="34" charset="0"/>
                <a:ea typeface="Verdana" pitchFamily="34" charset="0"/>
                <a:cs typeface="Verdana" pitchFamily="34" charset="0"/>
              </a:rPr>
              <a:t> plásticos</a:t>
            </a:r>
          </a:p>
        </p:txBody>
      </p:sp>
      <p:sp>
        <p:nvSpPr>
          <p:cNvPr id="16" name="CaixaDeTexto 15"/>
          <p:cNvSpPr txBox="1"/>
          <p:nvPr/>
        </p:nvSpPr>
        <p:spPr>
          <a:xfrm>
            <a:off x="3052438" y="4293096"/>
            <a:ext cx="2208212" cy="338137"/>
          </a:xfrm>
          <a:prstGeom prst="rect">
            <a:avLst/>
          </a:prstGeom>
          <a:solidFill>
            <a:srgbClr val="EEECE2"/>
          </a:solidFill>
        </p:spPr>
        <p:txBody>
          <a:bodyPr>
            <a:spAutoFit/>
          </a:bodyPr>
          <a:lstStyle/>
          <a:p>
            <a:pPr>
              <a:defRPr/>
            </a:pPr>
            <a:r>
              <a:rPr lang="pt-BR" sz="1600" b="1" dirty="0">
                <a:latin typeface="Verdana" pitchFamily="34" charset="0"/>
                <a:ea typeface="Verdana" pitchFamily="34" charset="0"/>
                <a:cs typeface="Verdana" pitchFamily="34" charset="0"/>
              </a:rPr>
              <a:t>clipes plásticos</a:t>
            </a:r>
          </a:p>
        </p:txBody>
      </p:sp>
      <p:pic>
        <p:nvPicPr>
          <p:cNvPr id="21" name="Picture 3"/>
          <p:cNvPicPr>
            <a:picLocks noChangeAspect="1" noChangeArrowheads="1"/>
          </p:cNvPicPr>
          <p:nvPr/>
        </p:nvPicPr>
        <p:blipFill>
          <a:blip r:embed="rId8" cstate="print"/>
          <a:srcRect/>
          <a:stretch>
            <a:fillRect/>
          </a:stretch>
        </p:blipFill>
        <p:spPr bwMode="auto">
          <a:xfrm>
            <a:off x="5652120" y="3830538"/>
            <a:ext cx="2085975" cy="219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CaixaDeTexto 21"/>
          <p:cNvSpPr txBox="1"/>
          <p:nvPr/>
        </p:nvSpPr>
        <p:spPr>
          <a:xfrm>
            <a:off x="5292080" y="3501008"/>
            <a:ext cx="2757486" cy="338554"/>
          </a:xfrm>
          <a:prstGeom prst="rect">
            <a:avLst/>
          </a:prstGeom>
          <a:noFill/>
        </p:spPr>
        <p:txBody>
          <a:bodyPr wrap="none">
            <a:spAutoFit/>
          </a:bodyPr>
          <a:lstStyle/>
          <a:p>
            <a:pPr>
              <a:defRPr/>
            </a:pPr>
            <a:r>
              <a:rPr lang="pt-BR" sz="1600" b="1" dirty="0">
                <a:latin typeface="Verdana" pitchFamily="34" charset="0"/>
                <a:ea typeface="Verdana" pitchFamily="34" charset="0"/>
                <a:cs typeface="Verdana" pitchFamily="34" charset="0"/>
              </a:rPr>
              <a:t>Grampo trilho plástico</a:t>
            </a:r>
          </a:p>
        </p:txBody>
      </p:sp>
      <p:sp>
        <p:nvSpPr>
          <p:cNvPr id="23" name="Seta em curva para a esquerda 22"/>
          <p:cNvSpPr/>
          <p:nvPr/>
        </p:nvSpPr>
        <p:spPr>
          <a:xfrm rot="20971843">
            <a:off x="8027711" y="2557560"/>
            <a:ext cx="668342" cy="1296144"/>
          </a:xfrm>
          <a:prstGeom prst="curvedLeftArrow">
            <a:avLst/>
          </a:prstGeom>
          <a:solidFill>
            <a:srgbClr val="110076"/>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24" name="Arredondar Retângulo em um Canto Único 23"/>
          <p:cNvSpPr/>
          <p:nvPr/>
        </p:nvSpPr>
        <p:spPr>
          <a:xfrm>
            <a:off x="5148064" y="1412776"/>
            <a:ext cx="2736304" cy="1872208"/>
          </a:xfrm>
          <a:prstGeom prst="round1Rect">
            <a:avLst/>
          </a:prstGeom>
          <a:noFill/>
          <a:ln w="57150" cmpd="thickThi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b="1" dirty="0" smtClean="0">
                <a:solidFill>
                  <a:schemeClr val="tx1"/>
                </a:solidFill>
                <a:latin typeface="Verdana" pitchFamily="34" charset="0"/>
                <a:ea typeface="Verdana" pitchFamily="34" charset="0"/>
                <a:cs typeface="Verdana" pitchFamily="34" charset="0"/>
              </a:rPr>
              <a:t>Retirar clipes, grampos, trilhos e parafusos metálicos e substituí-los por materiais plásticos</a:t>
            </a:r>
            <a:endParaRPr lang="pt-BR" b="1"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7" name="Retângulo 6"/>
          <p:cNvSpPr/>
          <p:nvPr/>
        </p:nvSpPr>
        <p:spPr>
          <a:xfrm>
            <a:off x="605012" y="1189981"/>
            <a:ext cx="7992888" cy="4822410"/>
          </a:xfrm>
          <a:prstGeom prst="rect">
            <a:avLst/>
          </a:prstGeom>
        </p:spPr>
        <p:txBody>
          <a:bodyPr>
            <a:spAutoFit/>
            <a:scene3d>
              <a:camera prst="orthographicFront"/>
              <a:lightRig rig="threePt" dir="t"/>
            </a:scene3d>
            <a:sp3d extrusionH="57150">
              <a:bevelT w="82550" h="38100" prst="coolSlant"/>
            </a:sp3d>
          </a:bodyPr>
          <a:lstStyle/>
          <a:p>
            <a:pPr algn="ctr">
              <a:lnSpc>
                <a:spcPct val="114000"/>
              </a:lnSpc>
              <a:spcBef>
                <a:spcPct val="20000"/>
              </a:spcBef>
              <a:spcAft>
                <a:spcPts val="1200"/>
              </a:spcAft>
              <a:buClr>
                <a:schemeClr val="tx2"/>
              </a:buClr>
              <a:buSzPct val="75000"/>
              <a:buFont typeface="Wingdings" pitchFamily="2" charset="2"/>
              <a:buNone/>
              <a:defRPr/>
            </a:pPr>
            <a:r>
              <a:rPr lang="pt-BR" sz="2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Constituição Federal de 1988</a:t>
            </a:r>
          </a:p>
          <a:p>
            <a:pPr algn="ctr">
              <a:lnSpc>
                <a:spcPct val="114000"/>
              </a:lnSpc>
              <a:spcBef>
                <a:spcPct val="20000"/>
              </a:spcBef>
              <a:buClr>
                <a:schemeClr val="bg2"/>
              </a:buClr>
              <a:buSzPct val="75000"/>
              <a:defRPr/>
            </a:pPr>
            <a:r>
              <a:rPr lang="pt-BR" b="1" dirty="0">
                <a:solidFill>
                  <a:schemeClr val="accent2"/>
                </a:solidFill>
                <a:latin typeface="Verdana" panose="020B0604030504040204" pitchFamily="34" charset="0"/>
                <a:ea typeface="Verdana" panose="020B0604030504040204" pitchFamily="34" charset="0"/>
                <a:cs typeface="Verdana" panose="020B0604030504040204" pitchFamily="34" charset="0"/>
              </a:rPr>
              <a:t>“Todos têm direito a receber dos órgãos públicos informações de seu interesse </a:t>
            </a:r>
            <a:r>
              <a:rPr lang="pt-BR" b="1" dirty="0">
                <a:solidFill>
                  <a:srgbClr val="C00000"/>
                </a:solidFill>
                <a:latin typeface="Verdana" panose="020B0604030504040204" pitchFamily="34" charset="0"/>
                <a:ea typeface="Verdana" panose="020B0604030504040204" pitchFamily="34" charset="0"/>
                <a:cs typeface="Verdana" panose="020B0604030504040204" pitchFamily="34" charset="0"/>
              </a:rPr>
              <a:t>particular</a:t>
            </a:r>
            <a:r>
              <a:rPr lang="pt-BR" b="1" dirty="0">
                <a:solidFill>
                  <a:schemeClr val="accent2"/>
                </a:solidFill>
                <a:latin typeface="Verdana" panose="020B0604030504040204" pitchFamily="34" charset="0"/>
                <a:ea typeface="Verdana" panose="020B0604030504040204" pitchFamily="34" charset="0"/>
                <a:cs typeface="Verdana" panose="020B0604030504040204" pitchFamily="34" charset="0"/>
              </a:rPr>
              <a:t>, ou de interesse coletivo ou geral, que serão prestadas no prazo da lei, sob pena de responsabilidade, ressalvadas aquelas cujo sigilo seja imprescindível à segurança da sociedade e do Estado.” </a:t>
            </a:r>
            <a:r>
              <a:rPr lang="pt-BR" sz="1600" b="1" dirty="0">
                <a:solidFill>
                  <a:schemeClr val="accent2"/>
                </a:solidFill>
                <a:latin typeface="Verdana" panose="020B0604030504040204" pitchFamily="34" charset="0"/>
                <a:ea typeface="Verdana" panose="020B0604030504040204" pitchFamily="34" charset="0"/>
                <a:cs typeface="Verdana" panose="020B0604030504040204" pitchFamily="34" charset="0"/>
              </a:rPr>
              <a:t>(art. 5º, XXXIII)</a:t>
            </a:r>
          </a:p>
          <a:p>
            <a:pPr algn="ctr">
              <a:lnSpc>
                <a:spcPct val="114000"/>
              </a:lnSpc>
              <a:spcBef>
                <a:spcPct val="20000"/>
              </a:spcBef>
              <a:buClr>
                <a:schemeClr val="bg2"/>
              </a:buClr>
              <a:buSzPct val="75000"/>
              <a:buFont typeface="Wingdings" pitchFamily="2" charset="2"/>
              <a:buNone/>
              <a:defRPr/>
            </a:pPr>
            <a:endParaRPr lang="pt-BR" b="1" dirty="0">
              <a:solidFill>
                <a:srgbClr val="8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14000"/>
              </a:lnSpc>
              <a:spcBef>
                <a:spcPct val="20000"/>
              </a:spcBef>
              <a:buClr>
                <a:schemeClr val="bg2"/>
              </a:buClr>
              <a:buSzPct val="75000"/>
              <a:defRPr/>
            </a:pPr>
            <a:r>
              <a:rPr lang="pt-BR" b="1" dirty="0">
                <a:solidFill>
                  <a:schemeClr val="accent2"/>
                </a:solidFill>
                <a:latin typeface="Verdana" panose="020B0604030504040204" pitchFamily="34" charset="0"/>
                <a:ea typeface="Verdana" panose="020B0604030504040204" pitchFamily="34" charset="0"/>
                <a:cs typeface="Verdana" panose="020B0604030504040204" pitchFamily="34" charset="0"/>
              </a:rPr>
              <a:t>“Cabem à administração pública, na forma de lei, a gestão da documentação governamental e as providências para franquear sua consulta a quantos dela necessitem.” </a:t>
            </a:r>
          </a:p>
          <a:p>
            <a:pPr algn="ctr">
              <a:lnSpc>
                <a:spcPct val="114000"/>
              </a:lnSpc>
              <a:spcBef>
                <a:spcPct val="20000"/>
              </a:spcBef>
              <a:buClr>
                <a:schemeClr val="bg2"/>
              </a:buClr>
              <a:buSzPct val="75000"/>
              <a:defRPr/>
            </a:pPr>
            <a:r>
              <a:rPr lang="pt-BR" sz="1600" b="1" dirty="0">
                <a:solidFill>
                  <a:schemeClr val="accent2"/>
                </a:solidFill>
                <a:latin typeface="Verdana" panose="020B0604030504040204" pitchFamily="34" charset="0"/>
                <a:ea typeface="Verdana" panose="020B0604030504040204" pitchFamily="34" charset="0"/>
                <a:cs typeface="Verdana" panose="020B0604030504040204" pitchFamily="34" charset="0"/>
              </a:rPr>
              <a:t>(art. 216, § 2.º)</a:t>
            </a:r>
          </a:p>
          <a:p>
            <a:pPr algn="ctr">
              <a:lnSpc>
                <a:spcPct val="114000"/>
              </a:lnSpc>
              <a:spcBef>
                <a:spcPct val="20000"/>
              </a:spcBef>
              <a:buClr>
                <a:schemeClr val="bg2"/>
              </a:buClr>
              <a:buSzPct val="75000"/>
              <a:buFont typeface="Wingdings" pitchFamily="2" charset="2"/>
              <a:buNone/>
              <a:defRPr/>
            </a:pPr>
            <a:endParaRPr lang="pt-BR" sz="2600" b="1" dirty="0">
              <a:solidFill>
                <a:srgbClr val="8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CaixaDeTexto 8"/>
          <p:cNvSpPr txBox="1"/>
          <p:nvPr/>
        </p:nvSpPr>
        <p:spPr>
          <a:xfrm>
            <a:off x="1006693" y="3534694"/>
            <a:ext cx="1585466" cy="553998"/>
          </a:xfrm>
          <a:prstGeom prst="rect">
            <a:avLst/>
          </a:prstGeom>
          <a:noFill/>
        </p:spPr>
        <p:txBody>
          <a:bodyPr>
            <a:spAutoFit/>
            <a:scene3d>
              <a:camera prst="orthographicFront"/>
              <a:lightRig rig="threePt" dir="t"/>
            </a:scene3d>
            <a:sp3d extrusionH="57150">
              <a:bevelT w="82550" h="38100" prst="coolSlant"/>
            </a:sp3d>
          </a:bodyPr>
          <a:lstStyle/>
          <a:p>
            <a:pPr>
              <a:defRPr/>
            </a:pPr>
            <a:r>
              <a:rPr lang="pt-BR" sz="3000" b="1" dirty="0">
                <a:ln w="900" cmpd="sng">
                  <a:solidFill>
                    <a:srgbClr val="CC9900">
                      <a:alpha val="55000"/>
                    </a:srgbClr>
                  </a:solidFill>
                  <a:prstDash val="solid"/>
                </a:ln>
                <a:solidFill>
                  <a:srgbClr val="FFD279"/>
                </a:solidFill>
                <a:effectLst>
                  <a:outerShdw blurRad="38100" dist="38100" dir="2700000" algn="tl">
                    <a:srgbClr val="000000">
                      <a:alpha val="43137"/>
                    </a:srgbClr>
                  </a:outerShdw>
                </a:effectLst>
              </a:rPr>
              <a:t>gestão</a:t>
            </a:r>
          </a:p>
        </p:txBody>
      </p:sp>
      <p:sp>
        <p:nvSpPr>
          <p:cNvPr id="10" name="CaixaDeTexto 9"/>
          <p:cNvSpPr txBox="1"/>
          <p:nvPr/>
        </p:nvSpPr>
        <p:spPr>
          <a:xfrm>
            <a:off x="4851301" y="5410948"/>
            <a:ext cx="1943100" cy="584775"/>
          </a:xfrm>
          <a:prstGeom prst="rect">
            <a:avLst/>
          </a:prstGeom>
          <a:noFill/>
        </p:spPr>
        <p:txBody>
          <a:bodyPr>
            <a:spAutoFit/>
            <a:scene3d>
              <a:camera prst="orthographicFront"/>
              <a:lightRig rig="threePt" dir="t"/>
            </a:scene3d>
            <a:sp3d extrusionH="57150">
              <a:bevelT w="82550" h="38100" prst="coolSlant"/>
            </a:sp3d>
          </a:bodyPr>
          <a:lstStyle/>
          <a:p>
            <a:pPr>
              <a:defRPr/>
            </a:pPr>
            <a:r>
              <a:rPr lang="pt-BR" sz="3200" b="1" dirty="0">
                <a:ln w="900" cmpd="sng">
                  <a:solidFill>
                    <a:srgbClr val="CC9900">
                      <a:alpha val="55000"/>
                    </a:srgbClr>
                  </a:solidFill>
                  <a:prstDash val="solid"/>
                </a:ln>
                <a:solidFill>
                  <a:srgbClr val="FFD279"/>
                </a:solidFill>
                <a:effectLst>
                  <a:outerShdw blurRad="38100" dist="38100" dir="2700000" algn="tl">
                    <a:srgbClr val="000000">
                      <a:alpha val="43137"/>
                    </a:srgbClr>
                  </a:outerShdw>
                </a:effectLst>
              </a:rPr>
              <a:t>acesso</a:t>
            </a:r>
          </a:p>
        </p:txBody>
      </p:sp>
      <p:sp>
        <p:nvSpPr>
          <p:cNvPr id="11" name="CaixaDeTexto 10"/>
          <p:cNvSpPr txBox="1"/>
          <p:nvPr/>
        </p:nvSpPr>
        <p:spPr>
          <a:xfrm>
            <a:off x="6465292" y="3610438"/>
            <a:ext cx="1584176" cy="553998"/>
          </a:xfrm>
          <a:prstGeom prst="rect">
            <a:avLst/>
          </a:prstGeom>
          <a:noFill/>
        </p:spPr>
        <p:txBody>
          <a:bodyPr>
            <a:spAutoFit/>
            <a:scene3d>
              <a:camera prst="orthographicFront"/>
              <a:lightRig rig="threePt" dir="t"/>
            </a:scene3d>
            <a:sp3d extrusionH="57150">
              <a:bevelT w="82550" h="38100" prst="coolSlant"/>
            </a:sp3d>
          </a:bodyPr>
          <a:lstStyle/>
          <a:p>
            <a:pPr>
              <a:defRPr/>
            </a:pPr>
            <a:r>
              <a:rPr lang="pt-BR" sz="3000" b="1" dirty="0">
                <a:ln w="900" cmpd="sng">
                  <a:solidFill>
                    <a:srgbClr val="CC9900">
                      <a:alpha val="55000"/>
                    </a:srgbClr>
                  </a:solidFill>
                  <a:prstDash val="solid"/>
                </a:ln>
                <a:solidFill>
                  <a:srgbClr val="FFD279"/>
                </a:solidFill>
                <a:effectLst>
                  <a:outerShdw blurRad="38100" dist="38100" dir="2700000" algn="tl">
                    <a:srgbClr val="000000">
                      <a:alpha val="43137"/>
                    </a:srgbClr>
                  </a:outerShdw>
                </a:effectLst>
              </a:rPr>
              <a:t>acesso</a:t>
            </a:r>
          </a:p>
        </p:txBody>
      </p:sp>
      <p:sp>
        <p:nvSpPr>
          <p:cNvPr id="12" name="CaixaDeTexto 11"/>
          <p:cNvSpPr txBox="1"/>
          <p:nvPr/>
        </p:nvSpPr>
        <p:spPr>
          <a:xfrm>
            <a:off x="2962424" y="5400625"/>
            <a:ext cx="1584176" cy="584775"/>
          </a:xfrm>
          <a:prstGeom prst="rect">
            <a:avLst/>
          </a:prstGeom>
          <a:noFill/>
        </p:spPr>
        <p:txBody>
          <a:bodyPr>
            <a:spAutoFit/>
            <a:scene3d>
              <a:camera prst="orthographicFront"/>
              <a:lightRig rig="threePt" dir="t"/>
            </a:scene3d>
            <a:sp3d extrusionH="57150">
              <a:bevelT w="82550" h="38100" prst="coolSlant"/>
            </a:sp3d>
          </a:bodyPr>
          <a:lstStyle/>
          <a:p>
            <a:pPr>
              <a:defRPr/>
            </a:pPr>
            <a:r>
              <a:rPr lang="pt-BR" sz="3200" b="1" dirty="0">
                <a:ln w="900" cmpd="sng">
                  <a:solidFill>
                    <a:srgbClr val="CC9900">
                      <a:alpha val="55000"/>
                    </a:srgbClr>
                  </a:solidFill>
                  <a:prstDash val="solid"/>
                </a:ln>
                <a:solidFill>
                  <a:srgbClr val="FFD279"/>
                </a:solidFill>
                <a:effectLst>
                  <a:outerShdw blurRad="38100" dist="38100" dir="2700000" algn="tl">
                    <a:srgbClr val="000000">
                      <a:alpha val="43137"/>
                    </a:srgbClr>
                  </a:outerShdw>
                </a:effectLst>
              </a:rPr>
              <a:t>gestão</a:t>
            </a:r>
          </a:p>
        </p:txBody>
      </p:sp>
      <p:sp>
        <p:nvSpPr>
          <p:cNvPr id="13" name="Rectangle 3"/>
          <p:cNvSpPr>
            <a:spLocks noChangeArrowheads="1"/>
          </p:cNvSpPr>
          <p:nvPr/>
        </p:nvSpPr>
        <p:spPr bwMode="auto">
          <a:xfrm>
            <a:off x="-38100" y="188640"/>
            <a:ext cx="9169400" cy="584200"/>
          </a:xfrm>
          <a:prstGeom prst="rect">
            <a:avLst/>
          </a:prstGeom>
          <a:noFill/>
          <a:ln>
            <a:noFill/>
          </a:ln>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pt-BR" sz="3200" b="1" dirty="0" smtClean="0">
                <a:solidFill>
                  <a:srgbClr val="C00000"/>
                </a:solidFill>
                <a:latin typeface="Verdana" pitchFamily="34" charset="0"/>
                <a:ea typeface="Verdana" pitchFamily="34" charset="0"/>
                <a:cs typeface="Verdana" pitchFamily="34" charset="0"/>
              </a:rPr>
              <a:t>Diretrizes legais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77778E-7 -1.30435E-6 C 0.21354 -0.14755 0.42726 -0.29486 0.42726 -0.2493 C 0.42726 -0.20374 0.01545 0.18548 2.77778E-7 0.27336 C -0.01545 0.36124 0.27882 0.27799 0.33507 0.27845 " pathEditMode="relative" ptsTypes="aaaA">
                                      <p:cBhvr>
                                        <p:cTn id="6" dur="3000" fill="hold"/>
                                        <p:tgtEl>
                                          <p:spTgt spid="9"/>
                                        </p:tgtEl>
                                        <p:attrNameLst>
                                          <p:attrName>ppt_x</p:attrName>
                                          <p:attrName>ppt_y</p:attrName>
                                        </p:attrNameLst>
                                      </p:cBhvr>
                                    </p:animMotion>
                                  </p:childTnLst>
                                </p:cTn>
                              </p:par>
                            </p:childTnLst>
                          </p:cTn>
                        </p:par>
                        <p:par>
                          <p:cTn id="7" fill="hold">
                            <p:stCondLst>
                              <p:cond delay="3000"/>
                            </p:stCondLst>
                            <p:childTnLst>
                              <p:par>
                                <p:cTn id="8" presetID="3" presetClass="exit" presetSubtype="10" fill="hold" nodeType="afterEffect">
                                  <p:stCondLst>
                                    <p:cond delay="0"/>
                                  </p:stCondLst>
                                  <p:childTnLst>
                                    <p:animEffect transition="out" filter="blinds(horizontal)">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2000"/>
                                        <p:tgtEl>
                                          <p:spTgt spid="10"/>
                                        </p:tgtEl>
                                      </p:cBhvr>
                                    </p:animEffect>
                                  </p:childTnLst>
                                </p:cTn>
                              </p:par>
                            </p:childTnLst>
                          </p:cTn>
                        </p:par>
                        <p:par>
                          <p:cTn id="14" fill="hold">
                            <p:stCondLst>
                              <p:cond delay="5000"/>
                            </p:stCondLst>
                            <p:childTnLst>
                              <p:par>
                                <p:cTn id="15" presetID="7"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ppt_x"/>
                                          </p:val>
                                        </p:tav>
                                        <p:tav tm="100000">
                                          <p:val>
                                            <p:strVal val="#ppt_x"/>
                                          </p:val>
                                        </p:tav>
                                      </p:tavLst>
                                    </p:anim>
                                    <p:anim calcmode="lin" valueType="num">
                                      <p:cBhvr additive="base">
                                        <p:cTn id="18" dur="20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7000"/>
                            </p:stCondLst>
                            <p:childTnLst>
                              <p:par>
                                <p:cTn id="20" presetID="0" presetClass="path" presetSubtype="0" accel="50000" decel="50000" fill="hold" nodeType="afterEffect">
                                  <p:stCondLst>
                                    <p:cond delay="0"/>
                                  </p:stCondLst>
                                  <p:childTnLst>
                                    <p:animMotion origin="layout" path="M -0.00902 -0.05967 C 0.03369 -0.20583 0.07657 -0.35199 0.01042 -0.38136 C -0.05572 -0.41073 -0.33246 -0.33025 -0.40642 -0.23613 C -0.48038 -0.142 -0.42934 0.10962 -0.43385 0.18432 C -0.43836 0.25902 -0.43472 0.20721 -0.43385 0.21207 " pathEditMode="relative" rAng="0" ptsTypes="aaaaA">
                                      <p:cBhvr>
                                        <p:cTn id="21" dur="3000" fill="hold"/>
                                        <p:tgtEl>
                                          <p:spTgt spid="11"/>
                                        </p:tgtEl>
                                        <p:attrNameLst>
                                          <p:attrName>ppt_x</p:attrName>
                                          <p:attrName>ppt_y</p:attrName>
                                        </p:attrNameLst>
                                      </p:cBhvr>
                                      <p:rCtr x="-193" y="-16"/>
                                    </p:animMotion>
                                  </p:childTnLst>
                                </p:cTn>
                              </p:par>
                            </p:childTnLst>
                          </p:cTn>
                        </p:par>
                        <p:par>
                          <p:cTn id="22" fill="hold">
                            <p:stCondLst>
                              <p:cond delay="10000"/>
                            </p:stCondLst>
                            <p:childTnLst>
                              <p:par>
                                <p:cTn id="23" presetID="3" presetClass="exit" presetSubtype="10" fill="hold" nodeType="afterEffect">
                                  <p:stCondLst>
                                    <p:cond delay="0"/>
                                  </p:stCondLst>
                                  <p:childTnLst>
                                    <p:animEffect transition="out" filter="blinds(horizontal)">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10500"/>
                            </p:stCondLst>
                            <p:childTnLst>
                              <p:par>
                                <p:cTn id="27" presetID="3" presetClass="entr" presetSubtype="1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166688"/>
            <a:ext cx="9144000" cy="1015663"/>
          </a:xfrm>
          <a:prstGeom prst="rect">
            <a:avLst/>
          </a:prstGeom>
          <a:noFill/>
          <a:ln w="9525">
            <a:noFill/>
            <a:miter lim="800000"/>
            <a:headEnd/>
            <a:tailEnd/>
          </a:ln>
        </p:spPr>
        <p:txBody>
          <a:bodyPr wrap="square">
            <a:spAutoFit/>
          </a:bodyPr>
          <a:lstStyle/>
          <a:p>
            <a:pPr algn="ctr"/>
            <a:r>
              <a:rPr lang="pt-BR" sz="3000" b="1" dirty="0" smtClean="0">
                <a:solidFill>
                  <a:srgbClr val="C00000"/>
                </a:solidFill>
                <a:latin typeface="Verdana" pitchFamily="34" charset="0"/>
                <a:ea typeface="Verdana" pitchFamily="34" charset="0"/>
                <a:cs typeface="Verdana" pitchFamily="34" charset="0"/>
              </a:rPr>
              <a:t>Aplicação dos instrumentos de gestão na organização dos documentos de arquivo</a:t>
            </a:r>
            <a:endParaRPr lang="pt-BR" sz="3000" b="1" dirty="0">
              <a:solidFill>
                <a:srgbClr val="C00000"/>
              </a:solidFill>
              <a:latin typeface="Verdana" pitchFamily="34" charset="0"/>
              <a:ea typeface="Verdana" pitchFamily="34" charset="0"/>
              <a:cs typeface="Verdana" pitchFamily="34" charset="0"/>
            </a:endParaRPr>
          </a:p>
        </p:txBody>
      </p:sp>
      <p:grpSp>
        <p:nvGrpSpPr>
          <p:cNvPr id="7" name="Group 167"/>
          <p:cNvGrpSpPr>
            <a:grpSpLocks/>
          </p:cNvGrpSpPr>
          <p:nvPr/>
        </p:nvGrpSpPr>
        <p:grpSpPr bwMode="auto">
          <a:xfrm>
            <a:off x="581890" y="1371600"/>
            <a:ext cx="8257309" cy="4559062"/>
            <a:chOff x="-3" y="-3"/>
            <a:chExt cx="3701" cy="4388"/>
          </a:xfrm>
        </p:grpSpPr>
        <p:grpSp>
          <p:nvGrpSpPr>
            <p:cNvPr id="8" name="Group 165"/>
            <p:cNvGrpSpPr>
              <a:grpSpLocks/>
            </p:cNvGrpSpPr>
            <p:nvPr/>
          </p:nvGrpSpPr>
          <p:grpSpPr bwMode="auto">
            <a:xfrm>
              <a:off x="0" y="0"/>
              <a:ext cx="3695" cy="4382"/>
              <a:chOff x="0" y="0"/>
              <a:chExt cx="3695" cy="4382"/>
            </a:xfrm>
          </p:grpSpPr>
          <p:grpSp>
            <p:nvGrpSpPr>
              <p:cNvPr id="10" name="Group 116"/>
              <p:cNvGrpSpPr>
                <a:grpSpLocks/>
              </p:cNvGrpSpPr>
              <p:nvPr/>
            </p:nvGrpSpPr>
            <p:grpSpPr bwMode="auto">
              <a:xfrm>
                <a:off x="0" y="0"/>
                <a:ext cx="3695" cy="346"/>
                <a:chOff x="0" y="0"/>
                <a:chExt cx="3695" cy="346"/>
              </a:xfrm>
            </p:grpSpPr>
            <p:sp>
              <p:nvSpPr>
                <p:cNvPr id="87" name="Rectangle 90"/>
                <p:cNvSpPr>
                  <a:spLocks noChangeArrowheads="1"/>
                </p:cNvSpPr>
                <p:nvPr/>
              </p:nvSpPr>
              <p:spPr bwMode="auto">
                <a:xfrm>
                  <a:off x="28" y="0"/>
                  <a:ext cx="3639" cy="346"/>
                </a:xfrm>
                <a:prstGeom prst="rect">
                  <a:avLst/>
                </a:prstGeom>
                <a:noFill/>
                <a:ln w="9525">
                  <a:noFill/>
                  <a:miter lim="800000"/>
                  <a:headEnd/>
                  <a:tailEnd/>
                </a:ln>
              </p:spPr>
              <p:txBody>
                <a:bodyPr/>
                <a:lstStyle/>
                <a:p>
                  <a:pPr algn="ctr" eaLnBrk="0" hangingPunct="0"/>
                  <a:r>
                    <a:rPr lang="pt-BR" sz="1200" b="1" dirty="0">
                      <a:solidFill>
                        <a:srgbClr val="000000"/>
                      </a:solidFill>
                      <a:latin typeface="Calibri" pitchFamily="34" charset="0"/>
                      <a:cs typeface="Times New Roman" pitchFamily="18" charset="0"/>
                    </a:rPr>
                    <a:t>FUNDO (NOME DO ÓRGÃO)</a:t>
                  </a:r>
                  <a:endParaRPr lang="pt-BR" sz="1200" dirty="0">
                    <a:latin typeface="Calibri" pitchFamily="34" charset="0"/>
                    <a:cs typeface="Times New Roman" pitchFamily="18" charset="0"/>
                  </a:endParaRPr>
                </a:p>
                <a:p>
                  <a:pPr algn="ctr" eaLnBrk="0" hangingPunct="0"/>
                  <a:endParaRPr lang="pt-BR" sz="1200" dirty="0">
                    <a:latin typeface="Calibri" pitchFamily="34" charset="0"/>
                  </a:endParaRPr>
                </a:p>
              </p:txBody>
            </p:sp>
            <p:sp>
              <p:nvSpPr>
                <p:cNvPr id="88" name="Rectangle 115"/>
                <p:cNvSpPr>
                  <a:spLocks noChangeArrowheads="1"/>
                </p:cNvSpPr>
                <p:nvPr/>
              </p:nvSpPr>
              <p:spPr bwMode="auto">
                <a:xfrm>
                  <a:off x="0" y="0"/>
                  <a:ext cx="3695" cy="346"/>
                </a:xfrm>
                <a:prstGeom prst="rect">
                  <a:avLst/>
                </a:prstGeom>
                <a:noFill/>
                <a:ln w="7">
                  <a:solidFill>
                    <a:srgbClr val="A0A0A0"/>
                  </a:solidFill>
                  <a:miter lim="800000"/>
                  <a:headEnd/>
                  <a:tailEnd/>
                </a:ln>
              </p:spPr>
              <p:txBody>
                <a:bodyPr/>
                <a:lstStyle/>
                <a:p>
                  <a:endParaRPr lang="pt-BR"/>
                </a:p>
              </p:txBody>
            </p:sp>
          </p:grpSp>
          <p:grpSp>
            <p:nvGrpSpPr>
              <p:cNvPr id="11" name="Group 118"/>
              <p:cNvGrpSpPr>
                <a:grpSpLocks/>
              </p:cNvGrpSpPr>
              <p:nvPr/>
            </p:nvGrpSpPr>
            <p:grpSpPr bwMode="auto">
              <a:xfrm>
                <a:off x="0" y="346"/>
                <a:ext cx="1229" cy="346"/>
                <a:chOff x="0" y="346"/>
                <a:chExt cx="1229" cy="346"/>
              </a:xfrm>
            </p:grpSpPr>
            <p:sp>
              <p:nvSpPr>
                <p:cNvPr id="85" name="Rectangle 91"/>
                <p:cNvSpPr>
                  <a:spLocks noChangeArrowheads="1"/>
                </p:cNvSpPr>
                <p:nvPr/>
              </p:nvSpPr>
              <p:spPr bwMode="auto">
                <a:xfrm>
                  <a:off x="28" y="346"/>
                  <a:ext cx="1173" cy="346"/>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Função</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86" name="Rectangle 117"/>
                <p:cNvSpPr>
                  <a:spLocks noChangeArrowheads="1"/>
                </p:cNvSpPr>
                <p:nvPr/>
              </p:nvSpPr>
              <p:spPr bwMode="auto">
                <a:xfrm>
                  <a:off x="0" y="346"/>
                  <a:ext cx="1229" cy="346"/>
                </a:xfrm>
                <a:prstGeom prst="rect">
                  <a:avLst/>
                </a:prstGeom>
                <a:noFill/>
                <a:ln w="7">
                  <a:solidFill>
                    <a:srgbClr val="A0A0A0"/>
                  </a:solidFill>
                  <a:miter lim="800000"/>
                  <a:headEnd/>
                  <a:tailEnd/>
                </a:ln>
              </p:spPr>
              <p:txBody>
                <a:bodyPr/>
                <a:lstStyle/>
                <a:p>
                  <a:endParaRPr lang="pt-BR"/>
                </a:p>
              </p:txBody>
            </p:sp>
          </p:grpSp>
          <p:grpSp>
            <p:nvGrpSpPr>
              <p:cNvPr id="12" name="Group 120"/>
              <p:cNvGrpSpPr>
                <a:grpSpLocks/>
              </p:cNvGrpSpPr>
              <p:nvPr/>
            </p:nvGrpSpPr>
            <p:grpSpPr bwMode="auto">
              <a:xfrm>
                <a:off x="1229" y="346"/>
                <a:ext cx="765" cy="346"/>
                <a:chOff x="1229" y="346"/>
                <a:chExt cx="765" cy="346"/>
              </a:xfrm>
            </p:grpSpPr>
            <p:sp>
              <p:nvSpPr>
                <p:cNvPr id="83" name="Rectangle 92"/>
                <p:cNvSpPr>
                  <a:spLocks noChangeArrowheads="1"/>
                </p:cNvSpPr>
                <p:nvPr/>
              </p:nvSpPr>
              <p:spPr bwMode="auto">
                <a:xfrm>
                  <a:off x="1257" y="346"/>
                  <a:ext cx="709" cy="346"/>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01</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84" name="Rectangle 119"/>
                <p:cNvSpPr>
                  <a:spLocks noChangeArrowheads="1"/>
                </p:cNvSpPr>
                <p:nvPr/>
              </p:nvSpPr>
              <p:spPr bwMode="auto">
                <a:xfrm>
                  <a:off x="1229" y="346"/>
                  <a:ext cx="765" cy="346"/>
                </a:xfrm>
                <a:prstGeom prst="rect">
                  <a:avLst/>
                </a:prstGeom>
                <a:noFill/>
                <a:ln w="7">
                  <a:solidFill>
                    <a:srgbClr val="A0A0A0"/>
                  </a:solidFill>
                  <a:miter lim="800000"/>
                  <a:headEnd/>
                  <a:tailEnd/>
                </a:ln>
              </p:spPr>
              <p:txBody>
                <a:bodyPr/>
                <a:lstStyle/>
                <a:p>
                  <a:endParaRPr lang="pt-BR"/>
                </a:p>
              </p:txBody>
            </p:sp>
          </p:grpSp>
          <p:grpSp>
            <p:nvGrpSpPr>
              <p:cNvPr id="13" name="Group 122"/>
              <p:cNvGrpSpPr>
                <a:grpSpLocks/>
              </p:cNvGrpSpPr>
              <p:nvPr/>
            </p:nvGrpSpPr>
            <p:grpSpPr bwMode="auto">
              <a:xfrm>
                <a:off x="1994" y="346"/>
                <a:ext cx="1701" cy="346"/>
                <a:chOff x="1994" y="346"/>
                <a:chExt cx="1701" cy="346"/>
              </a:xfrm>
            </p:grpSpPr>
            <p:sp>
              <p:nvSpPr>
                <p:cNvPr id="81" name="Rectangle 93"/>
                <p:cNvSpPr>
                  <a:spLocks noChangeArrowheads="1"/>
                </p:cNvSpPr>
                <p:nvPr/>
              </p:nvSpPr>
              <p:spPr bwMode="auto">
                <a:xfrm>
                  <a:off x="2022" y="346"/>
                  <a:ext cx="1645" cy="346"/>
                </a:xfrm>
                <a:prstGeom prst="rect">
                  <a:avLst/>
                </a:prstGeom>
                <a:noFill/>
                <a:ln w="9525">
                  <a:noFill/>
                  <a:miter lim="800000"/>
                  <a:headEnd/>
                  <a:tailEnd/>
                </a:ln>
              </p:spPr>
              <p:txBody>
                <a:bodyPr/>
                <a:lstStyle/>
                <a:p>
                  <a:pPr eaLnBrk="0" hangingPunct="0"/>
                  <a:r>
                    <a:rPr lang="pt-BR" sz="1200">
                      <a:solidFill>
                        <a:srgbClr val="000000"/>
                      </a:solidFill>
                      <a:latin typeface="Calibri" pitchFamily="34" charset="0"/>
                      <a:cs typeface="Times New Roman" pitchFamily="18" charset="0"/>
                    </a:rPr>
                    <a:t>Organização Administrativa</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82" name="Rectangle 121"/>
                <p:cNvSpPr>
                  <a:spLocks noChangeArrowheads="1"/>
                </p:cNvSpPr>
                <p:nvPr/>
              </p:nvSpPr>
              <p:spPr bwMode="auto">
                <a:xfrm>
                  <a:off x="1994" y="346"/>
                  <a:ext cx="1701" cy="346"/>
                </a:xfrm>
                <a:prstGeom prst="rect">
                  <a:avLst/>
                </a:prstGeom>
                <a:noFill/>
                <a:ln w="7">
                  <a:solidFill>
                    <a:srgbClr val="A0A0A0"/>
                  </a:solidFill>
                  <a:miter lim="800000"/>
                  <a:headEnd/>
                  <a:tailEnd/>
                </a:ln>
              </p:spPr>
              <p:txBody>
                <a:bodyPr/>
                <a:lstStyle/>
                <a:p>
                  <a:endParaRPr lang="pt-BR"/>
                </a:p>
              </p:txBody>
            </p:sp>
          </p:grpSp>
          <p:grpSp>
            <p:nvGrpSpPr>
              <p:cNvPr id="14" name="Group 124"/>
              <p:cNvGrpSpPr>
                <a:grpSpLocks/>
              </p:cNvGrpSpPr>
              <p:nvPr/>
            </p:nvGrpSpPr>
            <p:grpSpPr bwMode="auto">
              <a:xfrm>
                <a:off x="0" y="692"/>
                <a:ext cx="1229" cy="404"/>
                <a:chOff x="0" y="692"/>
                <a:chExt cx="1229" cy="404"/>
              </a:xfrm>
            </p:grpSpPr>
            <p:sp>
              <p:nvSpPr>
                <p:cNvPr id="79" name="Rectangle 94"/>
                <p:cNvSpPr>
                  <a:spLocks noChangeArrowheads="1"/>
                </p:cNvSpPr>
                <p:nvPr/>
              </p:nvSpPr>
              <p:spPr bwMode="auto">
                <a:xfrm>
                  <a:off x="28" y="692"/>
                  <a:ext cx="1173" cy="404"/>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Subfunção</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80" name="Rectangle 123"/>
                <p:cNvSpPr>
                  <a:spLocks noChangeArrowheads="1"/>
                </p:cNvSpPr>
                <p:nvPr/>
              </p:nvSpPr>
              <p:spPr bwMode="auto">
                <a:xfrm>
                  <a:off x="0" y="692"/>
                  <a:ext cx="1229" cy="404"/>
                </a:xfrm>
                <a:prstGeom prst="rect">
                  <a:avLst/>
                </a:prstGeom>
                <a:noFill/>
                <a:ln w="7">
                  <a:solidFill>
                    <a:srgbClr val="A0A0A0"/>
                  </a:solidFill>
                  <a:miter lim="800000"/>
                  <a:headEnd/>
                  <a:tailEnd/>
                </a:ln>
              </p:spPr>
              <p:txBody>
                <a:bodyPr/>
                <a:lstStyle/>
                <a:p>
                  <a:endParaRPr lang="pt-BR"/>
                </a:p>
              </p:txBody>
            </p:sp>
          </p:grpSp>
          <p:grpSp>
            <p:nvGrpSpPr>
              <p:cNvPr id="15" name="Group 126"/>
              <p:cNvGrpSpPr>
                <a:grpSpLocks/>
              </p:cNvGrpSpPr>
              <p:nvPr/>
            </p:nvGrpSpPr>
            <p:grpSpPr bwMode="auto">
              <a:xfrm>
                <a:off x="1229" y="692"/>
                <a:ext cx="765" cy="404"/>
                <a:chOff x="1229" y="692"/>
                <a:chExt cx="765" cy="404"/>
              </a:xfrm>
            </p:grpSpPr>
            <p:sp>
              <p:nvSpPr>
                <p:cNvPr id="77" name="Rectangle 95"/>
                <p:cNvSpPr>
                  <a:spLocks noChangeArrowheads="1"/>
                </p:cNvSpPr>
                <p:nvPr/>
              </p:nvSpPr>
              <p:spPr bwMode="auto">
                <a:xfrm>
                  <a:off x="1257" y="692"/>
                  <a:ext cx="709" cy="404"/>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01.02</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78" name="Rectangle 125"/>
                <p:cNvSpPr>
                  <a:spLocks noChangeArrowheads="1"/>
                </p:cNvSpPr>
                <p:nvPr/>
              </p:nvSpPr>
              <p:spPr bwMode="auto">
                <a:xfrm>
                  <a:off x="1229" y="692"/>
                  <a:ext cx="765" cy="404"/>
                </a:xfrm>
                <a:prstGeom prst="rect">
                  <a:avLst/>
                </a:prstGeom>
                <a:noFill/>
                <a:ln w="7">
                  <a:solidFill>
                    <a:srgbClr val="A0A0A0"/>
                  </a:solidFill>
                  <a:miter lim="800000"/>
                  <a:headEnd/>
                  <a:tailEnd/>
                </a:ln>
              </p:spPr>
              <p:txBody>
                <a:bodyPr/>
                <a:lstStyle/>
                <a:p>
                  <a:endParaRPr lang="pt-BR"/>
                </a:p>
              </p:txBody>
            </p:sp>
          </p:grpSp>
          <p:grpSp>
            <p:nvGrpSpPr>
              <p:cNvPr id="16" name="Group 128"/>
              <p:cNvGrpSpPr>
                <a:grpSpLocks/>
              </p:cNvGrpSpPr>
              <p:nvPr/>
            </p:nvGrpSpPr>
            <p:grpSpPr bwMode="auto">
              <a:xfrm>
                <a:off x="1994" y="692"/>
                <a:ext cx="1701" cy="404"/>
                <a:chOff x="1994" y="692"/>
                <a:chExt cx="1701" cy="404"/>
              </a:xfrm>
            </p:grpSpPr>
            <p:sp>
              <p:nvSpPr>
                <p:cNvPr id="75" name="Rectangle 96"/>
                <p:cNvSpPr>
                  <a:spLocks noChangeArrowheads="1"/>
                </p:cNvSpPr>
                <p:nvPr/>
              </p:nvSpPr>
              <p:spPr bwMode="auto">
                <a:xfrm>
                  <a:off x="2022" y="692"/>
                  <a:ext cx="1645" cy="404"/>
                </a:xfrm>
                <a:prstGeom prst="rect">
                  <a:avLst/>
                </a:prstGeom>
                <a:noFill/>
                <a:ln w="9525">
                  <a:noFill/>
                  <a:miter lim="800000"/>
                  <a:headEnd/>
                  <a:tailEnd/>
                </a:ln>
              </p:spPr>
              <p:txBody>
                <a:bodyPr/>
                <a:lstStyle/>
                <a:p>
                  <a:pPr eaLnBrk="0" hangingPunct="0"/>
                  <a:r>
                    <a:rPr lang="pt-BR" sz="1200">
                      <a:solidFill>
                        <a:srgbClr val="000000"/>
                      </a:solidFill>
                      <a:latin typeface="Calibri" pitchFamily="34" charset="0"/>
                      <a:cs typeface="Arial" pitchFamily="34" charset="0"/>
                    </a:rPr>
                    <a:t>Planej. das ações de governo e controle dos serviços </a:t>
                  </a:r>
                  <a:endParaRPr lang="pt-BR" sz="1200">
                    <a:latin typeface="Calibri" pitchFamily="34" charset="0"/>
                    <a:cs typeface="Times New Roman" pitchFamily="18" charset="0"/>
                  </a:endParaRPr>
                </a:p>
                <a:p>
                  <a:pPr eaLnBrk="0" hangingPunct="0"/>
                  <a:r>
                    <a:rPr lang="pt-BR" sz="1200">
                      <a:latin typeface="Calibri" pitchFamily="34" charset="0"/>
                      <a:cs typeface="Times New Roman" pitchFamily="18" charset="0"/>
                    </a:rPr>
                    <a:t> </a:t>
                  </a:r>
                </a:p>
                <a:p>
                  <a:pPr eaLnBrk="0" hangingPunct="0"/>
                  <a:endParaRPr lang="pt-BR" sz="1200">
                    <a:latin typeface="Calibri" pitchFamily="34" charset="0"/>
                  </a:endParaRPr>
                </a:p>
              </p:txBody>
            </p:sp>
            <p:sp>
              <p:nvSpPr>
                <p:cNvPr id="76" name="Rectangle 127"/>
                <p:cNvSpPr>
                  <a:spLocks noChangeArrowheads="1"/>
                </p:cNvSpPr>
                <p:nvPr/>
              </p:nvSpPr>
              <p:spPr bwMode="auto">
                <a:xfrm>
                  <a:off x="1994" y="692"/>
                  <a:ext cx="1701" cy="404"/>
                </a:xfrm>
                <a:prstGeom prst="rect">
                  <a:avLst/>
                </a:prstGeom>
                <a:noFill/>
                <a:ln w="7">
                  <a:solidFill>
                    <a:srgbClr val="A0A0A0"/>
                  </a:solidFill>
                  <a:miter lim="800000"/>
                  <a:headEnd/>
                  <a:tailEnd/>
                </a:ln>
              </p:spPr>
              <p:txBody>
                <a:bodyPr/>
                <a:lstStyle/>
                <a:p>
                  <a:endParaRPr lang="pt-BR"/>
                </a:p>
              </p:txBody>
            </p:sp>
          </p:grpSp>
          <p:grpSp>
            <p:nvGrpSpPr>
              <p:cNvPr id="21" name="Group 130"/>
              <p:cNvGrpSpPr>
                <a:grpSpLocks/>
              </p:cNvGrpSpPr>
              <p:nvPr/>
            </p:nvGrpSpPr>
            <p:grpSpPr bwMode="auto">
              <a:xfrm>
                <a:off x="0" y="1096"/>
                <a:ext cx="1229" cy="346"/>
                <a:chOff x="0" y="1096"/>
                <a:chExt cx="1229" cy="346"/>
              </a:xfrm>
            </p:grpSpPr>
            <p:sp>
              <p:nvSpPr>
                <p:cNvPr id="73" name="Rectangle 97"/>
                <p:cNvSpPr>
                  <a:spLocks noChangeArrowheads="1"/>
                </p:cNvSpPr>
                <p:nvPr/>
              </p:nvSpPr>
              <p:spPr bwMode="auto">
                <a:xfrm>
                  <a:off x="28" y="1096"/>
                  <a:ext cx="1173" cy="346"/>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Atividade</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74" name="Rectangle 129"/>
                <p:cNvSpPr>
                  <a:spLocks noChangeArrowheads="1"/>
                </p:cNvSpPr>
                <p:nvPr/>
              </p:nvSpPr>
              <p:spPr bwMode="auto">
                <a:xfrm>
                  <a:off x="0" y="1096"/>
                  <a:ext cx="1229" cy="346"/>
                </a:xfrm>
                <a:prstGeom prst="rect">
                  <a:avLst/>
                </a:prstGeom>
                <a:noFill/>
                <a:ln w="7">
                  <a:solidFill>
                    <a:srgbClr val="A0A0A0"/>
                  </a:solidFill>
                  <a:miter lim="800000"/>
                  <a:headEnd/>
                  <a:tailEnd/>
                </a:ln>
              </p:spPr>
              <p:txBody>
                <a:bodyPr/>
                <a:lstStyle/>
                <a:p>
                  <a:endParaRPr lang="pt-BR"/>
                </a:p>
              </p:txBody>
            </p:sp>
          </p:grpSp>
          <p:grpSp>
            <p:nvGrpSpPr>
              <p:cNvPr id="22" name="Group 132"/>
              <p:cNvGrpSpPr>
                <a:grpSpLocks/>
              </p:cNvGrpSpPr>
              <p:nvPr/>
            </p:nvGrpSpPr>
            <p:grpSpPr bwMode="auto">
              <a:xfrm>
                <a:off x="1229" y="1096"/>
                <a:ext cx="765" cy="346"/>
                <a:chOff x="1229" y="1096"/>
                <a:chExt cx="765" cy="346"/>
              </a:xfrm>
            </p:grpSpPr>
            <p:sp>
              <p:nvSpPr>
                <p:cNvPr id="71" name="Rectangle 98"/>
                <p:cNvSpPr>
                  <a:spLocks noChangeArrowheads="1"/>
                </p:cNvSpPr>
                <p:nvPr/>
              </p:nvSpPr>
              <p:spPr bwMode="auto">
                <a:xfrm>
                  <a:off x="1257" y="1096"/>
                  <a:ext cx="709" cy="346"/>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01.02.03</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72" name="Rectangle 131"/>
                <p:cNvSpPr>
                  <a:spLocks noChangeArrowheads="1"/>
                </p:cNvSpPr>
                <p:nvPr/>
              </p:nvSpPr>
              <p:spPr bwMode="auto">
                <a:xfrm>
                  <a:off x="1229" y="1096"/>
                  <a:ext cx="765" cy="346"/>
                </a:xfrm>
                <a:prstGeom prst="rect">
                  <a:avLst/>
                </a:prstGeom>
                <a:noFill/>
                <a:ln w="7">
                  <a:solidFill>
                    <a:srgbClr val="A0A0A0"/>
                  </a:solidFill>
                  <a:miter lim="800000"/>
                  <a:headEnd/>
                  <a:tailEnd/>
                </a:ln>
              </p:spPr>
              <p:txBody>
                <a:bodyPr/>
                <a:lstStyle/>
                <a:p>
                  <a:endParaRPr lang="pt-BR"/>
                </a:p>
              </p:txBody>
            </p:sp>
          </p:grpSp>
          <p:grpSp>
            <p:nvGrpSpPr>
              <p:cNvPr id="23" name="Group 134"/>
              <p:cNvGrpSpPr>
                <a:grpSpLocks/>
              </p:cNvGrpSpPr>
              <p:nvPr/>
            </p:nvGrpSpPr>
            <p:grpSpPr bwMode="auto">
              <a:xfrm>
                <a:off x="1994" y="1096"/>
                <a:ext cx="1701" cy="346"/>
                <a:chOff x="1994" y="1096"/>
                <a:chExt cx="1701" cy="346"/>
              </a:xfrm>
            </p:grpSpPr>
            <p:sp>
              <p:nvSpPr>
                <p:cNvPr id="69" name="Rectangle 99"/>
                <p:cNvSpPr>
                  <a:spLocks noChangeArrowheads="1"/>
                </p:cNvSpPr>
                <p:nvPr/>
              </p:nvSpPr>
              <p:spPr bwMode="auto">
                <a:xfrm>
                  <a:off x="2022" y="1096"/>
                  <a:ext cx="1645" cy="346"/>
                </a:xfrm>
                <a:prstGeom prst="rect">
                  <a:avLst/>
                </a:prstGeom>
                <a:noFill/>
                <a:ln w="9525">
                  <a:noFill/>
                  <a:miter lim="800000"/>
                  <a:headEnd/>
                  <a:tailEnd/>
                </a:ln>
              </p:spPr>
              <p:txBody>
                <a:bodyPr/>
                <a:lstStyle/>
                <a:p>
                  <a:pPr eaLnBrk="0" hangingPunct="0"/>
                  <a:r>
                    <a:rPr lang="pt-BR" sz="1200">
                      <a:solidFill>
                        <a:srgbClr val="000000"/>
                      </a:solidFill>
                      <a:latin typeface="Calibri" pitchFamily="34" charset="0"/>
                      <a:cs typeface="Arial" pitchFamily="34" charset="0"/>
                    </a:rPr>
                    <a:t>Defesa dos direitos de usuários do serviço público</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70" name="Rectangle 133"/>
                <p:cNvSpPr>
                  <a:spLocks noChangeArrowheads="1"/>
                </p:cNvSpPr>
                <p:nvPr/>
              </p:nvSpPr>
              <p:spPr bwMode="auto">
                <a:xfrm>
                  <a:off x="1994" y="1096"/>
                  <a:ext cx="1701" cy="346"/>
                </a:xfrm>
                <a:prstGeom prst="rect">
                  <a:avLst/>
                </a:prstGeom>
                <a:noFill/>
                <a:ln w="7">
                  <a:solidFill>
                    <a:srgbClr val="A0A0A0"/>
                  </a:solidFill>
                  <a:miter lim="800000"/>
                  <a:headEnd/>
                  <a:tailEnd/>
                </a:ln>
              </p:spPr>
              <p:txBody>
                <a:bodyPr/>
                <a:lstStyle/>
                <a:p>
                  <a:endParaRPr lang="pt-BR"/>
                </a:p>
              </p:txBody>
            </p:sp>
          </p:grpSp>
          <p:grpSp>
            <p:nvGrpSpPr>
              <p:cNvPr id="24" name="Group 136"/>
              <p:cNvGrpSpPr>
                <a:grpSpLocks/>
              </p:cNvGrpSpPr>
              <p:nvPr/>
            </p:nvGrpSpPr>
            <p:grpSpPr bwMode="auto">
              <a:xfrm>
                <a:off x="0" y="1442"/>
                <a:ext cx="1229" cy="404"/>
                <a:chOff x="0" y="1442"/>
                <a:chExt cx="1229" cy="404"/>
              </a:xfrm>
            </p:grpSpPr>
            <p:sp>
              <p:nvSpPr>
                <p:cNvPr id="67" name="Rectangle 100"/>
                <p:cNvSpPr>
                  <a:spLocks noChangeArrowheads="1"/>
                </p:cNvSpPr>
                <p:nvPr/>
              </p:nvSpPr>
              <p:spPr bwMode="auto">
                <a:xfrm>
                  <a:off x="28" y="1442"/>
                  <a:ext cx="1173" cy="404"/>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Série documental</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68" name="Rectangle 135"/>
                <p:cNvSpPr>
                  <a:spLocks noChangeArrowheads="1"/>
                </p:cNvSpPr>
                <p:nvPr/>
              </p:nvSpPr>
              <p:spPr bwMode="auto">
                <a:xfrm>
                  <a:off x="0" y="1442"/>
                  <a:ext cx="1229" cy="404"/>
                </a:xfrm>
                <a:prstGeom prst="rect">
                  <a:avLst/>
                </a:prstGeom>
                <a:noFill/>
                <a:ln w="7">
                  <a:solidFill>
                    <a:srgbClr val="A0A0A0"/>
                  </a:solidFill>
                  <a:miter lim="800000"/>
                  <a:headEnd/>
                  <a:tailEnd/>
                </a:ln>
              </p:spPr>
              <p:txBody>
                <a:bodyPr/>
                <a:lstStyle/>
                <a:p>
                  <a:endParaRPr lang="pt-BR"/>
                </a:p>
              </p:txBody>
            </p:sp>
          </p:grpSp>
          <p:grpSp>
            <p:nvGrpSpPr>
              <p:cNvPr id="25" name="Group 138"/>
              <p:cNvGrpSpPr>
                <a:grpSpLocks/>
              </p:cNvGrpSpPr>
              <p:nvPr/>
            </p:nvGrpSpPr>
            <p:grpSpPr bwMode="auto">
              <a:xfrm>
                <a:off x="1229" y="1442"/>
                <a:ext cx="765" cy="404"/>
                <a:chOff x="1229" y="1442"/>
                <a:chExt cx="765" cy="404"/>
              </a:xfrm>
            </p:grpSpPr>
            <p:sp>
              <p:nvSpPr>
                <p:cNvPr id="65" name="Rectangle 101"/>
                <p:cNvSpPr>
                  <a:spLocks noChangeArrowheads="1"/>
                </p:cNvSpPr>
                <p:nvPr/>
              </p:nvSpPr>
              <p:spPr bwMode="auto">
                <a:xfrm>
                  <a:off x="1257" y="1442"/>
                  <a:ext cx="709" cy="404"/>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01.02.03.06</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66" name="Rectangle 137"/>
                <p:cNvSpPr>
                  <a:spLocks noChangeArrowheads="1"/>
                </p:cNvSpPr>
                <p:nvPr/>
              </p:nvSpPr>
              <p:spPr bwMode="auto">
                <a:xfrm>
                  <a:off x="1229" y="1442"/>
                  <a:ext cx="765" cy="404"/>
                </a:xfrm>
                <a:prstGeom prst="rect">
                  <a:avLst/>
                </a:prstGeom>
                <a:noFill/>
                <a:ln w="7">
                  <a:solidFill>
                    <a:srgbClr val="A0A0A0"/>
                  </a:solidFill>
                  <a:miter lim="800000"/>
                  <a:headEnd/>
                  <a:tailEnd/>
                </a:ln>
              </p:spPr>
              <p:txBody>
                <a:bodyPr/>
                <a:lstStyle/>
                <a:p>
                  <a:endParaRPr lang="pt-BR"/>
                </a:p>
              </p:txBody>
            </p:sp>
          </p:grpSp>
          <p:grpSp>
            <p:nvGrpSpPr>
              <p:cNvPr id="26" name="Group 140"/>
              <p:cNvGrpSpPr>
                <a:grpSpLocks/>
              </p:cNvGrpSpPr>
              <p:nvPr/>
            </p:nvGrpSpPr>
            <p:grpSpPr bwMode="auto">
              <a:xfrm>
                <a:off x="1994" y="1442"/>
                <a:ext cx="1701" cy="404"/>
                <a:chOff x="1994" y="1442"/>
                <a:chExt cx="1701" cy="404"/>
              </a:xfrm>
            </p:grpSpPr>
            <p:sp>
              <p:nvSpPr>
                <p:cNvPr id="63" name="Rectangle 102"/>
                <p:cNvSpPr>
                  <a:spLocks noChangeArrowheads="1"/>
                </p:cNvSpPr>
                <p:nvPr/>
              </p:nvSpPr>
              <p:spPr bwMode="auto">
                <a:xfrm>
                  <a:off x="2022" y="1442"/>
                  <a:ext cx="1645" cy="404"/>
                </a:xfrm>
                <a:prstGeom prst="rect">
                  <a:avLst/>
                </a:prstGeom>
                <a:noFill/>
                <a:ln w="9525">
                  <a:noFill/>
                  <a:miter lim="800000"/>
                  <a:headEnd/>
                  <a:tailEnd/>
                </a:ln>
              </p:spPr>
              <p:txBody>
                <a:bodyPr/>
                <a:lstStyle/>
                <a:p>
                  <a:pPr eaLnBrk="0" hangingPunct="0"/>
                  <a:r>
                    <a:rPr lang="pt-BR" sz="1200">
                      <a:solidFill>
                        <a:srgbClr val="000000"/>
                      </a:solidFill>
                      <a:latin typeface="Calibri" pitchFamily="34" charset="0"/>
                      <a:cs typeface="Arial" pitchFamily="34" charset="0"/>
                    </a:rPr>
                    <a:t>Lista de reclamações contra órgãos públicos</a:t>
                  </a:r>
                  <a:r>
                    <a:rPr lang="pt-BR" sz="1200">
                      <a:solidFill>
                        <a:srgbClr val="000000"/>
                      </a:solidFill>
                      <a:latin typeface="Calibri" pitchFamily="34" charset="0"/>
                      <a:cs typeface="Times New Roman" pitchFamily="18" charset="0"/>
                    </a:rPr>
                    <a:t> </a:t>
                  </a:r>
                  <a:endParaRPr lang="pt-BR" sz="1200">
                    <a:latin typeface="Calibri" pitchFamily="34" charset="0"/>
                    <a:cs typeface="Times New Roman" pitchFamily="18" charset="0"/>
                  </a:endParaRPr>
                </a:p>
                <a:p>
                  <a:pPr eaLnBrk="0" hangingPunct="0"/>
                  <a:r>
                    <a:rPr lang="pt-BR" sz="1200">
                      <a:latin typeface="Calibri" pitchFamily="34" charset="0"/>
                      <a:cs typeface="Times New Roman" pitchFamily="18" charset="0"/>
                    </a:rPr>
                    <a:t> </a:t>
                  </a:r>
                </a:p>
                <a:p>
                  <a:pPr eaLnBrk="0" hangingPunct="0"/>
                  <a:endParaRPr lang="pt-BR" sz="1200">
                    <a:latin typeface="Calibri" pitchFamily="34" charset="0"/>
                  </a:endParaRPr>
                </a:p>
              </p:txBody>
            </p:sp>
            <p:sp>
              <p:nvSpPr>
                <p:cNvPr id="64" name="Rectangle 139"/>
                <p:cNvSpPr>
                  <a:spLocks noChangeArrowheads="1"/>
                </p:cNvSpPr>
                <p:nvPr/>
              </p:nvSpPr>
              <p:spPr bwMode="auto">
                <a:xfrm>
                  <a:off x="1994" y="1442"/>
                  <a:ext cx="1701" cy="404"/>
                </a:xfrm>
                <a:prstGeom prst="rect">
                  <a:avLst/>
                </a:prstGeom>
                <a:noFill/>
                <a:ln w="7">
                  <a:solidFill>
                    <a:srgbClr val="A0A0A0"/>
                  </a:solidFill>
                  <a:miter lim="800000"/>
                  <a:headEnd/>
                  <a:tailEnd/>
                </a:ln>
              </p:spPr>
              <p:txBody>
                <a:bodyPr/>
                <a:lstStyle/>
                <a:p>
                  <a:endParaRPr lang="pt-BR"/>
                </a:p>
              </p:txBody>
            </p:sp>
          </p:grpSp>
          <p:grpSp>
            <p:nvGrpSpPr>
              <p:cNvPr id="27" name="Group 142"/>
              <p:cNvGrpSpPr>
                <a:grpSpLocks/>
              </p:cNvGrpSpPr>
              <p:nvPr/>
            </p:nvGrpSpPr>
            <p:grpSpPr bwMode="auto">
              <a:xfrm>
                <a:off x="0" y="1846"/>
                <a:ext cx="1229" cy="346"/>
                <a:chOff x="0" y="1846"/>
                <a:chExt cx="1229" cy="346"/>
              </a:xfrm>
            </p:grpSpPr>
            <p:sp>
              <p:nvSpPr>
                <p:cNvPr id="61" name="Rectangle 103"/>
                <p:cNvSpPr>
                  <a:spLocks noChangeArrowheads="1"/>
                </p:cNvSpPr>
                <p:nvPr/>
              </p:nvSpPr>
              <p:spPr bwMode="auto">
                <a:xfrm>
                  <a:off x="28" y="1846"/>
                  <a:ext cx="1173" cy="346"/>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Data</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62" name="Rectangle 141"/>
                <p:cNvSpPr>
                  <a:spLocks noChangeArrowheads="1"/>
                </p:cNvSpPr>
                <p:nvPr/>
              </p:nvSpPr>
              <p:spPr bwMode="auto">
                <a:xfrm>
                  <a:off x="0" y="1846"/>
                  <a:ext cx="1229" cy="346"/>
                </a:xfrm>
                <a:prstGeom prst="rect">
                  <a:avLst/>
                </a:prstGeom>
                <a:noFill/>
                <a:ln w="7">
                  <a:solidFill>
                    <a:srgbClr val="A0A0A0"/>
                  </a:solidFill>
                  <a:miter lim="800000"/>
                  <a:headEnd/>
                  <a:tailEnd/>
                </a:ln>
              </p:spPr>
              <p:txBody>
                <a:bodyPr/>
                <a:lstStyle/>
                <a:p>
                  <a:endParaRPr lang="pt-BR"/>
                </a:p>
              </p:txBody>
            </p:sp>
          </p:grpSp>
          <p:grpSp>
            <p:nvGrpSpPr>
              <p:cNvPr id="28" name="Group 144"/>
              <p:cNvGrpSpPr>
                <a:grpSpLocks/>
              </p:cNvGrpSpPr>
              <p:nvPr/>
            </p:nvGrpSpPr>
            <p:grpSpPr bwMode="auto">
              <a:xfrm>
                <a:off x="1229" y="1846"/>
                <a:ext cx="2466" cy="346"/>
                <a:chOff x="1229" y="1846"/>
                <a:chExt cx="2466" cy="346"/>
              </a:xfrm>
            </p:grpSpPr>
            <p:sp>
              <p:nvSpPr>
                <p:cNvPr id="59" name="Rectangle 104"/>
                <p:cNvSpPr>
                  <a:spLocks noChangeArrowheads="1"/>
                </p:cNvSpPr>
                <p:nvPr/>
              </p:nvSpPr>
              <p:spPr bwMode="auto">
                <a:xfrm>
                  <a:off x="1257" y="1846"/>
                  <a:ext cx="2410" cy="346"/>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2008</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60" name="Rectangle 143"/>
                <p:cNvSpPr>
                  <a:spLocks noChangeArrowheads="1"/>
                </p:cNvSpPr>
                <p:nvPr/>
              </p:nvSpPr>
              <p:spPr bwMode="auto">
                <a:xfrm>
                  <a:off x="1229" y="1846"/>
                  <a:ext cx="2466" cy="346"/>
                </a:xfrm>
                <a:prstGeom prst="rect">
                  <a:avLst/>
                </a:prstGeom>
                <a:noFill/>
                <a:ln w="7">
                  <a:solidFill>
                    <a:srgbClr val="A0A0A0"/>
                  </a:solidFill>
                  <a:miter lim="800000"/>
                  <a:headEnd/>
                  <a:tailEnd/>
                </a:ln>
              </p:spPr>
              <p:txBody>
                <a:bodyPr/>
                <a:lstStyle/>
                <a:p>
                  <a:endParaRPr lang="pt-BR"/>
                </a:p>
              </p:txBody>
            </p:sp>
          </p:grpSp>
          <p:grpSp>
            <p:nvGrpSpPr>
              <p:cNvPr id="29" name="Group 146"/>
              <p:cNvGrpSpPr>
                <a:grpSpLocks/>
              </p:cNvGrpSpPr>
              <p:nvPr/>
            </p:nvGrpSpPr>
            <p:grpSpPr bwMode="auto">
              <a:xfrm>
                <a:off x="0" y="2192"/>
                <a:ext cx="1229" cy="461"/>
                <a:chOff x="0" y="2192"/>
                <a:chExt cx="1229" cy="461"/>
              </a:xfrm>
            </p:grpSpPr>
            <p:sp>
              <p:nvSpPr>
                <p:cNvPr id="57" name="Rectangle 105"/>
                <p:cNvSpPr>
                  <a:spLocks noChangeArrowheads="1"/>
                </p:cNvSpPr>
                <p:nvPr/>
              </p:nvSpPr>
              <p:spPr bwMode="auto">
                <a:xfrm>
                  <a:off x="28" y="2192"/>
                  <a:ext cx="1173" cy="461"/>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Prazo de guarda na Unidade produtora</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58" name="Rectangle 145"/>
                <p:cNvSpPr>
                  <a:spLocks noChangeArrowheads="1"/>
                </p:cNvSpPr>
                <p:nvPr/>
              </p:nvSpPr>
              <p:spPr bwMode="auto">
                <a:xfrm>
                  <a:off x="0" y="2192"/>
                  <a:ext cx="1229" cy="461"/>
                </a:xfrm>
                <a:prstGeom prst="rect">
                  <a:avLst/>
                </a:prstGeom>
                <a:noFill/>
                <a:ln w="7">
                  <a:solidFill>
                    <a:srgbClr val="A0A0A0"/>
                  </a:solidFill>
                  <a:miter lim="800000"/>
                  <a:headEnd/>
                  <a:tailEnd/>
                </a:ln>
              </p:spPr>
              <p:txBody>
                <a:bodyPr/>
                <a:lstStyle/>
                <a:p>
                  <a:endParaRPr lang="pt-BR"/>
                </a:p>
              </p:txBody>
            </p:sp>
          </p:grpSp>
          <p:grpSp>
            <p:nvGrpSpPr>
              <p:cNvPr id="30" name="Group 148"/>
              <p:cNvGrpSpPr>
                <a:grpSpLocks/>
              </p:cNvGrpSpPr>
              <p:nvPr/>
            </p:nvGrpSpPr>
            <p:grpSpPr bwMode="auto">
              <a:xfrm>
                <a:off x="1229" y="2192"/>
                <a:ext cx="2466" cy="461"/>
                <a:chOff x="1229" y="2192"/>
                <a:chExt cx="2466" cy="461"/>
              </a:xfrm>
            </p:grpSpPr>
            <p:sp>
              <p:nvSpPr>
                <p:cNvPr id="55" name="Rectangle 106"/>
                <p:cNvSpPr>
                  <a:spLocks noChangeArrowheads="1"/>
                </p:cNvSpPr>
                <p:nvPr/>
              </p:nvSpPr>
              <p:spPr bwMode="auto">
                <a:xfrm>
                  <a:off x="1257" y="2192"/>
                  <a:ext cx="2410" cy="461"/>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1 ano</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56" name="Rectangle 147"/>
                <p:cNvSpPr>
                  <a:spLocks noChangeArrowheads="1"/>
                </p:cNvSpPr>
                <p:nvPr/>
              </p:nvSpPr>
              <p:spPr bwMode="auto">
                <a:xfrm>
                  <a:off x="1229" y="2192"/>
                  <a:ext cx="2466" cy="461"/>
                </a:xfrm>
                <a:prstGeom prst="rect">
                  <a:avLst/>
                </a:prstGeom>
                <a:noFill/>
                <a:ln w="7">
                  <a:solidFill>
                    <a:srgbClr val="A0A0A0"/>
                  </a:solidFill>
                  <a:miter lim="800000"/>
                  <a:headEnd/>
                  <a:tailEnd/>
                </a:ln>
              </p:spPr>
              <p:txBody>
                <a:bodyPr/>
                <a:lstStyle/>
                <a:p>
                  <a:endParaRPr lang="pt-BR"/>
                </a:p>
              </p:txBody>
            </p:sp>
          </p:grpSp>
          <p:grpSp>
            <p:nvGrpSpPr>
              <p:cNvPr id="31" name="Group 150"/>
              <p:cNvGrpSpPr>
                <a:grpSpLocks/>
              </p:cNvGrpSpPr>
              <p:nvPr/>
            </p:nvGrpSpPr>
            <p:grpSpPr bwMode="auto">
              <a:xfrm>
                <a:off x="0" y="2653"/>
                <a:ext cx="1229" cy="576"/>
                <a:chOff x="0" y="2653"/>
                <a:chExt cx="1229" cy="576"/>
              </a:xfrm>
            </p:grpSpPr>
            <p:sp>
              <p:nvSpPr>
                <p:cNvPr id="53" name="Rectangle 107"/>
                <p:cNvSpPr>
                  <a:spLocks noChangeArrowheads="1"/>
                </p:cNvSpPr>
                <p:nvPr/>
              </p:nvSpPr>
              <p:spPr bwMode="auto">
                <a:xfrm>
                  <a:off x="28" y="2653"/>
                  <a:ext cx="1173" cy="576"/>
                </a:xfrm>
                <a:prstGeom prst="rect">
                  <a:avLst/>
                </a:prstGeom>
                <a:noFill/>
                <a:ln w="9525">
                  <a:noFill/>
                  <a:miter lim="800000"/>
                  <a:headEnd/>
                  <a:tailEnd/>
                </a:ln>
              </p:spPr>
              <p:txBody>
                <a:bodyPr/>
                <a:lstStyle/>
                <a:p>
                  <a:pPr eaLnBrk="0" hangingPunct="0"/>
                  <a:r>
                    <a:rPr lang="pt-BR" sz="1200" b="1" dirty="0">
                      <a:solidFill>
                        <a:srgbClr val="000000"/>
                      </a:solidFill>
                      <a:latin typeface="Calibri" pitchFamily="34" charset="0"/>
                      <a:cs typeface="Times New Roman" pitchFamily="18" charset="0"/>
                    </a:rPr>
                    <a:t>Prazo de guarda na Unidade com atribuições de Arquivo</a:t>
                  </a:r>
                  <a:endParaRPr lang="pt-BR" sz="1200" dirty="0">
                    <a:latin typeface="Calibri" pitchFamily="34" charset="0"/>
                    <a:cs typeface="Times New Roman" pitchFamily="18" charset="0"/>
                  </a:endParaRPr>
                </a:p>
                <a:p>
                  <a:pPr eaLnBrk="0" hangingPunct="0"/>
                  <a:endParaRPr lang="pt-BR" sz="1200" dirty="0">
                    <a:latin typeface="Calibri" pitchFamily="34" charset="0"/>
                  </a:endParaRPr>
                </a:p>
              </p:txBody>
            </p:sp>
            <p:sp>
              <p:nvSpPr>
                <p:cNvPr id="54" name="Rectangle 149"/>
                <p:cNvSpPr>
                  <a:spLocks noChangeArrowheads="1"/>
                </p:cNvSpPr>
                <p:nvPr/>
              </p:nvSpPr>
              <p:spPr bwMode="auto">
                <a:xfrm>
                  <a:off x="0" y="2653"/>
                  <a:ext cx="1229" cy="576"/>
                </a:xfrm>
                <a:prstGeom prst="rect">
                  <a:avLst/>
                </a:prstGeom>
                <a:noFill/>
                <a:ln w="7">
                  <a:solidFill>
                    <a:srgbClr val="A0A0A0"/>
                  </a:solidFill>
                  <a:miter lim="800000"/>
                  <a:headEnd/>
                  <a:tailEnd/>
                </a:ln>
              </p:spPr>
              <p:txBody>
                <a:bodyPr/>
                <a:lstStyle/>
                <a:p>
                  <a:endParaRPr lang="pt-BR"/>
                </a:p>
              </p:txBody>
            </p:sp>
          </p:grpSp>
          <p:grpSp>
            <p:nvGrpSpPr>
              <p:cNvPr id="32" name="Group 152"/>
              <p:cNvGrpSpPr>
                <a:grpSpLocks/>
              </p:cNvGrpSpPr>
              <p:nvPr/>
            </p:nvGrpSpPr>
            <p:grpSpPr bwMode="auto">
              <a:xfrm>
                <a:off x="1229" y="2653"/>
                <a:ext cx="2466" cy="576"/>
                <a:chOff x="1229" y="2653"/>
                <a:chExt cx="2466" cy="576"/>
              </a:xfrm>
            </p:grpSpPr>
            <p:sp>
              <p:nvSpPr>
                <p:cNvPr id="51" name="Rectangle 108"/>
                <p:cNvSpPr>
                  <a:spLocks noChangeArrowheads="1"/>
                </p:cNvSpPr>
                <p:nvPr/>
              </p:nvSpPr>
              <p:spPr bwMode="auto">
                <a:xfrm>
                  <a:off x="1257" y="2653"/>
                  <a:ext cx="2410" cy="576"/>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5 anos</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52" name="Rectangle 151"/>
                <p:cNvSpPr>
                  <a:spLocks noChangeArrowheads="1"/>
                </p:cNvSpPr>
                <p:nvPr/>
              </p:nvSpPr>
              <p:spPr bwMode="auto">
                <a:xfrm>
                  <a:off x="1229" y="2653"/>
                  <a:ext cx="2466" cy="576"/>
                </a:xfrm>
                <a:prstGeom prst="rect">
                  <a:avLst/>
                </a:prstGeom>
                <a:noFill/>
                <a:ln w="7">
                  <a:solidFill>
                    <a:srgbClr val="A0A0A0"/>
                  </a:solidFill>
                  <a:miter lim="800000"/>
                  <a:headEnd/>
                  <a:tailEnd/>
                </a:ln>
              </p:spPr>
              <p:txBody>
                <a:bodyPr/>
                <a:lstStyle/>
                <a:p>
                  <a:endParaRPr lang="pt-BR"/>
                </a:p>
              </p:txBody>
            </p:sp>
          </p:grpSp>
          <p:grpSp>
            <p:nvGrpSpPr>
              <p:cNvPr id="33" name="Group 154"/>
              <p:cNvGrpSpPr>
                <a:grpSpLocks/>
              </p:cNvGrpSpPr>
              <p:nvPr/>
            </p:nvGrpSpPr>
            <p:grpSpPr bwMode="auto">
              <a:xfrm>
                <a:off x="0" y="3229"/>
                <a:ext cx="1229" cy="346"/>
                <a:chOff x="0" y="3229"/>
                <a:chExt cx="1229" cy="346"/>
              </a:xfrm>
            </p:grpSpPr>
            <p:sp>
              <p:nvSpPr>
                <p:cNvPr id="49" name="Rectangle 109"/>
                <p:cNvSpPr>
                  <a:spLocks noChangeArrowheads="1"/>
                </p:cNvSpPr>
                <p:nvPr/>
              </p:nvSpPr>
              <p:spPr bwMode="auto">
                <a:xfrm>
                  <a:off x="28" y="3229"/>
                  <a:ext cx="1173" cy="346"/>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Destinação final</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50" name="Rectangle 153"/>
                <p:cNvSpPr>
                  <a:spLocks noChangeArrowheads="1"/>
                </p:cNvSpPr>
                <p:nvPr/>
              </p:nvSpPr>
              <p:spPr bwMode="auto">
                <a:xfrm>
                  <a:off x="0" y="3229"/>
                  <a:ext cx="1229" cy="346"/>
                </a:xfrm>
                <a:prstGeom prst="rect">
                  <a:avLst/>
                </a:prstGeom>
                <a:noFill/>
                <a:ln w="7">
                  <a:solidFill>
                    <a:srgbClr val="A0A0A0"/>
                  </a:solidFill>
                  <a:miter lim="800000"/>
                  <a:headEnd/>
                  <a:tailEnd/>
                </a:ln>
              </p:spPr>
              <p:txBody>
                <a:bodyPr/>
                <a:lstStyle/>
                <a:p>
                  <a:endParaRPr lang="pt-BR"/>
                </a:p>
              </p:txBody>
            </p:sp>
          </p:grpSp>
          <p:grpSp>
            <p:nvGrpSpPr>
              <p:cNvPr id="34" name="Group 156"/>
              <p:cNvGrpSpPr>
                <a:grpSpLocks/>
              </p:cNvGrpSpPr>
              <p:nvPr/>
            </p:nvGrpSpPr>
            <p:grpSpPr bwMode="auto">
              <a:xfrm>
                <a:off x="1229" y="3229"/>
                <a:ext cx="2466" cy="346"/>
                <a:chOff x="1229" y="3229"/>
                <a:chExt cx="2466" cy="346"/>
              </a:xfrm>
            </p:grpSpPr>
            <p:sp>
              <p:nvSpPr>
                <p:cNvPr id="47" name="Rectangle 110"/>
                <p:cNvSpPr>
                  <a:spLocks noChangeArrowheads="1"/>
                </p:cNvSpPr>
                <p:nvPr/>
              </p:nvSpPr>
              <p:spPr bwMode="auto">
                <a:xfrm>
                  <a:off x="1257" y="3229"/>
                  <a:ext cx="2410" cy="346"/>
                </a:xfrm>
                <a:prstGeom prst="rect">
                  <a:avLst/>
                </a:prstGeom>
                <a:noFill/>
                <a:ln w="9525">
                  <a:noFill/>
                  <a:miter lim="800000"/>
                  <a:headEnd/>
                  <a:tailEnd/>
                </a:ln>
              </p:spPr>
              <p:txBody>
                <a:bodyPr anchor="ctr"/>
                <a:lstStyle/>
                <a:p>
                  <a:pPr eaLnBrk="0" hangingPunct="0"/>
                  <a:r>
                    <a:rPr lang="pt-BR" sz="1200">
                      <a:solidFill>
                        <a:srgbClr val="000000"/>
                      </a:solidFill>
                      <a:latin typeface="Calibri" pitchFamily="34" charset="0"/>
                      <a:cs typeface="Times New Roman" pitchFamily="18" charset="0"/>
                    </a:rPr>
                    <a:t>Eliminação</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48" name="Rectangle 155"/>
                <p:cNvSpPr>
                  <a:spLocks noChangeArrowheads="1"/>
                </p:cNvSpPr>
                <p:nvPr/>
              </p:nvSpPr>
              <p:spPr bwMode="auto">
                <a:xfrm>
                  <a:off x="1229" y="3229"/>
                  <a:ext cx="2466" cy="346"/>
                </a:xfrm>
                <a:prstGeom prst="rect">
                  <a:avLst/>
                </a:prstGeom>
                <a:noFill/>
                <a:ln w="7">
                  <a:solidFill>
                    <a:srgbClr val="A0A0A0"/>
                  </a:solidFill>
                  <a:miter lim="800000"/>
                  <a:headEnd/>
                  <a:tailEnd/>
                </a:ln>
              </p:spPr>
              <p:txBody>
                <a:bodyPr/>
                <a:lstStyle/>
                <a:p>
                  <a:endParaRPr lang="pt-BR"/>
                </a:p>
              </p:txBody>
            </p:sp>
          </p:grpSp>
          <p:grpSp>
            <p:nvGrpSpPr>
              <p:cNvPr id="35" name="Group 158"/>
              <p:cNvGrpSpPr>
                <a:grpSpLocks/>
              </p:cNvGrpSpPr>
              <p:nvPr/>
            </p:nvGrpSpPr>
            <p:grpSpPr bwMode="auto">
              <a:xfrm>
                <a:off x="0" y="3575"/>
                <a:ext cx="1229" cy="461"/>
                <a:chOff x="0" y="3575"/>
                <a:chExt cx="1229" cy="461"/>
              </a:xfrm>
            </p:grpSpPr>
            <p:sp>
              <p:nvSpPr>
                <p:cNvPr id="45" name="Rectangle 111"/>
                <p:cNvSpPr>
                  <a:spLocks noChangeArrowheads="1"/>
                </p:cNvSpPr>
                <p:nvPr/>
              </p:nvSpPr>
              <p:spPr bwMode="auto">
                <a:xfrm>
                  <a:off x="28" y="3575"/>
                  <a:ext cx="1173" cy="461"/>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Documento poderá ser eliminado em:</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46" name="Rectangle 157"/>
                <p:cNvSpPr>
                  <a:spLocks noChangeArrowheads="1"/>
                </p:cNvSpPr>
                <p:nvPr/>
              </p:nvSpPr>
              <p:spPr bwMode="auto">
                <a:xfrm>
                  <a:off x="0" y="3575"/>
                  <a:ext cx="1229" cy="461"/>
                </a:xfrm>
                <a:prstGeom prst="rect">
                  <a:avLst/>
                </a:prstGeom>
                <a:noFill/>
                <a:ln w="7">
                  <a:solidFill>
                    <a:srgbClr val="A0A0A0"/>
                  </a:solidFill>
                  <a:miter lim="800000"/>
                  <a:headEnd/>
                  <a:tailEnd/>
                </a:ln>
              </p:spPr>
              <p:txBody>
                <a:bodyPr/>
                <a:lstStyle/>
                <a:p>
                  <a:endParaRPr lang="pt-BR"/>
                </a:p>
              </p:txBody>
            </p:sp>
          </p:grpSp>
          <p:grpSp>
            <p:nvGrpSpPr>
              <p:cNvPr id="36" name="Group 160"/>
              <p:cNvGrpSpPr>
                <a:grpSpLocks/>
              </p:cNvGrpSpPr>
              <p:nvPr/>
            </p:nvGrpSpPr>
            <p:grpSpPr bwMode="auto">
              <a:xfrm>
                <a:off x="1229" y="3575"/>
                <a:ext cx="2466" cy="461"/>
                <a:chOff x="1229" y="3575"/>
                <a:chExt cx="2466" cy="461"/>
              </a:xfrm>
            </p:grpSpPr>
            <p:sp>
              <p:nvSpPr>
                <p:cNvPr id="43" name="Rectangle 112"/>
                <p:cNvSpPr>
                  <a:spLocks noChangeArrowheads="1"/>
                </p:cNvSpPr>
                <p:nvPr/>
              </p:nvSpPr>
              <p:spPr bwMode="auto">
                <a:xfrm>
                  <a:off x="1257" y="3575"/>
                  <a:ext cx="2410" cy="461"/>
                </a:xfrm>
                <a:prstGeom prst="rect">
                  <a:avLst/>
                </a:prstGeom>
                <a:noFill/>
                <a:ln w="9525">
                  <a:noFill/>
                  <a:miter lim="800000"/>
                  <a:headEnd/>
                  <a:tailEnd/>
                </a:ln>
              </p:spPr>
              <p:txBody>
                <a:bodyPr anchor="ctr"/>
                <a:lstStyle/>
                <a:p>
                  <a:pPr eaLnBrk="0" hangingPunct="0"/>
                  <a:r>
                    <a:rPr lang="pt-BR" sz="1200">
                      <a:latin typeface="Calibri" pitchFamily="34" charset="0"/>
                      <a:cs typeface="Times New Roman" pitchFamily="18" charset="0"/>
                    </a:rPr>
                    <a:t> </a:t>
                  </a:r>
                </a:p>
                <a:p>
                  <a:pPr eaLnBrk="0" hangingPunct="0"/>
                  <a:endParaRPr lang="pt-BR" sz="1200">
                    <a:latin typeface="Calibri" pitchFamily="34" charset="0"/>
                  </a:endParaRPr>
                </a:p>
              </p:txBody>
            </p:sp>
            <p:sp>
              <p:nvSpPr>
                <p:cNvPr id="44" name="Rectangle 159"/>
                <p:cNvSpPr>
                  <a:spLocks noChangeArrowheads="1"/>
                </p:cNvSpPr>
                <p:nvPr/>
              </p:nvSpPr>
              <p:spPr bwMode="auto">
                <a:xfrm>
                  <a:off x="1229" y="3575"/>
                  <a:ext cx="2466" cy="461"/>
                </a:xfrm>
                <a:prstGeom prst="rect">
                  <a:avLst/>
                </a:prstGeom>
                <a:noFill/>
                <a:ln w="7">
                  <a:solidFill>
                    <a:srgbClr val="A0A0A0"/>
                  </a:solidFill>
                  <a:miter lim="800000"/>
                  <a:headEnd/>
                  <a:tailEnd/>
                </a:ln>
              </p:spPr>
              <p:txBody>
                <a:bodyPr/>
                <a:lstStyle/>
                <a:p>
                  <a:endParaRPr lang="pt-BR"/>
                </a:p>
              </p:txBody>
            </p:sp>
          </p:grpSp>
          <p:grpSp>
            <p:nvGrpSpPr>
              <p:cNvPr id="37" name="Group 162"/>
              <p:cNvGrpSpPr>
                <a:grpSpLocks/>
              </p:cNvGrpSpPr>
              <p:nvPr/>
            </p:nvGrpSpPr>
            <p:grpSpPr bwMode="auto">
              <a:xfrm>
                <a:off x="0" y="4036"/>
                <a:ext cx="1229" cy="346"/>
                <a:chOff x="0" y="4036"/>
                <a:chExt cx="1229" cy="346"/>
              </a:xfrm>
            </p:grpSpPr>
            <p:sp>
              <p:nvSpPr>
                <p:cNvPr id="41" name="Rectangle 113"/>
                <p:cNvSpPr>
                  <a:spLocks noChangeArrowheads="1"/>
                </p:cNvSpPr>
                <p:nvPr/>
              </p:nvSpPr>
              <p:spPr bwMode="auto">
                <a:xfrm>
                  <a:off x="28" y="4036"/>
                  <a:ext cx="1173" cy="346"/>
                </a:xfrm>
                <a:prstGeom prst="rect">
                  <a:avLst/>
                </a:prstGeom>
                <a:noFill/>
                <a:ln w="9525">
                  <a:noFill/>
                  <a:miter lim="800000"/>
                  <a:headEnd/>
                  <a:tailEnd/>
                </a:ln>
              </p:spPr>
              <p:txBody>
                <a:bodyPr/>
                <a:lstStyle/>
                <a:p>
                  <a:pPr eaLnBrk="0" hangingPunct="0"/>
                  <a:r>
                    <a:rPr lang="pt-BR" sz="1200" b="1">
                      <a:solidFill>
                        <a:srgbClr val="000000"/>
                      </a:solidFill>
                      <a:latin typeface="Calibri" pitchFamily="34" charset="0"/>
                      <a:cs typeface="Times New Roman" pitchFamily="18" charset="0"/>
                    </a:rPr>
                    <a:t>Número da caixa</a:t>
                  </a:r>
                  <a:endParaRPr lang="pt-BR" sz="1200">
                    <a:latin typeface="Calibri" pitchFamily="34" charset="0"/>
                    <a:cs typeface="Times New Roman" pitchFamily="18" charset="0"/>
                  </a:endParaRPr>
                </a:p>
                <a:p>
                  <a:pPr eaLnBrk="0" hangingPunct="0"/>
                  <a:endParaRPr lang="pt-BR" sz="1200">
                    <a:latin typeface="Calibri" pitchFamily="34" charset="0"/>
                  </a:endParaRPr>
                </a:p>
              </p:txBody>
            </p:sp>
            <p:sp>
              <p:nvSpPr>
                <p:cNvPr id="42" name="Rectangle 161"/>
                <p:cNvSpPr>
                  <a:spLocks noChangeArrowheads="1"/>
                </p:cNvSpPr>
                <p:nvPr/>
              </p:nvSpPr>
              <p:spPr bwMode="auto">
                <a:xfrm>
                  <a:off x="0" y="4036"/>
                  <a:ext cx="1229" cy="346"/>
                </a:xfrm>
                <a:prstGeom prst="rect">
                  <a:avLst/>
                </a:prstGeom>
                <a:noFill/>
                <a:ln w="7">
                  <a:solidFill>
                    <a:srgbClr val="A0A0A0"/>
                  </a:solidFill>
                  <a:miter lim="800000"/>
                  <a:headEnd/>
                  <a:tailEnd/>
                </a:ln>
              </p:spPr>
              <p:txBody>
                <a:bodyPr/>
                <a:lstStyle/>
                <a:p>
                  <a:endParaRPr lang="pt-BR"/>
                </a:p>
              </p:txBody>
            </p:sp>
          </p:grpSp>
          <p:grpSp>
            <p:nvGrpSpPr>
              <p:cNvPr id="38" name="Group 164"/>
              <p:cNvGrpSpPr>
                <a:grpSpLocks/>
              </p:cNvGrpSpPr>
              <p:nvPr/>
            </p:nvGrpSpPr>
            <p:grpSpPr bwMode="auto">
              <a:xfrm>
                <a:off x="1229" y="4036"/>
                <a:ext cx="2466" cy="346"/>
                <a:chOff x="1229" y="4036"/>
                <a:chExt cx="2466" cy="346"/>
              </a:xfrm>
            </p:grpSpPr>
            <p:sp>
              <p:nvSpPr>
                <p:cNvPr id="39" name="Rectangle 114"/>
                <p:cNvSpPr>
                  <a:spLocks noChangeArrowheads="1"/>
                </p:cNvSpPr>
                <p:nvPr/>
              </p:nvSpPr>
              <p:spPr bwMode="auto">
                <a:xfrm>
                  <a:off x="1257" y="4036"/>
                  <a:ext cx="2410" cy="346"/>
                </a:xfrm>
                <a:prstGeom prst="rect">
                  <a:avLst/>
                </a:prstGeom>
                <a:noFill/>
                <a:ln w="9525">
                  <a:noFill/>
                  <a:miter lim="800000"/>
                  <a:headEnd/>
                  <a:tailEnd/>
                </a:ln>
              </p:spPr>
              <p:txBody>
                <a:bodyPr anchor="ctr"/>
                <a:lstStyle/>
                <a:p>
                  <a:pPr eaLnBrk="0" hangingPunct="0"/>
                  <a:r>
                    <a:rPr lang="pt-BR" sz="1200">
                      <a:latin typeface="Calibri" pitchFamily="34" charset="0"/>
                      <a:cs typeface="Times New Roman" pitchFamily="18" charset="0"/>
                    </a:rPr>
                    <a:t> </a:t>
                  </a:r>
                </a:p>
                <a:p>
                  <a:pPr eaLnBrk="0" hangingPunct="0"/>
                  <a:endParaRPr lang="pt-BR" sz="1200">
                    <a:latin typeface="Calibri" pitchFamily="34" charset="0"/>
                  </a:endParaRPr>
                </a:p>
              </p:txBody>
            </p:sp>
            <p:sp>
              <p:nvSpPr>
                <p:cNvPr id="40" name="Rectangle 163"/>
                <p:cNvSpPr>
                  <a:spLocks noChangeArrowheads="1"/>
                </p:cNvSpPr>
                <p:nvPr/>
              </p:nvSpPr>
              <p:spPr bwMode="auto">
                <a:xfrm>
                  <a:off x="1229" y="4036"/>
                  <a:ext cx="2466" cy="346"/>
                </a:xfrm>
                <a:prstGeom prst="rect">
                  <a:avLst/>
                </a:prstGeom>
                <a:noFill/>
                <a:ln w="7">
                  <a:solidFill>
                    <a:srgbClr val="A0A0A0"/>
                  </a:solidFill>
                  <a:miter lim="800000"/>
                  <a:headEnd/>
                  <a:tailEnd/>
                </a:ln>
              </p:spPr>
              <p:txBody>
                <a:bodyPr/>
                <a:lstStyle/>
                <a:p>
                  <a:endParaRPr lang="pt-BR"/>
                </a:p>
              </p:txBody>
            </p:sp>
          </p:grpSp>
        </p:grpSp>
        <p:sp>
          <p:nvSpPr>
            <p:cNvPr id="9" name="Rectangle 166"/>
            <p:cNvSpPr>
              <a:spLocks noChangeArrowheads="1"/>
            </p:cNvSpPr>
            <p:nvPr/>
          </p:nvSpPr>
          <p:spPr bwMode="auto">
            <a:xfrm>
              <a:off x="-3" y="-3"/>
              <a:ext cx="3701" cy="4388"/>
            </a:xfrm>
            <a:prstGeom prst="rect">
              <a:avLst/>
            </a:prstGeom>
            <a:noFill/>
            <a:ln w="11112">
              <a:solidFill>
                <a:srgbClr val="A0A0A0"/>
              </a:solidFill>
              <a:miter lim="800000"/>
              <a:headEnd/>
              <a:tailEnd/>
            </a:ln>
          </p:spPr>
          <p:txBody>
            <a:bodyPr/>
            <a:lstStyle/>
            <a:p>
              <a:endParaRPr lang="pt-B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166688"/>
            <a:ext cx="9144000" cy="1384995"/>
          </a:xfrm>
          <a:prstGeom prst="rect">
            <a:avLst/>
          </a:prstGeom>
          <a:noFill/>
          <a:ln w="9525">
            <a:noFill/>
            <a:miter lim="800000"/>
            <a:headEnd/>
            <a:tailEnd/>
          </a:ln>
        </p:spPr>
        <p:txBody>
          <a:bodyPr wrap="square">
            <a:spAutoFit/>
          </a:bodyPr>
          <a:lstStyle/>
          <a:p>
            <a:pPr algn="ctr"/>
            <a:r>
              <a:rPr lang="pt-BR" sz="2700" b="1" dirty="0" smtClean="0">
                <a:solidFill>
                  <a:srgbClr val="C00000"/>
                </a:solidFill>
                <a:latin typeface="Verdana" pitchFamily="34" charset="0"/>
                <a:ea typeface="Verdana" pitchFamily="34" charset="0"/>
                <a:cs typeface="Verdana" pitchFamily="34" charset="0"/>
              </a:rPr>
              <a:t>Elaboração do Plano de Classificação e da Tabela de Temporalidade de Documentos das Atividades-Fim</a:t>
            </a:r>
            <a:endParaRPr lang="pt-BR" sz="2700" b="1" dirty="0">
              <a:solidFill>
                <a:srgbClr val="C00000"/>
              </a:solidFill>
              <a:latin typeface="Verdana" pitchFamily="34" charset="0"/>
              <a:ea typeface="Verdana" pitchFamily="34" charset="0"/>
              <a:cs typeface="Verdana" pitchFamily="34" charset="0"/>
            </a:endParaRPr>
          </a:p>
        </p:txBody>
      </p:sp>
      <p:sp>
        <p:nvSpPr>
          <p:cNvPr id="89" name="Retângulo de cantos arredondados 88"/>
          <p:cNvSpPr/>
          <p:nvPr/>
        </p:nvSpPr>
        <p:spPr>
          <a:xfrm>
            <a:off x="395536" y="1124744"/>
            <a:ext cx="8568952" cy="4536504"/>
          </a:xfrm>
          <a:prstGeom prst="roundRect">
            <a:avLst/>
          </a:prstGeom>
          <a:noFill/>
          <a:ln w="63500" cmpd="thickThin">
            <a:noFill/>
            <a:miter lim="800000"/>
          </a:ln>
          <a:effectLst/>
        </p:spPr>
        <p:style>
          <a:lnRef idx="1">
            <a:schemeClr val="dk1"/>
          </a:lnRef>
          <a:fillRef idx="2">
            <a:schemeClr val="dk1"/>
          </a:fillRef>
          <a:effectRef idx="1">
            <a:schemeClr val="dk1"/>
          </a:effectRef>
          <a:fontRef idx="minor">
            <a:schemeClr val="dk1"/>
          </a:fontRef>
        </p:style>
        <p:txBody>
          <a:bodyPr anchor="ctr"/>
          <a:lstStyle/>
          <a:p>
            <a:pPr>
              <a:defRPr/>
            </a:pPr>
            <a:r>
              <a:rPr lang="pt-BR" sz="2000" b="1" dirty="0" smtClean="0">
                <a:solidFill>
                  <a:srgbClr val="110076"/>
                </a:solidFill>
                <a:latin typeface="Verdana" pitchFamily="34" charset="0"/>
                <a:ea typeface="Verdana" pitchFamily="34" charset="0"/>
                <a:cs typeface="Verdana" pitchFamily="34" charset="0"/>
              </a:rPr>
              <a:t>Atribuição da CADA com colaboração dos servidores da Secretaria da Saúde</a:t>
            </a:r>
          </a:p>
          <a:p>
            <a:pPr>
              <a:defRPr/>
            </a:pPr>
            <a:endParaRPr lang="pt-BR" sz="1200" b="1" dirty="0" smtClean="0">
              <a:solidFill>
                <a:srgbClr val="110076"/>
              </a:solidFill>
              <a:latin typeface="Verdana" pitchFamily="34" charset="0"/>
              <a:ea typeface="Verdana" pitchFamily="34" charset="0"/>
              <a:cs typeface="Verdana" pitchFamily="34" charset="0"/>
            </a:endParaRPr>
          </a:p>
          <a:p>
            <a:pPr>
              <a:defRPr/>
            </a:pPr>
            <a:endParaRPr lang="pt-BR" sz="1000" dirty="0" smtClean="0">
              <a:latin typeface="Verdana" pitchFamily="34" charset="0"/>
              <a:ea typeface="Verdana" pitchFamily="34" charset="0"/>
              <a:cs typeface="Verdana" pitchFamily="34" charset="0"/>
            </a:endParaRPr>
          </a:p>
          <a:p>
            <a:pPr>
              <a:defRPr/>
            </a:pPr>
            <a:r>
              <a:rPr lang="pt-BR" sz="2000" dirty="0" smtClean="0">
                <a:latin typeface="Verdana" pitchFamily="34" charset="0"/>
                <a:ea typeface="Verdana" pitchFamily="34" charset="0"/>
                <a:cs typeface="Verdana" pitchFamily="34" charset="0"/>
              </a:rPr>
              <a:t>ETAPAS:</a:t>
            </a:r>
          </a:p>
          <a:p>
            <a:pPr>
              <a:defRPr/>
            </a:pPr>
            <a:endParaRPr lang="pt-BR" sz="1100" dirty="0" smtClean="0">
              <a:latin typeface="Verdana" pitchFamily="34" charset="0"/>
              <a:ea typeface="Verdana" pitchFamily="34" charset="0"/>
              <a:cs typeface="Verdana" pitchFamily="34" charset="0"/>
            </a:endParaRPr>
          </a:p>
          <a:p>
            <a:pPr marL="457200" indent="-457200">
              <a:spcBef>
                <a:spcPts val="600"/>
              </a:spcBef>
              <a:spcAft>
                <a:spcPts val="600"/>
              </a:spcAft>
              <a:buClr>
                <a:srgbClr val="C00000"/>
              </a:buClr>
              <a:buAutoNum type="arabicPeriod"/>
              <a:defRPr/>
            </a:pPr>
            <a:r>
              <a:rPr lang="pt-BR" sz="2000" dirty="0" smtClean="0">
                <a:latin typeface="Verdana" pitchFamily="34" charset="0"/>
                <a:ea typeface="Verdana" pitchFamily="34" charset="0"/>
                <a:cs typeface="Verdana" pitchFamily="34" charset="0"/>
              </a:rPr>
              <a:t>Estudo da estrutura administrativa e funcionamento do órgão</a:t>
            </a:r>
          </a:p>
          <a:p>
            <a:pPr marL="457200" indent="-457200">
              <a:spcBef>
                <a:spcPts val="600"/>
              </a:spcBef>
              <a:spcAft>
                <a:spcPts val="600"/>
              </a:spcAft>
              <a:buClr>
                <a:srgbClr val="C00000"/>
              </a:buClr>
              <a:buAutoNum type="arabicPeriod"/>
              <a:defRPr/>
            </a:pPr>
            <a:r>
              <a:rPr lang="pt-BR" sz="2000" dirty="0" smtClean="0">
                <a:latin typeface="Verdana" pitchFamily="34" charset="0"/>
                <a:ea typeface="Verdana" pitchFamily="34" charset="0"/>
                <a:cs typeface="Verdana" pitchFamily="34" charset="0"/>
              </a:rPr>
              <a:t>Elaboração do quadro com a estrutura e as atribuições:</a:t>
            </a:r>
          </a:p>
          <a:p>
            <a:pPr>
              <a:spcBef>
                <a:spcPts val="600"/>
              </a:spcBef>
              <a:spcAft>
                <a:spcPts val="600"/>
              </a:spcAft>
              <a:buClr>
                <a:srgbClr val="C00000"/>
              </a:buClr>
              <a:defRPr/>
            </a:pPr>
            <a:endParaRPr lang="pt-BR" sz="2000" dirty="0">
              <a:latin typeface="Verdana" pitchFamily="34" charset="0"/>
              <a:ea typeface="Verdana" pitchFamily="34" charset="0"/>
              <a:cs typeface="Verdana" pitchFamily="34" charset="0"/>
            </a:endParaRPr>
          </a:p>
        </p:txBody>
      </p:sp>
      <p:graphicFrame>
        <p:nvGraphicFramePr>
          <p:cNvPr id="91" name="Tabela 90"/>
          <p:cNvGraphicFramePr>
            <a:graphicFrameLocks noGrp="1"/>
          </p:cNvGraphicFramePr>
          <p:nvPr/>
        </p:nvGraphicFramePr>
        <p:xfrm>
          <a:off x="467540" y="4869160"/>
          <a:ext cx="8064900" cy="936105"/>
        </p:xfrm>
        <a:graphic>
          <a:graphicData uri="http://schemas.openxmlformats.org/drawingml/2006/table">
            <a:tbl>
              <a:tblPr/>
              <a:tblGrid>
                <a:gridCol w="897179"/>
                <a:gridCol w="822413"/>
                <a:gridCol w="822413"/>
                <a:gridCol w="1004545"/>
                <a:gridCol w="1040721"/>
                <a:gridCol w="646268"/>
                <a:gridCol w="598118"/>
                <a:gridCol w="563184"/>
                <a:gridCol w="654018"/>
                <a:gridCol w="1016041"/>
              </a:tblGrid>
              <a:tr h="394557">
                <a:tc rowSpan="2">
                  <a:txBody>
                    <a:bodyPr/>
                    <a:lstStyle/>
                    <a:p>
                      <a:pPr algn="ctr" fontAlgn="ctr"/>
                      <a:r>
                        <a:rPr lang="pt-BR" sz="800" b="1" i="0" u="none" strike="noStrike" dirty="0">
                          <a:solidFill>
                            <a:srgbClr val="000000"/>
                          </a:solidFill>
                          <a:latin typeface="Verdana"/>
                        </a:rPr>
                        <a:t>ESTRUTURA</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pt-BR" sz="800" b="1" i="0" u="none" strike="noStrike" dirty="0">
                          <a:solidFill>
                            <a:srgbClr val="000000"/>
                          </a:solidFill>
                          <a:latin typeface="Verdana"/>
                        </a:rPr>
                        <a:t>DIVISÕES DA ESTRUTURA</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pt-BR" sz="800" b="1" i="0" u="none" strike="noStrike" dirty="0">
                          <a:solidFill>
                            <a:srgbClr val="000000"/>
                          </a:solidFill>
                          <a:latin typeface="Verdana"/>
                        </a:rPr>
                        <a:t>SUBDIVISÕES DA ESTRUTURA</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pt-BR" sz="800" b="1" i="0" u="none" strike="noStrike" dirty="0">
                          <a:solidFill>
                            <a:srgbClr val="000000"/>
                          </a:solidFill>
                          <a:latin typeface="Verdana"/>
                        </a:rPr>
                        <a:t>ATRIBUIÇÕES</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pt-BR" sz="800" b="1" i="0" u="none" strike="noStrike" dirty="0">
                          <a:solidFill>
                            <a:srgbClr val="000000"/>
                          </a:solidFill>
                          <a:latin typeface="Verdana"/>
                        </a:rPr>
                        <a:t>DOCUMENTOS</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ctr" fontAlgn="ctr"/>
                      <a:r>
                        <a:rPr lang="pt-BR" sz="800" b="1" i="0" u="none" strike="noStrike" dirty="0">
                          <a:solidFill>
                            <a:srgbClr val="000000"/>
                          </a:solidFill>
                          <a:latin typeface="Verdana"/>
                        </a:rPr>
                        <a:t>PRAZOS DE GUARDA</a:t>
                      </a:r>
                      <a:br>
                        <a:rPr lang="pt-BR" sz="800" b="1" i="0" u="none" strike="noStrike" dirty="0">
                          <a:solidFill>
                            <a:srgbClr val="000000"/>
                          </a:solidFill>
                          <a:latin typeface="Verdana"/>
                        </a:rPr>
                      </a:br>
                      <a:r>
                        <a:rPr lang="pt-BR" sz="800" b="1" i="0" u="none" strike="noStrike" dirty="0">
                          <a:solidFill>
                            <a:srgbClr val="000000"/>
                          </a:solidFill>
                          <a:latin typeface="Verdana"/>
                        </a:rPr>
                        <a:t>(em anos)</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pt-BR"/>
                    </a:p>
                  </a:txBody>
                  <a:tcPr/>
                </a:tc>
                <a:tc gridSpan="2">
                  <a:txBody>
                    <a:bodyPr/>
                    <a:lstStyle/>
                    <a:p>
                      <a:pPr algn="ctr" fontAlgn="ctr"/>
                      <a:r>
                        <a:rPr lang="pt-BR" sz="800" b="1" i="0" u="none" strike="noStrike" dirty="0">
                          <a:solidFill>
                            <a:srgbClr val="000000"/>
                          </a:solidFill>
                          <a:latin typeface="Verdana"/>
                        </a:rPr>
                        <a:t>DESTINAÇÃO</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pt-BR"/>
                    </a:p>
                  </a:txBody>
                  <a:tcPr/>
                </a:tc>
                <a:tc rowSpan="2">
                  <a:txBody>
                    <a:bodyPr/>
                    <a:lstStyle/>
                    <a:p>
                      <a:pPr algn="ctr" fontAlgn="ctr"/>
                      <a:r>
                        <a:rPr lang="pt-BR" sz="800" b="1" i="0" u="none" strike="noStrike" dirty="0">
                          <a:solidFill>
                            <a:srgbClr val="000000"/>
                          </a:solidFill>
                          <a:latin typeface="Verdana"/>
                        </a:rPr>
                        <a:t>OBSERVAÇÕES</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541548">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700" b="1" i="0" u="none" strike="noStrike" dirty="0">
                          <a:solidFill>
                            <a:srgbClr val="000000"/>
                          </a:solidFill>
                          <a:latin typeface="Verdana"/>
                        </a:rPr>
                        <a:t>Unidade produtora</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pt-BR" sz="700" b="1" i="0" u="none" strike="noStrike" dirty="0">
                          <a:solidFill>
                            <a:srgbClr val="000000"/>
                          </a:solidFill>
                          <a:latin typeface="Verdana"/>
                        </a:rPr>
                        <a:t>Unidade com atribuições de arquivo</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pt-BR" sz="700" b="1" i="0" u="none" strike="noStrike" dirty="0">
                          <a:solidFill>
                            <a:srgbClr val="000000"/>
                          </a:solidFill>
                          <a:latin typeface="Verdana"/>
                        </a:rPr>
                        <a:t>Eliminação</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pt-BR" sz="700" b="1" i="0" u="none" strike="noStrike" dirty="0">
                          <a:solidFill>
                            <a:srgbClr val="000000"/>
                          </a:solidFill>
                          <a:latin typeface="Verdana"/>
                        </a:rPr>
                        <a:t>Guarda permanente</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pt-B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diamond(in)">
                                      <p:cBhvr>
                                        <p:cTn id="7" dur="20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166688"/>
            <a:ext cx="9144000" cy="1384995"/>
          </a:xfrm>
          <a:prstGeom prst="rect">
            <a:avLst/>
          </a:prstGeom>
          <a:noFill/>
          <a:ln w="9525">
            <a:noFill/>
            <a:miter lim="800000"/>
            <a:headEnd/>
            <a:tailEnd/>
          </a:ln>
        </p:spPr>
        <p:txBody>
          <a:bodyPr wrap="square">
            <a:spAutoFit/>
          </a:bodyPr>
          <a:lstStyle/>
          <a:p>
            <a:pPr algn="ctr"/>
            <a:r>
              <a:rPr lang="pt-BR" sz="2700" b="1" dirty="0" smtClean="0">
                <a:solidFill>
                  <a:srgbClr val="C00000"/>
                </a:solidFill>
                <a:latin typeface="Verdana" pitchFamily="34" charset="0"/>
                <a:ea typeface="Verdana" pitchFamily="34" charset="0"/>
                <a:cs typeface="Verdana" pitchFamily="34" charset="0"/>
              </a:rPr>
              <a:t>Elaboração do Plano de Classificação e da Tabela de Temporalidade de Documentos das Atividades-Fim</a:t>
            </a:r>
            <a:endParaRPr lang="pt-BR" sz="2700" b="1" dirty="0">
              <a:solidFill>
                <a:srgbClr val="C00000"/>
              </a:solidFill>
              <a:latin typeface="Verdana" pitchFamily="34" charset="0"/>
              <a:ea typeface="Verdana" pitchFamily="34" charset="0"/>
              <a:cs typeface="Verdana" pitchFamily="34" charset="0"/>
            </a:endParaRPr>
          </a:p>
        </p:txBody>
      </p:sp>
      <p:sp>
        <p:nvSpPr>
          <p:cNvPr id="89" name="Retângulo de cantos arredondados 88"/>
          <p:cNvSpPr/>
          <p:nvPr/>
        </p:nvSpPr>
        <p:spPr>
          <a:xfrm>
            <a:off x="251520" y="1628800"/>
            <a:ext cx="8568952" cy="4536504"/>
          </a:xfrm>
          <a:prstGeom prst="roundRect">
            <a:avLst/>
          </a:prstGeom>
          <a:noFill/>
          <a:ln w="63500" cmpd="thickThin">
            <a:noFill/>
            <a:miter lim="800000"/>
          </a:ln>
          <a:effectLst/>
        </p:spPr>
        <p:style>
          <a:lnRef idx="1">
            <a:schemeClr val="dk1"/>
          </a:lnRef>
          <a:fillRef idx="2">
            <a:schemeClr val="dk1"/>
          </a:fillRef>
          <a:effectRef idx="1">
            <a:schemeClr val="dk1"/>
          </a:effectRef>
          <a:fontRef idx="minor">
            <a:schemeClr val="dk1"/>
          </a:fontRef>
        </p:style>
        <p:txBody>
          <a:bodyPr anchor="ctr"/>
          <a:lstStyle/>
          <a:p>
            <a:pPr>
              <a:defRPr/>
            </a:pPr>
            <a:r>
              <a:rPr lang="pt-BR" sz="2000" b="1" dirty="0" smtClean="0">
                <a:solidFill>
                  <a:srgbClr val="110076"/>
                </a:solidFill>
                <a:latin typeface="Verdana" pitchFamily="34" charset="0"/>
                <a:ea typeface="Verdana" pitchFamily="34" charset="0"/>
                <a:cs typeface="Verdana" pitchFamily="34" charset="0"/>
              </a:rPr>
              <a:t>Atribuição da CADA com colaboração dos servidores da Secretaria da Saúde</a:t>
            </a:r>
          </a:p>
          <a:p>
            <a:pPr>
              <a:defRPr/>
            </a:pPr>
            <a:endParaRPr lang="pt-BR" sz="1000" dirty="0" smtClean="0">
              <a:latin typeface="Verdana" pitchFamily="34" charset="0"/>
              <a:ea typeface="Verdana" pitchFamily="34" charset="0"/>
              <a:cs typeface="Verdana" pitchFamily="34" charset="0"/>
            </a:endParaRPr>
          </a:p>
          <a:p>
            <a:pPr>
              <a:defRPr/>
            </a:pPr>
            <a:r>
              <a:rPr lang="pt-BR" sz="2000" dirty="0" smtClean="0">
                <a:latin typeface="Verdana" pitchFamily="34" charset="0"/>
                <a:ea typeface="Verdana" pitchFamily="34" charset="0"/>
                <a:cs typeface="Verdana" pitchFamily="34" charset="0"/>
              </a:rPr>
              <a:t>ETAPAS:</a:t>
            </a:r>
          </a:p>
          <a:p>
            <a:pPr marL="457200" indent="-457200">
              <a:spcBef>
                <a:spcPts val="600"/>
              </a:spcBef>
              <a:spcAft>
                <a:spcPts val="600"/>
              </a:spcAft>
              <a:buClr>
                <a:srgbClr val="C00000"/>
              </a:buClr>
              <a:defRPr/>
            </a:pPr>
            <a:r>
              <a:rPr lang="pt-BR" sz="2000" dirty="0" smtClean="0">
                <a:solidFill>
                  <a:srgbClr val="C00000"/>
                </a:solidFill>
                <a:latin typeface="Verdana" pitchFamily="34" charset="0"/>
                <a:ea typeface="Verdana" pitchFamily="34" charset="0"/>
                <a:cs typeface="Verdana" pitchFamily="34" charset="0"/>
              </a:rPr>
              <a:t>3. </a:t>
            </a:r>
            <a:r>
              <a:rPr lang="pt-BR" sz="2000" dirty="0" smtClean="0">
                <a:latin typeface="Verdana" pitchFamily="34" charset="0"/>
                <a:ea typeface="Verdana" pitchFamily="34" charset="0"/>
                <a:cs typeface="Verdana" pitchFamily="34" charset="0"/>
              </a:rPr>
              <a:t>Identificação das séries documentais produzidas em cada atividade-fim: </a:t>
            </a:r>
          </a:p>
          <a:p>
            <a:pPr lvl="1">
              <a:buClr>
                <a:srgbClr val="C00000"/>
              </a:buClr>
              <a:buFont typeface="Wingdings" pitchFamily="2" charset="2"/>
              <a:buChar char="ü"/>
            </a:pPr>
            <a:r>
              <a:rPr lang="pt-BR" sz="2000" dirty="0" smtClean="0">
                <a:latin typeface="Verdana" pitchFamily="34" charset="0"/>
                <a:ea typeface="Verdana" pitchFamily="34" charset="0"/>
                <a:cs typeface="Verdana" pitchFamily="34" charset="0"/>
              </a:rPr>
              <a:t> Encaminhar o quadro estrutural com as atribuições fim aos servidores das unidades envolvidas para que eles insiram os tipos documentais produzidos e acumulados em cada uma das atividades que executam;</a:t>
            </a:r>
          </a:p>
          <a:p>
            <a:pPr lvl="1">
              <a:buClr>
                <a:srgbClr val="C00000"/>
              </a:buClr>
              <a:buFont typeface="Wingdings" pitchFamily="2" charset="2"/>
              <a:buChar char="ü"/>
            </a:pPr>
            <a:r>
              <a:rPr lang="pt-BR" sz="2000" dirty="0" smtClean="0">
                <a:latin typeface="Verdana" pitchFamily="34" charset="0"/>
                <a:ea typeface="Verdana" pitchFamily="34" charset="0"/>
                <a:cs typeface="Verdana" pitchFamily="34" charset="0"/>
              </a:rPr>
              <a:t> Realizar reuniões e entrevistas com os servidores das áreas envolvidas para que eles informem os tipos documentais produzidos e acumulados em cada uma de suas atribuições.</a:t>
            </a:r>
          </a:p>
          <a:p>
            <a:pPr>
              <a:spcBef>
                <a:spcPts val="600"/>
              </a:spcBef>
              <a:spcAft>
                <a:spcPts val="600"/>
              </a:spcAft>
              <a:buClr>
                <a:srgbClr val="C00000"/>
              </a:buClr>
              <a:buFont typeface="Wingdings" pitchFamily="2" charset="2"/>
              <a:buChar char="ü"/>
              <a:defRPr/>
            </a:pPr>
            <a:endParaRPr lang="pt-BR" sz="20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diamond(in)">
                                      <p:cBhvr>
                                        <p:cTn id="7" dur="20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166688"/>
            <a:ext cx="9144000" cy="1384995"/>
          </a:xfrm>
          <a:prstGeom prst="rect">
            <a:avLst/>
          </a:prstGeom>
          <a:noFill/>
          <a:ln w="9525">
            <a:noFill/>
            <a:miter lim="800000"/>
            <a:headEnd/>
            <a:tailEnd/>
          </a:ln>
        </p:spPr>
        <p:txBody>
          <a:bodyPr wrap="square">
            <a:spAutoFit/>
          </a:bodyPr>
          <a:lstStyle/>
          <a:p>
            <a:pPr algn="ctr"/>
            <a:r>
              <a:rPr lang="pt-BR" sz="2700" b="1" dirty="0" smtClean="0">
                <a:solidFill>
                  <a:srgbClr val="C00000"/>
                </a:solidFill>
                <a:latin typeface="Verdana" pitchFamily="34" charset="0"/>
                <a:ea typeface="Verdana" pitchFamily="34" charset="0"/>
                <a:cs typeface="Verdana" pitchFamily="34" charset="0"/>
              </a:rPr>
              <a:t>Elaboração do Plano de Classificação e da Tabela de Temporalidade de Documentos das Atividades-Fim</a:t>
            </a:r>
            <a:endParaRPr lang="pt-BR" sz="2700" b="1" dirty="0">
              <a:solidFill>
                <a:srgbClr val="C00000"/>
              </a:solidFill>
              <a:latin typeface="Verdana" pitchFamily="34" charset="0"/>
              <a:ea typeface="Verdana" pitchFamily="34" charset="0"/>
              <a:cs typeface="Verdana" pitchFamily="34" charset="0"/>
            </a:endParaRPr>
          </a:p>
        </p:txBody>
      </p:sp>
      <p:sp>
        <p:nvSpPr>
          <p:cNvPr id="89" name="Retângulo de cantos arredondados 88"/>
          <p:cNvSpPr/>
          <p:nvPr/>
        </p:nvSpPr>
        <p:spPr>
          <a:xfrm>
            <a:off x="323528" y="1484784"/>
            <a:ext cx="8568952" cy="4536504"/>
          </a:xfrm>
          <a:prstGeom prst="roundRect">
            <a:avLst/>
          </a:prstGeom>
          <a:noFill/>
          <a:ln w="63500" cmpd="thickThin">
            <a:noFill/>
            <a:miter lim="800000"/>
          </a:ln>
          <a:effectLst/>
        </p:spPr>
        <p:style>
          <a:lnRef idx="1">
            <a:schemeClr val="dk1"/>
          </a:lnRef>
          <a:fillRef idx="2">
            <a:schemeClr val="dk1"/>
          </a:fillRef>
          <a:effectRef idx="1">
            <a:schemeClr val="dk1"/>
          </a:effectRef>
          <a:fontRef idx="minor">
            <a:schemeClr val="dk1"/>
          </a:fontRef>
        </p:style>
        <p:txBody>
          <a:bodyPr anchor="ctr"/>
          <a:lstStyle/>
          <a:p>
            <a:pPr>
              <a:defRPr/>
            </a:pPr>
            <a:r>
              <a:rPr lang="pt-BR" sz="2000" b="1" dirty="0" smtClean="0">
                <a:solidFill>
                  <a:srgbClr val="110076"/>
                </a:solidFill>
                <a:latin typeface="Verdana" pitchFamily="34" charset="0"/>
                <a:ea typeface="Verdana" pitchFamily="34" charset="0"/>
                <a:cs typeface="Verdana" pitchFamily="34" charset="0"/>
              </a:rPr>
              <a:t>Atribuição da CADA com colaboração dos servidores da Secretaria da Saúde</a:t>
            </a:r>
          </a:p>
          <a:p>
            <a:pPr>
              <a:defRPr/>
            </a:pPr>
            <a:endParaRPr lang="pt-BR" sz="1000" dirty="0" smtClean="0">
              <a:latin typeface="Verdana" pitchFamily="34" charset="0"/>
              <a:ea typeface="Verdana" pitchFamily="34" charset="0"/>
              <a:cs typeface="Verdana" pitchFamily="34" charset="0"/>
            </a:endParaRPr>
          </a:p>
          <a:p>
            <a:pPr>
              <a:defRPr/>
            </a:pPr>
            <a:r>
              <a:rPr lang="pt-BR" sz="2000" dirty="0" smtClean="0">
                <a:latin typeface="Verdana" pitchFamily="34" charset="0"/>
                <a:ea typeface="Verdana" pitchFamily="34" charset="0"/>
                <a:cs typeface="Verdana" pitchFamily="34" charset="0"/>
              </a:rPr>
              <a:t>ETAPAS:</a:t>
            </a:r>
          </a:p>
          <a:p>
            <a:pPr marL="457200" indent="-457200">
              <a:spcBef>
                <a:spcPts val="600"/>
              </a:spcBef>
              <a:spcAft>
                <a:spcPts val="600"/>
              </a:spcAft>
              <a:buClr>
                <a:srgbClr val="C00000"/>
              </a:buClr>
              <a:defRPr/>
            </a:pPr>
            <a:r>
              <a:rPr lang="pt-BR" sz="2000" dirty="0" smtClean="0">
                <a:solidFill>
                  <a:srgbClr val="C00000"/>
                </a:solidFill>
                <a:latin typeface="Verdana" pitchFamily="34" charset="0"/>
                <a:ea typeface="Verdana" pitchFamily="34" charset="0"/>
                <a:cs typeface="Verdana" pitchFamily="34" charset="0"/>
              </a:rPr>
              <a:t>4. </a:t>
            </a:r>
            <a:r>
              <a:rPr lang="pt-BR" sz="2000" dirty="0" smtClean="0">
                <a:latin typeface="Verdana" pitchFamily="34" charset="0"/>
                <a:ea typeface="Verdana" pitchFamily="34" charset="0"/>
                <a:cs typeface="Verdana" pitchFamily="34" charset="0"/>
              </a:rPr>
              <a:t>Identificação dos Prazos de Guarda e Destinação dos Documentos (Eliminação ou Guarda Permanente)</a:t>
            </a:r>
          </a:p>
          <a:p>
            <a:pPr marL="457200" indent="-457200">
              <a:spcBef>
                <a:spcPts val="600"/>
              </a:spcBef>
              <a:spcAft>
                <a:spcPts val="600"/>
              </a:spcAft>
              <a:buClr>
                <a:srgbClr val="C00000"/>
              </a:buClr>
              <a:defRPr/>
            </a:pPr>
            <a:r>
              <a:rPr lang="pt-BR" sz="2000" dirty="0" smtClean="0">
                <a:solidFill>
                  <a:srgbClr val="C00000"/>
                </a:solidFill>
                <a:latin typeface="Verdana" pitchFamily="34" charset="0"/>
                <a:ea typeface="Verdana" pitchFamily="34" charset="0"/>
                <a:cs typeface="Verdana" pitchFamily="34" charset="0"/>
              </a:rPr>
              <a:t>5. </a:t>
            </a:r>
            <a:r>
              <a:rPr lang="pt-BR" sz="2000" dirty="0" smtClean="0">
                <a:latin typeface="Verdana" pitchFamily="34" charset="0"/>
                <a:ea typeface="Verdana" pitchFamily="34" charset="0"/>
                <a:cs typeface="Verdana" pitchFamily="34" charset="0"/>
              </a:rPr>
              <a:t>Definindo as Funções, Subfunções e Atividades </a:t>
            </a:r>
          </a:p>
          <a:p>
            <a:pPr marL="457200" indent="-457200">
              <a:spcBef>
                <a:spcPts val="600"/>
              </a:spcBef>
              <a:spcAft>
                <a:spcPts val="600"/>
              </a:spcAft>
              <a:buClr>
                <a:srgbClr val="C00000"/>
              </a:buClr>
              <a:defRPr/>
            </a:pPr>
            <a:r>
              <a:rPr lang="pt-BR" sz="2000" dirty="0" smtClean="0">
                <a:solidFill>
                  <a:srgbClr val="C00000"/>
                </a:solidFill>
                <a:latin typeface="Verdana" pitchFamily="34" charset="0"/>
                <a:ea typeface="Verdana" pitchFamily="34" charset="0"/>
                <a:cs typeface="Verdana" pitchFamily="34" charset="0"/>
              </a:rPr>
              <a:t>6. </a:t>
            </a:r>
            <a:r>
              <a:rPr lang="pt-BR" sz="2000" dirty="0" smtClean="0">
                <a:latin typeface="Verdana" pitchFamily="34" charset="0"/>
                <a:ea typeface="Verdana" pitchFamily="34" charset="0"/>
                <a:cs typeface="Verdana" pitchFamily="34" charset="0"/>
              </a:rPr>
              <a:t>Atribuição de Código de Classificação para cada Série Documental identificada</a:t>
            </a:r>
          </a:p>
          <a:p>
            <a:pPr marL="457200" indent="-457200">
              <a:spcBef>
                <a:spcPts val="600"/>
              </a:spcBef>
              <a:spcAft>
                <a:spcPts val="600"/>
              </a:spcAft>
              <a:buClr>
                <a:srgbClr val="C00000"/>
              </a:buClr>
              <a:defRPr/>
            </a:pPr>
            <a:r>
              <a:rPr lang="pt-BR" sz="2000" dirty="0" smtClean="0">
                <a:solidFill>
                  <a:srgbClr val="C00000"/>
                </a:solidFill>
                <a:latin typeface="Verdana" pitchFamily="34" charset="0"/>
                <a:ea typeface="Verdana" pitchFamily="34" charset="0"/>
                <a:cs typeface="Verdana" pitchFamily="34" charset="0"/>
              </a:rPr>
              <a:t>7. </a:t>
            </a:r>
            <a:r>
              <a:rPr lang="pt-BR" sz="2000" dirty="0" smtClean="0">
                <a:solidFill>
                  <a:schemeClr val="tx1"/>
                </a:solidFill>
                <a:latin typeface="Verdana" pitchFamily="34" charset="0"/>
                <a:ea typeface="Verdana" pitchFamily="34" charset="0"/>
                <a:cs typeface="Verdana" pitchFamily="34" charset="0"/>
              </a:rPr>
              <a:t>Elaboração do Índice Alfabético, Remissivo e Permutado</a:t>
            </a:r>
          </a:p>
          <a:p>
            <a:pPr marL="457200" indent="-457200">
              <a:spcBef>
                <a:spcPts val="600"/>
              </a:spcBef>
              <a:spcAft>
                <a:spcPts val="600"/>
              </a:spcAft>
              <a:buClr>
                <a:srgbClr val="C00000"/>
              </a:buClr>
              <a:defRPr/>
            </a:pPr>
            <a:r>
              <a:rPr lang="pt-BR" sz="2000" dirty="0" smtClean="0">
                <a:solidFill>
                  <a:srgbClr val="C00000"/>
                </a:solidFill>
                <a:latin typeface="Verdana" pitchFamily="34" charset="0"/>
                <a:ea typeface="Verdana" pitchFamily="34" charset="0"/>
                <a:cs typeface="Verdana" pitchFamily="34" charset="0"/>
              </a:rPr>
              <a:t>8. </a:t>
            </a:r>
            <a:r>
              <a:rPr lang="pt-BR" sz="2000" dirty="0" smtClean="0">
                <a:solidFill>
                  <a:schemeClr val="tx1"/>
                </a:solidFill>
                <a:latin typeface="Verdana" pitchFamily="34" charset="0"/>
                <a:ea typeface="Verdana" pitchFamily="34" charset="0"/>
                <a:cs typeface="Verdana" pitchFamily="34" charset="0"/>
              </a:rPr>
              <a:t>Análise e Aprovação pelo Arquivo Público do Estado e homologação do Plano de Classificação e da Tabela de Temporalidade de Documentos pela Secretaria.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diamond(in)">
                                      <p:cBhvr>
                                        <p:cTn id="7" dur="20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188640"/>
            <a:ext cx="9144000" cy="1152128"/>
          </a:xfrm>
          <a:prstGeom prst="rect">
            <a:avLst/>
          </a:prstGeom>
        </p:spPr>
        <p:txBody>
          <a:bodyPr/>
          <a:lstStyle/>
          <a:p>
            <a:pPr algn="ctr" eaLnBrk="0" hangingPunct="0">
              <a:defRPr/>
            </a:pPr>
            <a:r>
              <a:rPr lang="pt-BR" sz="3200" b="1" dirty="0">
                <a:solidFill>
                  <a:srgbClr val="C00000"/>
                </a:solidFill>
                <a:latin typeface="Verdana" pitchFamily="34" charset="0"/>
                <a:ea typeface="Verdana" pitchFamily="34" charset="0"/>
                <a:cs typeface="Verdana" pitchFamily="34" charset="0"/>
                <a:sym typeface="Gill Sans Light" charset="0"/>
              </a:rPr>
              <a:t>Arquivos, cultura organizacional </a:t>
            </a:r>
            <a:endParaRPr lang="pt-BR" sz="3200" b="1" dirty="0" smtClean="0">
              <a:solidFill>
                <a:srgbClr val="C00000"/>
              </a:solidFill>
              <a:latin typeface="Verdana" pitchFamily="34" charset="0"/>
              <a:ea typeface="Verdana" pitchFamily="34" charset="0"/>
              <a:cs typeface="Verdana" pitchFamily="34" charset="0"/>
              <a:sym typeface="Gill Sans Light" charset="0"/>
            </a:endParaRPr>
          </a:p>
          <a:p>
            <a:pPr algn="ctr" eaLnBrk="0" hangingPunct="0">
              <a:defRPr/>
            </a:pPr>
            <a:r>
              <a:rPr lang="pt-BR" sz="3200" b="1" dirty="0" smtClean="0">
                <a:solidFill>
                  <a:srgbClr val="C00000"/>
                </a:solidFill>
                <a:latin typeface="Verdana" pitchFamily="34" charset="0"/>
                <a:ea typeface="Verdana" pitchFamily="34" charset="0"/>
                <a:cs typeface="Verdana" pitchFamily="34" charset="0"/>
                <a:sym typeface="Gill Sans Light" charset="0"/>
              </a:rPr>
              <a:t>e democracia</a:t>
            </a:r>
            <a:endParaRPr lang="pt-BR" sz="3200" b="1" dirty="0">
              <a:solidFill>
                <a:srgbClr val="C00000"/>
              </a:solidFill>
              <a:latin typeface="Verdana" pitchFamily="34" charset="0"/>
              <a:ea typeface="Verdana" pitchFamily="34" charset="0"/>
              <a:cs typeface="Verdana" pitchFamily="34" charset="0"/>
              <a:sym typeface="Gill Sans Light" charset="0"/>
            </a:endParaRPr>
          </a:p>
        </p:txBody>
      </p:sp>
      <p:sp>
        <p:nvSpPr>
          <p:cNvPr id="10" name="Rectangle 5"/>
          <p:cNvSpPr txBox="1">
            <a:spLocks noChangeArrowheads="1"/>
          </p:cNvSpPr>
          <p:nvPr/>
        </p:nvSpPr>
        <p:spPr>
          <a:xfrm>
            <a:off x="35496" y="1288504"/>
            <a:ext cx="4104456" cy="5236840"/>
          </a:xfrm>
          <a:prstGeom prst="rect">
            <a:avLst/>
          </a:prstGeom>
          <a:noFill/>
        </p:spPr>
        <p:txBody>
          <a:bodyPr/>
          <a:lstStyle/>
          <a:p>
            <a:pPr marL="342900" indent="-342900" eaLnBrk="0" hangingPunct="0">
              <a:lnSpc>
                <a:spcPct val="90000"/>
              </a:lnSpc>
              <a:spcBef>
                <a:spcPct val="20000"/>
              </a:spcBef>
              <a:buClr>
                <a:srgbClr val="C00000"/>
              </a:buClr>
              <a:buSzPct val="100000"/>
              <a:buFont typeface="Wingdings" pitchFamily="2" charset="2"/>
              <a:buChar char="n"/>
              <a:defRPr/>
            </a:pPr>
            <a:r>
              <a:rPr lang="pt-BR" b="1" kern="0" dirty="0">
                <a:solidFill>
                  <a:srgbClr val="3333CC"/>
                </a:solidFill>
                <a:effectLst/>
                <a:latin typeface="Verdana" pitchFamily="34" charset="0"/>
                <a:ea typeface="Verdana" pitchFamily="34" charset="0"/>
                <a:cs typeface="Verdana" pitchFamily="34" charset="0"/>
              </a:rPr>
              <a:t>CULTURA AUTORITÁRIA</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effectLst/>
                <a:latin typeface="Verdana" pitchFamily="34" charset="0"/>
                <a:ea typeface="Verdana" pitchFamily="34" charset="0"/>
                <a:cs typeface="Verdana" pitchFamily="34" charset="0"/>
              </a:rPr>
              <a:t>Arquivo</a:t>
            </a:r>
            <a:r>
              <a:rPr lang="pt-BR" kern="0" dirty="0">
                <a:effectLst/>
                <a:latin typeface="Verdana" pitchFamily="34" charset="0"/>
                <a:ea typeface="Verdana" pitchFamily="34" charset="0"/>
                <a:cs typeface="Verdana" pitchFamily="34" charset="0"/>
              </a:rPr>
              <a:t> = “Arquivo morto”: amontoado de papel velho e empoeirado onde ninguém encontra nada e que somente causa ônus para a organização</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effectLst/>
                <a:latin typeface="Verdana" pitchFamily="34" charset="0"/>
                <a:ea typeface="Verdana" pitchFamily="34" charset="0"/>
                <a:cs typeface="Verdana" pitchFamily="34" charset="0"/>
              </a:rPr>
              <a:t>Profissional de arquivo</a:t>
            </a:r>
            <a:r>
              <a:rPr lang="pt-BR" kern="0" dirty="0">
                <a:effectLst/>
                <a:latin typeface="Verdana" pitchFamily="34" charset="0"/>
                <a:ea typeface="Verdana" pitchFamily="34" charset="0"/>
                <a:cs typeface="Verdana" pitchFamily="34" charset="0"/>
              </a:rPr>
              <a:t>: funcionário com problemas de </a:t>
            </a:r>
            <a:r>
              <a:rPr lang="pt-BR" kern="0" dirty="0" smtClean="0">
                <a:effectLst/>
                <a:latin typeface="Verdana" pitchFamily="34" charset="0"/>
                <a:ea typeface="Verdana" pitchFamily="34" charset="0"/>
                <a:cs typeface="Verdana" pitchFamily="34" charset="0"/>
              </a:rPr>
              <a:t>adaptação/ sociabilidade</a:t>
            </a:r>
            <a:r>
              <a:rPr lang="pt-BR" kern="0" dirty="0">
                <a:effectLst/>
                <a:latin typeface="Verdana" pitchFamily="34" charset="0"/>
                <a:ea typeface="Verdana" pitchFamily="34" charset="0"/>
                <a:cs typeface="Verdana" pitchFamily="34" charset="0"/>
              </a:rPr>
              <a:t>; </a:t>
            </a:r>
            <a:r>
              <a:rPr lang="pt-BR" kern="0" dirty="0" smtClean="0">
                <a:effectLst/>
                <a:latin typeface="Verdana" pitchFamily="34" charset="0"/>
                <a:ea typeface="Verdana" pitchFamily="34" charset="0"/>
                <a:cs typeface="Verdana" pitchFamily="34" charset="0"/>
              </a:rPr>
              <a:t>exige alfabetização</a:t>
            </a:r>
            <a:endParaRPr lang="pt-BR" kern="0" dirty="0">
              <a:effectLst/>
              <a:latin typeface="Verdana" pitchFamily="34" charset="0"/>
              <a:ea typeface="Verdana" pitchFamily="34" charset="0"/>
              <a:cs typeface="Verdana" pitchFamily="34" charset="0"/>
            </a:endParaRP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effectLst/>
                <a:latin typeface="Verdana" pitchFamily="34" charset="0"/>
                <a:ea typeface="Verdana" pitchFamily="34" charset="0"/>
                <a:cs typeface="Verdana" pitchFamily="34" charset="0"/>
              </a:rPr>
              <a:t>Trabalho em arquivo </a:t>
            </a:r>
            <a:r>
              <a:rPr lang="pt-BR" kern="0" dirty="0">
                <a:effectLst/>
                <a:latin typeface="Verdana" pitchFamily="34" charset="0"/>
                <a:ea typeface="Verdana" pitchFamily="34" charset="0"/>
                <a:cs typeface="Verdana" pitchFamily="34" charset="0"/>
              </a:rPr>
              <a:t>= </a:t>
            </a:r>
            <a:r>
              <a:rPr lang="pt-BR" kern="0" dirty="0" smtClean="0">
                <a:effectLst/>
                <a:latin typeface="Verdana" pitchFamily="34" charset="0"/>
                <a:ea typeface="Verdana" pitchFamily="34" charset="0"/>
                <a:cs typeface="Verdana" pitchFamily="34" charset="0"/>
              </a:rPr>
              <a:t>operacional/ mecânico</a:t>
            </a:r>
            <a:endParaRPr lang="pt-BR" kern="0" dirty="0">
              <a:effectLst/>
              <a:latin typeface="Verdana" pitchFamily="34" charset="0"/>
              <a:ea typeface="Verdana" pitchFamily="34" charset="0"/>
              <a:cs typeface="Verdana" pitchFamily="34" charset="0"/>
            </a:endParaRP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effectLst/>
                <a:latin typeface="Verdana" pitchFamily="34" charset="0"/>
                <a:ea typeface="Verdana" pitchFamily="34" charset="0"/>
                <a:cs typeface="Verdana" pitchFamily="34" charset="0"/>
              </a:rPr>
              <a:t>Documentos de arquivo</a:t>
            </a:r>
            <a:r>
              <a:rPr lang="pt-BR" kern="0" dirty="0">
                <a:effectLst/>
                <a:latin typeface="Verdana" pitchFamily="34" charset="0"/>
                <a:ea typeface="Verdana" pitchFamily="34" charset="0"/>
                <a:cs typeface="Verdana" pitchFamily="34" charset="0"/>
              </a:rPr>
              <a:t>: papelada</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effectLst/>
                <a:latin typeface="Verdana" pitchFamily="34" charset="0"/>
                <a:ea typeface="Verdana" pitchFamily="34" charset="0"/>
                <a:cs typeface="Verdana" pitchFamily="34" charset="0"/>
              </a:rPr>
              <a:t>Acesso</a:t>
            </a:r>
            <a:r>
              <a:rPr lang="pt-BR" kern="0" dirty="0">
                <a:effectLst/>
                <a:latin typeface="Verdana" pitchFamily="34" charset="0"/>
                <a:ea typeface="Verdana" pitchFamily="34" charset="0"/>
                <a:cs typeface="Verdana" pitchFamily="34" charset="0"/>
              </a:rPr>
              <a:t>: é exceção (sigilo é a regra)</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effectLst/>
                <a:latin typeface="Verdana" pitchFamily="34" charset="0"/>
                <a:ea typeface="Verdana" pitchFamily="34" charset="0"/>
                <a:cs typeface="Verdana" pitchFamily="34" charset="0"/>
              </a:rPr>
              <a:t>Modernidade</a:t>
            </a:r>
            <a:r>
              <a:rPr lang="pt-BR" kern="0" dirty="0" smtClean="0">
                <a:effectLst/>
                <a:latin typeface="Verdana" pitchFamily="34" charset="0"/>
                <a:ea typeface="Verdana" pitchFamily="34" charset="0"/>
                <a:cs typeface="Verdana" pitchFamily="34" charset="0"/>
              </a:rPr>
              <a:t>: infraestrutura </a:t>
            </a:r>
            <a:r>
              <a:rPr lang="pt-BR" kern="0" dirty="0">
                <a:effectLst/>
                <a:latin typeface="Verdana" pitchFamily="34" charset="0"/>
                <a:ea typeface="Verdana" pitchFamily="34" charset="0"/>
                <a:cs typeface="Verdana" pitchFamily="34" charset="0"/>
              </a:rPr>
              <a:t>tecnológica (comprar computadores)</a:t>
            </a:r>
          </a:p>
        </p:txBody>
      </p:sp>
      <p:sp>
        <p:nvSpPr>
          <p:cNvPr id="11" name="Rectangle 6"/>
          <p:cNvSpPr txBox="1">
            <a:spLocks noChangeArrowheads="1"/>
          </p:cNvSpPr>
          <p:nvPr/>
        </p:nvSpPr>
        <p:spPr>
          <a:xfrm>
            <a:off x="3995936" y="1288503"/>
            <a:ext cx="5004048" cy="5111597"/>
          </a:xfrm>
          <a:prstGeom prst="rect">
            <a:avLst/>
          </a:prstGeom>
          <a:noFill/>
        </p:spPr>
        <p:txBody>
          <a:bodyPr/>
          <a:lstStyle/>
          <a:p>
            <a:pPr marL="342900" indent="-342900" eaLnBrk="0" hangingPunct="0">
              <a:lnSpc>
                <a:spcPct val="90000"/>
              </a:lnSpc>
              <a:spcBef>
                <a:spcPct val="20000"/>
              </a:spcBef>
              <a:buClr>
                <a:srgbClr val="C00000"/>
              </a:buClr>
              <a:buSzPct val="100000"/>
              <a:buFont typeface="Wingdings" pitchFamily="2" charset="2"/>
              <a:buChar char="n"/>
              <a:defRPr/>
            </a:pPr>
            <a:r>
              <a:rPr lang="pt-BR" b="1" kern="0" dirty="0">
                <a:solidFill>
                  <a:srgbClr val="3333CC"/>
                </a:solidFill>
                <a:latin typeface="Verdana" pitchFamily="34" charset="0"/>
                <a:ea typeface="Verdana" pitchFamily="34" charset="0"/>
                <a:cs typeface="Verdana" pitchFamily="34" charset="0"/>
              </a:rPr>
              <a:t>CULTURA DEMOCRÁTICA</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latin typeface="Verdana" pitchFamily="34" charset="0"/>
                <a:ea typeface="Verdana" pitchFamily="34" charset="0"/>
                <a:cs typeface="Verdana" pitchFamily="34" charset="0"/>
              </a:rPr>
              <a:t>Arquivo</a:t>
            </a:r>
            <a:r>
              <a:rPr lang="pt-BR" kern="0" dirty="0">
                <a:latin typeface="Verdana" pitchFamily="34" charset="0"/>
                <a:ea typeface="Verdana" pitchFamily="34" charset="0"/>
                <a:cs typeface="Verdana" pitchFamily="34" charset="0"/>
              </a:rPr>
              <a:t> = local estratégico na organização que disponibiliza documentos e informações para subsidiar as decisões administrativas, comprovar direitos e construir a memória institucional</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latin typeface="Verdana" pitchFamily="34" charset="0"/>
                <a:ea typeface="Verdana" pitchFamily="34" charset="0"/>
                <a:cs typeface="Verdana" pitchFamily="34" charset="0"/>
              </a:rPr>
              <a:t>Profissional de arquivo</a:t>
            </a:r>
            <a:r>
              <a:rPr lang="pt-BR" kern="0" dirty="0">
                <a:latin typeface="Verdana" pitchFamily="34" charset="0"/>
                <a:ea typeface="Verdana" pitchFamily="34" charset="0"/>
                <a:cs typeface="Verdana" pitchFamily="34" charset="0"/>
              </a:rPr>
              <a:t>: funcionário especializado que desempenha uma </a:t>
            </a:r>
            <a:r>
              <a:rPr lang="pt-BR" kern="0" dirty="0" smtClean="0">
                <a:latin typeface="Verdana" pitchFamily="34" charset="0"/>
                <a:ea typeface="Verdana" pitchFamily="34" charset="0"/>
                <a:cs typeface="Verdana" pitchFamily="34" charset="0"/>
              </a:rPr>
              <a:t>função central</a:t>
            </a:r>
            <a:endParaRPr lang="pt-BR" kern="0" dirty="0">
              <a:latin typeface="Verdana" pitchFamily="34" charset="0"/>
              <a:ea typeface="Verdana" pitchFamily="34" charset="0"/>
              <a:cs typeface="Verdana" pitchFamily="34" charset="0"/>
            </a:endParaRP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latin typeface="Verdana" pitchFamily="34" charset="0"/>
                <a:ea typeface="Verdana" pitchFamily="34" charset="0"/>
                <a:cs typeface="Verdana" pitchFamily="34" charset="0"/>
              </a:rPr>
              <a:t>Trabalho em arquivo </a:t>
            </a:r>
            <a:r>
              <a:rPr lang="pt-BR" kern="0" dirty="0">
                <a:latin typeface="Verdana" pitchFamily="34" charset="0"/>
                <a:ea typeface="Verdana" pitchFamily="34" charset="0"/>
                <a:cs typeface="Verdana" pitchFamily="34" charset="0"/>
              </a:rPr>
              <a:t>= trabalho intelectual + atividades operacionais</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latin typeface="Verdana" pitchFamily="34" charset="0"/>
                <a:ea typeface="Verdana" pitchFamily="34" charset="0"/>
                <a:cs typeface="Verdana" pitchFamily="34" charset="0"/>
              </a:rPr>
              <a:t>Documentos</a:t>
            </a:r>
            <a:r>
              <a:rPr lang="pt-BR" kern="0" dirty="0">
                <a:latin typeface="Verdana" pitchFamily="34" charset="0"/>
                <a:ea typeface="Verdana" pitchFamily="34" charset="0"/>
                <a:cs typeface="Verdana" pitchFamily="34" charset="0"/>
              </a:rPr>
              <a:t>: registros das ações administrativas importantes para a análise retrospectiva e o </a:t>
            </a:r>
            <a:r>
              <a:rPr lang="pt-BR" kern="0" dirty="0" smtClean="0">
                <a:latin typeface="Verdana" pitchFamily="34" charset="0"/>
                <a:ea typeface="Verdana" pitchFamily="34" charset="0"/>
                <a:cs typeface="Verdana" pitchFamily="34" charset="0"/>
              </a:rPr>
              <a:t>planejamento organizacional</a:t>
            </a:r>
            <a:endParaRPr lang="pt-BR" kern="0" dirty="0">
              <a:latin typeface="Verdana" pitchFamily="34" charset="0"/>
              <a:ea typeface="Verdana" pitchFamily="34" charset="0"/>
              <a:cs typeface="Verdana" pitchFamily="34" charset="0"/>
            </a:endParaRP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latin typeface="Verdana" pitchFamily="34" charset="0"/>
                <a:ea typeface="Verdana" pitchFamily="34" charset="0"/>
                <a:cs typeface="Verdana" pitchFamily="34" charset="0"/>
              </a:rPr>
              <a:t>Acesso</a:t>
            </a:r>
            <a:r>
              <a:rPr lang="pt-BR" kern="0" dirty="0">
                <a:latin typeface="Verdana" pitchFamily="34" charset="0"/>
                <a:ea typeface="Verdana" pitchFamily="34" charset="0"/>
                <a:cs typeface="Verdana" pitchFamily="34" charset="0"/>
              </a:rPr>
              <a:t>: é a regra (sigilo é a exceção)</a:t>
            </a:r>
          </a:p>
          <a:p>
            <a:pPr marL="342900" indent="-342900" eaLnBrk="0" hangingPunct="0">
              <a:lnSpc>
                <a:spcPct val="90000"/>
              </a:lnSpc>
              <a:spcBef>
                <a:spcPts val="600"/>
              </a:spcBef>
              <a:buClr>
                <a:srgbClr val="C00000"/>
              </a:buClr>
              <a:buSzPct val="100000"/>
              <a:buFont typeface="Wingdings" pitchFamily="2" charset="2"/>
              <a:buChar char="ü"/>
              <a:defRPr/>
            </a:pPr>
            <a:r>
              <a:rPr lang="pt-BR" b="1" kern="0" dirty="0">
                <a:latin typeface="Verdana" pitchFamily="34" charset="0"/>
                <a:ea typeface="Verdana" pitchFamily="34" charset="0"/>
                <a:cs typeface="Verdana" pitchFamily="34" charset="0"/>
              </a:rPr>
              <a:t>Modernidade</a:t>
            </a:r>
            <a:r>
              <a:rPr lang="pt-BR" kern="0" dirty="0">
                <a:latin typeface="Verdana" pitchFamily="34" charset="0"/>
                <a:ea typeface="Verdana" pitchFamily="34" charset="0"/>
                <a:cs typeface="Verdana" pitchFamily="34" charset="0"/>
              </a:rPr>
              <a:t>: investir em recursos humanos (gestão de pessoas), gestão do conhecimento e inovação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 calcmode="lin" valueType="num">
                                      <p:cBhvr additive="base">
                                        <p:cTn id="32"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6" fill="hold" grpId="0" nodeType="after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 calcmode="lin" valueType="num">
                                      <p:cBhvr additive="base">
                                        <p:cTn id="42"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6" fill="hold" grpId="0" nodeType="after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 calcmode="lin" valueType="num">
                                      <p:cBhvr additive="base">
                                        <p:cTn id="47"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6" fill="hold" grpId="0" nodeType="after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 calcmode="lin" valueType="num">
                                      <p:cBhvr additive="base">
                                        <p:cTn id="52"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6" fill="hold" grpId="0" nodeType="after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 calcmode="lin" valueType="num">
                                      <p:cBhvr additive="base">
                                        <p:cTn id="57"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6" fill="hold" grpId="0" nodeType="afterEffect">
                                  <p:stCondLst>
                                    <p:cond delay="0"/>
                                  </p:stCondLst>
                                  <p:childTnLst>
                                    <p:set>
                                      <p:cBhvr>
                                        <p:cTn id="61" dur="1" fill="hold">
                                          <p:stCondLst>
                                            <p:cond delay="0"/>
                                          </p:stCondLst>
                                        </p:cTn>
                                        <p:tgtEl>
                                          <p:spTgt spid="11">
                                            <p:txEl>
                                              <p:pRg st="4" end="4"/>
                                            </p:txEl>
                                          </p:spTgt>
                                        </p:tgtEl>
                                        <p:attrNameLst>
                                          <p:attrName>style.visibility</p:attrName>
                                        </p:attrNameLst>
                                      </p:cBhvr>
                                      <p:to>
                                        <p:strVal val="visible"/>
                                      </p:to>
                                    </p:set>
                                    <p:anim calcmode="lin" valueType="num">
                                      <p:cBhvr additive="base">
                                        <p:cTn id="62"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6" fill="hold" grpId="0" nodeType="afterEffect">
                                  <p:stCondLst>
                                    <p:cond delay="0"/>
                                  </p:stCondLst>
                                  <p:childTnLst>
                                    <p:set>
                                      <p:cBhvr>
                                        <p:cTn id="66" dur="1" fill="hold">
                                          <p:stCondLst>
                                            <p:cond delay="0"/>
                                          </p:stCondLst>
                                        </p:cTn>
                                        <p:tgtEl>
                                          <p:spTgt spid="11">
                                            <p:txEl>
                                              <p:pRg st="5" end="5"/>
                                            </p:txEl>
                                          </p:spTgt>
                                        </p:tgtEl>
                                        <p:attrNameLst>
                                          <p:attrName>style.visibility</p:attrName>
                                        </p:attrNameLst>
                                      </p:cBhvr>
                                      <p:to>
                                        <p:strVal val="visible"/>
                                      </p:to>
                                    </p:set>
                                    <p:anim calcmode="lin" valueType="num">
                                      <p:cBhvr additive="base">
                                        <p:cTn id="67" dur="5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6" fill="hold" grpId="0" nodeType="afterEffect">
                                  <p:stCondLst>
                                    <p:cond delay="0"/>
                                  </p:stCondLst>
                                  <p:childTnLst>
                                    <p:set>
                                      <p:cBhvr>
                                        <p:cTn id="71" dur="1" fill="hold">
                                          <p:stCondLst>
                                            <p:cond delay="0"/>
                                          </p:stCondLst>
                                        </p:cTn>
                                        <p:tgtEl>
                                          <p:spTgt spid="11">
                                            <p:txEl>
                                              <p:pRg st="6" end="6"/>
                                            </p:txEl>
                                          </p:spTgt>
                                        </p:tgtEl>
                                        <p:attrNameLst>
                                          <p:attrName>style.visibility</p:attrName>
                                        </p:attrNameLst>
                                      </p:cBhvr>
                                      <p:to>
                                        <p:strVal val="visible"/>
                                      </p:to>
                                    </p:set>
                                    <p:anim calcmode="lin" valueType="num">
                                      <p:cBhvr additive="base">
                                        <p:cTn id="72" dur="5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advAuto="0"/>
      <p:bldP spid="11" grpId="0" build="p" autoUpdateAnimBg="0"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sp>
        <p:nvSpPr>
          <p:cNvPr id="6" name="Retângulo 2"/>
          <p:cNvSpPr>
            <a:spLocks noChangeArrowheads="1"/>
          </p:cNvSpPr>
          <p:nvPr/>
        </p:nvSpPr>
        <p:spPr bwMode="auto">
          <a:xfrm>
            <a:off x="0" y="166688"/>
            <a:ext cx="9144000" cy="2215991"/>
          </a:xfrm>
          <a:prstGeom prst="rect">
            <a:avLst/>
          </a:prstGeom>
          <a:noFill/>
          <a:ln w="9525">
            <a:noFill/>
            <a:miter lim="800000"/>
            <a:headEnd/>
            <a:tailEnd/>
          </a:ln>
        </p:spPr>
        <p:txBody>
          <a:bodyPr wrap="square">
            <a:spAutoFit/>
          </a:bodyPr>
          <a:lstStyle/>
          <a:p>
            <a:pPr algn="ctr"/>
            <a:r>
              <a:rPr lang="pt-BR" sz="3000" b="1" dirty="0" smtClean="0">
                <a:solidFill>
                  <a:srgbClr val="C00000"/>
                </a:solidFill>
                <a:latin typeface="Verdana" pitchFamily="34" charset="0"/>
                <a:ea typeface="Verdana" pitchFamily="34" charset="0"/>
                <a:cs typeface="Verdana" pitchFamily="34" charset="0"/>
              </a:rPr>
              <a:t>Comissão de Avaliação de Documentos e Acesso – CADA da </a:t>
            </a:r>
          </a:p>
          <a:p>
            <a:pPr algn="ctr"/>
            <a:r>
              <a:rPr lang="pt-BR" sz="3000" b="1" dirty="0" smtClean="0">
                <a:solidFill>
                  <a:srgbClr val="C00000"/>
                </a:solidFill>
                <a:latin typeface="Verdana" pitchFamily="34" charset="0"/>
                <a:ea typeface="Verdana" pitchFamily="34" charset="0"/>
                <a:cs typeface="Verdana" pitchFamily="34" charset="0"/>
              </a:rPr>
              <a:t>Secretaria de Estado da Saúde</a:t>
            </a:r>
          </a:p>
          <a:p>
            <a:pPr algn="ctr"/>
            <a:r>
              <a:rPr lang="pt-BR" sz="2400" b="1" dirty="0" smtClean="0">
                <a:solidFill>
                  <a:srgbClr val="C00000"/>
                </a:solidFill>
                <a:latin typeface="Verdana" pitchFamily="34" charset="0"/>
                <a:ea typeface="Verdana" pitchFamily="34" charset="0"/>
                <a:cs typeface="Verdana" pitchFamily="34" charset="0"/>
              </a:rPr>
              <a:t>Reestruturada pela Resolução SS - 64, de 23/05/2014</a:t>
            </a:r>
            <a:endParaRPr lang="pt-BR" sz="2400" b="1" dirty="0">
              <a:solidFill>
                <a:srgbClr val="C00000"/>
              </a:solidFill>
              <a:latin typeface="Verdana" pitchFamily="34" charset="0"/>
              <a:ea typeface="Verdana" pitchFamily="34" charset="0"/>
              <a:cs typeface="Verdana" pitchFamily="34" charset="0"/>
            </a:endParaRPr>
          </a:p>
        </p:txBody>
      </p:sp>
      <p:sp>
        <p:nvSpPr>
          <p:cNvPr id="89" name="Retângulo de cantos arredondados 88"/>
          <p:cNvSpPr/>
          <p:nvPr/>
        </p:nvSpPr>
        <p:spPr>
          <a:xfrm>
            <a:off x="323528" y="1484784"/>
            <a:ext cx="8568952" cy="4536504"/>
          </a:xfrm>
          <a:prstGeom prst="roundRect">
            <a:avLst/>
          </a:prstGeom>
          <a:noFill/>
          <a:ln w="63500" cmpd="thickThin">
            <a:noFill/>
            <a:miter lim="800000"/>
          </a:ln>
          <a:effectLst/>
        </p:spPr>
        <p:style>
          <a:lnRef idx="1">
            <a:schemeClr val="dk1"/>
          </a:lnRef>
          <a:fillRef idx="2">
            <a:schemeClr val="dk1"/>
          </a:fillRef>
          <a:effectRef idx="1">
            <a:schemeClr val="dk1"/>
          </a:effectRef>
          <a:fontRef idx="minor">
            <a:schemeClr val="dk1"/>
          </a:fontRef>
        </p:style>
        <p:txBody>
          <a:bodyPr anchor="ctr"/>
          <a:lstStyle/>
          <a:p>
            <a:pPr>
              <a:defRPr/>
            </a:pPr>
            <a:endParaRPr lang="pt-BR" sz="2000" dirty="0" smtClean="0">
              <a:solidFill>
                <a:schemeClr val="tx1"/>
              </a:solidFill>
              <a:latin typeface="Verdana" pitchFamily="34" charset="0"/>
              <a:ea typeface="Verdana" pitchFamily="34" charset="0"/>
              <a:cs typeface="Verdana" pitchFamily="34" charset="0"/>
            </a:endParaRPr>
          </a:p>
        </p:txBody>
      </p:sp>
      <p:sp>
        <p:nvSpPr>
          <p:cNvPr id="7" name="Retângulo 6"/>
          <p:cNvSpPr/>
          <p:nvPr/>
        </p:nvSpPr>
        <p:spPr>
          <a:xfrm>
            <a:off x="179512" y="1988840"/>
            <a:ext cx="8964488" cy="3770263"/>
          </a:xfrm>
          <a:prstGeom prst="rect">
            <a:avLst/>
          </a:prstGeom>
        </p:spPr>
        <p:txBody>
          <a:bodyPr wrap="square">
            <a:spAutoFit/>
          </a:bodyPr>
          <a:lstStyle/>
          <a:p>
            <a:endParaRPr lang="pt-BR" sz="2400" dirty="0" smtClean="0">
              <a:latin typeface="Verdana" pitchFamily="34" charset="0"/>
              <a:ea typeface="Verdana" pitchFamily="34" charset="0"/>
              <a:cs typeface="Verdana" pitchFamily="34" charset="0"/>
            </a:endParaRPr>
          </a:p>
          <a:p>
            <a:r>
              <a:rPr lang="pt-BR" sz="2400" b="1" dirty="0" smtClean="0">
                <a:latin typeface="Verdana" pitchFamily="34" charset="0"/>
                <a:ea typeface="Verdana" pitchFamily="34" charset="0"/>
                <a:cs typeface="Verdana" pitchFamily="34" charset="0"/>
              </a:rPr>
              <a:t>Contatos:</a:t>
            </a:r>
          </a:p>
          <a:p>
            <a:endParaRPr lang="pt-BR" sz="1200" dirty="0" smtClean="0">
              <a:latin typeface="Verdana" pitchFamily="34" charset="0"/>
              <a:ea typeface="Verdana" pitchFamily="34" charset="0"/>
              <a:cs typeface="Verdana" pitchFamily="34" charset="0"/>
            </a:endParaRPr>
          </a:p>
          <a:p>
            <a:pPr>
              <a:spcBef>
                <a:spcPts val="600"/>
              </a:spcBef>
              <a:spcAft>
                <a:spcPts val="600"/>
              </a:spcAft>
              <a:buClr>
                <a:srgbClr val="C00000"/>
              </a:buClr>
              <a:buFont typeface="Wingdings" pitchFamily="2" charset="2"/>
              <a:buChar char="ü"/>
            </a:pPr>
            <a:r>
              <a:rPr lang="pt-BR" sz="2400" dirty="0" smtClean="0">
                <a:latin typeface="Verdana" pitchFamily="34" charset="0"/>
                <a:ea typeface="Verdana" pitchFamily="34" charset="0"/>
                <a:cs typeface="Verdana" pitchFamily="34" charset="0"/>
              </a:rPr>
              <a:t>Coordenador da CADA – Marcelo Nascimento de Araújo, e-mail: maraujo@saude.sp.gov.br </a:t>
            </a:r>
          </a:p>
          <a:p>
            <a:pPr>
              <a:spcBef>
                <a:spcPts val="600"/>
              </a:spcBef>
              <a:spcAft>
                <a:spcPts val="600"/>
              </a:spcAft>
              <a:buClr>
                <a:srgbClr val="C00000"/>
              </a:buClr>
              <a:buFont typeface="Wingdings" pitchFamily="2" charset="2"/>
              <a:buChar char="ü"/>
            </a:pPr>
            <a:r>
              <a:rPr lang="pt-BR" sz="2400" dirty="0" smtClean="0">
                <a:latin typeface="Verdana" pitchFamily="34" charset="0"/>
                <a:ea typeface="Verdana" pitchFamily="34" charset="0"/>
                <a:cs typeface="Verdana" pitchFamily="34" charset="0"/>
              </a:rPr>
              <a:t>Fernando Aparecido de Oliveira Meyer - e-mail: fmeyer@saude.sp.gov.br</a:t>
            </a:r>
            <a:endParaRPr lang="pt-BR" sz="2400" u="sng" dirty="0" smtClean="0">
              <a:latin typeface="Verdana" pitchFamily="34" charset="0"/>
              <a:ea typeface="Verdana" pitchFamily="34" charset="0"/>
              <a:cs typeface="Verdana" pitchFamily="34" charset="0"/>
              <a:hlinkClick r:id="rId4"/>
            </a:endParaRPr>
          </a:p>
          <a:p>
            <a:pPr>
              <a:spcBef>
                <a:spcPts val="600"/>
              </a:spcBef>
              <a:spcAft>
                <a:spcPts val="600"/>
              </a:spcAft>
              <a:buClr>
                <a:srgbClr val="C00000"/>
              </a:buClr>
              <a:buFont typeface="Wingdings" pitchFamily="2" charset="2"/>
              <a:buChar char="ü"/>
            </a:pPr>
            <a:r>
              <a:rPr lang="pt-BR" sz="2400" dirty="0" smtClean="0">
                <a:latin typeface="Verdana" pitchFamily="34" charset="0"/>
                <a:ea typeface="Verdana" pitchFamily="34" charset="0"/>
                <a:cs typeface="Verdana" pitchFamily="34" charset="0"/>
              </a:rPr>
              <a:t>Sandra </a:t>
            </a:r>
            <a:r>
              <a:rPr lang="pt-BR" sz="2400" dirty="0" err="1" smtClean="0">
                <a:latin typeface="Verdana" pitchFamily="34" charset="0"/>
                <a:ea typeface="Verdana" pitchFamily="34" charset="0"/>
                <a:cs typeface="Verdana" pitchFamily="34" charset="0"/>
              </a:rPr>
              <a:t>Stonik</a:t>
            </a:r>
            <a:r>
              <a:rPr lang="pt-BR" sz="2400" dirty="0" smtClean="0">
                <a:latin typeface="Verdana" pitchFamily="34" charset="0"/>
                <a:ea typeface="Verdana" pitchFamily="34" charset="0"/>
                <a:cs typeface="Verdana" pitchFamily="34" charset="0"/>
              </a:rPr>
              <a:t> </a:t>
            </a:r>
            <a:r>
              <a:rPr lang="pt-BR" sz="2400" dirty="0" err="1" smtClean="0">
                <a:latin typeface="Verdana" pitchFamily="34" charset="0"/>
                <a:ea typeface="Verdana" pitchFamily="34" charset="0"/>
                <a:cs typeface="Verdana" pitchFamily="34" charset="0"/>
              </a:rPr>
              <a:t>Gonik</a:t>
            </a:r>
            <a:r>
              <a:rPr lang="pt-BR" sz="2400" dirty="0" smtClean="0">
                <a:latin typeface="Verdana" pitchFamily="34" charset="0"/>
                <a:ea typeface="Verdana" pitchFamily="34" charset="0"/>
                <a:cs typeface="Verdana" pitchFamily="34" charset="0"/>
              </a:rPr>
              <a:t> – e-mail: sgonik@saude.sp.gov.br</a:t>
            </a:r>
            <a:endParaRPr lang="pt-BR" sz="2400" dirty="0" smtClean="0">
              <a:latin typeface="Verdana" pitchFamily="34" charset="0"/>
              <a:ea typeface="Verdana" pitchFamily="34" charset="0"/>
              <a:cs typeface="Verdana" pitchFamily="34" charset="0"/>
              <a:hlinkClick r:id="rId5"/>
            </a:endParaRPr>
          </a:p>
          <a:p>
            <a:pPr>
              <a:spcBef>
                <a:spcPts val="600"/>
              </a:spcBef>
              <a:spcAft>
                <a:spcPts val="600"/>
              </a:spcAft>
            </a:pPr>
            <a:r>
              <a:rPr lang="pt-BR" sz="2400" dirty="0" smtClean="0">
                <a:latin typeface="Verdana" pitchFamily="34" charset="0"/>
                <a:ea typeface="Verdana" pitchFamily="34" charset="0"/>
                <a:cs typeface="Verdana" pitchFamily="34" charset="0"/>
              </a:rPr>
              <a:t>Fone: (11) 30668441</a:t>
            </a:r>
            <a:endParaRPr lang="pt-BR" sz="24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nodePh="1">
                                  <p:stCondLst>
                                    <p:cond delay="0"/>
                                  </p:stCondLst>
                                  <p:endCondLst>
                                    <p:cond evt="begin" delay="0">
                                      <p:tn val="5"/>
                                    </p:cond>
                                  </p:end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diamond(in)">
                                      <p:cBhvr>
                                        <p:cTn id="7" dur="20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0"/>
            <a:ext cx="9144000" cy="6858000"/>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r>
              <a:rPr lang="pt-BR" sz="2400"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Arquivo Público do Estado de São Paulo</a:t>
            </a:r>
          </a:p>
          <a:p>
            <a:pPr algn="ctr" eaLnBrk="0" hangingPunct="0">
              <a:spcBef>
                <a:spcPts val="0"/>
              </a:spcBef>
              <a:spcAft>
                <a:spcPts val="0"/>
              </a:spcAft>
              <a:defRPr/>
            </a:pPr>
            <a:endParaRPr lang="pt-BR"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eaLnBrk="0" hangingPunct="0">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Departamento de Gestão do SAESP</a:t>
            </a:r>
          </a:p>
          <a:p>
            <a:pPr algn="ctr" eaLnBrk="0" hangingPunct="0">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Centro de Gestão Documental</a:t>
            </a:r>
          </a:p>
          <a:p>
            <a:pPr algn="ctr" eaLnBrk="0" hangingPunct="0">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Núcleo de Assistência Técnica aos Órgãos do SAESP</a:t>
            </a:r>
          </a:p>
          <a:p>
            <a:pPr algn="ctr" eaLnBrk="0" hangingPunct="0">
              <a:spcBef>
                <a:spcPts val="0"/>
              </a:spcBef>
              <a:spcAft>
                <a:spcPts val="0"/>
              </a:spcAft>
              <a:defRPr/>
            </a:pPr>
            <a:endParaRPr lang="pt-BR"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eaLnBrk="0" hangingPunct="0">
              <a:spcBef>
                <a:spcPts val="0"/>
              </a:spcBef>
              <a:spcAft>
                <a:spcPts val="0"/>
              </a:spcAft>
              <a:defRPr/>
            </a:pPr>
            <a:endParaRPr lang="pt-BR"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ctr" eaLnBrk="0" hangingPunct="0">
              <a:spcBef>
                <a:spcPts val="0"/>
              </a:spcBef>
              <a:spcAft>
                <a:spcPts val="0"/>
              </a:spcAft>
              <a:defRPr/>
            </a:pPr>
            <a:r>
              <a:rPr lang="pt-BR" sz="2000" b="1"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cgdsaesp@sp.gov.br</a:t>
            </a:r>
          </a:p>
          <a:p>
            <a:pPr algn="ctr" eaLnBrk="0" hangingPunct="0">
              <a:defRPr/>
            </a:pPr>
            <a:r>
              <a:rPr lang="pt-BR" sz="2000" dirty="0" smtClean="0">
                <a:solidFill>
                  <a:schemeClr val="bg1"/>
                </a:solidFill>
                <a:latin typeface="Verdana" pitchFamily="34" charset="0"/>
                <a:ea typeface="Verdana" pitchFamily="34" charset="0"/>
                <a:cs typeface="Verdana" pitchFamily="34" charset="0"/>
              </a:rPr>
              <a:t>Fone: (11) 2089-8137/8138</a:t>
            </a:r>
          </a:p>
        </p:txBody>
      </p:sp>
      <p:pic>
        <p:nvPicPr>
          <p:cNvPr id="18" name="Imagem 17"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3" cstate="print"/>
          <a:stretch>
            <a:fillRect/>
          </a:stretch>
        </p:blipFill>
        <p:spPr>
          <a:xfrm>
            <a:off x="1" y="5846461"/>
            <a:ext cx="1428727" cy="1011539"/>
          </a:xfrm>
          <a:prstGeom prst="rect">
            <a:avLst/>
          </a:prstGeom>
        </p:spPr>
      </p:pic>
      <p:pic>
        <p:nvPicPr>
          <p:cNvPr id="20" name="Imagem 19" descr="logo-casa_civil-branco.png"/>
          <p:cNvPicPr>
            <a:picLocks noChangeAspect="1"/>
          </p:cNvPicPr>
          <p:nvPr/>
        </p:nvPicPr>
        <p:blipFill>
          <a:blip r:embed="rId4" cstate="print"/>
          <a:stretch>
            <a:fillRect/>
          </a:stretch>
        </p:blipFill>
        <p:spPr>
          <a:xfrm>
            <a:off x="6786578" y="6202399"/>
            <a:ext cx="2071702" cy="584187"/>
          </a:xfrm>
          <a:prstGeom prst="rect">
            <a:avLst/>
          </a:prstGeom>
        </p:spPr>
      </p:pic>
      <p:grpSp>
        <p:nvGrpSpPr>
          <p:cNvPr id="23" name="Grupo 24"/>
          <p:cNvGrpSpPr/>
          <p:nvPr/>
        </p:nvGrpSpPr>
        <p:grpSpPr>
          <a:xfrm>
            <a:off x="0" y="0"/>
            <a:ext cx="9144000" cy="549274"/>
            <a:chOff x="0" y="142852"/>
            <a:chExt cx="9144000" cy="785818"/>
          </a:xfrm>
        </p:grpSpPr>
        <p:sp>
          <p:nvSpPr>
            <p:cNvPr id="24" name="Retângulo 23"/>
            <p:cNvSpPr/>
            <p:nvPr/>
          </p:nvSpPr>
          <p:spPr>
            <a:xfrm>
              <a:off x="0" y="142852"/>
              <a:ext cx="9144000" cy="142870"/>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25" name="Retângulo 24"/>
            <p:cNvSpPr/>
            <p:nvPr/>
          </p:nvSpPr>
          <p:spPr>
            <a:xfrm>
              <a:off x="0" y="380973"/>
              <a:ext cx="9144000" cy="95252"/>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26" name="Retângulo 25"/>
            <p:cNvSpPr/>
            <p:nvPr/>
          </p:nvSpPr>
          <p:spPr>
            <a:xfrm>
              <a:off x="0" y="571477"/>
              <a:ext cx="9144000" cy="71439"/>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27" name="Retângulo 26"/>
            <p:cNvSpPr/>
            <p:nvPr/>
          </p:nvSpPr>
          <p:spPr>
            <a:xfrm>
              <a:off x="0" y="738167"/>
              <a:ext cx="9144000" cy="47626"/>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sp>
          <p:nvSpPr>
            <p:cNvPr id="28" name="Retângulo 27"/>
            <p:cNvSpPr/>
            <p:nvPr/>
          </p:nvSpPr>
          <p:spPr>
            <a:xfrm>
              <a:off x="0" y="881044"/>
              <a:ext cx="9144000" cy="47626"/>
            </a:xfrm>
            <a:prstGeom prst="rect">
              <a:avLst/>
            </a:prstGeom>
            <a:solidFill>
              <a:srgbClr val="D2B47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pt-BR" dirty="0">
              <a:solidFill>
                <a:schemeClr val="bg2">
                  <a:lumMod val="50000"/>
                </a:schemeClr>
              </a:solidFill>
            </a:endParaRPr>
          </a:p>
        </p:txBody>
      </p:sp>
      <p:pic>
        <p:nvPicPr>
          <p:cNvPr id="18" name="Imagem 17" descr="logo-horizontal-png-fundoescuro.png"/>
          <p:cNvPicPr>
            <a:picLocks noChangeAspect="1"/>
          </p:cNvPicPr>
          <p:nvPr/>
        </p:nvPicPr>
        <p:blipFill>
          <a:blip r:embed="rId3" cstate="print"/>
          <a:stretch>
            <a:fillRect/>
          </a:stretch>
        </p:blipFill>
        <p:spPr>
          <a:xfrm>
            <a:off x="4786314" y="6286520"/>
            <a:ext cx="1643074" cy="392968"/>
          </a:xfrm>
          <a:prstGeom prst="rect">
            <a:avLst/>
          </a:prstGeom>
        </p:spPr>
      </p:pic>
      <p:pic>
        <p:nvPicPr>
          <p:cNvPr id="19" name="Imagem 18" descr="corte da bandeira.png"/>
          <p:cNvPicPr>
            <a:picLocks noChangeAspect="1"/>
          </p:cNvPicPr>
          <p:nvPr/>
        </p:nvPicPr>
        <p:blipFill>
          <a:blip r:embed="rId4" cstate="print"/>
          <a:stretch>
            <a:fillRect/>
          </a:stretch>
        </p:blipFill>
        <p:spPr>
          <a:xfrm>
            <a:off x="1" y="5846461"/>
            <a:ext cx="1428727" cy="1011539"/>
          </a:xfrm>
          <a:prstGeom prst="rect">
            <a:avLst/>
          </a:prstGeom>
        </p:spPr>
      </p:pic>
      <p:graphicFrame>
        <p:nvGraphicFramePr>
          <p:cNvPr id="7" name="Objeto 6"/>
          <p:cNvGraphicFramePr>
            <a:graphicFrameLocks noChangeAspect="1"/>
          </p:cNvGraphicFramePr>
          <p:nvPr>
            <p:extLst>
              <p:ext uri="{D42A27DB-BD31-4B8C-83A1-F6EECF244321}">
                <p14:modId xmlns="" xmlns:p14="http://schemas.microsoft.com/office/powerpoint/2010/main" val="3267287462"/>
              </p:ext>
            </p:extLst>
          </p:nvPr>
        </p:nvGraphicFramePr>
        <p:xfrm>
          <a:off x="7984885" y="5013176"/>
          <a:ext cx="1123619" cy="1109766"/>
        </p:xfrm>
        <a:graphic>
          <a:graphicData uri="http://schemas.openxmlformats.org/presentationml/2006/ole">
            <p:oleObj spid="_x0000_s1026" name="Clip" r:id="rId5" imgW="1531620" imgH="1421892" progId="">
              <p:embed/>
            </p:oleObj>
          </a:graphicData>
        </a:graphic>
      </p:graphicFrame>
      <p:sp>
        <p:nvSpPr>
          <p:cNvPr id="9" name="Text Box 37"/>
          <p:cNvSpPr txBox="1">
            <a:spLocks noChangeArrowheads="1"/>
          </p:cNvSpPr>
          <p:nvPr/>
        </p:nvSpPr>
        <p:spPr bwMode="auto">
          <a:xfrm>
            <a:off x="2363839" y="388938"/>
            <a:ext cx="4416322" cy="584775"/>
          </a:xfrm>
          <a:prstGeom prst="rect">
            <a:avLst/>
          </a:prstGeom>
          <a:noFill/>
          <a:ln w="9525">
            <a:noFill/>
            <a:miter lim="800000"/>
            <a:headEnd/>
            <a:tailEnd/>
          </a:ln>
        </p:spPr>
        <p:txBody>
          <a:bodyPr wrap="square">
            <a:spAutoFit/>
          </a:bodyPr>
          <a:lstStyle/>
          <a:p>
            <a:pPr algn="ctr">
              <a:defRPr/>
            </a:pPr>
            <a:r>
              <a:rPr lang="pt-BR" sz="3200" b="1" dirty="0" smtClean="0">
                <a:solidFill>
                  <a:srgbClr val="C00000"/>
                </a:solidFill>
                <a:latin typeface="Verdana" pitchFamily="34" charset="0"/>
                <a:ea typeface="Verdana" pitchFamily="34" charset="0"/>
                <a:cs typeface="Verdana" pitchFamily="34" charset="0"/>
              </a:rPr>
              <a:t>Diretrizes </a:t>
            </a:r>
            <a:r>
              <a:rPr lang="pt-BR" sz="3200" b="1" dirty="0">
                <a:solidFill>
                  <a:srgbClr val="C00000"/>
                </a:solidFill>
                <a:latin typeface="Verdana" pitchFamily="34" charset="0"/>
                <a:ea typeface="Verdana" pitchFamily="34" charset="0"/>
                <a:cs typeface="Verdana" pitchFamily="34" charset="0"/>
              </a:rPr>
              <a:t>Legais</a:t>
            </a:r>
          </a:p>
        </p:txBody>
      </p:sp>
      <p:sp>
        <p:nvSpPr>
          <p:cNvPr id="10" name="Retângulo 4"/>
          <p:cNvSpPr>
            <a:spLocks noChangeArrowheads="1"/>
          </p:cNvSpPr>
          <p:nvPr/>
        </p:nvSpPr>
        <p:spPr bwMode="auto">
          <a:xfrm>
            <a:off x="395536" y="2852936"/>
            <a:ext cx="8135937"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eaLnBrk="0" hangingPunct="0">
              <a:spcBef>
                <a:spcPct val="20000"/>
              </a:spcBef>
              <a:buClr>
                <a:schemeClr val="tx2"/>
              </a:buClr>
              <a:buSzPct val="75000"/>
              <a:buFont typeface="Wingdings" pitchFamily="2" charset="2"/>
              <a:buNone/>
            </a:pPr>
            <a:r>
              <a:rPr lang="pt-BR" sz="2000" b="1" dirty="0" smtClean="0">
                <a:solidFill>
                  <a:srgbClr val="C00000"/>
                </a:solidFill>
                <a:latin typeface="Verdana" pitchFamily="34" charset="0"/>
                <a:ea typeface="Verdana" pitchFamily="34" charset="0"/>
                <a:cs typeface="Verdana" pitchFamily="34" charset="0"/>
              </a:rPr>
              <a:t>Decreto Federal nº 4003/2002, </a:t>
            </a:r>
            <a:r>
              <a:rPr lang="pt-BR" sz="2000" b="1" dirty="0" err="1" smtClean="0">
                <a:solidFill>
                  <a:srgbClr val="C00000"/>
                </a:solidFill>
                <a:latin typeface="Verdana" pitchFamily="34" charset="0"/>
                <a:ea typeface="Verdana" pitchFamily="34" charset="0"/>
                <a:cs typeface="Verdana" pitchFamily="34" charset="0"/>
              </a:rPr>
              <a:t>arts</a:t>
            </a:r>
            <a:r>
              <a:rPr lang="pt-BR" sz="2000" b="1" dirty="0" smtClean="0">
                <a:solidFill>
                  <a:srgbClr val="C00000"/>
                </a:solidFill>
                <a:latin typeface="Verdana" pitchFamily="34" charset="0"/>
                <a:ea typeface="Verdana" pitchFamily="34" charset="0"/>
                <a:cs typeface="Verdana" pitchFamily="34" charset="0"/>
              </a:rPr>
              <a:t>. 15 e 16</a:t>
            </a:r>
            <a:endParaRPr lang="pt-BR" sz="2000" dirty="0">
              <a:latin typeface="Verdana" pitchFamily="34" charset="0"/>
              <a:ea typeface="Verdana" pitchFamily="34" charset="0"/>
              <a:cs typeface="Verdana" pitchFamily="34" charset="0"/>
            </a:endParaRPr>
          </a:p>
          <a:p>
            <a:pPr algn="just">
              <a:defRPr/>
            </a:pPr>
            <a:r>
              <a:rPr lang="pt-BR" dirty="0">
                <a:latin typeface="Verdana" pitchFamily="34" charset="0"/>
                <a:ea typeface="Verdana" pitchFamily="34" charset="0"/>
                <a:cs typeface="Verdana" pitchFamily="34" charset="0"/>
              </a:rPr>
              <a:t>A responsabilidade pela preservação adequada dos arquivos públicos é das pessoas físicas e jurídicas que os produziram ou </a:t>
            </a:r>
            <a:r>
              <a:rPr lang="pt-BR" dirty="0" smtClean="0">
                <a:latin typeface="Verdana" pitchFamily="34" charset="0"/>
                <a:ea typeface="Verdana" pitchFamily="34" charset="0"/>
                <a:cs typeface="Verdana" pitchFamily="34" charset="0"/>
              </a:rPr>
              <a:t>os receberam </a:t>
            </a:r>
            <a:r>
              <a:rPr lang="pt-BR" dirty="0">
                <a:latin typeface="Verdana" pitchFamily="34" charset="0"/>
                <a:ea typeface="Verdana" pitchFamily="34" charset="0"/>
                <a:cs typeface="Verdana" pitchFamily="34" charset="0"/>
              </a:rPr>
              <a:t>no exercício de atividades públicas.</a:t>
            </a:r>
          </a:p>
        </p:txBody>
      </p:sp>
      <p:sp>
        <p:nvSpPr>
          <p:cNvPr id="11" name="Retângulo 4"/>
          <p:cNvSpPr>
            <a:spLocks noChangeArrowheads="1"/>
          </p:cNvSpPr>
          <p:nvPr/>
        </p:nvSpPr>
        <p:spPr bwMode="auto">
          <a:xfrm>
            <a:off x="395536" y="4221088"/>
            <a:ext cx="8116888" cy="19636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spcBef>
                <a:spcPct val="20000"/>
              </a:spcBef>
              <a:buClr>
                <a:srgbClr val="FFFF00"/>
              </a:buClr>
              <a:buSzPct val="60000"/>
            </a:pPr>
            <a:r>
              <a:rPr lang="pt-BR" sz="2000" b="1" dirty="0" smtClean="0">
                <a:solidFill>
                  <a:srgbClr val="C00000"/>
                </a:solidFill>
                <a:latin typeface="Verdana" pitchFamily="34" charset="0"/>
                <a:ea typeface="Verdana" pitchFamily="34" charset="0"/>
                <a:cs typeface="Verdana" pitchFamily="34" charset="0"/>
              </a:rPr>
              <a:t>Lei Federal nº 9.605/1998, art. 62; Decreto Federal nº 6.514/2008, artigo 72; Código Penal, no art. 305</a:t>
            </a:r>
            <a:endParaRPr lang="pt-BR" sz="2000" dirty="0" smtClean="0">
              <a:latin typeface="Verdana" pitchFamily="34" charset="0"/>
              <a:ea typeface="Verdana" pitchFamily="34" charset="0"/>
              <a:cs typeface="Verdana" pitchFamily="34" charset="0"/>
            </a:endParaRPr>
          </a:p>
          <a:p>
            <a:pPr algn="just">
              <a:spcBef>
                <a:spcPct val="20000"/>
              </a:spcBef>
              <a:buClr>
                <a:srgbClr val="FFFF00"/>
              </a:buClr>
              <a:buSzPct val="60000"/>
            </a:pPr>
            <a:r>
              <a:rPr lang="pt-BR" b="0" dirty="0" smtClean="0">
                <a:latin typeface="Verdana" pitchFamily="34" charset="0"/>
                <a:ea typeface="Verdana" pitchFamily="34" charset="0"/>
                <a:cs typeface="Verdana" pitchFamily="34" charset="0"/>
              </a:rPr>
              <a:t>Quaisquer ações que impliquem em destruição, inutilização ou deterioração do patrimônio documental público é considerada crime contra o patrimônio cultural, com penas previstas na legislação.</a:t>
            </a:r>
            <a:endParaRPr lang="pt-BR" dirty="0" smtClean="0">
              <a:latin typeface="Verdana" pitchFamily="34" charset="0"/>
              <a:ea typeface="Verdana" pitchFamily="34" charset="0"/>
              <a:cs typeface="Verdana" pitchFamily="34" charset="0"/>
            </a:endParaRPr>
          </a:p>
          <a:p>
            <a:pPr algn="just" eaLnBrk="0" hangingPunct="0">
              <a:spcBef>
                <a:spcPct val="20000"/>
              </a:spcBef>
              <a:buClr>
                <a:schemeClr val="tx2"/>
              </a:buClr>
              <a:buSzPct val="75000"/>
              <a:buFont typeface="Wingdings" pitchFamily="2" charset="2"/>
              <a:buNone/>
            </a:pPr>
            <a:endParaRPr lang="pt-BR" sz="2000" dirty="0">
              <a:latin typeface="Verdana" pitchFamily="34" charset="0"/>
              <a:ea typeface="Verdana" pitchFamily="34" charset="0"/>
              <a:cs typeface="Verdana" pitchFamily="34" charset="0"/>
            </a:endParaRPr>
          </a:p>
        </p:txBody>
      </p:sp>
      <p:sp>
        <p:nvSpPr>
          <p:cNvPr id="12" name="Retângulo 6"/>
          <p:cNvSpPr>
            <a:spLocks noChangeArrowheads="1"/>
          </p:cNvSpPr>
          <p:nvPr/>
        </p:nvSpPr>
        <p:spPr bwMode="auto">
          <a:xfrm>
            <a:off x="395536" y="1196752"/>
            <a:ext cx="8096250" cy="1508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eaLnBrk="0" hangingPunct="0">
              <a:spcBef>
                <a:spcPct val="20000"/>
              </a:spcBef>
              <a:buClr>
                <a:schemeClr val="tx2"/>
              </a:buClr>
              <a:buSzPct val="75000"/>
              <a:buFont typeface="Wingdings" pitchFamily="2" charset="2"/>
              <a:buNone/>
            </a:pPr>
            <a:r>
              <a:rPr lang="pt-BR" sz="2000" b="1" dirty="0">
                <a:solidFill>
                  <a:srgbClr val="C00000"/>
                </a:solidFill>
                <a:latin typeface="Verdana" pitchFamily="34" charset="0"/>
                <a:ea typeface="Verdana" pitchFamily="34" charset="0"/>
                <a:cs typeface="Verdana" pitchFamily="34" charset="0"/>
              </a:rPr>
              <a:t>Lei Federal de Arquivos nº </a:t>
            </a:r>
            <a:r>
              <a:rPr lang="pt-BR" sz="2000" b="1" dirty="0" smtClean="0">
                <a:solidFill>
                  <a:srgbClr val="C00000"/>
                </a:solidFill>
                <a:latin typeface="Verdana" pitchFamily="34" charset="0"/>
                <a:ea typeface="Verdana" pitchFamily="34" charset="0"/>
                <a:cs typeface="Verdana" pitchFamily="34" charset="0"/>
              </a:rPr>
              <a:t>8.159/1991</a:t>
            </a:r>
            <a:r>
              <a:rPr lang="pt-BR" sz="2000" b="1" dirty="0">
                <a:solidFill>
                  <a:srgbClr val="C00000"/>
                </a:solidFill>
                <a:latin typeface="Verdana" pitchFamily="34" charset="0"/>
                <a:ea typeface="Verdana" pitchFamily="34" charset="0"/>
                <a:cs typeface="Verdana" pitchFamily="34" charset="0"/>
              </a:rPr>
              <a:t>, </a:t>
            </a:r>
            <a:r>
              <a:rPr lang="pt-BR" sz="2000" b="1" dirty="0" smtClean="0">
                <a:solidFill>
                  <a:srgbClr val="C00000"/>
                </a:solidFill>
                <a:latin typeface="Verdana" pitchFamily="34" charset="0"/>
                <a:ea typeface="Verdana" pitchFamily="34" charset="0"/>
                <a:cs typeface="Verdana" pitchFamily="34" charset="0"/>
              </a:rPr>
              <a:t>art. 1º</a:t>
            </a:r>
            <a:endParaRPr lang="pt-BR" sz="2000" dirty="0">
              <a:latin typeface="Verdana" pitchFamily="34" charset="0"/>
              <a:ea typeface="Verdana" pitchFamily="34" charset="0"/>
              <a:cs typeface="Verdana" pitchFamily="34" charset="0"/>
            </a:endParaRPr>
          </a:p>
          <a:p>
            <a:pPr algn="just"/>
            <a:r>
              <a:rPr lang="pt-BR" dirty="0">
                <a:latin typeface="Verdana" pitchFamily="34" charset="0"/>
                <a:ea typeface="Verdana" pitchFamily="34" charset="0"/>
                <a:cs typeface="Verdana" pitchFamily="34" charset="0"/>
              </a:rPr>
              <a:t>“É dever do Poder Público a gestão documental e a </a:t>
            </a:r>
            <a:r>
              <a:rPr lang="pt-BR" dirty="0" smtClean="0">
                <a:latin typeface="Verdana" pitchFamily="34" charset="0"/>
                <a:ea typeface="Verdana" pitchFamily="34" charset="0"/>
                <a:cs typeface="Verdana" pitchFamily="34" charset="0"/>
              </a:rPr>
              <a:t>proteção </a:t>
            </a:r>
            <a:r>
              <a:rPr lang="pt-BR" dirty="0">
                <a:latin typeface="Verdana" pitchFamily="34" charset="0"/>
                <a:ea typeface="Verdana" pitchFamily="34" charset="0"/>
                <a:cs typeface="Verdana" pitchFamily="34" charset="0"/>
              </a:rPr>
              <a:t>especial a documentos de arquivos, como instrumento de apoio à administração, à cultura, ao desenvolvimento científico e como elementos de prova e informação”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1"/>
          <p:cNvSpPr/>
          <p:nvPr/>
        </p:nvSpPr>
        <p:spPr>
          <a:xfrm>
            <a:off x="539552" y="785813"/>
            <a:ext cx="8483677" cy="5722554"/>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anchor="ctr"/>
          <a:lstStyle/>
          <a:p>
            <a:pPr>
              <a:defRPr/>
            </a:pPr>
            <a:endParaRPr lang="pt-BR">
              <a:latin typeface="Verdana" pitchFamily="34" charset="0"/>
              <a:ea typeface="Verdana" pitchFamily="34" charset="0"/>
              <a:cs typeface="Verdana" pitchFamily="34" charset="0"/>
            </a:endParaRPr>
          </a:p>
        </p:txBody>
      </p:sp>
      <p:sp>
        <p:nvSpPr>
          <p:cNvPr id="9" name="Retângulo 8"/>
          <p:cNvSpPr/>
          <p:nvPr/>
        </p:nvSpPr>
        <p:spPr>
          <a:xfrm>
            <a:off x="539750" y="1090613"/>
            <a:ext cx="8229600" cy="2111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p>
        </p:txBody>
      </p:sp>
      <p:sp>
        <p:nvSpPr>
          <p:cNvPr id="10" name="Rectangle 3"/>
          <p:cNvSpPr>
            <a:spLocks noChangeArrowheads="1"/>
          </p:cNvSpPr>
          <p:nvPr/>
        </p:nvSpPr>
        <p:spPr bwMode="auto">
          <a:xfrm>
            <a:off x="0" y="157163"/>
            <a:ext cx="9144000" cy="584200"/>
          </a:xfrm>
          <a:prstGeom prst="rect">
            <a:avLst/>
          </a:prstGeom>
          <a:noFill/>
          <a:ln>
            <a:noFill/>
          </a:ln>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pt-BR" sz="3200" b="1" dirty="0" smtClean="0">
                <a:solidFill>
                  <a:srgbClr val="C00000"/>
                </a:solidFill>
                <a:latin typeface="Verdana" pitchFamily="34" charset="0"/>
                <a:ea typeface="Verdana" pitchFamily="34" charset="0"/>
                <a:cs typeface="Verdana" pitchFamily="34" charset="0"/>
              </a:rPr>
              <a:t>Diretrizes legais</a:t>
            </a:r>
          </a:p>
        </p:txBody>
      </p:sp>
      <p:sp>
        <p:nvSpPr>
          <p:cNvPr id="11" name="Espaço Reservado para Conteúdo 3"/>
          <p:cNvSpPr txBox="1">
            <a:spLocks/>
          </p:cNvSpPr>
          <p:nvPr/>
        </p:nvSpPr>
        <p:spPr bwMode="auto">
          <a:xfrm>
            <a:off x="582613" y="1697038"/>
            <a:ext cx="4337050" cy="4913312"/>
          </a:xfrm>
          <a:prstGeom prst="rect">
            <a:avLst/>
          </a:prstGeom>
          <a:noFill/>
          <a:ln w="9525">
            <a:noFill/>
            <a:miter lim="800000"/>
            <a:headEnd/>
            <a:tailEnd/>
          </a:ln>
        </p:spPr>
        <p:txBody>
          <a:bodyPr/>
          <a:lstStyle/>
          <a:p>
            <a:pPr marL="215900" indent="-215900">
              <a:spcAft>
                <a:spcPts val="1200"/>
              </a:spcAft>
              <a:buFont typeface="Arial" charset="0"/>
              <a:buChar char="•"/>
            </a:pPr>
            <a:r>
              <a:rPr lang="pt-BR" sz="1600" dirty="0">
                <a:latin typeface="Verdana" pitchFamily="34" charset="0"/>
              </a:rPr>
              <a:t>A </a:t>
            </a:r>
            <a:r>
              <a:rPr lang="pt-BR" sz="1600" dirty="0">
                <a:solidFill>
                  <a:srgbClr val="FF0000"/>
                </a:solidFill>
                <a:latin typeface="Verdana" pitchFamily="34" charset="0"/>
              </a:rPr>
              <a:t>gestão</a:t>
            </a:r>
            <a:r>
              <a:rPr lang="pt-BR" sz="1600" dirty="0">
                <a:latin typeface="Verdana" pitchFamily="34" charset="0"/>
              </a:rPr>
              <a:t> documental é um dever do Poder Público </a:t>
            </a:r>
          </a:p>
          <a:p>
            <a:pPr marL="215900" indent="-215900">
              <a:spcAft>
                <a:spcPts val="1200"/>
              </a:spcAft>
              <a:buFont typeface="Arial" charset="0"/>
              <a:buChar char="•"/>
            </a:pPr>
            <a:r>
              <a:rPr lang="pt-BR" sz="1600" dirty="0">
                <a:latin typeface="Verdana" pitchFamily="34" charset="0"/>
              </a:rPr>
              <a:t>A gestão da documentação pública ou de caráter público compete às </a:t>
            </a:r>
            <a:r>
              <a:rPr lang="pt-BR" sz="1600" dirty="0">
                <a:solidFill>
                  <a:srgbClr val="FF0000"/>
                </a:solidFill>
                <a:latin typeface="Verdana" pitchFamily="34" charset="0"/>
              </a:rPr>
              <a:t>instituições arquivísticas</a:t>
            </a:r>
            <a:endParaRPr lang="pt-BR" sz="1600" dirty="0">
              <a:latin typeface="Verdana" pitchFamily="34" charset="0"/>
            </a:endParaRPr>
          </a:p>
          <a:p>
            <a:pPr marL="215900" indent="-215900">
              <a:spcAft>
                <a:spcPts val="1200"/>
              </a:spcAft>
              <a:buFont typeface="Arial" charset="0"/>
              <a:buChar char="•"/>
            </a:pPr>
            <a:r>
              <a:rPr lang="pt-BR" sz="1600" dirty="0">
                <a:latin typeface="Verdana" pitchFamily="34" charset="0"/>
              </a:rPr>
              <a:t>Todos têm direito a </a:t>
            </a:r>
            <a:r>
              <a:rPr lang="pt-BR" sz="1600" dirty="0">
                <a:solidFill>
                  <a:srgbClr val="FF0000"/>
                </a:solidFill>
                <a:latin typeface="Verdana" pitchFamily="34" charset="0"/>
              </a:rPr>
              <a:t>receber </a:t>
            </a:r>
            <a:r>
              <a:rPr lang="pt-BR" sz="1600" dirty="0">
                <a:latin typeface="Verdana" pitchFamily="34" charset="0"/>
              </a:rPr>
              <a:t>dos órgãos públicos </a:t>
            </a:r>
            <a:r>
              <a:rPr lang="pt-BR" sz="1600" dirty="0">
                <a:solidFill>
                  <a:srgbClr val="FF0000"/>
                </a:solidFill>
                <a:latin typeface="Verdana" pitchFamily="34" charset="0"/>
              </a:rPr>
              <a:t>informações </a:t>
            </a:r>
            <a:r>
              <a:rPr lang="pt-BR" sz="1600" dirty="0">
                <a:latin typeface="Verdana" pitchFamily="34" charset="0"/>
              </a:rPr>
              <a:t>contidas em documentos de arquivos</a:t>
            </a:r>
          </a:p>
          <a:p>
            <a:pPr marL="215900" indent="-215900">
              <a:spcAft>
                <a:spcPts val="1200"/>
              </a:spcAft>
              <a:buFont typeface="Arial" charset="0"/>
              <a:buChar char="•"/>
            </a:pPr>
            <a:r>
              <a:rPr lang="pt-BR" sz="1600" dirty="0">
                <a:latin typeface="Verdana" pitchFamily="34" charset="0"/>
              </a:rPr>
              <a:t>Arquivos são os conjuntos de documentos produzidos e recebidos por órgãos públicos, </a:t>
            </a:r>
            <a:r>
              <a:rPr lang="pt-BR" sz="1600" dirty="0">
                <a:solidFill>
                  <a:srgbClr val="FF0000"/>
                </a:solidFill>
                <a:latin typeface="Verdana" pitchFamily="34" charset="0"/>
              </a:rPr>
              <a:t>qualquer que seja o suporte da informação </a:t>
            </a:r>
            <a:r>
              <a:rPr lang="pt-BR" sz="1600" dirty="0">
                <a:latin typeface="Verdana" pitchFamily="34" charset="0"/>
              </a:rPr>
              <a:t>ou a natureza dos documentos</a:t>
            </a:r>
          </a:p>
          <a:p>
            <a:pPr marL="215900" indent="-215900">
              <a:spcAft>
                <a:spcPts val="1200"/>
              </a:spcAft>
              <a:buFont typeface="Arial" charset="0"/>
              <a:buChar char="•"/>
            </a:pPr>
            <a:r>
              <a:rPr lang="pt-BR" sz="1600" dirty="0">
                <a:latin typeface="Verdana" pitchFamily="34" charset="0"/>
              </a:rPr>
              <a:t>Regulamenta o </a:t>
            </a:r>
            <a:r>
              <a:rPr lang="pt-BR" sz="1600" dirty="0">
                <a:solidFill>
                  <a:srgbClr val="FF0000"/>
                </a:solidFill>
                <a:latin typeface="Verdana" pitchFamily="34" charset="0"/>
              </a:rPr>
              <a:t>sigilo</a:t>
            </a:r>
            <a:r>
              <a:rPr lang="pt-BR" sz="1600" dirty="0">
                <a:latin typeface="Verdana" pitchFamily="34" charset="0"/>
              </a:rPr>
              <a:t> (art. 23 revogado: 30 anos (sigilosos), 100 anos (pessoais) </a:t>
            </a:r>
          </a:p>
          <a:p>
            <a:pPr marL="215900" indent="-215900">
              <a:spcAft>
                <a:spcPts val="1200"/>
              </a:spcAft>
              <a:buFont typeface="Arial" charset="0"/>
              <a:buChar char="•"/>
            </a:pPr>
            <a:endParaRPr lang="pt-BR" sz="1600" dirty="0">
              <a:latin typeface="Verdana" pitchFamily="34" charset="0"/>
            </a:endParaRPr>
          </a:p>
          <a:p>
            <a:pPr marL="215900" indent="-215900">
              <a:spcAft>
                <a:spcPts val="1200"/>
              </a:spcAft>
              <a:buFont typeface="Arial" charset="0"/>
              <a:buChar char="•"/>
            </a:pPr>
            <a:endParaRPr lang="pt-BR" sz="1600" dirty="0">
              <a:latin typeface="Verdana" pitchFamily="34" charset="0"/>
            </a:endParaRPr>
          </a:p>
        </p:txBody>
      </p:sp>
      <p:sp>
        <p:nvSpPr>
          <p:cNvPr id="12" name="Espaço Reservado para Texto 4"/>
          <p:cNvSpPr txBox="1">
            <a:spLocks/>
          </p:cNvSpPr>
          <p:nvPr/>
        </p:nvSpPr>
        <p:spPr bwMode="auto">
          <a:xfrm>
            <a:off x="4806950" y="868363"/>
            <a:ext cx="3822700" cy="835025"/>
          </a:xfrm>
          <a:prstGeom prst="rect">
            <a:avLst/>
          </a:prstGeom>
          <a:noFill/>
          <a:ln>
            <a:noFill/>
          </a:ln>
          <a:effectLst>
            <a:outerShdw blurRad="76200" dir="13500000" sy="23000" kx="1200000" algn="br" rotWithShape="0">
              <a:prstClr val="black">
                <a:alpha val="20000"/>
              </a:prstClr>
            </a:outerShdw>
          </a:effectLst>
        </p:spPr>
        <p:txBody>
          <a:bodyPr/>
          <a:lstStyle>
            <a:defPPr>
              <a:defRPr lang="en-US"/>
            </a:defPPr>
            <a:lvl1pPr algn="ctr">
              <a:spcBef>
                <a:spcPct val="20000"/>
              </a:spcBef>
              <a:buFont typeface="Arial" panose="020B0604020202020204" pitchFamily="34" charset="0"/>
              <a:buNone/>
              <a:defRPr sz="2000" b="1">
                <a:solidFill>
                  <a:schemeClr val="bg1"/>
                </a:solidFill>
                <a:latin typeface="Verdan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defTabSz="457200" eaLnBrk="0" fontAlgn="base" hangingPunct="0">
              <a:spcBef>
                <a:spcPct val="20000"/>
              </a:spcBef>
              <a:spcAft>
                <a:spcPct val="0"/>
              </a:spcAft>
              <a:buFont typeface="Arial" panose="020B0604020202020204" pitchFamily="34" charset="0"/>
              <a:buChar char="»"/>
              <a:defRPr sz="2000"/>
            </a:lvl6pPr>
            <a:lvl7pPr marL="2971800" indent="-228600" defTabSz="457200" eaLnBrk="0" fontAlgn="base" hangingPunct="0">
              <a:spcBef>
                <a:spcPct val="20000"/>
              </a:spcBef>
              <a:spcAft>
                <a:spcPct val="0"/>
              </a:spcAft>
              <a:buFont typeface="Arial" panose="020B0604020202020204" pitchFamily="34" charset="0"/>
              <a:buChar char="»"/>
              <a:defRPr sz="2000"/>
            </a:lvl7pPr>
            <a:lvl8pPr marL="3429000" indent="-228600" defTabSz="457200" eaLnBrk="0" fontAlgn="base" hangingPunct="0">
              <a:spcBef>
                <a:spcPct val="20000"/>
              </a:spcBef>
              <a:spcAft>
                <a:spcPct val="0"/>
              </a:spcAft>
              <a:buFont typeface="Arial" panose="020B0604020202020204" pitchFamily="34" charset="0"/>
              <a:buChar char="»"/>
              <a:defRPr sz="2000"/>
            </a:lvl8pPr>
            <a:lvl9pPr marL="3886200" indent="-228600" defTabSz="457200" eaLnBrk="0" fontAlgn="base" hangingPunct="0">
              <a:spcBef>
                <a:spcPct val="20000"/>
              </a:spcBef>
              <a:spcAft>
                <a:spcPct val="0"/>
              </a:spcAft>
              <a:buFont typeface="Arial" panose="020B0604020202020204" pitchFamily="34" charset="0"/>
              <a:buChar char="»"/>
              <a:defRPr sz="2000"/>
            </a:lvl9pPr>
          </a:lstStyle>
          <a:p>
            <a:pPr>
              <a:defRPr/>
            </a:pPr>
            <a:r>
              <a:rPr lang="pt-BR" sz="1800" dirty="0" smtClean="0">
                <a:solidFill>
                  <a:srgbClr val="C00000"/>
                </a:solidFill>
              </a:rPr>
              <a:t>Acesso à Informação </a:t>
            </a:r>
          </a:p>
          <a:p>
            <a:pPr>
              <a:defRPr/>
            </a:pPr>
            <a:r>
              <a:rPr lang="pt-BR" sz="1800" dirty="0" smtClean="0">
                <a:solidFill>
                  <a:srgbClr val="C00000"/>
                </a:solidFill>
              </a:rPr>
              <a:t>(Lei nº 12.527/2011)</a:t>
            </a:r>
          </a:p>
        </p:txBody>
      </p:sp>
      <p:sp>
        <p:nvSpPr>
          <p:cNvPr id="13" name="Espaço Reservado para Conteúdo 5"/>
          <p:cNvSpPr txBox="1">
            <a:spLocks/>
          </p:cNvSpPr>
          <p:nvPr/>
        </p:nvSpPr>
        <p:spPr bwMode="auto">
          <a:xfrm>
            <a:off x="4930775" y="1708150"/>
            <a:ext cx="3860800" cy="4902200"/>
          </a:xfrm>
          <a:prstGeom prst="rect">
            <a:avLst/>
          </a:prstGeom>
          <a:noFill/>
          <a:ln w="9525">
            <a:noFill/>
            <a:miter lim="800000"/>
            <a:headEnd/>
            <a:tailEnd/>
          </a:ln>
        </p:spPr>
        <p:txBody>
          <a:bodyPr/>
          <a:lstStyle/>
          <a:p>
            <a:pPr marL="215900" indent="-215900">
              <a:spcAft>
                <a:spcPts val="1200"/>
              </a:spcAft>
              <a:buFont typeface="Arial" charset="0"/>
              <a:buChar char="•"/>
            </a:pPr>
            <a:r>
              <a:rPr lang="pt-BR" sz="1600" dirty="0">
                <a:latin typeface="Verdana" pitchFamily="34" charset="0"/>
              </a:rPr>
              <a:t>É dever do Poder Público a </a:t>
            </a:r>
            <a:r>
              <a:rPr lang="pt-BR" sz="1600" dirty="0">
                <a:solidFill>
                  <a:srgbClr val="FF0000"/>
                </a:solidFill>
                <a:latin typeface="Verdana" pitchFamily="34" charset="0"/>
              </a:rPr>
              <a:t>gestão </a:t>
            </a:r>
            <a:r>
              <a:rPr lang="pt-BR" sz="1600" dirty="0">
                <a:latin typeface="Verdana" pitchFamily="34" charset="0"/>
              </a:rPr>
              <a:t>transparente da informação e a </a:t>
            </a:r>
            <a:r>
              <a:rPr lang="pt-BR" sz="1600" dirty="0">
                <a:solidFill>
                  <a:srgbClr val="FF0000"/>
                </a:solidFill>
                <a:latin typeface="Verdana" pitchFamily="34" charset="0"/>
              </a:rPr>
              <a:t>proteção</a:t>
            </a:r>
            <a:r>
              <a:rPr lang="pt-BR" sz="1600" dirty="0">
                <a:latin typeface="Verdana" pitchFamily="34" charset="0"/>
              </a:rPr>
              <a:t> da informação sigilosa e pessoal</a:t>
            </a:r>
          </a:p>
          <a:p>
            <a:pPr marL="215900" indent="-215900">
              <a:spcAft>
                <a:spcPts val="1200"/>
              </a:spcAft>
              <a:buFont typeface="Arial" charset="0"/>
              <a:buChar char="•"/>
            </a:pPr>
            <a:r>
              <a:rPr lang="pt-BR" sz="1600" dirty="0">
                <a:latin typeface="Verdana" pitchFamily="34" charset="0"/>
              </a:rPr>
              <a:t>O </a:t>
            </a:r>
            <a:r>
              <a:rPr lang="pt-BR" sz="1600" dirty="0">
                <a:solidFill>
                  <a:srgbClr val="FF0000"/>
                </a:solidFill>
                <a:latin typeface="Verdana" pitchFamily="34" charset="0"/>
              </a:rPr>
              <a:t>acesso é a regra</a:t>
            </a:r>
            <a:r>
              <a:rPr lang="pt-BR" sz="1600" dirty="0">
                <a:latin typeface="Verdana" pitchFamily="34" charset="0"/>
              </a:rPr>
              <a:t>, o sigilo é a exceção.</a:t>
            </a:r>
          </a:p>
          <a:p>
            <a:pPr marL="215900" indent="-215900">
              <a:spcAft>
                <a:spcPts val="1200"/>
              </a:spcAft>
              <a:buFont typeface="Arial" charset="0"/>
              <a:buChar char="•"/>
            </a:pPr>
            <a:r>
              <a:rPr lang="pt-BR" sz="1600" dirty="0">
                <a:latin typeface="Verdana" pitchFamily="34" charset="0"/>
              </a:rPr>
              <a:t>O sigilo precisa ser justificado por meio de critérios objetivos e o menos restritivo possível</a:t>
            </a:r>
          </a:p>
          <a:p>
            <a:pPr marL="215900" indent="-215900">
              <a:spcAft>
                <a:spcPts val="1200"/>
              </a:spcAft>
              <a:buFont typeface="Arial" charset="0"/>
              <a:buChar char="•"/>
            </a:pPr>
            <a:r>
              <a:rPr lang="pt-BR" sz="1600" dirty="0">
                <a:latin typeface="Verdana" pitchFamily="34" charset="0"/>
              </a:rPr>
              <a:t>O poder público tem </a:t>
            </a:r>
            <a:r>
              <a:rPr lang="pt-BR" sz="1600" dirty="0">
                <a:solidFill>
                  <a:srgbClr val="FF0000"/>
                </a:solidFill>
                <a:latin typeface="Verdana" pitchFamily="34" charset="0"/>
              </a:rPr>
              <a:t>prazo</a:t>
            </a:r>
            <a:r>
              <a:rPr lang="pt-BR" sz="1600" dirty="0">
                <a:latin typeface="Verdana" pitchFamily="34" charset="0"/>
              </a:rPr>
              <a:t> para fornecer a informação solicitada</a:t>
            </a:r>
          </a:p>
          <a:p>
            <a:pPr marL="215900" indent="-215900">
              <a:spcAft>
                <a:spcPts val="1200"/>
              </a:spcAft>
              <a:buFont typeface="Arial" charset="0"/>
              <a:buChar char="•"/>
            </a:pPr>
            <a:r>
              <a:rPr lang="pt-BR" sz="1600" dirty="0">
                <a:latin typeface="Verdana" pitchFamily="34" charset="0"/>
              </a:rPr>
              <a:t>O acesso à informação é um </a:t>
            </a:r>
            <a:r>
              <a:rPr lang="pt-BR" sz="1600" dirty="0">
                <a:solidFill>
                  <a:srgbClr val="FF0000"/>
                </a:solidFill>
                <a:latin typeface="Verdana" pitchFamily="34" charset="0"/>
              </a:rPr>
              <a:t>direito </a:t>
            </a:r>
            <a:r>
              <a:rPr lang="pt-BR" sz="1600" dirty="0">
                <a:latin typeface="Verdana" pitchFamily="34" charset="0"/>
              </a:rPr>
              <a:t>do cidadão </a:t>
            </a:r>
          </a:p>
          <a:p>
            <a:pPr marL="215900" indent="-215900">
              <a:spcAft>
                <a:spcPts val="1200"/>
              </a:spcAft>
              <a:buFont typeface="Arial" charset="0"/>
              <a:buChar char="•"/>
            </a:pPr>
            <a:r>
              <a:rPr lang="pt-BR" sz="1600" dirty="0">
                <a:latin typeface="Verdana" pitchFamily="34" charset="0"/>
              </a:rPr>
              <a:t>O cidadão tem direito de recorrer da decisão de negativa de acesso.</a:t>
            </a:r>
          </a:p>
          <a:p>
            <a:pPr marL="215900" indent="-215900">
              <a:spcAft>
                <a:spcPts val="1200"/>
              </a:spcAft>
              <a:buFont typeface="Arial" charset="0"/>
              <a:buChar char="•"/>
            </a:pPr>
            <a:endParaRPr lang="pt-BR" sz="1600" dirty="0">
              <a:latin typeface="Verdana" pitchFamily="34" charset="0"/>
            </a:endParaRPr>
          </a:p>
          <a:p>
            <a:pPr marL="215900" indent="-215900">
              <a:spcAft>
                <a:spcPts val="1200"/>
              </a:spcAft>
              <a:buFont typeface="Arial" charset="0"/>
              <a:buChar char="•"/>
            </a:pPr>
            <a:endParaRPr lang="pt-BR" sz="1600" dirty="0">
              <a:latin typeface="Verdana" pitchFamily="34" charset="0"/>
            </a:endParaRPr>
          </a:p>
          <a:p>
            <a:pPr marL="215900" indent="-215900">
              <a:spcAft>
                <a:spcPts val="1200"/>
              </a:spcAft>
              <a:buFont typeface="Arial" charset="0"/>
              <a:buChar char="•"/>
            </a:pPr>
            <a:endParaRPr lang="pt-BR" sz="1600" dirty="0">
              <a:latin typeface="Verdana" pitchFamily="34" charset="0"/>
            </a:endParaRPr>
          </a:p>
          <a:p>
            <a:pPr marL="215900" indent="-215900">
              <a:spcAft>
                <a:spcPts val="1200"/>
              </a:spcAft>
              <a:buFont typeface="Arial" charset="0"/>
              <a:buChar char="•"/>
            </a:pPr>
            <a:endParaRPr lang="pt-BR" sz="1600" dirty="0">
              <a:latin typeface="Verdana" pitchFamily="34" charset="0"/>
            </a:endParaRPr>
          </a:p>
          <a:p>
            <a:pPr marL="215900" indent="-215900">
              <a:spcAft>
                <a:spcPts val="1200"/>
              </a:spcAft>
              <a:buFont typeface="Arial" charset="0"/>
              <a:buChar char="•"/>
            </a:pPr>
            <a:endParaRPr lang="pt-BR" sz="1600" dirty="0">
              <a:latin typeface="Verdana" pitchFamily="34" charset="0"/>
            </a:endParaRPr>
          </a:p>
          <a:p>
            <a:pPr marL="215900" indent="-215900">
              <a:spcAft>
                <a:spcPts val="1200"/>
              </a:spcAft>
              <a:buFont typeface="Arial" charset="0"/>
              <a:buChar char="•"/>
            </a:pPr>
            <a:endParaRPr lang="pt-BR" sz="1600" dirty="0">
              <a:latin typeface="Verdana" pitchFamily="34" charset="0"/>
            </a:endParaRPr>
          </a:p>
          <a:p>
            <a:pPr marL="215900" lvl="4">
              <a:spcAft>
                <a:spcPts val="1200"/>
              </a:spcAft>
              <a:buFont typeface="Arial" charset="0"/>
              <a:buNone/>
            </a:pPr>
            <a:endParaRPr lang="pt-BR" sz="1600" dirty="0">
              <a:latin typeface="Verdana" pitchFamily="34" charset="0"/>
            </a:endParaRPr>
          </a:p>
        </p:txBody>
      </p:sp>
      <p:sp>
        <p:nvSpPr>
          <p:cNvPr id="14" name="Espaço Reservado para Texto 4"/>
          <p:cNvSpPr txBox="1">
            <a:spLocks/>
          </p:cNvSpPr>
          <p:nvPr/>
        </p:nvSpPr>
        <p:spPr bwMode="auto">
          <a:xfrm>
            <a:off x="806450" y="868363"/>
            <a:ext cx="4000500" cy="835025"/>
          </a:xfrm>
          <a:prstGeom prst="rect">
            <a:avLst/>
          </a:prstGeom>
          <a:noFill/>
          <a:ln>
            <a:noFill/>
          </a:ln>
          <a:effectLst>
            <a:outerShdw blurRad="76200" dir="13500000" sy="23000" kx="1200000" algn="br" rotWithShape="0">
              <a:prstClr val="black">
                <a:alpha val="20000"/>
              </a:prstClr>
            </a:outer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defRPr/>
            </a:pPr>
            <a:r>
              <a:rPr lang="pt-BR" sz="1800" b="1" dirty="0" smtClean="0">
                <a:solidFill>
                  <a:srgbClr val="C00000"/>
                </a:solidFill>
                <a:latin typeface="Verdana" panose="020B0604030504040204" pitchFamily="34" charset="0"/>
              </a:rPr>
              <a:t>Gestão Documental </a:t>
            </a:r>
          </a:p>
          <a:p>
            <a:pPr algn="ctr">
              <a:buFont typeface="Arial" panose="020B0604020202020204" pitchFamily="34" charset="0"/>
              <a:buNone/>
              <a:defRPr/>
            </a:pPr>
            <a:r>
              <a:rPr lang="pt-BR" sz="1800" b="1" dirty="0" smtClean="0">
                <a:solidFill>
                  <a:srgbClr val="C00000"/>
                </a:solidFill>
                <a:latin typeface="Verdana" panose="020B0604030504040204" pitchFamily="34" charset="0"/>
              </a:rPr>
              <a:t>(Lei nº 8.159/1991)</a:t>
            </a:r>
          </a:p>
        </p:txBody>
      </p:sp>
      <p:cxnSp>
        <p:nvCxnSpPr>
          <p:cNvPr id="15" name="Conector reto 14"/>
          <p:cNvCxnSpPr/>
          <p:nvPr/>
        </p:nvCxnSpPr>
        <p:spPr>
          <a:xfrm>
            <a:off x="690563" y="1598613"/>
            <a:ext cx="8002587"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6" name="Conector reto 15"/>
          <p:cNvCxnSpPr/>
          <p:nvPr/>
        </p:nvCxnSpPr>
        <p:spPr>
          <a:xfrm flipH="1">
            <a:off x="4876800" y="850900"/>
            <a:ext cx="0" cy="5562600"/>
          </a:xfrm>
          <a:prstGeom prst="line">
            <a:avLst/>
          </a:prstGeom>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072206"/>
            <a:ext cx="9144000" cy="785794"/>
          </a:xfrm>
          <a:prstGeom prst="rect">
            <a:avLst/>
          </a:prstGeom>
          <a:solidFill>
            <a:srgbClr val="110076"/>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eaLnBrk="0" hangingPunct="0">
              <a:spcBef>
                <a:spcPts val="0"/>
              </a:spcBef>
              <a:spcAft>
                <a:spcPts val="0"/>
              </a:spcAft>
              <a:defRPr/>
            </a:pPr>
            <a:endParaRPr lang="pt-BR" b="1" dirty="0">
              <a:solidFill>
                <a:schemeClr val="bg1"/>
              </a:solidFill>
              <a:latin typeface="Verdana" pitchFamily="34" charset="0"/>
              <a:ea typeface="Verdana" pitchFamily="34" charset="0"/>
              <a:cs typeface="Verdana" pitchFamily="34" charset="0"/>
            </a:endParaRPr>
          </a:p>
        </p:txBody>
      </p:sp>
      <p:sp>
        <p:nvSpPr>
          <p:cNvPr id="6" name="TextBox 5"/>
          <p:cNvSpPr txBox="1">
            <a:spLocks noChangeArrowheads="1"/>
          </p:cNvSpPr>
          <p:nvPr/>
        </p:nvSpPr>
        <p:spPr bwMode="auto">
          <a:xfrm>
            <a:off x="571500" y="476672"/>
            <a:ext cx="8001000" cy="584775"/>
          </a:xfrm>
          <a:prstGeom prst="rect">
            <a:avLst/>
          </a:prstGeom>
          <a:noFill/>
          <a:ln w="9525">
            <a:noFill/>
            <a:miter lim="800000"/>
            <a:headEnd/>
            <a:tailEnd/>
          </a:ln>
        </p:spPr>
        <p:txBody>
          <a:bodyPr>
            <a:spAutoFit/>
          </a:bodyPr>
          <a:lstStyle/>
          <a:p>
            <a:pPr algn="ctr"/>
            <a:r>
              <a:rPr lang="en-US" sz="3200" b="1" dirty="0" err="1">
                <a:solidFill>
                  <a:srgbClr val="C00000"/>
                </a:solidFill>
                <a:latin typeface="Verdana" pitchFamily="34" charset="0"/>
                <a:ea typeface="Verdana" pitchFamily="34" charset="0"/>
                <a:cs typeface="Verdana" pitchFamily="34" charset="0"/>
              </a:rPr>
              <a:t>Documentos</a:t>
            </a:r>
            <a:r>
              <a:rPr lang="en-US" sz="3200" b="1" dirty="0">
                <a:solidFill>
                  <a:srgbClr val="C00000"/>
                </a:solidFill>
                <a:latin typeface="Verdana" pitchFamily="34" charset="0"/>
                <a:ea typeface="Verdana" pitchFamily="34" charset="0"/>
                <a:cs typeface="Verdana" pitchFamily="34" charset="0"/>
              </a:rPr>
              <a:t> de </a:t>
            </a:r>
            <a:r>
              <a:rPr lang="en-US" sz="3200" b="1" dirty="0" err="1">
                <a:solidFill>
                  <a:srgbClr val="C00000"/>
                </a:solidFill>
                <a:latin typeface="Verdana" pitchFamily="34" charset="0"/>
                <a:ea typeface="Verdana" pitchFamily="34" charset="0"/>
                <a:cs typeface="Verdana" pitchFamily="34" charset="0"/>
              </a:rPr>
              <a:t>Arquivo</a:t>
            </a:r>
            <a:endParaRPr lang="en-US" sz="3200" b="1" dirty="0">
              <a:solidFill>
                <a:srgbClr val="C00000"/>
              </a:solidFill>
              <a:latin typeface="Verdana" pitchFamily="34" charset="0"/>
              <a:ea typeface="Verdana" pitchFamily="34" charset="0"/>
              <a:cs typeface="Verdana" pitchFamily="34" charset="0"/>
            </a:endParaRPr>
          </a:p>
        </p:txBody>
      </p:sp>
      <p:sp>
        <p:nvSpPr>
          <p:cNvPr id="7" name="TextBox 6"/>
          <p:cNvSpPr txBox="1">
            <a:spLocks noChangeArrowheads="1"/>
          </p:cNvSpPr>
          <p:nvPr/>
        </p:nvSpPr>
        <p:spPr bwMode="auto">
          <a:xfrm>
            <a:off x="323528" y="1124744"/>
            <a:ext cx="8424936" cy="4585871"/>
          </a:xfrm>
          <a:prstGeom prst="rect">
            <a:avLst/>
          </a:prstGeom>
          <a:noFill/>
          <a:ln w="9525">
            <a:noFill/>
            <a:miter lim="800000"/>
            <a:headEnd/>
            <a:tailEnd/>
          </a:ln>
        </p:spPr>
        <p:txBody>
          <a:bodyPr wrap="square">
            <a:spAutoFit/>
          </a:bodyPr>
          <a:lstStyle/>
          <a:p>
            <a:pPr marL="355600" lvl="0" indent="-355600">
              <a:spcBef>
                <a:spcPts val="600"/>
              </a:spcBef>
              <a:spcAft>
                <a:spcPts val="600"/>
              </a:spcAft>
              <a:buClr>
                <a:srgbClr val="538860"/>
              </a:buClr>
              <a:buFont typeface="Arial" charset="0"/>
              <a:buChar char="•"/>
            </a:pPr>
            <a:r>
              <a:rPr lang="pt-BR" sz="2200" kern="0" dirty="0" smtClean="0">
                <a:latin typeface="Verdana" pitchFamily="34" charset="0"/>
                <a:ea typeface="Verdana" pitchFamily="34" charset="0"/>
                <a:cs typeface="Verdana" pitchFamily="34" charset="0"/>
              </a:rPr>
              <a:t>São produzidos e acumulados pela instituição na consecução de suas atribuições legalmente estabelecidas;</a:t>
            </a:r>
            <a:endParaRPr lang="en-US" sz="2200" dirty="0" smtClean="0">
              <a:latin typeface="Verdana" pitchFamily="34" charset="0"/>
              <a:ea typeface="Verdana" pitchFamily="34" charset="0"/>
              <a:cs typeface="Verdana" pitchFamily="34" charset="0"/>
            </a:endParaRPr>
          </a:p>
          <a:p>
            <a:pPr marL="355600" indent="-355600">
              <a:spcBef>
                <a:spcPts val="600"/>
              </a:spcBef>
              <a:spcAft>
                <a:spcPts val="600"/>
              </a:spcAft>
              <a:buClr>
                <a:srgbClr val="538860"/>
              </a:buClr>
              <a:buFont typeface="Arial" charset="0"/>
              <a:buChar char="•"/>
            </a:pPr>
            <a:r>
              <a:rPr lang="en-US" sz="2200" dirty="0" err="1" smtClean="0">
                <a:latin typeface="Verdana" pitchFamily="34" charset="0"/>
                <a:ea typeface="Verdana" pitchFamily="34" charset="0"/>
                <a:cs typeface="Verdana" pitchFamily="34" charset="0"/>
              </a:rPr>
              <a:t>Registram</a:t>
            </a:r>
            <a:r>
              <a:rPr lang="en-US" sz="2200" dirty="0" smtClean="0">
                <a:latin typeface="Verdana" pitchFamily="34" charset="0"/>
                <a:ea typeface="Verdana" pitchFamily="34" charset="0"/>
                <a:cs typeface="Verdana" pitchFamily="34" charset="0"/>
              </a:rPr>
              <a:t> as </a:t>
            </a:r>
            <a:r>
              <a:rPr lang="en-US" sz="2200" dirty="0" err="1">
                <a:latin typeface="Verdana" pitchFamily="34" charset="0"/>
                <a:ea typeface="Verdana" pitchFamily="34" charset="0"/>
                <a:cs typeface="Verdana" pitchFamily="34" charset="0"/>
              </a:rPr>
              <a:t>funções</a:t>
            </a:r>
            <a:r>
              <a:rPr lang="en-US" sz="2200" dirty="0">
                <a:latin typeface="Verdana" pitchFamily="34" charset="0"/>
                <a:ea typeface="Verdana" pitchFamily="34" charset="0"/>
                <a:cs typeface="Verdana" pitchFamily="34" charset="0"/>
              </a:rPr>
              <a:t> </a:t>
            </a:r>
            <a:r>
              <a:rPr lang="en-US" sz="2200" dirty="0" smtClean="0">
                <a:latin typeface="Verdana" pitchFamily="34" charset="0"/>
                <a:ea typeface="Verdana" pitchFamily="34" charset="0"/>
                <a:cs typeface="Verdana" pitchFamily="34" charset="0"/>
              </a:rPr>
              <a:t>e </a:t>
            </a:r>
            <a:r>
              <a:rPr lang="en-US" sz="2200" dirty="0" err="1">
                <a:latin typeface="Verdana" pitchFamily="34" charset="0"/>
                <a:ea typeface="Verdana" pitchFamily="34" charset="0"/>
                <a:cs typeface="Verdana" pitchFamily="34" charset="0"/>
              </a:rPr>
              <a:t>atividades</a:t>
            </a:r>
            <a:r>
              <a:rPr lang="en-US" sz="2200" dirty="0">
                <a:latin typeface="Verdana" pitchFamily="34" charset="0"/>
                <a:ea typeface="Verdana" pitchFamily="34" charset="0"/>
                <a:cs typeface="Verdana" pitchFamily="34" charset="0"/>
              </a:rPr>
              <a:t> de </a:t>
            </a:r>
            <a:r>
              <a:rPr lang="en-US" sz="2200" dirty="0" err="1" smtClean="0">
                <a:latin typeface="Verdana" pitchFamily="34" charset="0"/>
                <a:ea typeface="Verdana" pitchFamily="34" charset="0"/>
                <a:cs typeface="Verdana" pitchFamily="34" charset="0"/>
              </a:rPr>
              <a:t>uma</a:t>
            </a:r>
            <a:r>
              <a:rPr lang="en-US" sz="2200" dirty="0">
                <a:latin typeface="Verdana" pitchFamily="34" charset="0"/>
                <a:ea typeface="Verdana" pitchFamily="34" charset="0"/>
                <a:cs typeface="Verdana" pitchFamily="34" charset="0"/>
              </a:rPr>
              <a:t> </a:t>
            </a:r>
            <a:r>
              <a:rPr lang="en-US" sz="2200" dirty="0" err="1" smtClean="0">
                <a:latin typeface="Verdana" pitchFamily="34" charset="0"/>
                <a:ea typeface="Verdana" pitchFamily="34" charset="0"/>
                <a:cs typeface="Verdana" pitchFamily="34" charset="0"/>
              </a:rPr>
              <a:t>instituição</a:t>
            </a:r>
            <a:r>
              <a:rPr lang="en-US" sz="2200" dirty="0" smtClean="0">
                <a:latin typeface="Verdana" pitchFamily="34" charset="0"/>
                <a:ea typeface="Verdana" pitchFamily="34" charset="0"/>
                <a:cs typeface="Verdana" pitchFamily="34" charset="0"/>
              </a:rPr>
              <a:t>; </a:t>
            </a:r>
          </a:p>
          <a:p>
            <a:pPr marL="355600" lvl="0" indent="-355600">
              <a:spcBef>
                <a:spcPts val="600"/>
              </a:spcBef>
              <a:spcAft>
                <a:spcPts val="600"/>
              </a:spcAft>
              <a:buClr>
                <a:srgbClr val="538860"/>
              </a:buClr>
              <a:buFont typeface="Arial" charset="0"/>
              <a:buChar char="•"/>
            </a:pPr>
            <a:r>
              <a:rPr lang="pt-BR" sz="2200" kern="0" dirty="0" smtClean="0">
                <a:latin typeface="Verdana" pitchFamily="34" charset="0"/>
                <a:ea typeface="Verdana" pitchFamily="34" charset="0"/>
                <a:cs typeface="Verdana" pitchFamily="34" charset="0"/>
              </a:rPr>
              <a:t>Subsidiam e comprovam as ações administrativas;</a:t>
            </a:r>
          </a:p>
          <a:p>
            <a:pPr marL="355600" lvl="0" indent="-355600">
              <a:spcBef>
                <a:spcPts val="600"/>
              </a:spcBef>
              <a:spcAft>
                <a:spcPts val="600"/>
              </a:spcAft>
              <a:buClr>
                <a:srgbClr val="538860"/>
              </a:buClr>
              <a:buFont typeface="Arial" charset="0"/>
              <a:buChar char="•"/>
            </a:pPr>
            <a:r>
              <a:rPr lang="pt-BR" sz="2200" kern="0" dirty="0" smtClean="0">
                <a:latin typeface="Verdana" pitchFamily="34" charset="0"/>
                <a:ea typeface="Verdana" pitchFamily="34" charset="0"/>
                <a:cs typeface="Verdana" pitchFamily="34" charset="0"/>
              </a:rPr>
              <a:t>Garantem a eficácia administrativa e jurídica dos atos;</a:t>
            </a:r>
          </a:p>
          <a:p>
            <a:pPr marL="355600" indent="-355600">
              <a:spcBef>
                <a:spcPts val="600"/>
              </a:spcBef>
              <a:spcAft>
                <a:spcPts val="600"/>
              </a:spcAft>
              <a:buClr>
                <a:srgbClr val="538860"/>
              </a:buClr>
              <a:buFont typeface="Arial" charset="0"/>
              <a:buChar char="•"/>
            </a:pPr>
            <a:r>
              <a:rPr lang="en-US" sz="2200" dirty="0" err="1" smtClean="0">
                <a:latin typeface="Verdana" pitchFamily="34" charset="0"/>
                <a:ea typeface="Verdana" pitchFamily="34" charset="0"/>
                <a:cs typeface="Verdana" pitchFamily="34" charset="0"/>
              </a:rPr>
              <a:t>Integram</a:t>
            </a:r>
            <a:r>
              <a:rPr lang="en-US" sz="2200" dirty="0" smtClean="0">
                <a:latin typeface="Verdana" pitchFamily="34" charset="0"/>
                <a:ea typeface="Verdana" pitchFamily="34" charset="0"/>
                <a:cs typeface="Verdana" pitchFamily="34" charset="0"/>
              </a:rPr>
              <a:t> o </a:t>
            </a:r>
            <a:r>
              <a:rPr lang="en-US" sz="2200" dirty="0" err="1" smtClean="0">
                <a:latin typeface="Verdana" pitchFamily="34" charset="0"/>
                <a:ea typeface="Verdana" pitchFamily="34" charset="0"/>
                <a:cs typeface="Verdana" pitchFamily="34" charset="0"/>
              </a:rPr>
              <a:t>patrimônio</a:t>
            </a:r>
            <a:r>
              <a:rPr lang="en-US" sz="2200" dirty="0" smtClean="0">
                <a:latin typeface="Verdana" pitchFamily="34" charset="0"/>
                <a:ea typeface="Verdana" pitchFamily="34" charset="0"/>
                <a:cs typeface="Verdana" pitchFamily="34" charset="0"/>
              </a:rPr>
              <a:t> </a:t>
            </a:r>
            <a:r>
              <a:rPr lang="en-US" sz="2200" dirty="0" err="1" smtClean="0">
                <a:latin typeface="Verdana" pitchFamily="34" charset="0"/>
                <a:ea typeface="Verdana" pitchFamily="34" charset="0"/>
                <a:cs typeface="Verdana" pitchFamily="34" charset="0"/>
              </a:rPr>
              <a:t>público</a:t>
            </a:r>
            <a:r>
              <a:rPr lang="en-US" sz="2200" dirty="0" smtClean="0">
                <a:latin typeface="Verdana" pitchFamily="34" charset="0"/>
                <a:ea typeface="Verdana" pitchFamily="34" charset="0"/>
                <a:cs typeface="Verdana" pitchFamily="34" charset="0"/>
              </a:rPr>
              <a:t>;</a:t>
            </a:r>
          </a:p>
          <a:p>
            <a:pPr marL="355600" indent="-355600">
              <a:spcBef>
                <a:spcPts val="600"/>
              </a:spcBef>
              <a:spcAft>
                <a:spcPts val="600"/>
              </a:spcAft>
              <a:buClr>
                <a:srgbClr val="538860"/>
              </a:buClr>
              <a:buFont typeface="Arial" charset="0"/>
              <a:buChar char="•"/>
            </a:pPr>
            <a:r>
              <a:rPr lang="en-US" sz="2200" dirty="0" err="1" smtClean="0">
                <a:latin typeface="Verdana" pitchFamily="34" charset="0"/>
                <a:ea typeface="Verdana" pitchFamily="34" charset="0"/>
                <a:cs typeface="Verdana" pitchFamily="34" charset="0"/>
              </a:rPr>
              <a:t>Documentos</a:t>
            </a:r>
            <a:r>
              <a:rPr lang="en-US" sz="2200" dirty="0" smtClean="0">
                <a:latin typeface="Verdana" pitchFamily="34" charset="0"/>
                <a:ea typeface="Verdana" pitchFamily="34" charset="0"/>
                <a:cs typeface="Verdana" pitchFamily="34" charset="0"/>
              </a:rPr>
              <a:t> </a:t>
            </a:r>
            <a:r>
              <a:rPr lang="en-US" sz="2200" dirty="0">
                <a:latin typeface="Verdana" pitchFamily="34" charset="0"/>
                <a:ea typeface="Verdana" pitchFamily="34" charset="0"/>
                <a:cs typeface="Verdana" pitchFamily="34" charset="0"/>
              </a:rPr>
              <a:t>de </a:t>
            </a:r>
            <a:r>
              <a:rPr lang="en-US" sz="2200" dirty="0" err="1">
                <a:latin typeface="Verdana" pitchFamily="34" charset="0"/>
                <a:ea typeface="Verdana" pitchFamily="34" charset="0"/>
                <a:cs typeface="Verdana" pitchFamily="34" charset="0"/>
              </a:rPr>
              <a:t>arquivo</a:t>
            </a:r>
            <a:r>
              <a:rPr lang="en-US" sz="2200" dirty="0">
                <a:latin typeface="Verdana" pitchFamily="34" charset="0"/>
                <a:ea typeface="Verdana" pitchFamily="34" charset="0"/>
                <a:cs typeface="Verdana" pitchFamily="34" charset="0"/>
              </a:rPr>
              <a:t> </a:t>
            </a:r>
            <a:r>
              <a:rPr lang="en-US" sz="2200" dirty="0" smtClean="0">
                <a:latin typeface="Verdana" pitchFamily="34" charset="0"/>
                <a:ea typeface="Verdana" pitchFamily="34" charset="0"/>
                <a:cs typeface="Verdana" pitchFamily="34" charset="0"/>
              </a:rPr>
              <a:t>de </a:t>
            </a:r>
            <a:r>
              <a:rPr lang="en-US" sz="2200" dirty="0" err="1" smtClean="0">
                <a:latin typeface="Verdana" pitchFamily="34" charset="0"/>
                <a:ea typeface="Verdana" pitchFamily="34" charset="0"/>
                <a:cs typeface="Verdana" pitchFamily="34" charset="0"/>
              </a:rPr>
              <a:t>guarda</a:t>
            </a:r>
            <a:r>
              <a:rPr lang="en-US" sz="2200" dirty="0" smtClean="0">
                <a:latin typeface="Verdana" pitchFamily="34" charset="0"/>
                <a:ea typeface="Verdana" pitchFamily="34" charset="0"/>
                <a:cs typeface="Verdana" pitchFamily="34" charset="0"/>
              </a:rPr>
              <a:t> </a:t>
            </a:r>
            <a:r>
              <a:rPr lang="en-US" sz="2200" dirty="0" err="1" smtClean="0">
                <a:latin typeface="Verdana" pitchFamily="34" charset="0"/>
                <a:ea typeface="Verdana" pitchFamily="34" charset="0"/>
                <a:cs typeface="Verdana" pitchFamily="34" charset="0"/>
              </a:rPr>
              <a:t>permanente</a:t>
            </a:r>
            <a:r>
              <a:rPr lang="en-US" sz="2200" dirty="0" smtClean="0">
                <a:latin typeface="Verdana" pitchFamily="34" charset="0"/>
                <a:ea typeface="Verdana" pitchFamily="34" charset="0"/>
                <a:cs typeface="Verdana" pitchFamily="34" charset="0"/>
              </a:rPr>
              <a:t> </a:t>
            </a:r>
            <a:r>
              <a:rPr lang="en-US" sz="2200" dirty="0" err="1" smtClean="0">
                <a:latin typeface="Verdana" pitchFamily="34" charset="0"/>
                <a:ea typeface="Verdana" pitchFamily="34" charset="0"/>
                <a:cs typeface="Verdana" pitchFamily="34" charset="0"/>
              </a:rPr>
              <a:t>são</a:t>
            </a:r>
            <a:r>
              <a:rPr lang="en-US" sz="2200" dirty="0" smtClean="0">
                <a:latin typeface="Verdana" pitchFamily="34" charset="0"/>
                <a:ea typeface="Verdana" pitchFamily="34" charset="0"/>
                <a:cs typeface="Verdana" pitchFamily="34" charset="0"/>
              </a:rPr>
              <a:t> </a:t>
            </a:r>
            <a:r>
              <a:rPr lang="en-US" sz="2200" dirty="0" err="1" smtClean="0">
                <a:latin typeface="Verdana" pitchFamily="34" charset="0"/>
                <a:ea typeface="Verdana" pitchFamily="34" charset="0"/>
                <a:cs typeface="Verdana" pitchFamily="34" charset="0"/>
              </a:rPr>
              <a:t>preservados</a:t>
            </a:r>
            <a:r>
              <a:rPr lang="en-US" sz="2200" dirty="0">
                <a:latin typeface="Verdana" pitchFamily="34" charset="0"/>
                <a:ea typeface="Verdana" pitchFamily="34" charset="0"/>
                <a:cs typeface="Verdana" pitchFamily="34" charset="0"/>
              </a:rPr>
              <a:t> </a:t>
            </a:r>
            <a:r>
              <a:rPr lang="en-US" sz="2200" dirty="0" err="1" smtClean="0">
                <a:latin typeface="Verdana" pitchFamily="34" charset="0"/>
                <a:ea typeface="Verdana" pitchFamily="34" charset="0"/>
                <a:cs typeface="Verdana" pitchFamily="34" charset="0"/>
              </a:rPr>
              <a:t>porque</a:t>
            </a:r>
            <a:r>
              <a:rPr lang="en-US" sz="2200" dirty="0" smtClean="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possuem</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valores</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que</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não</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apenas</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aqueles</a:t>
            </a:r>
            <a:r>
              <a:rPr lang="en-US" sz="2200" dirty="0">
                <a:latin typeface="Verdana" pitchFamily="34" charset="0"/>
                <a:ea typeface="Verdana" pitchFamily="34" charset="0"/>
                <a:cs typeface="Verdana" pitchFamily="34" charset="0"/>
              </a:rPr>
              <a:t> para </a:t>
            </a:r>
            <a:r>
              <a:rPr lang="en-US" sz="2200" dirty="0" err="1">
                <a:latin typeface="Verdana" pitchFamily="34" charset="0"/>
                <a:ea typeface="Verdana" pitchFamily="34" charset="0"/>
                <a:cs typeface="Verdana" pitchFamily="34" charset="0"/>
              </a:rPr>
              <a:t>os</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quais</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foram</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produzidos</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ou</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acumulados</a:t>
            </a:r>
            <a:r>
              <a:rPr lang="en-US" sz="2200" dirty="0">
                <a:latin typeface="Verdana" pitchFamily="34" charset="0"/>
                <a:ea typeface="Verdana" pitchFamily="34" charset="0"/>
                <a:cs typeface="Verdana" pitchFamily="34" charset="0"/>
              </a:rPr>
              <a:t> (valor cultural, </a:t>
            </a:r>
            <a:r>
              <a:rPr lang="en-US" sz="2200" dirty="0" err="1">
                <a:latin typeface="Verdana" pitchFamily="34" charset="0"/>
                <a:ea typeface="Verdana" pitchFamily="34" charset="0"/>
                <a:cs typeface="Verdana" pitchFamily="34" charset="0"/>
              </a:rPr>
              <a:t>informativo</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histórico</a:t>
            </a:r>
            <a:r>
              <a:rPr lang="en-US" sz="2200" dirty="0">
                <a:latin typeface="Verdana" pitchFamily="34" charset="0"/>
                <a:ea typeface="Verdana" pitchFamily="34" charset="0"/>
                <a:cs typeface="Verdana" pitchFamily="34" charset="0"/>
              </a:rPr>
              <a:t>, </a:t>
            </a:r>
            <a:r>
              <a:rPr lang="en-US" sz="2200" dirty="0" err="1">
                <a:latin typeface="Verdana" pitchFamily="34" charset="0"/>
                <a:ea typeface="Verdana" pitchFamily="34" charset="0"/>
                <a:cs typeface="Verdana" pitchFamily="34" charset="0"/>
              </a:rPr>
              <a:t>probatório</a:t>
            </a:r>
            <a:r>
              <a:rPr lang="en-US" sz="2200" dirty="0">
                <a:latin typeface="Verdana" pitchFamily="34" charset="0"/>
                <a:ea typeface="Verdana" pitchFamily="34" charset="0"/>
                <a:cs typeface="Verdana" pitchFamily="34" charset="0"/>
              </a:rPr>
              <a:t> etc). </a:t>
            </a:r>
          </a:p>
        </p:txBody>
      </p:sp>
      <p:pic>
        <p:nvPicPr>
          <p:cNvPr id="5" name="Imagem 4" descr="logo-horizontal-png-fundoescuro.png"/>
          <p:cNvPicPr>
            <a:picLocks noChangeAspect="1"/>
          </p:cNvPicPr>
          <p:nvPr/>
        </p:nvPicPr>
        <p:blipFill>
          <a:blip r:embed="rId2" cstate="print"/>
          <a:stretch>
            <a:fillRect/>
          </a:stretch>
        </p:blipFill>
        <p:spPr>
          <a:xfrm>
            <a:off x="4786314" y="6286520"/>
            <a:ext cx="1643074" cy="392968"/>
          </a:xfrm>
          <a:prstGeom prst="rect">
            <a:avLst/>
          </a:prstGeom>
        </p:spPr>
      </p:pic>
      <p:pic>
        <p:nvPicPr>
          <p:cNvPr id="8" name="Imagem 7" descr="corte da bandeira.png"/>
          <p:cNvPicPr>
            <a:picLocks noChangeAspect="1"/>
          </p:cNvPicPr>
          <p:nvPr/>
        </p:nvPicPr>
        <p:blipFill>
          <a:blip r:embed="rId3" cstate="print"/>
          <a:stretch>
            <a:fillRect/>
          </a:stretch>
        </p:blipFill>
        <p:spPr>
          <a:xfrm>
            <a:off x="1" y="5846461"/>
            <a:ext cx="1428727" cy="101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1000"/>
                                        <p:tgtEl>
                                          <p:spTgt spid="7">
                                            <p:txEl>
                                              <p:pRg st="1" end="1"/>
                                            </p:txEl>
                                          </p:spTgt>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1000"/>
                                        <p:tgtEl>
                                          <p:spTgt spid="7">
                                            <p:txEl>
                                              <p:pRg st="2" end="2"/>
                                            </p:txEl>
                                          </p:spTgt>
                                        </p:tgtEl>
                                      </p:cBhvr>
                                    </p:animEffect>
                                  </p:childTnLst>
                                </p:cTn>
                              </p:par>
                            </p:childTnLst>
                          </p:cTn>
                        </p:par>
                        <p:par>
                          <p:cTn id="16" fill="hold">
                            <p:stCondLst>
                              <p:cond delay="2500"/>
                            </p:stCondLst>
                            <p:childTnLst>
                              <p:par>
                                <p:cTn id="17" presetID="9"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dissolve">
                                      <p:cBhvr>
                                        <p:cTn id="19" dur="1000"/>
                                        <p:tgtEl>
                                          <p:spTgt spid="7">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dissolve">
                                      <p:cBhvr>
                                        <p:cTn id="22" dur="1000"/>
                                        <p:tgtEl>
                                          <p:spTgt spid="7">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dissolve">
                                      <p:cBhvr>
                                        <p:cTn id="25"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1745</TotalTime>
  <Words>3840</Words>
  <Application>Microsoft Office PowerPoint</Application>
  <PresentationFormat>Apresentação na tela (4:3)</PresentationFormat>
  <Paragraphs>523</Paragraphs>
  <Slides>66</Slides>
  <Notes>3</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66</vt:i4>
      </vt:variant>
    </vt:vector>
  </HeadingPairs>
  <TitlesOfParts>
    <vt:vector size="68" baseType="lpstr">
      <vt:lpstr>Tema do Office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ricardo.a</dc:creator>
  <cp:lastModifiedBy>bruna.a</cp:lastModifiedBy>
  <cp:revision>149</cp:revision>
  <dcterms:created xsi:type="dcterms:W3CDTF">2013-11-11T13:26:01Z</dcterms:created>
  <dcterms:modified xsi:type="dcterms:W3CDTF">2015-03-26T11:27:04Z</dcterms:modified>
</cp:coreProperties>
</file>