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74" r:id="rId3"/>
    <p:sldId id="258" r:id="rId4"/>
    <p:sldId id="260" r:id="rId5"/>
    <p:sldId id="275" r:id="rId6"/>
    <p:sldId id="276" r:id="rId7"/>
    <p:sldId id="264" r:id="rId8"/>
    <p:sldId id="281" r:id="rId9"/>
    <p:sldId id="265" r:id="rId10"/>
    <p:sldId id="278" r:id="rId11"/>
    <p:sldId id="266" r:id="rId12"/>
    <p:sldId id="267" r:id="rId13"/>
    <p:sldId id="277" r:id="rId14"/>
    <p:sldId id="268" r:id="rId15"/>
    <p:sldId id="280" r:id="rId16"/>
    <p:sldId id="269" r:id="rId17"/>
    <p:sldId id="270" r:id="rId18"/>
    <p:sldId id="271" r:id="rId19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AF53D142-63CC-4BE7-B299-A8EF45E7FC2A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87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F53D142-63CC-4BE7-B299-A8EF45E7FC2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8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10972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60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040" y="3963240"/>
            <a:ext cx="2704680" cy="2158200"/>
          </a:xfrm>
          <a:prstGeom prst="rect">
            <a:avLst/>
          </a:prstGeom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92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60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10972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10972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60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Imagem 76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040" y="3963240"/>
            <a:ext cx="2704680" cy="2158200"/>
          </a:xfrm>
          <a:prstGeom prst="rect">
            <a:avLst/>
          </a:prstGeom>
        </p:spPr>
      </p:pic>
      <p:pic>
        <p:nvPicPr>
          <p:cNvPr id="78" name="Imagem 77"/>
          <p:cNvPicPr/>
          <p:nvPr/>
        </p:nvPicPr>
        <p:blipFill>
          <a:blip r:embed="rId2"/>
          <a:stretch>
            <a:fillRect/>
          </a:stretch>
        </p:blipFill>
        <p:spPr>
          <a:xfrm>
            <a:off x="1933920" y="3963240"/>
            <a:ext cx="2704680" cy="215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39636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0200"/>
            <a:ext cx="53542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3600"/>
            <a:ext cx="10972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r>
              <a:rPr lang="pt-BR" sz="454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>
              <a:lnSpc>
                <a:spcPct val="100000"/>
              </a:lnSpc>
            </a:pPr>
            <a:r>
              <a:rPr lang="pt-BR" sz="1269">
                <a:solidFill>
                  <a:srgbClr val="8B8B8B"/>
                </a:solidFill>
                <a:latin typeface="Calibri"/>
              </a:rPr>
              <a:t>06/12/16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4B8525ED-9AFF-4780-A2FD-C37144203BCB}" type="slidenum">
              <a:rPr lang="pt-BR" sz="1269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>
              <a:lnSpc>
                <a:spcPct val="100000"/>
              </a:lnSpc>
            </a:pPr>
            <a:r>
              <a:rPr lang="pt-BR" sz="454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SzPct val="25000"/>
              <a:buFont typeface="StarSymbol"/>
              <a:buChar char="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70">
                <a:solidFill>
                  <a:srgbClr val="000000"/>
                </a:solidFill>
                <a:latin typeface="Calibri"/>
              </a:rPr>
              <a:t>7.º Nível da estrutura de tópicosClick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9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45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pt-BR" sz="2089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pt-BR" sz="2089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>
              <a:lnSpc>
                <a:spcPct val="100000"/>
              </a:lnSpc>
            </a:pPr>
            <a:r>
              <a:rPr lang="pt-BR" sz="1269">
                <a:solidFill>
                  <a:srgbClr val="8B8B8B"/>
                </a:solidFill>
                <a:latin typeface="Calibri"/>
              </a:rPr>
              <a:t>06/12/16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AF36CC99-D5F8-4EB4-A07A-87CBCA8BB192}" type="slidenum">
              <a:rPr lang="pt-BR" sz="1269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pic>
        <p:nvPicPr>
          <p:cNvPr id="44" name="Content Placeholder 3"/>
          <p:cNvPicPr/>
          <p:nvPr/>
        </p:nvPicPr>
        <p:blipFill>
          <a:blip r:embed="rId14"/>
          <a:stretch>
            <a:fillRect/>
          </a:stretch>
        </p:blipFill>
        <p:spPr>
          <a:xfrm>
            <a:off x="-28440" y="6840"/>
            <a:ext cx="12267720" cy="689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5"/>
          <p:cNvGrpSpPr>
            <a:grpSpLocks/>
          </p:cNvGrpSpPr>
          <p:nvPr/>
        </p:nvGrpSpPr>
        <p:grpSpPr bwMode="auto">
          <a:xfrm>
            <a:off x="-208926" y="-401830"/>
            <a:ext cx="12532853" cy="6970163"/>
            <a:chOff x="0" y="0"/>
            <a:chExt cx="9152802" cy="6858000"/>
          </a:xfrm>
        </p:grpSpPr>
        <p:pic>
          <p:nvPicPr>
            <p:cNvPr id="6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" t="2" r="2870" b="2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" t="60606" r="2870" b="30908"/>
            <a:stretch>
              <a:fillRect/>
            </a:stretch>
          </p:blipFill>
          <p:spPr bwMode="auto">
            <a:xfrm>
              <a:off x="8802" y="4647309"/>
              <a:ext cx="9144000" cy="58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926" y="3744767"/>
            <a:ext cx="12532853" cy="30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5"/>
          <p:cNvSpPr>
            <a:spLocks noChangeArrowheads="1"/>
          </p:cNvSpPr>
          <p:nvPr/>
        </p:nvSpPr>
        <p:spPr bwMode="auto">
          <a:xfrm rot="20805844">
            <a:off x="5453514" y="2706759"/>
            <a:ext cx="4028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800" dirty="0" smtClean="0">
                <a:solidFill>
                  <a:srgbClr val="2E75B6"/>
                </a:solidFill>
                <a:latin typeface="Comic Sans MS" panose="030F0702030302020204" pitchFamily="66" charset="0"/>
                <a:ea typeface="Batang" panose="02030600000101010101" pitchFamily="18" charset="-127"/>
                <a:cs typeface="Times New Roman" panose="02020603050405020304" pitchFamily="18" charset="0"/>
              </a:rPr>
              <a:t>        </a:t>
            </a:r>
            <a:r>
              <a:rPr lang="pt-BR" altLang="pt-BR" sz="48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Batang" panose="02030600000101010101" pitchFamily="18" charset="-127"/>
                <a:cs typeface="Times New Roman" panose="02020603050405020304" pitchFamily="18" charset="0"/>
              </a:rPr>
              <a:t>77 </a:t>
            </a:r>
            <a:r>
              <a:rPr lang="pt-BR" altLang="pt-BR" sz="4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Batang" panose="02030600000101010101" pitchFamily="18" charset="-127"/>
                <a:cs typeface="Times New Roman" panose="02020603050405020304" pitchFamily="18" charset="0"/>
              </a:rPr>
              <a:t>anos</a:t>
            </a:r>
            <a:endParaRPr lang="pt-BR" altLang="pt-BR" sz="4800" dirty="0">
              <a:solidFill>
                <a:schemeClr val="tx2">
                  <a:lumMod val="50000"/>
                </a:schemeClr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16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BCE20C71-000E-410A-958F-E51D92706E81}" type="slidenum">
              <a:rPr lang="pt-BR" sz="1269">
                <a:solidFill>
                  <a:srgbClr val="8B8B8B"/>
                </a:solidFill>
                <a:latin typeface="Calibri"/>
              </a:rPr>
              <a:t>10</a:t>
            </a:fld>
            <a:endParaRPr/>
          </a:p>
        </p:txBody>
      </p:sp>
      <p:pic>
        <p:nvPicPr>
          <p:cNvPr id="200" name="Picture 2"/>
          <p:cNvPicPr/>
          <p:nvPr/>
        </p:nvPicPr>
        <p:blipFill>
          <a:blip r:embed="rId2"/>
          <a:stretch>
            <a:fillRect/>
          </a:stretch>
        </p:blipFill>
        <p:spPr>
          <a:xfrm rot="19587000">
            <a:off x="261000" y="1226520"/>
            <a:ext cx="3796200" cy="2161440"/>
          </a:xfrm>
          <a:prstGeom prst="rect">
            <a:avLst/>
          </a:prstGeom>
        </p:spPr>
      </p:pic>
      <p:sp>
        <p:nvSpPr>
          <p:cNvPr id="201" name="CustomShape 2"/>
          <p:cNvSpPr/>
          <p:nvPr/>
        </p:nvSpPr>
        <p:spPr>
          <a:xfrm rot="19861200">
            <a:off x="530280" y="2094840"/>
            <a:ext cx="1635480" cy="139068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Doulas no Amparo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Maternal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4344480" y="2706840"/>
            <a:ext cx="6730920" cy="2442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dirty="0" err="1" smtClean="0">
                <a:solidFill>
                  <a:srgbClr val="000000"/>
                </a:solidFill>
                <a:latin typeface="Calibri"/>
              </a:rPr>
              <a:t>Doula</a:t>
            </a:r>
            <a:r>
              <a:rPr lang="pt-BR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Calibri"/>
              </a:rPr>
              <a:t>vem da </a:t>
            </a:r>
            <a:r>
              <a:rPr lang="pt-BR" sz="2000" dirty="0">
                <a:solidFill>
                  <a:srgbClr val="000000"/>
                </a:solidFill>
                <a:latin typeface="Calibri"/>
              </a:rPr>
              <a:t>palavra grega que quer dizer “mulher que serve” são voluntárias da comunidade, que   acolhem e acompanham as mulheres que vêm ao Amparo Maternal em busca de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000" dirty="0">
                <a:solidFill>
                  <a:srgbClr val="000000"/>
                </a:solidFill>
                <a:latin typeface="Calibri"/>
              </a:rPr>
              <a:t> assistência ao parto, proporcionando suporte físico e emocional antes, durante e após o parto.</a:t>
            </a:r>
            <a:endParaRPr dirty="0"/>
          </a:p>
        </p:txBody>
      </p:sp>
      <p:sp>
        <p:nvSpPr>
          <p:cNvPr id="203" name="CustomShape 4"/>
          <p:cNvSpPr/>
          <p:nvPr/>
        </p:nvSpPr>
        <p:spPr>
          <a:xfrm>
            <a:off x="4450680" y="4057560"/>
            <a:ext cx="6624360" cy="28040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04" name="CustomShape 5"/>
          <p:cNvSpPr/>
          <p:nvPr/>
        </p:nvSpPr>
        <p:spPr>
          <a:xfrm>
            <a:off x="396720" y="4362840"/>
            <a:ext cx="3175920" cy="209484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pic>
        <p:nvPicPr>
          <p:cNvPr id="20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83720" y="4583160"/>
            <a:ext cx="2943360" cy="1962000"/>
          </a:xfrm>
          <a:prstGeom prst="rect">
            <a:avLst/>
          </a:prstGeom>
        </p:spPr>
      </p:pic>
      <p:pic>
        <p:nvPicPr>
          <p:cNvPr id="206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207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208" name="Imagem 3"/>
          <p:cNvPicPr/>
          <p:nvPr/>
        </p:nvPicPr>
        <p:blipFill>
          <a:blip r:embed="rId6"/>
          <a:stretch>
            <a:fillRect/>
          </a:stretch>
        </p:blipFill>
        <p:spPr>
          <a:xfrm>
            <a:off x="5387400" y="6274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209" name="CustomShape 6"/>
          <p:cNvSpPr/>
          <p:nvPr/>
        </p:nvSpPr>
        <p:spPr>
          <a:xfrm>
            <a:off x="7061400" y="1425960"/>
            <a:ext cx="315396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Doula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5387400" y="77400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Medidas que auxiliam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o Parto Humanizado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E4757743-5A0C-488F-8D9C-8A02312C5CF8}" type="slidenum">
              <a:rPr lang="pt-BR" sz="1269">
                <a:solidFill>
                  <a:srgbClr val="8B8B8B"/>
                </a:solidFill>
                <a:latin typeface="Calibri"/>
              </a:rPr>
              <a:t>11</a:t>
            </a:fld>
            <a:endParaRPr/>
          </a:p>
        </p:txBody>
      </p:sp>
      <p:sp>
        <p:nvSpPr>
          <p:cNvPr id="212" name="CustomShape 2"/>
          <p:cNvSpPr/>
          <p:nvPr/>
        </p:nvSpPr>
        <p:spPr>
          <a:xfrm>
            <a:off x="229320" y="4992840"/>
            <a:ext cx="1070172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A maternidade </a:t>
            </a:r>
            <a:r>
              <a:rPr lang="pt-BR" sz="2000" b="1">
                <a:solidFill>
                  <a:srgbClr val="000000"/>
                </a:solidFill>
                <a:latin typeface="Calibri"/>
              </a:rPr>
              <a:t>Amparo Maternal </a:t>
            </a:r>
            <a:r>
              <a:rPr lang="pt-BR" sz="2000">
                <a:solidFill>
                  <a:srgbClr val="000000"/>
                </a:solidFill>
                <a:latin typeface="Calibri"/>
              </a:rPr>
              <a:t>é referência em parto de baixo risco sendo considerada pela Secretaria Municipal de Saúde (SP) modelo em boas práticas de parto humanizado.</a:t>
            </a:r>
            <a:endParaRPr/>
          </a:p>
        </p:txBody>
      </p:sp>
      <p:sp>
        <p:nvSpPr>
          <p:cNvPr id="213" name="CustomShape 3"/>
          <p:cNvSpPr/>
          <p:nvPr/>
        </p:nvSpPr>
        <p:spPr>
          <a:xfrm>
            <a:off x="4307760" y="1733400"/>
            <a:ext cx="5172840" cy="323712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pic>
        <p:nvPicPr>
          <p:cNvPr id="214" name="Picture 2"/>
          <p:cNvPicPr/>
          <p:nvPr/>
        </p:nvPicPr>
        <p:blipFill>
          <a:blip r:embed="rId2"/>
          <a:stretch>
            <a:fillRect/>
          </a:stretch>
        </p:blipFill>
        <p:spPr>
          <a:xfrm rot="19587000">
            <a:off x="640800" y="1286280"/>
            <a:ext cx="3339720" cy="1901520"/>
          </a:xfrm>
          <a:prstGeom prst="rect">
            <a:avLst/>
          </a:prstGeom>
        </p:spPr>
      </p:pic>
      <p:sp>
        <p:nvSpPr>
          <p:cNvPr id="215" name="CustomShape 4"/>
          <p:cNvSpPr/>
          <p:nvPr/>
        </p:nvSpPr>
        <p:spPr>
          <a:xfrm rot="19876200">
            <a:off x="808560" y="2011680"/>
            <a:ext cx="1514160" cy="139068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Parto Humanizado</a:t>
            </a:r>
            <a:endParaRPr/>
          </a:p>
        </p:txBody>
      </p:sp>
      <p:pic>
        <p:nvPicPr>
          <p:cNvPr id="21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2840" y="74160"/>
            <a:ext cx="1847880" cy="1303560"/>
          </a:xfrm>
          <a:prstGeom prst="rect">
            <a:avLst/>
          </a:prstGeom>
        </p:spPr>
      </p:pic>
      <p:sp>
        <p:nvSpPr>
          <p:cNvPr id="217" name="CustomShape 5"/>
          <p:cNvSpPr/>
          <p:nvPr/>
        </p:nvSpPr>
        <p:spPr>
          <a:xfrm>
            <a:off x="229320" y="5716080"/>
            <a:ext cx="10937880" cy="10051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Nosso objetivo é reduzir a taxa de mortalidade materna e neonatal, bem como as ocorrências de cesarianas desnecessárias, oferecendo às gestantes um ambiente mais adequado, privativo e um atendimento centrado na mulher e na família.</a:t>
            </a:r>
            <a:endParaRPr/>
          </a:p>
        </p:txBody>
      </p:sp>
      <p:pic>
        <p:nvPicPr>
          <p:cNvPr id="218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299200" y="2062080"/>
            <a:ext cx="4362840" cy="2908440"/>
          </a:xfrm>
          <a:prstGeom prst="rect">
            <a:avLst/>
          </a:prstGeom>
        </p:spPr>
      </p:pic>
      <p:pic>
        <p:nvPicPr>
          <p:cNvPr id="219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220" name="Imagem 3"/>
          <p:cNvPicPr/>
          <p:nvPr/>
        </p:nvPicPr>
        <p:blipFill>
          <a:blip r:embed="rId6"/>
          <a:stretch>
            <a:fillRect/>
          </a:stretch>
        </p:blipFill>
        <p:spPr>
          <a:xfrm>
            <a:off x="5266080" y="4402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221" name="CustomShape 6"/>
          <p:cNvSpPr/>
          <p:nvPr/>
        </p:nvSpPr>
        <p:spPr>
          <a:xfrm>
            <a:off x="6940440" y="1238760"/>
            <a:ext cx="315396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Ambiente Privativo</a:t>
            </a:r>
            <a:endParaRPr/>
          </a:p>
        </p:txBody>
      </p:sp>
      <p:sp>
        <p:nvSpPr>
          <p:cNvPr id="222" name="CustomShape 7"/>
          <p:cNvSpPr/>
          <p:nvPr/>
        </p:nvSpPr>
        <p:spPr>
          <a:xfrm>
            <a:off x="5034600" y="56268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Medidas que auxiliam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o Parto Humanizado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Nossos números...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19" y="1665027"/>
            <a:ext cx="9075761" cy="48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E7A73611-8486-4356-869C-81338050E95C}" type="slidenum">
              <a:rPr lang="pt-BR" sz="1269">
                <a:solidFill>
                  <a:srgbClr val="8B8B8B"/>
                </a:solidFill>
                <a:latin typeface="Calibri"/>
              </a:rPr>
              <a:t>13</a:t>
            </a:fld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389520" y="4871160"/>
            <a:ext cx="10559160" cy="130932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O Amparo Maternal busca no momento a certificação reconhecida pelo Ministério da Saúde, OMS e UNICEF o título de </a:t>
            </a:r>
            <a:r>
              <a:rPr lang="pt-BR" sz="3200" b="1">
                <a:solidFill>
                  <a:srgbClr val="000000"/>
                </a:solidFill>
                <a:latin typeface="Calibri"/>
              </a:rPr>
              <a:t>Hospital Amigo da Criança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por estimular, apoiar e promover o Aleitamento Materno. </a:t>
            </a:r>
            <a:endParaRPr/>
          </a:p>
        </p:txBody>
      </p:sp>
      <p:sp>
        <p:nvSpPr>
          <p:cNvPr id="225" name="CustomShape 3"/>
          <p:cNvSpPr/>
          <p:nvPr/>
        </p:nvSpPr>
        <p:spPr>
          <a:xfrm rot="16200000">
            <a:off x="4298760" y="2505960"/>
            <a:ext cx="2740680" cy="165528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0"/>
          </a:gradFill>
        </p:spPr>
      </p:sp>
      <p:pic>
        <p:nvPicPr>
          <p:cNvPr id="22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89280" y="1962720"/>
            <a:ext cx="1841760" cy="2762280"/>
          </a:xfrm>
          <a:prstGeom prst="rect">
            <a:avLst/>
          </a:prstGeom>
        </p:spPr>
      </p:pic>
      <p:pic>
        <p:nvPicPr>
          <p:cNvPr id="227" name="Picture 6"/>
          <p:cNvPicPr/>
          <p:nvPr/>
        </p:nvPicPr>
        <p:blipFill>
          <a:blip r:embed="rId3"/>
          <a:stretch>
            <a:fillRect/>
          </a:stretch>
        </p:blipFill>
        <p:spPr>
          <a:xfrm rot="717000">
            <a:off x="9369360" y="1891800"/>
            <a:ext cx="1756800" cy="2230200"/>
          </a:xfrm>
          <a:prstGeom prst="rect">
            <a:avLst/>
          </a:prstGeom>
        </p:spPr>
      </p:pic>
      <p:pic>
        <p:nvPicPr>
          <p:cNvPr id="228" name="Picture 2"/>
          <p:cNvPicPr/>
          <p:nvPr/>
        </p:nvPicPr>
        <p:blipFill>
          <a:blip r:embed="rId4"/>
          <a:stretch>
            <a:fillRect/>
          </a:stretch>
        </p:blipFill>
        <p:spPr>
          <a:xfrm rot="19587000">
            <a:off x="261000" y="1347840"/>
            <a:ext cx="3796200" cy="2161440"/>
          </a:xfrm>
          <a:prstGeom prst="rect">
            <a:avLst/>
          </a:prstGeom>
        </p:spPr>
      </p:pic>
      <p:sp>
        <p:nvSpPr>
          <p:cNvPr id="229" name="CustomShape 4"/>
          <p:cNvSpPr/>
          <p:nvPr/>
        </p:nvSpPr>
        <p:spPr>
          <a:xfrm rot="19647600">
            <a:off x="2245320" y="1306080"/>
            <a:ext cx="1436040" cy="139068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0070C0"/>
                </a:solidFill>
                <a:latin typeface="Calibri"/>
              </a:rPr>
              <a:t>Amamentação na Primeira Hora reduz 22% de abandono</a:t>
            </a:r>
            <a:endParaRPr/>
          </a:p>
        </p:txBody>
      </p:sp>
      <p:pic>
        <p:nvPicPr>
          <p:cNvPr id="230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231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232" name="Imagem 3"/>
          <p:cNvPicPr/>
          <p:nvPr/>
        </p:nvPicPr>
        <p:blipFill>
          <a:blip r:embed="rId7"/>
          <a:stretch>
            <a:fillRect/>
          </a:stretch>
        </p:blipFill>
        <p:spPr>
          <a:xfrm>
            <a:off x="5387400" y="6274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233" name="CustomShape 5"/>
          <p:cNvSpPr/>
          <p:nvPr/>
        </p:nvSpPr>
        <p:spPr>
          <a:xfrm>
            <a:off x="7061400" y="1425960"/>
            <a:ext cx="315396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Hospital Amigo da Criança</a:t>
            </a:r>
            <a:endParaRPr/>
          </a:p>
        </p:txBody>
      </p:sp>
      <p:sp>
        <p:nvSpPr>
          <p:cNvPr id="234" name="CustomShape 6"/>
          <p:cNvSpPr/>
          <p:nvPr/>
        </p:nvSpPr>
        <p:spPr>
          <a:xfrm>
            <a:off x="5387400" y="77400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Melhores Práticas no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Amparo Maternal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Nossos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números...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48" y="1600200"/>
            <a:ext cx="8229600" cy="4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924440" y="3814560"/>
            <a:ext cx="4439520" cy="259704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sp>
        <p:nvSpPr>
          <p:cNvPr id="236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9C73DF05-B291-47FA-B8BA-1C980DED6A24}" type="slidenum">
              <a:rPr lang="pt-BR" sz="1269">
                <a:solidFill>
                  <a:srgbClr val="8B8B8B"/>
                </a:solidFill>
                <a:latin typeface="Calibri"/>
              </a:rPr>
              <a:t>15</a:t>
            </a:fld>
            <a:endParaRPr/>
          </a:p>
        </p:txBody>
      </p:sp>
      <p:pic>
        <p:nvPicPr>
          <p:cNvPr id="237" name="Picture 2"/>
          <p:cNvPicPr/>
          <p:nvPr/>
        </p:nvPicPr>
        <p:blipFill>
          <a:blip r:embed="rId2"/>
          <a:stretch>
            <a:fillRect/>
          </a:stretch>
        </p:blipFill>
        <p:spPr>
          <a:xfrm rot="19767000">
            <a:off x="261000" y="1347840"/>
            <a:ext cx="3796200" cy="2161440"/>
          </a:xfrm>
          <a:prstGeom prst="rect">
            <a:avLst/>
          </a:prstGeom>
        </p:spPr>
      </p:pic>
      <p:sp>
        <p:nvSpPr>
          <p:cNvPr id="238" name="CustomShape 3"/>
          <p:cNvSpPr/>
          <p:nvPr/>
        </p:nvSpPr>
        <p:spPr>
          <a:xfrm rot="19999200">
            <a:off x="539640" y="2142720"/>
            <a:ext cx="1522800" cy="140400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0070C0"/>
                </a:solidFill>
                <a:latin typeface="Calibri"/>
              </a:rPr>
              <a:t>Promove ações também para o colaborador do Amparo Maternal</a:t>
            </a:r>
            <a:endParaRPr/>
          </a:p>
        </p:txBody>
      </p:sp>
      <p:pic>
        <p:nvPicPr>
          <p:cNvPr id="23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915880" y="4039560"/>
            <a:ext cx="3968640" cy="2645640"/>
          </a:xfrm>
          <a:prstGeom prst="rect">
            <a:avLst/>
          </a:prstGeom>
        </p:spPr>
      </p:pic>
      <p:sp>
        <p:nvSpPr>
          <p:cNvPr id="24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</p:spPr>
      </p:sp>
      <p:sp>
        <p:nvSpPr>
          <p:cNvPr id="241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</p:spPr>
      </p:sp>
      <p:pic>
        <p:nvPicPr>
          <p:cNvPr id="242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301400" y="3795120"/>
            <a:ext cx="2807640" cy="2715480"/>
          </a:xfrm>
          <a:prstGeom prst="rect">
            <a:avLst/>
          </a:prstGeom>
        </p:spPr>
      </p:pic>
      <p:sp>
        <p:nvSpPr>
          <p:cNvPr id="243" name="CustomShape 6"/>
          <p:cNvSpPr/>
          <p:nvPr/>
        </p:nvSpPr>
        <p:spPr>
          <a:xfrm>
            <a:off x="4578480" y="2018520"/>
            <a:ext cx="6530400" cy="16149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A Comissão de Humanização do Amparo Maternal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uma equipe multidisciplinar, com gestão participativa, tendo como competência: apresentar, difundir, divulgar, publicar, informar e promover o Programa de Parto Humanizado e  Humanização do colaborador interno da Instituição.</a:t>
            </a:r>
            <a:endParaRPr/>
          </a:p>
        </p:txBody>
      </p:sp>
      <p:pic>
        <p:nvPicPr>
          <p:cNvPr id="244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24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246" name="Imagem 3"/>
          <p:cNvPicPr/>
          <p:nvPr/>
        </p:nvPicPr>
        <p:blipFill>
          <a:blip r:embed="rId7"/>
          <a:stretch>
            <a:fillRect/>
          </a:stretch>
        </p:blipFill>
        <p:spPr>
          <a:xfrm>
            <a:off x="5387400" y="6274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247" name="CustomShape 7"/>
          <p:cNvSpPr/>
          <p:nvPr/>
        </p:nvSpPr>
        <p:spPr>
          <a:xfrm>
            <a:off x="7061400" y="1425960"/>
            <a:ext cx="315396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Comissão de Humanização</a:t>
            </a:r>
            <a:endParaRPr/>
          </a:p>
        </p:txBody>
      </p:sp>
      <p:sp>
        <p:nvSpPr>
          <p:cNvPr id="248" name="CustomShape 8"/>
          <p:cNvSpPr/>
          <p:nvPr/>
        </p:nvSpPr>
        <p:spPr>
          <a:xfrm>
            <a:off x="5387400" y="77400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Melhores Práticas no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Amparo Maternal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AA682DCB-91EA-4A66-8ED3-E7940C0493F0}" type="slidenum">
              <a:rPr lang="pt-BR" sz="1269">
                <a:solidFill>
                  <a:srgbClr val="8B8B8B"/>
                </a:solidFill>
                <a:latin typeface="Calibri"/>
              </a:rPr>
              <a:t>16</a:t>
            </a:fld>
            <a:endParaRPr/>
          </a:p>
        </p:txBody>
      </p:sp>
      <p:sp>
        <p:nvSpPr>
          <p:cNvPr id="251" name="CustomShape 3"/>
          <p:cNvSpPr/>
          <p:nvPr/>
        </p:nvSpPr>
        <p:spPr>
          <a:xfrm>
            <a:off x="3830040" y="948240"/>
            <a:ext cx="6613560" cy="18576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>
                <a:solidFill>
                  <a:srgbClr val="0070C0"/>
                </a:solidFill>
                <a:latin typeface="Calibri"/>
              </a:rPr>
              <a:t>A Estrutura do Amparo Maternal</a:t>
            </a:r>
            <a:r>
              <a:rPr lang="pt-BR" sz="2800" b="1">
                <a:solidFill>
                  <a:srgbClr val="0070C0"/>
                </a:solidFill>
                <a:latin typeface="Calibri"/>
              </a:rPr>
              <a:t>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2800" b="1">
                <a:solidFill>
                  <a:srgbClr val="000000"/>
                </a:solidFill>
                <a:latin typeface="Calibri"/>
              </a:rPr>
              <a:t>*</a:t>
            </a:r>
            <a:r>
              <a:rPr lang="pt-BR" sz="2800" b="1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800" b="1">
                <a:solidFill>
                  <a:srgbClr val="000000"/>
                </a:solidFill>
                <a:latin typeface="Calibri"/>
              </a:rPr>
              <a:t>Curso de Gestantes 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gratuito aberto a comunidade. </a:t>
            </a:r>
            <a:endParaRPr/>
          </a:p>
        </p:txBody>
      </p:sp>
      <p:pic>
        <p:nvPicPr>
          <p:cNvPr id="253" name="Picture 2"/>
          <p:cNvPicPr/>
          <p:nvPr/>
        </p:nvPicPr>
        <p:blipFill>
          <a:blip r:embed="rId2"/>
          <a:stretch>
            <a:fillRect/>
          </a:stretch>
        </p:blipFill>
        <p:spPr>
          <a:xfrm rot="19587000">
            <a:off x="261000" y="1226520"/>
            <a:ext cx="3796200" cy="2161440"/>
          </a:xfrm>
          <a:prstGeom prst="rect">
            <a:avLst/>
          </a:prstGeom>
        </p:spPr>
      </p:pic>
      <p:sp>
        <p:nvSpPr>
          <p:cNvPr id="254" name="CustomShape 4"/>
          <p:cNvSpPr/>
          <p:nvPr/>
        </p:nvSpPr>
        <p:spPr>
          <a:xfrm rot="19848600">
            <a:off x="538920" y="2015640"/>
            <a:ext cx="1509840" cy="150768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Estrutura de Segurança e Excelência</a:t>
            </a:r>
            <a:endParaRPr/>
          </a:p>
        </p:txBody>
      </p:sp>
      <p:sp>
        <p:nvSpPr>
          <p:cNvPr id="255" name="CustomShape 5"/>
          <p:cNvSpPr/>
          <p:nvPr/>
        </p:nvSpPr>
        <p:spPr>
          <a:xfrm>
            <a:off x="3712680" y="2872800"/>
            <a:ext cx="6301440" cy="13701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800" b="1">
                <a:solidFill>
                  <a:srgbClr val="000000"/>
                </a:solidFill>
                <a:latin typeface="Calibri"/>
              </a:rPr>
              <a:t>*Registro Civil  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antes de receberem alta, as famílias são convidadas a realizarem o registro de nascimento do recém-nascido.</a:t>
            </a:r>
            <a:endParaRPr/>
          </a:p>
        </p:txBody>
      </p:sp>
      <p:sp>
        <p:nvSpPr>
          <p:cNvPr id="256" name="CustomShape 6"/>
          <p:cNvSpPr/>
          <p:nvPr/>
        </p:nvSpPr>
        <p:spPr>
          <a:xfrm>
            <a:off x="572760" y="4458600"/>
            <a:ext cx="2507400" cy="188784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pic>
        <p:nvPicPr>
          <p:cNvPr id="25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560" y="4704120"/>
            <a:ext cx="2463840" cy="1642320"/>
          </a:xfrm>
          <a:prstGeom prst="rect">
            <a:avLst/>
          </a:prstGeom>
        </p:spPr>
      </p:pic>
      <p:sp>
        <p:nvSpPr>
          <p:cNvPr id="258" name="CustomShape 7"/>
          <p:cNvSpPr/>
          <p:nvPr/>
        </p:nvSpPr>
        <p:spPr>
          <a:xfrm>
            <a:off x="3918240" y="4458600"/>
            <a:ext cx="6635520" cy="17967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>
                <a:solidFill>
                  <a:srgbClr val="000000"/>
                </a:solidFill>
                <a:latin typeface="Calibri"/>
              </a:rPr>
              <a:t>*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800" b="1">
                <a:solidFill>
                  <a:srgbClr val="000000"/>
                </a:solidFill>
                <a:latin typeface="Calibri"/>
              </a:rPr>
              <a:t>Vacinas Hepatite B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800" b="1">
                <a:solidFill>
                  <a:srgbClr val="000000"/>
                </a:solidFill>
                <a:latin typeface="Calibri"/>
              </a:rPr>
              <a:t>e BCG</a:t>
            </a:r>
            <a:r>
              <a:rPr lang="pt-BR" sz="2800">
                <a:solidFill>
                  <a:srgbClr val="000000"/>
                </a:solidFill>
                <a:latin typeface="Calibri"/>
              </a:rPr>
              <a:t>,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800" b="1">
                <a:solidFill>
                  <a:srgbClr val="000000"/>
                </a:solidFill>
                <a:latin typeface="Calibri"/>
              </a:rPr>
              <a:t>Teste do Pezinho, Teste da Orelhinha, Teste da Linguinha, Teste do Coraçãozinho</a:t>
            </a:r>
            <a:r>
              <a:rPr lang="pt-BR" sz="2800">
                <a:solidFill>
                  <a:srgbClr val="000000"/>
                </a:solidFill>
                <a:latin typeface="Calibri"/>
              </a:rPr>
              <a:t>, </a:t>
            </a:r>
            <a:r>
              <a:rPr lang="pt-BR" sz="2800">
                <a:solidFill>
                  <a:srgbClr val="0070C0"/>
                </a:solidFill>
                <a:latin typeface="Calibri"/>
              </a:rPr>
              <a:t>enfim toda o cuidado de excelência e segura</a:t>
            </a:r>
            <a:r>
              <a:rPr lang="pt-BR" sz="2400">
                <a:solidFill>
                  <a:srgbClr val="0070C0"/>
                </a:solidFill>
                <a:latin typeface="Calibri"/>
              </a:rPr>
              <a:t>nça.</a:t>
            </a:r>
            <a:endParaRPr/>
          </a:p>
        </p:txBody>
      </p:sp>
      <p:pic>
        <p:nvPicPr>
          <p:cNvPr id="259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26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31014944-CCF5-44A1-A533-2B1A6084E7ED}" type="slidenum">
              <a:rPr lang="pt-BR" sz="1269">
                <a:solidFill>
                  <a:srgbClr val="8B8B8B"/>
                </a:solidFill>
                <a:latin typeface="Calibri"/>
              </a:rPr>
              <a:t>17</a:t>
            </a:fld>
            <a:endParaRPr/>
          </a:p>
        </p:txBody>
      </p:sp>
      <p:pic>
        <p:nvPicPr>
          <p:cNvPr id="26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25880" y="451800"/>
            <a:ext cx="7322400" cy="6269400"/>
          </a:xfrm>
          <a:prstGeom prst="rect">
            <a:avLst/>
          </a:prstGeom>
        </p:spPr>
      </p:pic>
      <p:pic>
        <p:nvPicPr>
          <p:cNvPr id="264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26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3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-1190520" y="3048120"/>
            <a:ext cx="5309640" cy="20790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103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C3610802-A0FC-4F71-81AC-5EB327CF71AB}" type="slidenum">
              <a:rPr lang="pt-BR" sz="1269">
                <a:solidFill>
                  <a:srgbClr val="8B8B8B"/>
                </a:solidFill>
                <a:latin typeface="Calibri"/>
              </a:rPr>
              <a:t>2</a:t>
            </a:fld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2662560" y="122040"/>
            <a:ext cx="5621760" cy="1406509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Quem Somos...</a:t>
            </a:r>
            <a:r>
              <a:rPr lang="pt-BR" sz="6600" b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6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41941" y="1432800"/>
            <a:ext cx="1641240" cy="2188440"/>
          </a:xfrm>
          <a:prstGeom prst="rect">
            <a:avLst/>
          </a:prstGeom>
        </p:spPr>
      </p:pic>
      <p:sp>
        <p:nvSpPr>
          <p:cNvPr id="108" name="CustomShape 3"/>
          <p:cNvSpPr/>
          <p:nvPr/>
        </p:nvSpPr>
        <p:spPr>
          <a:xfrm>
            <a:off x="3951360" y="2317680"/>
            <a:ext cx="6987960" cy="3076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O </a:t>
            </a:r>
            <a:r>
              <a:rPr lang="pt-BR" sz="2800" b="1" dirty="0">
                <a:solidFill>
                  <a:srgbClr val="000000"/>
                </a:solidFill>
                <a:latin typeface="Calibri"/>
              </a:rPr>
              <a:t>Amparo Maternal 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é uma maternidade filantrópica, com </a:t>
            </a:r>
            <a:r>
              <a:rPr lang="pt-BR" sz="2800" dirty="0" smtClean="0">
                <a:solidFill>
                  <a:srgbClr val="000000"/>
                </a:solidFill>
                <a:latin typeface="Calibri"/>
              </a:rPr>
              <a:t>77 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anos, e desde 2008 está sob a gestão da Associação Congregação de Santa Catarina - ACSC</a:t>
            </a:r>
            <a:r>
              <a:rPr lang="pt-BR" sz="2800" b="1" dirty="0">
                <a:solidFill>
                  <a:srgbClr val="000000"/>
                </a:solidFill>
                <a:latin typeface="Calibri"/>
              </a:rPr>
              <a:t>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prestando atendimento com excelência ao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Parto Humanizado no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município de São Paulo.</a:t>
            </a:r>
            <a:endParaRPr dirty="0"/>
          </a:p>
        </p:txBody>
      </p:sp>
      <p:pic>
        <p:nvPicPr>
          <p:cNvPr id="109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11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8260">
            <a:off x="260546" y="3120766"/>
            <a:ext cx="1774090" cy="2572735"/>
          </a:xfrm>
          <a:prstGeom prst="rect">
            <a:avLst/>
          </a:prstGeom>
        </p:spPr>
      </p:pic>
      <p:pic>
        <p:nvPicPr>
          <p:cNvPr id="12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1870381" y="4724162"/>
            <a:ext cx="2714400" cy="207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A0B384E0-1546-4F13-B26D-98F649547244}" type="slidenum">
              <a:rPr lang="pt-BR" sz="1269">
                <a:solidFill>
                  <a:srgbClr val="8B8B8B"/>
                </a:solidFill>
                <a:latin typeface="Calibri"/>
              </a:rPr>
              <a:t>3</a:t>
            </a:fld>
            <a:endParaRPr/>
          </a:p>
        </p:txBody>
      </p:sp>
      <p:graphicFrame>
        <p:nvGraphicFramePr>
          <p:cNvPr id="125" name="Table 2"/>
          <p:cNvGraphicFramePr/>
          <p:nvPr>
            <p:extLst>
              <p:ext uri="{D42A27DB-BD31-4B8C-83A1-F6EECF244321}">
                <p14:modId xmlns:p14="http://schemas.microsoft.com/office/powerpoint/2010/main" val="3215523472"/>
              </p:ext>
            </p:extLst>
          </p:nvPr>
        </p:nvGraphicFramePr>
        <p:xfrm>
          <a:off x="2041925" y="1266898"/>
          <a:ext cx="3954955" cy="2977804"/>
        </p:xfrm>
        <a:graphic>
          <a:graphicData uri="http://schemas.openxmlformats.org/drawingml/2006/table">
            <a:tbl>
              <a:tblPr/>
              <a:tblGrid>
                <a:gridCol w="2293927"/>
                <a:gridCol w="1661028"/>
              </a:tblGrid>
              <a:tr h="264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Instalações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Qtde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977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Centro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de Parto Normal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(PA)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PPP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6 leitos indução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leito observação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leitos de clinica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obstétrica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2 consultórios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 sala emergência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 sala acolhimento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</a:tr>
              <a:tr h="6003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Alojamento Conjunto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leitos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6" name="CustomShape 3"/>
          <p:cNvSpPr/>
          <p:nvPr/>
        </p:nvSpPr>
        <p:spPr>
          <a:xfrm>
            <a:off x="2051640" y="219960"/>
            <a:ext cx="3945240" cy="109584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rgbClr val="0070C0"/>
                </a:solidFill>
                <a:latin typeface="Calibri"/>
              </a:rPr>
              <a:t>Nossa Estrutura...</a:t>
            </a:r>
            <a:r>
              <a:rPr lang="pt-BR" sz="6600" b="1" dirty="0">
                <a:solidFill>
                  <a:srgbClr val="0070C0"/>
                </a:solidFill>
                <a:latin typeface="Calibri"/>
              </a:rPr>
              <a:t> </a:t>
            </a:r>
            <a:endParaRPr dirty="0"/>
          </a:p>
        </p:txBody>
      </p:sp>
      <p:graphicFrame>
        <p:nvGraphicFramePr>
          <p:cNvPr id="127" name="Table 4"/>
          <p:cNvGraphicFramePr/>
          <p:nvPr>
            <p:extLst>
              <p:ext uri="{D42A27DB-BD31-4B8C-83A1-F6EECF244321}">
                <p14:modId xmlns:p14="http://schemas.microsoft.com/office/powerpoint/2010/main" val="1984947831"/>
              </p:ext>
            </p:extLst>
          </p:nvPr>
        </p:nvGraphicFramePr>
        <p:xfrm>
          <a:off x="6513574" y="3524981"/>
          <a:ext cx="3679011" cy="3196219"/>
        </p:xfrm>
        <a:graphic>
          <a:graphicData uri="http://schemas.openxmlformats.org/drawingml/2006/table">
            <a:tbl>
              <a:tblPr/>
              <a:tblGrid>
                <a:gridCol w="2133804"/>
                <a:gridCol w="1545207"/>
              </a:tblGrid>
              <a:tr h="320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alibri"/>
                        </a:rPr>
                        <a:t>Instalações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dirty="0" err="1">
                          <a:solidFill>
                            <a:schemeClr val="tx1"/>
                          </a:solidFill>
                          <a:latin typeface="Calibri"/>
                        </a:rPr>
                        <a:t>Qtde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UTI Neonatal 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StarSymbol"/>
                        <a:buAutoNum type="arabicPlain"/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Leitos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</a:tr>
              <a:tr h="398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UCINCo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leitos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</a:tr>
              <a:tr h="650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Centro Cirúrgico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Salas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4 Leitos RPA</a:t>
                      </a:r>
                      <a:endParaRPr dirty="0"/>
                    </a:p>
                  </a:txBody>
                  <a:tcPr/>
                </a:tc>
              </a:tr>
              <a:tr h="722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Sala de Ordenha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Calibri"/>
                        </a:rPr>
                        <a:t>Centro de Acolhida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Calibri"/>
                        </a:rPr>
                        <a:t>100 Leitos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8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12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559240" y="4695178"/>
            <a:ext cx="2634480" cy="1975680"/>
          </a:xfrm>
          <a:prstGeom prst="rect">
            <a:avLst/>
          </a:prstGeom>
          <a:ln w="88920">
            <a:solidFill>
              <a:srgbClr val="00B0F0"/>
            </a:solidFill>
            <a:miter/>
          </a:ln>
        </p:spPr>
      </p:pic>
      <p:pic>
        <p:nvPicPr>
          <p:cNvPr id="13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963280" y="1425600"/>
            <a:ext cx="2531880" cy="1899000"/>
          </a:xfrm>
          <a:prstGeom prst="rect">
            <a:avLst/>
          </a:prstGeom>
          <a:ln w="88920">
            <a:solidFill>
              <a:srgbClr val="00B0F0"/>
            </a:solidFill>
            <a:miter/>
          </a:ln>
        </p:spPr>
      </p:pic>
      <p:pic>
        <p:nvPicPr>
          <p:cNvPr id="131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312600" y="767880"/>
            <a:ext cx="2650680" cy="1987920"/>
          </a:xfrm>
          <a:prstGeom prst="rect">
            <a:avLst/>
          </a:prstGeom>
          <a:ln w="88920">
            <a:solidFill>
              <a:srgbClr val="00B0F0"/>
            </a:solidFill>
            <a:miter/>
          </a:ln>
        </p:spPr>
      </p:pic>
      <p:pic>
        <p:nvPicPr>
          <p:cNvPr id="132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4498200"/>
            <a:ext cx="2559240" cy="1919160"/>
          </a:xfrm>
          <a:prstGeom prst="rect">
            <a:avLst/>
          </a:prstGeom>
          <a:ln w="88920">
            <a:solidFill>
              <a:srgbClr val="00B0F0"/>
            </a:solidFill>
            <a:miter/>
          </a:ln>
        </p:spPr>
      </p:pic>
      <p:pic>
        <p:nvPicPr>
          <p:cNvPr id="133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 fill="freez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 fill="freez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    </a:t>
            </a:r>
            <a:br>
              <a:rPr lang="pt-BR" dirty="0" smtClean="0"/>
            </a:br>
            <a:r>
              <a:rPr lang="pt-BR" dirty="0"/>
              <a:t> </a:t>
            </a:r>
            <a:r>
              <a:rPr lang="pt-BR" dirty="0" smtClean="0"/>
              <a:t>          </a:t>
            </a:r>
            <a:r>
              <a:rPr lang="pt-BR" sz="3600" b="1" dirty="0" smtClean="0">
                <a:solidFill>
                  <a:srgbClr val="0070C0"/>
                </a:solidFill>
                <a:latin typeface="Calibri"/>
              </a:rPr>
              <a:t>Nossa Estrutura...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745588" y="1417680"/>
            <a:ext cx="10836332" cy="470844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Agência Transfusional – COLSAN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Laboratório Fleury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82">
            <a:off x="8889724" y="3043394"/>
            <a:ext cx="2594074" cy="300927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00" y="4659270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anose="020F0502020204030204" pitchFamily="34" charset="0"/>
              </a:rPr>
              <a:t>                 </a:t>
            </a: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Nossos números...</a:t>
            </a:r>
            <a:endParaRPr lang="pt-BR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609186"/>
            <a:ext cx="9559637" cy="47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758920" y="2288880"/>
            <a:ext cx="4790160" cy="296316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sp>
        <p:nvSpPr>
          <p:cNvPr id="174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1EC7F7AC-53DB-4273-A612-FF27A6033B6E}" type="slidenum">
              <a:rPr lang="pt-BR" sz="1269">
                <a:solidFill>
                  <a:srgbClr val="8B8B8B"/>
                </a:solidFill>
                <a:latin typeface="Calibri"/>
              </a:rPr>
              <a:t>6</a:t>
            </a:fld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8154360" y="3227040"/>
            <a:ext cx="1474200" cy="170640"/>
          </a:xfrm>
          <a:prstGeom prst="rect">
            <a:avLst/>
          </a:prstGeom>
          <a:noFill/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63EEC487-F194-4CA5-9C9A-6C88530A778B}" type="slidenum">
              <a:rPr lang="pt-BR" sz="1269">
                <a:solidFill>
                  <a:srgbClr val="8B8B8B"/>
                </a:solidFill>
                <a:latin typeface="Calibri"/>
              </a:rPr>
              <a:t>6</a:t>
            </a:fld>
            <a:endParaRPr/>
          </a:p>
        </p:txBody>
      </p:sp>
      <p:pic>
        <p:nvPicPr>
          <p:cNvPr id="176" name="Picture 2"/>
          <p:cNvPicPr/>
          <p:nvPr/>
        </p:nvPicPr>
        <p:blipFill>
          <a:blip r:embed="rId2"/>
          <a:stretch>
            <a:fillRect/>
          </a:stretch>
        </p:blipFill>
        <p:spPr>
          <a:xfrm rot="20655600">
            <a:off x="1790280" y="843480"/>
            <a:ext cx="3088440" cy="1726920"/>
          </a:xfrm>
          <a:prstGeom prst="rect">
            <a:avLst/>
          </a:prstGeom>
        </p:spPr>
      </p:pic>
      <p:sp>
        <p:nvSpPr>
          <p:cNvPr id="177" name="CustomShape 4"/>
          <p:cNvSpPr/>
          <p:nvPr/>
        </p:nvSpPr>
        <p:spPr>
          <a:xfrm rot="20395800">
            <a:off x="3461760" y="830520"/>
            <a:ext cx="1302840" cy="128196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b="1">
                <a:solidFill>
                  <a:srgbClr val="0070C0"/>
                </a:solidFill>
                <a:latin typeface="Calibri"/>
              </a:rPr>
              <a:t>Apoio na formação da família!</a:t>
            </a:r>
            <a:endParaRPr/>
          </a:p>
        </p:txBody>
      </p:sp>
      <p:sp>
        <p:nvSpPr>
          <p:cNvPr id="178" name="CustomShape 5"/>
          <p:cNvSpPr/>
          <p:nvPr/>
        </p:nvSpPr>
        <p:spPr>
          <a:xfrm>
            <a:off x="374400" y="2765160"/>
            <a:ext cx="4285080" cy="301356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pic>
        <p:nvPicPr>
          <p:cNvPr id="17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318680" y="3066480"/>
            <a:ext cx="4068360" cy="2711880"/>
          </a:xfrm>
          <a:prstGeom prst="rect">
            <a:avLst/>
          </a:prstGeom>
        </p:spPr>
      </p:pic>
      <p:sp>
        <p:nvSpPr>
          <p:cNvPr id="180" name="CustomShape 6"/>
          <p:cNvSpPr/>
          <p:nvPr/>
        </p:nvSpPr>
        <p:spPr>
          <a:xfrm>
            <a:off x="-130680" y="5854680"/>
            <a:ext cx="11035440" cy="82188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1">
                <a:solidFill>
                  <a:srgbClr val="0070C0"/>
                </a:solidFill>
                <a:latin typeface="Calibri"/>
              </a:rPr>
              <a:t>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O acompanhante é inserido neste momento especial, por confiança, intimidade e  relacionamento emocional, de direito e escolha da mulher!</a:t>
            </a:r>
            <a:endParaRPr/>
          </a:p>
        </p:txBody>
      </p:sp>
      <p:pic>
        <p:nvPicPr>
          <p:cNvPr id="18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615720" y="2550600"/>
            <a:ext cx="4109040" cy="2739240"/>
          </a:xfrm>
          <a:prstGeom prst="rect">
            <a:avLst/>
          </a:prstGeom>
        </p:spPr>
      </p:pic>
      <p:pic>
        <p:nvPicPr>
          <p:cNvPr id="182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183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0756800" y="5290200"/>
            <a:ext cx="1255680" cy="1395000"/>
          </a:xfrm>
          <a:prstGeom prst="rect">
            <a:avLst/>
          </a:prstGeom>
        </p:spPr>
      </p:pic>
      <p:pic>
        <p:nvPicPr>
          <p:cNvPr id="184" name="Imagem 3"/>
          <p:cNvPicPr/>
          <p:nvPr/>
        </p:nvPicPr>
        <p:blipFill>
          <a:blip r:embed="rId7"/>
          <a:stretch>
            <a:fillRect/>
          </a:stretch>
        </p:blipFill>
        <p:spPr>
          <a:xfrm>
            <a:off x="5387400" y="6274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185" name="CustomShape 7"/>
          <p:cNvSpPr/>
          <p:nvPr/>
        </p:nvSpPr>
        <p:spPr>
          <a:xfrm>
            <a:off x="7061400" y="1425960"/>
            <a:ext cx="315396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Acompanhante</a:t>
            </a:r>
            <a:endParaRPr/>
          </a:p>
        </p:txBody>
      </p:sp>
      <p:sp>
        <p:nvSpPr>
          <p:cNvPr id="186" name="CustomShape 8"/>
          <p:cNvSpPr/>
          <p:nvPr/>
        </p:nvSpPr>
        <p:spPr>
          <a:xfrm>
            <a:off x="5387400" y="77400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Medidas que auxiliam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o Parto Humanizado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Nossos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números...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12" y="1508167"/>
            <a:ext cx="8479343" cy="48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r">
              <a:lnSpc>
                <a:spcPct val="100000"/>
              </a:lnSpc>
            </a:pPr>
            <a:fld id="{1E7D1F10-946C-43AC-BD39-3E286498003B}" type="slidenum">
              <a:rPr lang="pt-BR" sz="1269">
                <a:solidFill>
                  <a:srgbClr val="8B8B8B"/>
                </a:solidFill>
                <a:latin typeface="Calibri"/>
              </a:rPr>
              <a:t>8</a:t>
            </a:fld>
            <a:endParaRPr/>
          </a:p>
        </p:txBody>
      </p:sp>
      <p:pic>
        <p:nvPicPr>
          <p:cNvPr id="188" name="Picture 2"/>
          <p:cNvPicPr/>
          <p:nvPr/>
        </p:nvPicPr>
        <p:blipFill>
          <a:blip r:embed="rId2"/>
          <a:stretch>
            <a:fillRect/>
          </a:stretch>
        </p:blipFill>
        <p:spPr>
          <a:xfrm rot="19587000">
            <a:off x="261000" y="1226520"/>
            <a:ext cx="3796200" cy="2161440"/>
          </a:xfrm>
          <a:prstGeom prst="rect">
            <a:avLst/>
          </a:prstGeom>
        </p:spPr>
      </p:pic>
      <p:sp>
        <p:nvSpPr>
          <p:cNvPr id="189" name="CustomShape 2"/>
          <p:cNvSpPr/>
          <p:nvPr/>
        </p:nvSpPr>
        <p:spPr>
          <a:xfrm>
            <a:off x="1779480" y="3359880"/>
            <a:ext cx="4582800" cy="290808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16200000"/>
          </a:gradFill>
        </p:spPr>
      </p:sp>
      <p:pic>
        <p:nvPicPr>
          <p:cNvPr id="190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3200" y="122040"/>
            <a:ext cx="1847880" cy="1303560"/>
          </a:xfrm>
          <a:prstGeom prst="rect">
            <a:avLst/>
          </a:prstGeom>
        </p:spPr>
      </p:pic>
      <p:pic>
        <p:nvPicPr>
          <p:cNvPr id="19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10720" y="5290200"/>
            <a:ext cx="1255680" cy="1395000"/>
          </a:xfrm>
          <a:prstGeom prst="rect">
            <a:avLst/>
          </a:prstGeom>
        </p:spPr>
      </p:pic>
      <p:pic>
        <p:nvPicPr>
          <p:cNvPr id="192" name="Imagem 3"/>
          <p:cNvPicPr/>
          <p:nvPr/>
        </p:nvPicPr>
        <p:blipFill>
          <a:blip r:embed="rId5"/>
          <a:stretch>
            <a:fillRect/>
          </a:stretch>
        </p:blipFill>
        <p:spPr>
          <a:xfrm>
            <a:off x="5387400" y="627480"/>
            <a:ext cx="2456280" cy="952200"/>
          </a:xfrm>
          <a:prstGeom prst="rect">
            <a:avLst/>
          </a:prstGeom>
          <a:ln w="88920">
            <a:solidFill>
              <a:srgbClr val="FFFFFF"/>
            </a:solidFill>
            <a:miter/>
          </a:ln>
        </p:spPr>
      </p:pic>
      <p:sp>
        <p:nvSpPr>
          <p:cNvPr id="193" name="CustomShape 3"/>
          <p:cNvSpPr/>
          <p:nvPr/>
        </p:nvSpPr>
        <p:spPr>
          <a:xfrm>
            <a:off x="7061400" y="1425960"/>
            <a:ext cx="3337920" cy="30780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2000" b="1">
                <a:solidFill>
                  <a:srgbClr val="FFFFFF"/>
                </a:solidFill>
                <a:latin typeface="Calibri"/>
              </a:rPr>
              <a:t>Bola/ Banquinho/ Massagem</a:t>
            </a:r>
            <a:endParaRPr/>
          </a:p>
        </p:txBody>
      </p:sp>
      <p:sp>
        <p:nvSpPr>
          <p:cNvPr id="194" name="CustomShape 4"/>
          <p:cNvSpPr/>
          <p:nvPr/>
        </p:nvSpPr>
        <p:spPr>
          <a:xfrm>
            <a:off x="5387400" y="774000"/>
            <a:ext cx="2919240" cy="7002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Medidas que auxiliam </a:t>
            </a:r>
            <a:endParaRPr/>
          </a:p>
          <a:p>
            <a:pPr>
              <a:lnSpc>
                <a:spcPct val="100000"/>
              </a:lnSpc>
            </a:pPr>
            <a:r>
              <a:rPr lang="pt-BR" sz="2000" b="1">
                <a:solidFill>
                  <a:srgbClr val="0070C0"/>
                </a:solidFill>
                <a:latin typeface="Calibri"/>
              </a:rPr>
              <a:t>o Parto Humanizado</a:t>
            </a:r>
            <a:endParaRPr/>
          </a:p>
        </p:txBody>
      </p:sp>
      <p:pic>
        <p:nvPicPr>
          <p:cNvPr id="195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2315520" y="3889080"/>
            <a:ext cx="4046760" cy="2698200"/>
          </a:xfrm>
          <a:prstGeom prst="rect">
            <a:avLst/>
          </a:prstGeom>
        </p:spPr>
      </p:pic>
      <p:sp>
        <p:nvSpPr>
          <p:cNvPr id="196" name="CustomShape 5"/>
          <p:cNvSpPr/>
          <p:nvPr/>
        </p:nvSpPr>
        <p:spPr>
          <a:xfrm rot="16200000">
            <a:off x="6153840" y="2966400"/>
            <a:ext cx="4305240" cy="2583000"/>
          </a:xfrm>
          <a:prstGeom prst="flowChartPunchedCard">
            <a:avLst/>
          </a:prstGeom>
          <a:gradFill>
            <a:gsLst>
              <a:gs pos="0">
                <a:srgbClr val="38B6D7"/>
              </a:gs>
              <a:gs pos="100000">
                <a:srgbClr val="A6E6FF"/>
              </a:gs>
            </a:gsLst>
            <a:lin ang="0"/>
          </a:gradFill>
        </p:spPr>
      </p:sp>
      <p:pic>
        <p:nvPicPr>
          <p:cNvPr id="197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615800" y="2146320"/>
            <a:ext cx="2475360" cy="4440960"/>
          </a:xfrm>
          <a:prstGeom prst="rect">
            <a:avLst/>
          </a:prstGeom>
        </p:spPr>
      </p:pic>
      <p:sp>
        <p:nvSpPr>
          <p:cNvPr id="198" name="CustomShape 6"/>
          <p:cNvSpPr/>
          <p:nvPr/>
        </p:nvSpPr>
        <p:spPr>
          <a:xfrm rot="19647600">
            <a:off x="614520" y="2076840"/>
            <a:ext cx="1436040" cy="1390680"/>
          </a:xfrm>
          <a:prstGeom prst="rect">
            <a:avLst/>
          </a:prstGeom>
          <a:solidFill>
            <a:srgbClr val="FFFFFF"/>
          </a:solidFill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0070C0"/>
                </a:solidFill>
                <a:latin typeface="Calibri"/>
              </a:rPr>
              <a:t>Medidas não farmacológica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0070C0"/>
                </a:solidFill>
                <a:latin typeface="Calibri"/>
              </a:rPr>
              <a:t>de alívio da dor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Nossos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números...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31" y="1745673"/>
            <a:ext cx="85002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526</Words>
  <Application>Microsoft Office PowerPoint</Application>
  <PresentationFormat>Personalizar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Apresentação do PowerPoint</vt:lpstr>
      <vt:lpstr>Apresentação do PowerPoint</vt:lpstr>
      <vt:lpstr>Apresentação do PowerPoint</vt:lpstr>
      <vt:lpstr>                                     Nossa Estrutura...  </vt:lpstr>
      <vt:lpstr>                 Nossos números...</vt:lpstr>
      <vt:lpstr>Apresentação do PowerPoint</vt:lpstr>
      <vt:lpstr>             Nossos números...</vt:lpstr>
      <vt:lpstr>Apresentação do PowerPoint</vt:lpstr>
      <vt:lpstr>             Nossos números...</vt:lpstr>
      <vt:lpstr>Apresentação do PowerPoint</vt:lpstr>
      <vt:lpstr>Apresentação do PowerPoint</vt:lpstr>
      <vt:lpstr>             Nossos números...</vt:lpstr>
      <vt:lpstr>Apresentação do PowerPoint</vt:lpstr>
      <vt:lpstr>             Nossos números...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Lecy Santos Merighe</dc:creator>
  <cp:lastModifiedBy>Alina Zoqui de Freitas Cayres</cp:lastModifiedBy>
  <cp:revision>12</cp:revision>
  <dcterms:modified xsi:type="dcterms:W3CDTF">2017-02-08T10:53:29Z</dcterms:modified>
</cp:coreProperties>
</file>