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6" r:id="rId3"/>
    <p:sldId id="363" r:id="rId4"/>
    <p:sldId id="315" r:id="rId5"/>
    <p:sldId id="372" r:id="rId6"/>
    <p:sldId id="373" r:id="rId7"/>
    <p:sldId id="336" r:id="rId8"/>
    <p:sldId id="326" r:id="rId9"/>
    <p:sldId id="382" r:id="rId10"/>
    <p:sldId id="367" r:id="rId11"/>
    <p:sldId id="385" r:id="rId12"/>
    <p:sldId id="384" r:id="rId13"/>
    <p:sldId id="371" r:id="rId14"/>
    <p:sldId id="375" r:id="rId15"/>
    <p:sldId id="378" r:id="rId16"/>
    <p:sldId id="381" r:id="rId17"/>
  </p:sldIdLst>
  <p:sldSz cx="10688638" cy="7562850"/>
  <p:notesSz cx="6858000" cy="9144000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3D2C"/>
    <a:srgbClr val="FFFFCC"/>
    <a:srgbClr val="FFFFFF"/>
    <a:srgbClr val="0033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Objects="1">
      <p:cViewPr>
        <p:scale>
          <a:sx n="80" d="100"/>
          <a:sy n="80" d="100"/>
        </p:scale>
        <p:origin x="-450" y="-45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eitapevi.local\departamentos\Qualidade\Sistema%20de%20Gest&#227;o%20da%20Qualidade\Atas%20An&#225;lise%20de%20Dados\2017\1.%20Indicadores%20Estrat&#233;gic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/>
              <a:t>Índice de Satisfação de </a:t>
            </a:r>
            <a:r>
              <a:rPr lang="pt-BR" sz="2000" dirty="0" smtClean="0"/>
              <a:t>Cliente – 2016</a:t>
            </a:r>
          </a:p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sz="2000" dirty="0" smtClean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'Indicadores Estratégicos'!$L$20</c:f>
              <c:strCache>
                <c:ptCount val="1"/>
                <c:pt idx="0">
                  <c:v>Meta</c:v>
                </c:pt>
              </c:strCache>
            </c:strRef>
          </c:tx>
          <c:dLbls>
            <c:dLbl>
              <c:idx val="11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'Indicadores Estratégicos'!$M$5:$X$5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'Indicadores Estratégicos'!$M$20:$X$20</c:f>
              <c:numCache>
                <c:formatCode>0%</c:formatCode>
                <c:ptCount val="12"/>
                <c:pt idx="0">
                  <c:v>0.92</c:v>
                </c:pt>
                <c:pt idx="1">
                  <c:v>0.92</c:v>
                </c:pt>
                <c:pt idx="2">
                  <c:v>0.92</c:v>
                </c:pt>
                <c:pt idx="3">
                  <c:v>0.92</c:v>
                </c:pt>
                <c:pt idx="4">
                  <c:v>0.92</c:v>
                </c:pt>
                <c:pt idx="5">
                  <c:v>0.92</c:v>
                </c:pt>
                <c:pt idx="6">
                  <c:v>0.92</c:v>
                </c:pt>
                <c:pt idx="7">
                  <c:v>0.92</c:v>
                </c:pt>
                <c:pt idx="8">
                  <c:v>0.92</c:v>
                </c:pt>
                <c:pt idx="9">
                  <c:v>0.92</c:v>
                </c:pt>
                <c:pt idx="10">
                  <c:v>0.92</c:v>
                </c:pt>
                <c:pt idx="11">
                  <c:v>0.92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'Indicadores Estratégicos'!$L$21</c:f>
              <c:strCache>
                <c:ptCount val="1"/>
                <c:pt idx="0">
                  <c:v>Resultado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'Indicadores Estratégicos'!$M$5:$X$5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'Indicadores Estratégicos'!$M$21:$X$21</c:f>
              <c:numCache>
                <c:formatCode>0.0%</c:formatCode>
                <c:ptCount val="12"/>
                <c:pt idx="0">
                  <c:v>0.995</c:v>
                </c:pt>
                <c:pt idx="1">
                  <c:v>0.92600000000000005</c:v>
                </c:pt>
                <c:pt idx="2">
                  <c:v>0.98399999999999999</c:v>
                </c:pt>
                <c:pt idx="3" formatCode="0%">
                  <c:v>0.89000000000000024</c:v>
                </c:pt>
                <c:pt idx="4" formatCode="0%">
                  <c:v>0.96000000000000052</c:v>
                </c:pt>
                <c:pt idx="5">
                  <c:v>0.97700000000000031</c:v>
                </c:pt>
                <c:pt idx="6" formatCode="0%">
                  <c:v>0.99</c:v>
                </c:pt>
                <c:pt idx="7" formatCode="0%">
                  <c:v>0.99</c:v>
                </c:pt>
                <c:pt idx="8" formatCode="0%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37184"/>
        <c:axId val="52213248"/>
      </c:lineChart>
      <c:catAx>
        <c:axId val="518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213248"/>
        <c:crosses val="autoZero"/>
        <c:auto val="1"/>
        <c:lblAlgn val="ctr"/>
        <c:lblOffset val="100"/>
        <c:noMultiLvlLbl val="0"/>
      </c:catAx>
      <c:valAx>
        <c:axId val="5221324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837184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20C8E7-295B-4136-9719-4D526BD02E96}" type="datetimeFigureOut">
              <a:rPr lang="pt-BR"/>
              <a:pPr>
                <a:defRPr/>
              </a:pPr>
              <a:t>09/11/2016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CD162-0DD0-47D6-A07C-E565D28159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FB7A5-5C1C-4A0F-966B-248D1603AB59}" type="datetimeFigureOut">
              <a:rPr lang="pt-BR"/>
              <a:pPr>
                <a:defRPr/>
              </a:pPr>
              <a:t>09/11/2016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EC8128-5138-493E-A5D2-6E2620F05B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636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5F3FE-A1AF-4473-8BB3-38CA7D8668CE}" type="slidenum">
              <a:rPr lang="en-US" altLang="pt-B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598849-2110-468B-A605-9B47A2C17011}" type="slidenum">
              <a:rPr lang="en-US" altLang="pt-B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3B22-3279-4EA4-BBF2-7C34C26A9FCB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F1AF-FE89-4CA0-B1EC-350B3D3BF6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3641-0D06-4358-A7F9-798E40086AC0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AAF3-9744-4A8B-9CAE-283CD03EAF1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D794-5EB7-45B3-A330-D7ADD5B9E4EB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98F1-CE0D-426C-9A88-E938E2D26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78B9-397A-43F6-9FFE-3019D4A94EFC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792D-C0D8-409B-93CE-0E30AAF375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A7F4-3D75-4E1F-A61D-5C5033259F3A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6AAC-BBC6-4035-B337-AF1516B4B8A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C740-3CFC-4503-B1C2-09A5F51109B4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BF95-5152-4586-A3A8-4A8E11E180A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9807-9A8F-4C62-9F2E-925018FBF82C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2B41-179B-478F-B5FD-A592E82539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BACD-0C9A-4A98-A081-40AB64C82216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44E0-C453-487F-B5E1-40C6CD6A482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A57E-2EC5-41CA-A8A9-1269F83326C3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71F6-3377-4352-AA7D-B50F8980C79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B5D4-6D4F-4D59-8EC6-846A3E554DF5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0E2C-A241-4A15-A36E-C083934531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A83E-3BAD-4E34-94E0-5339981D9DE3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D23F-DF24-42A2-A4EB-0A47492DAD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33BC3-062C-4754-BF09-EDC0DBE5ECCA}" type="datetime1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7D72B-CB5F-48A5-843B-9AEAF031E4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 rtlCol="0">
            <a:normAutofit/>
          </a:bodyPr>
          <a:lstStyle/>
          <a:p>
            <a:pPr defTabSz="521437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6148" name="Picture 4" descr="pp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888" y="0"/>
            <a:ext cx="11383963" cy="759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0" y="0"/>
            <a:ext cx="8584679" cy="18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AME ITAPEVI</a:t>
            </a:r>
          </a:p>
          <a:p>
            <a:pPr algn="ctr">
              <a:defRPr/>
            </a:pP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76064" y="5869657"/>
            <a:ext cx="3040063" cy="5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>
              <a:defRPr/>
            </a:pPr>
            <a:r>
              <a:rPr lang="pt-B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2016</a:t>
            </a:r>
            <a:endParaRPr lang="pt-BR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2" name="Imagem 9" descr="logo_a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1288" y="11890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E78A7-9D47-405E-A6D2-5FD747515E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2989337"/>
            <a:ext cx="78494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Ações realizadas</a:t>
            </a:r>
            <a:endParaRPr lang="pt-BR" sz="4000" dirty="0">
              <a:latin typeface="Arial Narrow" pitchFamily="34" charset="0"/>
            </a:endParaRPr>
          </a:p>
        </p:txBody>
      </p:sp>
      <p:pic>
        <p:nvPicPr>
          <p:cNvPr id="7175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71" y="425786"/>
            <a:ext cx="5256582" cy="69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E78A7-9D47-405E-A6D2-5FD747515E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64000" cy="761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14"/>
          <p:cNvSpPr/>
          <p:nvPr/>
        </p:nvSpPr>
        <p:spPr>
          <a:xfrm>
            <a:off x="1634257" y="584339"/>
            <a:ext cx="784946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Construção Linhas cuidado </a:t>
            </a:r>
            <a:r>
              <a:rPr lang="pt-B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has</a:t>
            </a: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- diabete</a:t>
            </a:r>
            <a:endParaRPr lang="pt-BR" sz="4000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31951" y="1909216"/>
            <a:ext cx="7631920" cy="75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Vide anexos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3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E78A7-9D47-405E-A6D2-5FD747515E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64000" cy="761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14"/>
          <p:cNvSpPr/>
          <p:nvPr/>
        </p:nvSpPr>
        <p:spPr>
          <a:xfrm>
            <a:off x="1634257" y="584339"/>
            <a:ext cx="78494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BENEFÍCIOS - paciente</a:t>
            </a:r>
            <a:endParaRPr lang="pt-BR" sz="4000" dirty="0">
              <a:latin typeface="Arial Narrow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31951" y="1909216"/>
            <a:ext cx="76319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maior segurança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agilidade  (cuidado no tempo certo)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melhor controle da </a:t>
            </a:r>
            <a:r>
              <a:rPr lang="pt-BR" dirty="0" smtClean="0"/>
              <a:t>doença </a:t>
            </a:r>
            <a:endParaRPr lang="pt-BR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participação no resultado/ pró-atividade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melhor utilização do sistema  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satisfação</a:t>
            </a:r>
          </a:p>
        </p:txBody>
      </p:sp>
    </p:spTree>
    <p:extLst>
      <p:ext uri="{BB962C8B-B14F-4D97-AF65-F5344CB8AC3E}">
        <p14:creationId xmlns:p14="http://schemas.microsoft.com/office/powerpoint/2010/main" val="34403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F721F-508B-47C2-9E92-9B0902FE39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3555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48000" cy="74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397049"/>
            <a:ext cx="784946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BENEFÍCIOS - </a:t>
            </a: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GESTÃO</a:t>
            </a:r>
            <a:endParaRPr lang="pt-BR" sz="4000" dirty="0">
              <a:latin typeface="Arial Narrow" pitchFamily="34" charset="0"/>
            </a:endParaRPr>
          </a:p>
          <a:p>
            <a:pPr algn="ctr">
              <a:defRPr/>
            </a:pPr>
            <a:endParaRPr lang="pt-B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23558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92075"/>
            <a:ext cx="11890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031951" y="1621184"/>
            <a:ext cx="7596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desafio </a:t>
            </a:r>
            <a:r>
              <a:rPr lang="pt-BR" dirty="0"/>
              <a:t>das doenças crônicas x oferta x financiamento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reduz a fragmentação do cuidado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otimiza recursos humanos e tecnológicos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organiza melhor a oferta e reduz desperdício (perda primária e absenteísmo)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maior resolutividade das 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F721F-508B-47C2-9E92-9B0902FE39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555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52922" y="477553"/>
            <a:ext cx="78494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DIFICULDADES</a:t>
            </a:r>
            <a:endParaRPr lang="pt-B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23558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92075"/>
            <a:ext cx="11890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892894" y="903504"/>
            <a:ext cx="752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aceitar </a:t>
            </a:r>
            <a:r>
              <a:rPr lang="pt-BR" dirty="0"/>
              <a:t>desafios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necessidade de integração entre Equipes Interdisciplinares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rotatividade de Profissionais na região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prontuário não integrado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sistema de chegada do paciente do Município: </a:t>
            </a:r>
            <a:r>
              <a:rPr lang="pt-BR" dirty="0" smtClean="0"/>
              <a:t>Regulação agenda x UBS avisa paciente (consulta/exame)</a:t>
            </a:r>
            <a:endParaRPr lang="pt-BR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mudanças na gestão política da região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sistemas de apoio (farmacêutica e outros).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F721F-508B-47C2-9E92-9B0902FE39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3555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1050280"/>
            <a:ext cx="8059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hUMANIZAÇÃO</a:t>
            </a:r>
            <a:endParaRPr lang="pt-B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23558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92075"/>
            <a:ext cx="11890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1" y="2865958"/>
            <a:ext cx="10312723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F721F-508B-47C2-9E92-9B0902FE395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555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634257" y="2845321"/>
            <a:ext cx="78494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GRATA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23558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92075"/>
            <a:ext cx="11890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832225" y="5653088"/>
            <a:ext cx="62928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Maria Cristina Alonso Lemos</a:t>
            </a:r>
            <a:endParaRPr lang="pt-BR" altLang="pt-BR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Gerente Médica</a:t>
            </a:r>
            <a:endParaRPr lang="pt-BR" altLang="pt-BR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pt-BR" altLang="pt-BR" sz="2400" dirty="0" smtClean="0">
                <a:solidFill>
                  <a:schemeClr val="accent5">
                    <a:lumMod val="50000"/>
                  </a:schemeClr>
                </a:solidFill>
                <a:latin typeface="Futura Bk BT"/>
              </a:rPr>
              <a:t>cristina.lemos@ameitapevi.org.br</a:t>
            </a:r>
            <a:endParaRPr lang="pt-BR" altLang="pt-BR" sz="2400" dirty="0">
              <a:solidFill>
                <a:schemeClr val="accent5">
                  <a:lumMod val="50000"/>
                </a:schemeClr>
              </a:solidFill>
              <a:latin typeface="Futura Bk BT"/>
            </a:endParaRPr>
          </a:p>
          <a:p>
            <a:pPr algn="r"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Futura Bk BT"/>
              </a:rPr>
              <a:t>(11) 4084-3347 / (11) </a:t>
            </a:r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utura Bk BT"/>
              </a:rPr>
              <a:t>99111-2087</a:t>
            </a:r>
            <a:endParaRPr lang="pt-BR" altLang="pt-BR" sz="2400" b="1" dirty="0">
              <a:solidFill>
                <a:schemeClr val="accent5">
                  <a:lumMod val="50000"/>
                </a:schemeClr>
              </a:solidFill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E78A7-9D47-405E-A6D2-5FD747515E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533678"/>
            <a:ext cx="784946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Missão do ame itapevi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6" name="Espaço Reservado para Conteúdo 13"/>
          <p:cNvSpPr txBox="1">
            <a:spLocks/>
          </p:cNvSpPr>
          <p:nvPr/>
        </p:nvSpPr>
        <p:spPr>
          <a:xfrm>
            <a:off x="1383854" y="2773313"/>
            <a:ext cx="8352953" cy="1943720"/>
          </a:xfrm>
          <a:prstGeom prst="rect">
            <a:avLst/>
          </a:prstGeom>
        </p:spPr>
        <p:txBody>
          <a:bodyPr/>
          <a:lstStyle/>
          <a:p>
            <a:pPr marL="273050" indent="-273050" algn="just" defTabSz="9144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600" dirty="0">
                <a:latin typeface="Arial Narrow" pitchFamily="34" charset="0"/>
              </a:rPr>
              <a:t>	</a:t>
            </a:r>
            <a:r>
              <a:rPr lang="pt-BR" sz="26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Prestar assistência especializada em saúde de forma autossustentável por meio de atendimento digno, ético, humanizado e seguro a população referenciada.</a:t>
            </a:r>
          </a:p>
        </p:txBody>
      </p:sp>
      <p:pic>
        <p:nvPicPr>
          <p:cNvPr id="7175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E78A7-9D47-405E-A6D2-5FD747515E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527299" y="3133353"/>
            <a:ext cx="78494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Perfil do ame itapevi</a:t>
            </a:r>
            <a:endParaRPr lang="pt-BR" sz="4000" dirty="0">
              <a:latin typeface="Arial Narrow" pitchFamily="34" charset="0"/>
            </a:endParaRPr>
          </a:p>
        </p:txBody>
      </p:sp>
      <p:pic>
        <p:nvPicPr>
          <p:cNvPr id="7175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3AC51-A8A6-4F9A-B022-BFCB0F58C1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195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533678"/>
            <a:ext cx="784946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Mapa da região de atendimento </a:t>
            </a:r>
          </a:p>
          <a:p>
            <a:pPr algn="ctr"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ame itapevi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6" name="Espaço Reservado para Conteúdo 13"/>
          <p:cNvSpPr txBox="1">
            <a:spLocks/>
          </p:cNvSpPr>
          <p:nvPr/>
        </p:nvSpPr>
        <p:spPr>
          <a:xfrm>
            <a:off x="2579688" y="1404938"/>
            <a:ext cx="5232400" cy="431800"/>
          </a:xfrm>
          <a:prstGeom prst="rect">
            <a:avLst/>
          </a:prstGeom>
        </p:spPr>
        <p:txBody>
          <a:bodyPr/>
          <a:lstStyle/>
          <a:p>
            <a:pPr marL="390525" indent="-390525" eaLnBrk="0" hangingPunct="0">
              <a:spcBef>
                <a:spcPct val="20000"/>
              </a:spcBef>
              <a:defRPr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+mn-cs"/>
              </a:rPr>
              <a:t>ROTA DOS BANDEIRANTES E MANANCIAIS</a:t>
            </a:r>
          </a:p>
          <a:p>
            <a:pPr marL="390525" indent="-3905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8198" name="Imagem 12" descr="Grande São Paulo - AME Itape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951038"/>
            <a:ext cx="103124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13"/>
          <p:cNvSpPr txBox="1">
            <a:spLocks/>
          </p:cNvSpPr>
          <p:nvPr/>
        </p:nvSpPr>
        <p:spPr>
          <a:xfrm>
            <a:off x="7629525" y="5868988"/>
            <a:ext cx="3043238" cy="720725"/>
          </a:xfrm>
          <a:prstGeom prst="rect">
            <a:avLst/>
          </a:prstGeom>
        </p:spPr>
        <p:txBody>
          <a:bodyPr/>
          <a:lstStyle/>
          <a:p>
            <a:pPr marL="390525" indent="-390525" eaLnBrk="0" hangingPunct="0">
              <a:spcBef>
                <a:spcPct val="20000"/>
              </a:spcBef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POPULAÇÃO ATENDIDA: </a:t>
            </a:r>
          </a:p>
          <a:p>
            <a:pPr marL="390525" indent="-390525" eaLnBrk="0" hangingPunct="0">
              <a:spcBef>
                <a:spcPct val="20000"/>
              </a:spcBef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2.600.000 HABITANTES</a:t>
            </a:r>
          </a:p>
          <a:p>
            <a:pPr marL="390525" indent="-3905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16775" y="5942013"/>
            <a:ext cx="431800" cy="287337"/>
          </a:xfrm>
          <a:prstGeom prst="rect">
            <a:avLst/>
          </a:prstGeom>
          <a:solidFill>
            <a:srgbClr val="E23D2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202" name="Imagem 10" descr="Logo-AME-1-(colmeia-toda-vetorizada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00617-97A4-46E2-B2EA-5BBF2E84FC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7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533678"/>
            <a:ext cx="784946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Perfil de atendimento do ame </a:t>
            </a:r>
            <a:r>
              <a:rPr lang="pt-B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itapevi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6149" name="Imagem 8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16100" y="1549400"/>
          <a:ext cx="7019924" cy="3598413"/>
        </p:xfrm>
        <a:graphic>
          <a:graphicData uri="http://schemas.openxmlformats.org/drawingml/2006/table">
            <a:tbl>
              <a:tblPr/>
              <a:tblGrid>
                <a:gridCol w="3509962"/>
                <a:gridCol w="3509962"/>
              </a:tblGrid>
              <a:tr h="2976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ESPECIALIDADES MÉDICAS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Acupuntura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Hematologia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Alergologia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Mastologia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Cardiologia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Neurologia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Cirurgia Geral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Oftalmologia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Cirurgia Vascular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Otorrinolaringologia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Dermatologia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Pré Natal de Alto Risco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Endocrinologia Adulto e Infantil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Proctologia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Gastroenterologia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Reumatologia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Ginecologia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0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Infectologia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16100" y="5294313"/>
          <a:ext cx="7019926" cy="1553210"/>
        </p:xfrm>
        <a:graphic>
          <a:graphicData uri="http://schemas.openxmlformats.org/drawingml/2006/table">
            <a:tbl>
              <a:tblPr/>
              <a:tblGrid>
                <a:gridCol w="3509963"/>
                <a:gridCol w="3509963"/>
              </a:tblGrid>
              <a:tr h="2857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ESPECIALIDADES NÃO MÉDICAS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Enfermagem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Serviço Social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Fonoaudiologia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Terapia Ocupacional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Nutrição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3C55-A481-45EE-A446-1342134E0A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423941" y="533678"/>
            <a:ext cx="784946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Perfil de atendimento do ame </a:t>
            </a:r>
            <a:r>
              <a:rPr lang="pt-B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itapevi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7173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08038" y="1549177"/>
          <a:ext cx="9345836" cy="5839749"/>
        </p:xfrm>
        <a:graphic>
          <a:graphicData uri="http://schemas.openxmlformats.org/drawingml/2006/table">
            <a:tbl>
              <a:tblPr/>
              <a:tblGrid>
                <a:gridCol w="3112893"/>
                <a:gridCol w="3112893"/>
                <a:gridCol w="3120050"/>
              </a:tblGrid>
              <a:tr h="4333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EXAMES REALIZADOS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Audiometria de Tronco Cerebral – BERA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Eletroencefalograma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PAAF Mama e Tireoide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Audiometria e Emitanciometria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Eletroneuromiografia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Potencial de Acuidade Visual / Foto de Papila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Biometria Ultrassônica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Emissões Otoacústicas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Prova de Função Pulmonar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Campimetria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Endoscopia Digestiva Alta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Radiografia Simples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Ceratoscopia (topografia coreana)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Holter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Retossigmoidoscopia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Colonoscopia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Mamografia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Teste Ergométrico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Colposcopia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Mapa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Teste Ortóptico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Densitometria Óssea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Mapeamento de Retina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Teste Urodinâmico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Doppler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Nasofibroscopia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Tonometria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Ecocardiografia Adulto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Otoneurológico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Ultrassonografias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Eletrocardiograma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Paquimetria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Ultrassonografia com Doppler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531"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Análises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Clinicas e Anatomia Patológica (CEAC)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Biópsia/</a:t>
                      </a:r>
                      <a:r>
                        <a:rPr lang="pt-BR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Colpocitologia</a:t>
                      </a:r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Urofluxometria</a:t>
                      </a:r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Content Placeholder 3" descr="interna_pp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6675" y="-41275"/>
            <a:ext cx="10755313" cy="7604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958" y="325041"/>
            <a:ext cx="5707335" cy="1109218"/>
          </a:xfrm>
          <a:extLst/>
        </p:spPr>
        <p:txBody>
          <a:bodyPr/>
          <a:lstStyle/>
          <a:p>
            <a:pPr defTabSz="1043559" eaLnBrk="1" hangingPunct="1">
              <a:defRPr/>
            </a:pPr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CONTRATO DE GESTÃO - 2016</a:t>
            </a:r>
          </a:p>
        </p:txBody>
      </p:sp>
      <p:pic>
        <p:nvPicPr>
          <p:cNvPr id="2055" name="Imagem 10" descr="Logo-AME-1-(colmeia-toda-vetorizada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9857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75431"/>
              </p:ext>
            </p:extLst>
          </p:nvPr>
        </p:nvGraphicFramePr>
        <p:xfrm>
          <a:off x="1167854" y="1621188"/>
          <a:ext cx="8496945" cy="5688630"/>
        </p:xfrm>
        <a:graphic>
          <a:graphicData uri="http://schemas.openxmlformats.org/drawingml/2006/table">
            <a:tbl>
              <a:tblPr/>
              <a:tblGrid>
                <a:gridCol w="3789083"/>
                <a:gridCol w="2436438"/>
                <a:gridCol w="2271424"/>
              </a:tblGrid>
              <a:tr h="1042645"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Linhas de </a:t>
                      </a: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Contratação</a:t>
                      </a:r>
                      <a:endParaRPr kumimoji="0" lang="pt-B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Contratado/mês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Margem Contratual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5055">
                <a:tc>
                  <a:txBody>
                    <a:bodyPr/>
                    <a:lstStyle/>
                    <a:p>
                      <a:pPr marL="0" marR="0" lvl="0" indent="0" algn="just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Consultas Médicas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6779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&gt;85% - 100%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26">
                <a:tc>
                  <a:txBody>
                    <a:bodyPr/>
                    <a:lstStyle/>
                    <a:p>
                      <a:pPr marL="0" marR="0" lvl="0" indent="0" algn="just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Consultas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Não Médicas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2761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&gt; 85% - 100%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726">
                <a:tc>
                  <a:txBody>
                    <a:bodyPr/>
                    <a:lstStyle/>
                    <a:p>
                      <a:pPr marL="0" marR="0" lvl="0" indent="0" algn="just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Cirurgias Ambulatoriais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290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&gt;85% - 100%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726">
                <a:tc>
                  <a:txBody>
                    <a:bodyPr/>
                    <a:lstStyle/>
                    <a:p>
                      <a:pPr marL="0" marR="0" lvl="0" indent="0" algn="just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SADT Externo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1435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&gt;85% - 100%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726">
                <a:tc>
                  <a:txBody>
                    <a:bodyPr/>
                    <a:lstStyle/>
                    <a:p>
                      <a:pPr marL="0" marR="0" lvl="0" indent="0" algn="just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CEAC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13147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726">
                <a:tc>
                  <a:txBody>
                    <a:bodyPr/>
                    <a:lstStyle/>
                    <a:p>
                      <a:pPr marL="0" marR="0" lvl="0" indent="0" algn="just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SEDI/FIDI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3100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interna_pp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41275"/>
            <a:ext cx="10755313" cy="7604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7" y="171877"/>
            <a:ext cx="7030564" cy="1109218"/>
          </a:xfrm>
          <a:extLst/>
        </p:spPr>
        <p:txBody>
          <a:bodyPr/>
          <a:lstStyle/>
          <a:p>
            <a:pPr defTabSz="1043559" eaLnBrk="1" hangingPunct="1">
              <a:defRPr/>
            </a:pPr>
            <a:r>
              <a:rPr lang="pt-B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Satisfação dos usuários</a:t>
            </a:r>
          </a:p>
        </p:txBody>
      </p:sp>
      <p:pic>
        <p:nvPicPr>
          <p:cNvPr id="14341" name="Imagem 7" descr="Logo-AME-1-(colmeia-toda-vetorizada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3725" y="7143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27895" y="1765201"/>
          <a:ext cx="7416824" cy="47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E78A7-9D47-405E-A6D2-5FD747515E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171" name="Content Placeholder 3" descr="interna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55313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14"/>
          <p:cNvSpPr/>
          <p:nvPr/>
        </p:nvSpPr>
        <p:spPr>
          <a:xfrm>
            <a:off x="1658652" y="860549"/>
            <a:ext cx="78494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FOCO</a:t>
            </a:r>
            <a:endParaRPr lang="pt-BR" sz="4000" dirty="0">
              <a:latin typeface="Arial Narrow" pitchFamily="34" charset="0"/>
            </a:endParaRPr>
          </a:p>
        </p:txBody>
      </p:sp>
      <p:pic>
        <p:nvPicPr>
          <p:cNvPr id="7175" name="Imagem 7" descr="Logo-AME-1-(colmeia-toda-vetorizada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725" y="103188"/>
            <a:ext cx="1189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b="3612"/>
          <a:stretch>
            <a:fillRect/>
          </a:stretch>
        </p:blipFill>
        <p:spPr bwMode="auto">
          <a:xfrm>
            <a:off x="0" y="1614711"/>
            <a:ext cx="10521942" cy="59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13118</TotalTime>
  <Words>385</Words>
  <Application>Microsoft Office PowerPoint</Application>
  <PresentationFormat>Personalizar</PresentationFormat>
  <Paragraphs>153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CONTRATO DE GESTÃO - 2016</vt:lpstr>
      <vt:lpstr>Satisfação dos usuários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 Pera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Finalizacao 1</dc:creator>
  <cp:lastModifiedBy>gerenciamed</cp:lastModifiedBy>
  <cp:revision>941</cp:revision>
  <dcterms:created xsi:type="dcterms:W3CDTF">2011-05-13T14:20:49Z</dcterms:created>
  <dcterms:modified xsi:type="dcterms:W3CDTF">2016-11-09T16:29:43Z</dcterms:modified>
</cp:coreProperties>
</file>