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9" r:id="rId2"/>
    <p:sldId id="640" r:id="rId3"/>
    <p:sldId id="647" r:id="rId4"/>
    <p:sldId id="756" r:id="rId5"/>
    <p:sldId id="752" r:id="rId6"/>
    <p:sldId id="759" r:id="rId7"/>
    <p:sldId id="760" r:id="rId8"/>
    <p:sldId id="761" r:id="rId9"/>
    <p:sldId id="753" r:id="rId10"/>
    <p:sldId id="757" r:id="rId11"/>
    <p:sldId id="754" r:id="rId12"/>
    <p:sldId id="755" r:id="rId13"/>
    <p:sldId id="751" r:id="rId14"/>
    <p:sldId id="758" r:id="rId15"/>
    <p:sldId id="762" r:id="rId16"/>
    <p:sldId id="261" r:id="rId1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0DE04E8-22F5-7CE0-A193-09013D8E68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a:extLst>
              <a:ext uri="{FF2B5EF4-FFF2-40B4-BE49-F238E27FC236}">
                <a16:creationId xmlns:a16="http://schemas.microsoft.com/office/drawing/2014/main" id="{BE570E7E-F09F-234D-AD41-0080E1228DBC}"/>
              </a:ext>
            </a:extLst>
          </p:cNvPr>
          <p:cNvSpPr>
            <a:spLocks noGrp="1"/>
          </p:cNvSpPr>
          <p:nvPr>
            <p:ph type="body" sz="quarter" idx="10" hasCustomPrompt="1"/>
          </p:nvPr>
        </p:nvSpPr>
        <p:spPr>
          <a:xfrm>
            <a:off x="1511999" y="5301208"/>
            <a:ext cx="6120000" cy="892552"/>
          </a:xfrm>
          <a:prstGeom prst="rect">
            <a:avLst/>
          </a:prstGeom>
        </p:spPr>
        <p:txBody>
          <a:bodyPr vert="horz" wrap="square" anchor="b" anchorCtr="0">
            <a:normAutofit/>
          </a:bodyPr>
          <a:lstStyle>
            <a:lvl1pPr algn="ctr">
              <a:buNone/>
              <a:defRPr sz="2600" b="1">
                <a:solidFill>
                  <a:srgbClr val="424241"/>
                </a:solidFill>
              </a:defRPr>
            </a:lvl1pPr>
          </a:lstStyle>
          <a:p>
            <a:pPr lvl="0"/>
            <a:r>
              <a:rPr lang="en-US" dirty="0" err="1"/>
              <a:t>Título</a:t>
            </a:r>
            <a:r>
              <a:rPr lang="en-US" dirty="0"/>
              <a:t> </a:t>
            </a:r>
            <a:r>
              <a:rPr lang="en-US" dirty="0" err="1"/>
              <a:t>aplicado</a:t>
            </a:r>
            <a:r>
              <a:rPr lang="en-US" dirty="0"/>
              <a:t> </a:t>
            </a:r>
            <a:r>
              <a:rPr lang="en-US" dirty="0" err="1"/>
              <a:t>aqui</a:t>
            </a:r>
            <a:r>
              <a:rPr lang="en-US" dirty="0"/>
              <a:t>, </a:t>
            </a:r>
            <a:r>
              <a:rPr lang="en-US" dirty="0" err="1"/>
              <a:t>em</a:t>
            </a:r>
            <a:r>
              <a:rPr lang="en-US" dirty="0"/>
              <a:t> no </a:t>
            </a:r>
            <a:r>
              <a:rPr lang="en-US" dirty="0" err="1"/>
              <a:t>máximo</a:t>
            </a:r>
            <a:r>
              <a:rPr lang="en-US" dirty="0"/>
              <a:t>, </a:t>
            </a:r>
            <a:r>
              <a:rPr lang="en-US" dirty="0" err="1"/>
              <a:t>duas</a:t>
            </a:r>
            <a:r>
              <a:rPr lang="en-US" dirty="0"/>
              <a:t> </a:t>
            </a:r>
            <a:r>
              <a:rPr lang="en-US" dirty="0" err="1"/>
              <a:t>linhas</a:t>
            </a:r>
            <a:r>
              <a:rPr lang="en-US" dirty="0"/>
              <a:t> – 26 </a:t>
            </a:r>
            <a:r>
              <a:rPr lang="en-US" dirty="0" err="1"/>
              <a:t>pt</a:t>
            </a:r>
            <a:r>
              <a:rPr lang="en-US" dirty="0"/>
              <a:t> – Calibri Bold</a:t>
            </a:r>
            <a:endParaRPr lang="x-none" dirty="0"/>
          </a:p>
        </p:txBody>
      </p:sp>
    </p:spTree>
    <p:extLst>
      <p:ext uri="{BB962C8B-B14F-4D97-AF65-F5344CB8AC3E}">
        <p14:creationId xmlns:p14="http://schemas.microsoft.com/office/powerpoint/2010/main" val="118981177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4609D8B-9F0F-BB47-8948-6A9E94A79F80}"/>
              </a:ext>
            </a:extLst>
          </p:cNvPr>
          <p:cNvSpPr>
            <a:spLocks noGrp="1"/>
          </p:cNvSpPr>
          <p:nvPr>
            <p:ph type="body" sz="quarter" idx="10" hasCustomPrompt="1"/>
          </p:nvPr>
        </p:nvSpPr>
        <p:spPr>
          <a:xfrm>
            <a:off x="251520" y="228859"/>
            <a:ext cx="6707292" cy="820935"/>
          </a:xfrm>
          <a:prstGeom prst="rect">
            <a:avLst/>
          </a:prstGeom>
        </p:spPr>
        <p:txBody>
          <a:bodyPr vert="horz" anchor="b" anchorCtr="0">
            <a:normAutofit/>
          </a:bodyPr>
          <a:lstStyle>
            <a:lvl1pPr marL="342900" latinLnBrk="0">
              <a:lnSpc>
                <a:spcPct val="100000"/>
              </a:lnSpc>
              <a:spcBef>
                <a:spcPts val="0"/>
              </a:spcBef>
              <a:buNone/>
              <a:defRPr sz="2400" b="1">
                <a:solidFill>
                  <a:srgbClr val="424241"/>
                </a:solidFill>
              </a:defRPr>
            </a:lvl1pPr>
          </a:lstStyle>
          <a:p>
            <a:pPr lvl="0"/>
            <a:r>
              <a:rPr lang="en-US" dirty="0"/>
              <a:t>INSIRA SEU TÍTULO AQUI</a:t>
            </a:r>
          </a:p>
        </p:txBody>
      </p:sp>
      <p:cxnSp>
        <p:nvCxnSpPr>
          <p:cNvPr id="3" name="Conector reto 8">
            <a:extLst>
              <a:ext uri="{FF2B5EF4-FFF2-40B4-BE49-F238E27FC236}">
                <a16:creationId xmlns:a16="http://schemas.microsoft.com/office/drawing/2014/main" id="{5FD85663-AA7B-4543-8ED3-50AEA3D20C79}"/>
              </a:ext>
            </a:extLst>
          </p:cNvPr>
          <p:cNvCxnSpPr>
            <a:cxnSpLocks/>
          </p:cNvCxnSpPr>
          <p:nvPr userDrawn="1"/>
        </p:nvCxnSpPr>
        <p:spPr>
          <a:xfrm>
            <a:off x="251520" y="1196752"/>
            <a:ext cx="8618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ector reto 8">
            <a:extLst>
              <a:ext uri="{FF2B5EF4-FFF2-40B4-BE49-F238E27FC236}">
                <a16:creationId xmlns:a16="http://schemas.microsoft.com/office/drawing/2014/main" id="{7FED3B4E-E3E6-2845-BE4A-282ADB1FFD7E}"/>
              </a:ext>
            </a:extLst>
          </p:cNvPr>
          <p:cNvCxnSpPr>
            <a:cxnSpLocks/>
          </p:cNvCxnSpPr>
          <p:nvPr userDrawn="1"/>
        </p:nvCxnSpPr>
        <p:spPr>
          <a:xfrm>
            <a:off x="251520" y="6425952"/>
            <a:ext cx="8618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0AC020-396A-6D8E-BAE0-8C61DBD703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5437" t="1050" r="1175" b="83200"/>
          <a:stretch/>
        </p:blipFill>
        <p:spPr>
          <a:xfrm>
            <a:off x="7812360" y="116636"/>
            <a:ext cx="1224136" cy="1080115"/>
          </a:xfrm>
          <a:prstGeom prst="rect">
            <a:avLst/>
          </a:prstGeom>
        </p:spPr>
      </p:pic>
    </p:spTree>
    <p:extLst>
      <p:ext uri="{BB962C8B-B14F-4D97-AF65-F5344CB8AC3E}">
        <p14:creationId xmlns:p14="http://schemas.microsoft.com/office/powerpoint/2010/main" val="1529893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68704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83A187-E3F7-EE48-8143-FF2345BB8B11}"/>
              </a:ext>
            </a:extLst>
          </p:cNvPr>
          <p:cNvSpPr>
            <a:spLocks noGrp="1"/>
          </p:cNvSpPr>
          <p:nvPr>
            <p:ph type="body" sz="quarter" idx="10"/>
          </p:nvPr>
        </p:nvSpPr>
        <p:spPr>
          <a:xfrm>
            <a:off x="1512000" y="4653136"/>
            <a:ext cx="6120000" cy="892552"/>
          </a:xfrm>
        </p:spPr>
        <p:txBody>
          <a:bodyPr>
            <a:noAutofit/>
          </a:bodyPr>
          <a:lstStyle/>
          <a:p>
            <a:r>
              <a:rPr lang="pt-BR" sz="1600" dirty="0"/>
              <a:t>NÚCLEO ESTADUAL VIVA</a:t>
            </a:r>
          </a:p>
          <a:p>
            <a:r>
              <a:rPr lang="pt-BR" sz="1600" dirty="0"/>
              <a:t>COORDENAÇÃO ESTADUAL DE VIGILÂNCIA EPIDEMIOLÓGICA DE DANT</a:t>
            </a:r>
          </a:p>
          <a:p>
            <a:r>
              <a:rPr lang="pt-BR" sz="1600" dirty="0"/>
              <a:t>Oficina Indicadores Plano DANT</a:t>
            </a:r>
          </a:p>
          <a:p>
            <a:r>
              <a:rPr lang="pt-BR" sz="1600" dirty="0"/>
              <a:t>Unidade 2- Parte 2</a:t>
            </a:r>
          </a:p>
        </p:txBody>
      </p:sp>
      <p:pic>
        <p:nvPicPr>
          <p:cNvPr id="3" name="Áudio 2">
            <a:hlinkClick r:id="" action="ppaction://media"/>
            <a:extLst>
              <a:ext uri="{FF2B5EF4-FFF2-40B4-BE49-F238E27FC236}">
                <a16:creationId xmlns:a16="http://schemas.microsoft.com/office/drawing/2014/main" id="{B79F5283-3662-950F-F42E-1CC8BD466DC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376506933"/>
      </p:ext>
    </p:extLst>
  </p:cSld>
  <p:clrMapOvr>
    <a:masterClrMapping/>
  </p:clrMapOvr>
  <mc:AlternateContent xmlns:mc="http://schemas.openxmlformats.org/markup-compatibility/2006">
    <mc:Choice xmlns:p14="http://schemas.microsoft.com/office/powerpoint/2010/main" Requires="p14">
      <p:transition spd="slow" p14:dur="2000" advTm="19839"/>
    </mc:Choice>
    <mc:Fallback>
      <p:transition spd="slow" advTm="19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DCA952-47AD-B2BC-D3B5-89187A59A322}"/>
              </a:ext>
            </a:extLst>
          </p:cNvPr>
          <p:cNvSpPr txBox="1"/>
          <p:nvPr/>
        </p:nvSpPr>
        <p:spPr>
          <a:xfrm>
            <a:off x="539552" y="359946"/>
            <a:ext cx="7344816" cy="830997"/>
          </a:xfrm>
          <a:prstGeom prst="rect">
            <a:avLst/>
          </a:prstGeom>
          <a:noFill/>
        </p:spPr>
        <p:txBody>
          <a:bodyPr wrap="square" rtlCol="0" anchor="b">
            <a:spAutoFit/>
          </a:bodyPr>
          <a:lstStyle/>
          <a:p>
            <a:pPr algn="ctr">
              <a:lnSpc>
                <a:spcPct val="100000"/>
              </a:lnSpc>
            </a:pPr>
            <a:r>
              <a:rPr lang="pt-BR" sz="2400" b="1" dirty="0"/>
              <a:t>INDICADORES E METAS DO PLANO DE DANT 2021-2030</a:t>
            </a:r>
          </a:p>
          <a:p>
            <a:pPr algn="ctr">
              <a:lnSpc>
                <a:spcPct val="100000"/>
              </a:lnSpc>
            </a:pPr>
            <a:r>
              <a:rPr lang="pt-BR" sz="2400" b="1" dirty="0"/>
              <a:t>VIOLÊNCIA</a:t>
            </a:r>
          </a:p>
        </p:txBody>
      </p:sp>
      <p:pic>
        <p:nvPicPr>
          <p:cNvPr id="10" name="Imagem 9">
            <a:extLst>
              <a:ext uri="{FF2B5EF4-FFF2-40B4-BE49-F238E27FC236}">
                <a16:creationId xmlns:a16="http://schemas.microsoft.com/office/drawing/2014/main" id="{F421AF6C-7B91-4A8F-5ED6-E3ED3CA00FAF}"/>
              </a:ext>
            </a:extLst>
          </p:cNvPr>
          <p:cNvPicPr>
            <a:picLocks noChangeAspect="1"/>
          </p:cNvPicPr>
          <p:nvPr/>
        </p:nvPicPr>
        <p:blipFill>
          <a:blip r:embed="rId4"/>
          <a:stretch>
            <a:fillRect/>
          </a:stretch>
        </p:blipFill>
        <p:spPr>
          <a:xfrm>
            <a:off x="566272" y="3734168"/>
            <a:ext cx="6564213" cy="2518643"/>
          </a:xfrm>
          <a:prstGeom prst="rect">
            <a:avLst/>
          </a:prstGeom>
        </p:spPr>
      </p:pic>
      <p:pic>
        <p:nvPicPr>
          <p:cNvPr id="12" name="Imagem 11">
            <a:extLst>
              <a:ext uri="{FF2B5EF4-FFF2-40B4-BE49-F238E27FC236}">
                <a16:creationId xmlns:a16="http://schemas.microsoft.com/office/drawing/2014/main" id="{D0E43825-7BEA-7F02-C969-3B1E7B78A2C6}"/>
              </a:ext>
            </a:extLst>
          </p:cNvPr>
          <p:cNvPicPr>
            <a:picLocks noChangeAspect="1"/>
          </p:cNvPicPr>
          <p:nvPr/>
        </p:nvPicPr>
        <p:blipFill>
          <a:blip r:embed="rId5"/>
          <a:stretch>
            <a:fillRect/>
          </a:stretch>
        </p:blipFill>
        <p:spPr>
          <a:xfrm>
            <a:off x="5364088" y="1340768"/>
            <a:ext cx="3384376" cy="2243575"/>
          </a:xfrm>
          <a:prstGeom prst="rect">
            <a:avLst/>
          </a:prstGeom>
        </p:spPr>
      </p:pic>
      <p:sp>
        <p:nvSpPr>
          <p:cNvPr id="3" name="CaixaDeTexto 2">
            <a:extLst>
              <a:ext uri="{FF2B5EF4-FFF2-40B4-BE49-F238E27FC236}">
                <a16:creationId xmlns:a16="http://schemas.microsoft.com/office/drawing/2014/main" id="{EA4D7B48-9E20-48C1-FC30-693F7D6C609C}"/>
              </a:ext>
            </a:extLst>
          </p:cNvPr>
          <p:cNvSpPr txBox="1"/>
          <p:nvPr/>
        </p:nvSpPr>
        <p:spPr>
          <a:xfrm>
            <a:off x="1331640" y="1337716"/>
            <a:ext cx="3600400" cy="1631216"/>
          </a:xfrm>
          <a:prstGeom prst="rect">
            <a:avLst/>
          </a:prstGeom>
          <a:noFill/>
        </p:spPr>
        <p:txBody>
          <a:bodyPr wrap="square" rtlCol="0" anchor="b">
            <a:spAutoFit/>
          </a:bodyPr>
          <a:lstStyle/>
          <a:p>
            <a:pPr algn="l">
              <a:lnSpc>
                <a:spcPct val="100000"/>
              </a:lnSpc>
            </a:pPr>
            <a:r>
              <a:rPr lang="pt-BR" sz="2000" dirty="0"/>
              <a:t>Colocar em ordem decrescente a coluna de nº de notificações.</a:t>
            </a:r>
          </a:p>
          <a:p>
            <a:pPr marL="342900" indent="-342900" algn="l">
              <a:lnSpc>
                <a:spcPct val="100000"/>
              </a:lnSpc>
              <a:buFont typeface="Wingdings" panose="05000000000000000000" pitchFamily="2" charset="2"/>
              <a:buChar char="§"/>
            </a:pPr>
            <a:r>
              <a:rPr lang="pt-BR" sz="2000" dirty="0"/>
              <a:t>Selecionar as colunas</a:t>
            </a:r>
          </a:p>
          <a:p>
            <a:pPr marL="342900" indent="-342900" algn="l">
              <a:lnSpc>
                <a:spcPct val="100000"/>
              </a:lnSpc>
              <a:buFont typeface="Wingdings" panose="05000000000000000000" pitchFamily="2" charset="2"/>
              <a:buChar char="§"/>
            </a:pPr>
            <a:r>
              <a:rPr lang="pt-BR" sz="2000" dirty="0"/>
              <a:t>Clicar em Classificar/ Classificação personalizada</a:t>
            </a:r>
          </a:p>
        </p:txBody>
      </p:sp>
      <p:cxnSp>
        <p:nvCxnSpPr>
          <p:cNvPr id="5" name="Conector de Seta Reta 4">
            <a:extLst>
              <a:ext uri="{FF2B5EF4-FFF2-40B4-BE49-F238E27FC236}">
                <a16:creationId xmlns:a16="http://schemas.microsoft.com/office/drawing/2014/main" id="{98E443D8-5124-121F-A911-4DA641C2D3AF}"/>
              </a:ext>
            </a:extLst>
          </p:cNvPr>
          <p:cNvCxnSpPr/>
          <p:nvPr/>
        </p:nvCxnSpPr>
        <p:spPr>
          <a:xfrm flipV="1">
            <a:off x="4572000" y="1916832"/>
            <a:ext cx="2304256" cy="5457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Conector de Seta Reta 5">
            <a:extLst>
              <a:ext uri="{FF2B5EF4-FFF2-40B4-BE49-F238E27FC236}">
                <a16:creationId xmlns:a16="http://schemas.microsoft.com/office/drawing/2014/main" id="{4CA2079C-1FE3-8F0F-BA0A-BD68A7BB50DD}"/>
              </a:ext>
            </a:extLst>
          </p:cNvPr>
          <p:cNvCxnSpPr>
            <a:cxnSpLocks/>
          </p:cNvCxnSpPr>
          <p:nvPr/>
        </p:nvCxnSpPr>
        <p:spPr>
          <a:xfrm flipH="1">
            <a:off x="1179240" y="2342093"/>
            <a:ext cx="512440" cy="12422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Conector de Seta Reta 10">
            <a:extLst>
              <a:ext uri="{FF2B5EF4-FFF2-40B4-BE49-F238E27FC236}">
                <a16:creationId xmlns:a16="http://schemas.microsoft.com/office/drawing/2014/main" id="{9BE09C52-57B5-8D59-2DDC-227B446A15E2}"/>
              </a:ext>
            </a:extLst>
          </p:cNvPr>
          <p:cNvCxnSpPr>
            <a:cxnSpLocks/>
          </p:cNvCxnSpPr>
          <p:nvPr/>
        </p:nvCxnSpPr>
        <p:spPr>
          <a:xfrm flipV="1">
            <a:off x="4572000" y="2532965"/>
            <a:ext cx="2355337" cy="2380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 name="Áudio 1">
            <a:hlinkClick r:id="" action="ppaction://media"/>
            <a:extLst>
              <a:ext uri="{FF2B5EF4-FFF2-40B4-BE49-F238E27FC236}">
                <a16:creationId xmlns:a16="http://schemas.microsoft.com/office/drawing/2014/main" id="{0499B466-9E5E-7936-F2A6-1E9EBE5107C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56927075"/>
      </p:ext>
    </p:extLst>
  </p:cSld>
  <p:clrMapOvr>
    <a:masterClrMapping/>
  </p:clrMapOvr>
  <mc:AlternateContent xmlns:mc="http://schemas.openxmlformats.org/markup-compatibility/2006">
    <mc:Choice xmlns:p14="http://schemas.microsoft.com/office/powerpoint/2010/main" Requires="p14">
      <p:transition spd="slow" p14:dur="2000" advTm="22301"/>
    </mc:Choice>
    <mc:Fallback>
      <p:transition spd="slow" advTm="223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DCA952-47AD-B2BC-D3B5-89187A59A322}"/>
              </a:ext>
            </a:extLst>
          </p:cNvPr>
          <p:cNvSpPr txBox="1"/>
          <p:nvPr/>
        </p:nvSpPr>
        <p:spPr>
          <a:xfrm>
            <a:off x="539552" y="188640"/>
            <a:ext cx="7344816" cy="830997"/>
          </a:xfrm>
          <a:prstGeom prst="rect">
            <a:avLst/>
          </a:prstGeom>
          <a:noFill/>
        </p:spPr>
        <p:txBody>
          <a:bodyPr wrap="square" rtlCol="0" anchor="b">
            <a:spAutoFit/>
          </a:bodyPr>
          <a:lstStyle/>
          <a:p>
            <a:pPr algn="ctr">
              <a:lnSpc>
                <a:spcPct val="100000"/>
              </a:lnSpc>
            </a:pPr>
            <a:r>
              <a:rPr lang="pt-BR" sz="2400" b="1" dirty="0"/>
              <a:t>INDICADORES E METAS DO PLANO DE DANT 2021-2030</a:t>
            </a:r>
          </a:p>
          <a:p>
            <a:pPr algn="ctr">
              <a:lnSpc>
                <a:spcPct val="100000"/>
              </a:lnSpc>
            </a:pPr>
            <a:r>
              <a:rPr lang="pt-BR" sz="2400" b="1" dirty="0"/>
              <a:t>VIOLÊNCIA</a:t>
            </a:r>
          </a:p>
        </p:txBody>
      </p:sp>
      <p:pic>
        <p:nvPicPr>
          <p:cNvPr id="3" name="Imagem 2">
            <a:extLst>
              <a:ext uri="{FF2B5EF4-FFF2-40B4-BE49-F238E27FC236}">
                <a16:creationId xmlns:a16="http://schemas.microsoft.com/office/drawing/2014/main" id="{14CA0548-B78B-909B-8725-A7DE85BD71E0}"/>
              </a:ext>
            </a:extLst>
          </p:cNvPr>
          <p:cNvPicPr>
            <a:picLocks noChangeAspect="1"/>
          </p:cNvPicPr>
          <p:nvPr/>
        </p:nvPicPr>
        <p:blipFill>
          <a:blip r:embed="rId4"/>
          <a:stretch>
            <a:fillRect/>
          </a:stretch>
        </p:blipFill>
        <p:spPr>
          <a:xfrm>
            <a:off x="467544" y="1340768"/>
            <a:ext cx="4608512" cy="4792663"/>
          </a:xfrm>
          <a:prstGeom prst="rect">
            <a:avLst/>
          </a:prstGeom>
        </p:spPr>
      </p:pic>
      <p:sp>
        <p:nvSpPr>
          <p:cNvPr id="2" name="CaixaDeTexto 1">
            <a:extLst>
              <a:ext uri="{FF2B5EF4-FFF2-40B4-BE49-F238E27FC236}">
                <a16:creationId xmlns:a16="http://schemas.microsoft.com/office/drawing/2014/main" id="{134C2540-CC4E-5C05-406D-25BCBBA9EEF1}"/>
              </a:ext>
            </a:extLst>
          </p:cNvPr>
          <p:cNvSpPr txBox="1"/>
          <p:nvPr/>
        </p:nvSpPr>
        <p:spPr>
          <a:xfrm>
            <a:off x="5881747" y="1916832"/>
            <a:ext cx="2002621" cy="2554545"/>
          </a:xfrm>
          <a:prstGeom prst="rect">
            <a:avLst/>
          </a:prstGeom>
          <a:noFill/>
        </p:spPr>
        <p:txBody>
          <a:bodyPr wrap="square" rtlCol="0" anchor="b">
            <a:spAutoFit/>
          </a:bodyPr>
          <a:lstStyle/>
          <a:p>
            <a:pPr algn="l">
              <a:lnSpc>
                <a:spcPct val="100000"/>
              </a:lnSpc>
            </a:pPr>
            <a:r>
              <a:rPr lang="pt-BR" sz="2000" b="1" dirty="0"/>
              <a:t>Selecionar os municípios com resultado até 1 notificação para obter o número de municípios com pelo menos 1 notificação</a:t>
            </a:r>
          </a:p>
        </p:txBody>
      </p:sp>
      <p:pic>
        <p:nvPicPr>
          <p:cNvPr id="4" name="Áudio 3">
            <a:hlinkClick r:id="" action="ppaction://media"/>
            <a:extLst>
              <a:ext uri="{FF2B5EF4-FFF2-40B4-BE49-F238E27FC236}">
                <a16:creationId xmlns:a16="http://schemas.microsoft.com/office/drawing/2014/main" id="{2E90AE21-1D03-3348-DAC2-8CE487DE35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836586602"/>
      </p:ext>
    </p:extLst>
  </p:cSld>
  <p:clrMapOvr>
    <a:masterClrMapping/>
  </p:clrMapOvr>
  <mc:AlternateContent xmlns:mc="http://schemas.openxmlformats.org/markup-compatibility/2006">
    <mc:Choice xmlns:p14="http://schemas.microsoft.com/office/powerpoint/2010/main" Requires="p14">
      <p:transition spd="slow" p14:dur="2000" advTm="14058"/>
    </mc:Choice>
    <mc:Fallback>
      <p:transition spd="slow" advTm="14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DCA952-47AD-B2BC-D3B5-89187A59A322}"/>
              </a:ext>
            </a:extLst>
          </p:cNvPr>
          <p:cNvSpPr txBox="1"/>
          <p:nvPr/>
        </p:nvSpPr>
        <p:spPr>
          <a:xfrm>
            <a:off x="539552" y="188640"/>
            <a:ext cx="7344816" cy="830997"/>
          </a:xfrm>
          <a:prstGeom prst="rect">
            <a:avLst/>
          </a:prstGeom>
          <a:noFill/>
        </p:spPr>
        <p:txBody>
          <a:bodyPr wrap="square" rtlCol="0" anchor="b">
            <a:spAutoFit/>
          </a:bodyPr>
          <a:lstStyle/>
          <a:p>
            <a:pPr algn="ctr">
              <a:lnSpc>
                <a:spcPct val="100000"/>
              </a:lnSpc>
            </a:pPr>
            <a:r>
              <a:rPr lang="pt-BR" sz="2400" b="1" dirty="0"/>
              <a:t>INDICADORES E METAS DO PLANO DE DANT 2021-2030</a:t>
            </a:r>
          </a:p>
          <a:p>
            <a:pPr algn="ctr">
              <a:lnSpc>
                <a:spcPct val="100000"/>
              </a:lnSpc>
            </a:pPr>
            <a:r>
              <a:rPr lang="pt-BR" sz="2400" b="1" dirty="0"/>
              <a:t>VIOLÊNCIA</a:t>
            </a:r>
          </a:p>
        </p:txBody>
      </p:sp>
      <p:sp>
        <p:nvSpPr>
          <p:cNvPr id="11" name="CaixaDeTexto 10">
            <a:extLst>
              <a:ext uri="{FF2B5EF4-FFF2-40B4-BE49-F238E27FC236}">
                <a16:creationId xmlns:a16="http://schemas.microsoft.com/office/drawing/2014/main" id="{9BAE7C49-8491-A8D0-4661-C0E8F2AB88CE}"/>
              </a:ext>
            </a:extLst>
          </p:cNvPr>
          <p:cNvSpPr txBox="1"/>
          <p:nvPr/>
        </p:nvSpPr>
        <p:spPr>
          <a:xfrm>
            <a:off x="827584" y="1268760"/>
            <a:ext cx="7992888" cy="1015663"/>
          </a:xfrm>
          <a:prstGeom prst="rect">
            <a:avLst/>
          </a:prstGeom>
          <a:noFill/>
        </p:spPr>
        <p:txBody>
          <a:bodyPr wrap="square" rtlCol="0" anchor="b">
            <a:spAutoFit/>
          </a:bodyPr>
          <a:lstStyle/>
          <a:p>
            <a:pPr algn="ctr">
              <a:lnSpc>
                <a:spcPct val="100000"/>
              </a:lnSpc>
            </a:pPr>
            <a:r>
              <a:rPr lang="pt-BR" sz="3000" b="1" dirty="0"/>
              <a:t>Percentual de Municípios Notificantes no Viva/Sinan</a:t>
            </a:r>
          </a:p>
        </p:txBody>
      </p:sp>
      <p:sp>
        <p:nvSpPr>
          <p:cNvPr id="3" name="CaixaDeTexto 2">
            <a:extLst>
              <a:ext uri="{FF2B5EF4-FFF2-40B4-BE49-F238E27FC236}">
                <a16:creationId xmlns:a16="http://schemas.microsoft.com/office/drawing/2014/main" id="{B43CF071-DB68-9C95-69B4-45BE72A2086E}"/>
              </a:ext>
            </a:extLst>
          </p:cNvPr>
          <p:cNvSpPr txBox="1"/>
          <p:nvPr/>
        </p:nvSpPr>
        <p:spPr>
          <a:xfrm>
            <a:off x="827584" y="2495145"/>
            <a:ext cx="7992888" cy="3200876"/>
          </a:xfrm>
          <a:prstGeom prst="rect">
            <a:avLst/>
          </a:prstGeom>
          <a:noFill/>
        </p:spPr>
        <p:txBody>
          <a:bodyPr wrap="square" rtlCol="0" anchor="b">
            <a:spAutoFit/>
          </a:bodyPr>
          <a:lstStyle/>
          <a:p>
            <a:pPr algn="l">
              <a:lnSpc>
                <a:spcPct val="100000"/>
              </a:lnSpc>
            </a:pPr>
            <a:r>
              <a:rPr lang="pt-BR" sz="3000" b="1" dirty="0"/>
              <a:t>Denominador: número total de municípios, dentro dos mesmos critérios selecionados</a:t>
            </a:r>
          </a:p>
          <a:p>
            <a:pPr algn="l">
              <a:lnSpc>
                <a:spcPct val="100000"/>
              </a:lnSpc>
            </a:pPr>
            <a:endParaRPr lang="pt-BR" sz="3000" b="1" dirty="0"/>
          </a:p>
          <a:p>
            <a:pPr algn="l">
              <a:lnSpc>
                <a:spcPct val="100000"/>
              </a:lnSpc>
            </a:pPr>
            <a:r>
              <a:rPr lang="pt-BR" sz="2400" dirty="0"/>
              <a:t>Fonte de Dados: </a:t>
            </a:r>
            <a:r>
              <a:rPr lang="pt-BR" sz="2400" dirty="0" err="1"/>
              <a:t>Tabnet</a:t>
            </a:r>
            <a:r>
              <a:rPr lang="pt-BR" sz="2400" dirty="0"/>
              <a:t> </a:t>
            </a:r>
            <a:r>
              <a:rPr lang="pt-BR" sz="2400" dirty="0" err="1"/>
              <a:t>DataSUS</a:t>
            </a:r>
            <a:r>
              <a:rPr lang="pt-BR" sz="2400" dirty="0"/>
              <a:t> – Epidemiológicas e Morbidade/ Doenças e Agravos de Notificação 2007 em diante (Sinan)/Violência Interpessoal e Autoprovocada</a:t>
            </a:r>
          </a:p>
          <a:p>
            <a:pPr algn="l">
              <a:lnSpc>
                <a:spcPct val="100000"/>
              </a:lnSpc>
            </a:pPr>
            <a:endParaRPr lang="pt-BR" sz="2400" dirty="0"/>
          </a:p>
          <a:p>
            <a:pPr algn="l">
              <a:lnSpc>
                <a:spcPct val="100000"/>
              </a:lnSpc>
            </a:pPr>
            <a:r>
              <a:rPr lang="pt-BR" sz="1600" b="1" dirty="0"/>
              <a:t>http://tabnet.datasus.gov.br/cgi/deftohtm.exe?sinannet/cnv/violesp.def</a:t>
            </a:r>
          </a:p>
        </p:txBody>
      </p:sp>
      <p:pic>
        <p:nvPicPr>
          <p:cNvPr id="2" name="Áudio 1">
            <a:hlinkClick r:id="" action="ppaction://media"/>
            <a:extLst>
              <a:ext uri="{FF2B5EF4-FFF2-40B4-BE49-F238E27FC236}">
                <a16:creationId xmlns:a16="http://schemas.microsoft.com/office/drawing/2014/main" id="{FDAEE99B-BAD4-E2E6-7026-590591F8C2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543179295"/>
      </p:ext>
    </p:extLst>
  </p:cSld>
  <p:clrMapOvr>
    <a:masterClrMapping/>
  </p:clrMapOvr>
  <mc:AlternateContent xmlns:mc="http://schemas.openxmlformats.org/markup-compatibility/2006">
    <mc:Choice xmlns:p14="http://schemas.microsoft.com/office/powerpoint/2010/main" Requires="p14">
      <p:transition spd="slow" p14:dur="2000" advTm="7951"/>
    </mc:Choice>
    <mc:Fallback>
      <p:transition spd="slow" advTm="79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DCA952-47AD-B2BC-D3B5-89187A59A322}"/>
              </a:ext>
            </a:extLst>
          </p:cNvPr>
          <p:cNvSpPr txBox="1"/>
          <p:nvPr/>
        </p:nvSpPr>
        <p:spPr>
          <a:xfrm>
            <a:off x="539552" y="359946"/>
            <a:ext cx="7344816" cy="830997"/>
          </a:xfrm>
          <a:prstGeom prst="rect">
            <a:avLst/>
          </a:prstGeom>
          <a:noFill/>
        </p:spPr>
        <p:txBody>
          <a:bodyPr wrap="square" rtlCol="0" anchor="b">
            <a:spAutoFit/>
          </a:bodyPr>
          <a:lstStyle/>
          <a:p>
            <a:pPr algn="ctr">
              <a:lnSpc>
                <a:spcPct val="100000"/>
              </a:lnSpc>
            </a:pPr>
            <a:r>
              <a:rPr lang="pt-BR" sz="2400" b="1" dirty="0"/>
              <a:t>INDICADORES E METAS DO PLANO DE DANT 2021-2030</a:t>
            </a:r>
          </a:p>
          <a:p>
            <a:pPr algn="ctr">
              <a:lnSpc>
                <a:spcPct val="100000"/>
              </a:lnSpc>
            </a:pPr>
            <a:r>
              <a:rPr lang="pt-BR" sz="2400" b="1" dirty="0"/>
              <a:t>VIOLÊNCIA</a:t>
            </a:r>
          </a:p>
        </p:txBody>
      </p:sp>
      <p:sp>
        <p:nvSpPr>
          <p:cNvPr id="6" name="CaixaDeTexto 5">
            <a:extLst>
              <a:ext uri="{FF2B5EF4-FFF2-40B4-BE49-F238E27FC236}">
                <a16:creationId xmlns:a16="http://schemas.microsoft.com/office/drawing/2014/main" id="{F276991E-F64C-B66D-3F4F-C337A09410D0}"/>
              </a:ext>
            </a:extLst>
          </p:cNvPr>
          <p:cNvSpPr txBox="1"/>
          <p:nvPr/>
        </p:nvSpPr>
        <p:spPr>
          <a:xfrm>
            <a:off x="179512" y="1242044"/>
            <a:ext cx="8496944" cy="1908215"/>
          </a:xfrm>
          <a:prstGeom prst="rect">
            <a:avLst/>
          </a:prstGeom>
          <a:noFill/>
        </p:spPr>
        <p:txBody>
          <a:bodyPr wrap="square" rtlCol="0" anchor="b">
            <a:spAutoFit/>
          </a:bodyPr>
          <a:lstStyle/>
          <a:p>
            <a:pPr algn="l">
              <a:lnSpc>
                <a:spcPct val="100000"/>
              </a:lnSpc>
            </a:pPr>
            <a:r>
              <a:rPr lang="pt-BR" sz="2400" b="1" dirty="0"/>
              <a:t>Cálculo do Indicador: Percentual de Municípios Notificantes no VIVA/Sinan</a:t>
            </a:r>
          </a:p>
          <a:p>
            <a:pPr algn="l">
              <a:lnSpc>
                <a:spcPct val="100000"/>
              </a:lnSpc>
            </a:pPr>
            <a:endParaRPr lang="pt-BR" sz="2400" b="1" dirty="0"/>
          </a:p>
          <a:p>
            <a:pPr algn="l">
              <a:lnSpc>
                <a:spcPct val="100000"/>
              </a:lnSpc>
            </a:pPr>
            <a:endParaRPr lang="pt-BR" sz="1600" b="1" dirty="0"/>
          </a:p>
          <a:p>
            <a:pPr algn="l">
              <a:lnSpc>
                <a:spcPct val="100000"/>
              </a:lnSpc>
            </a:pPr>
            <a:endParaRPr lang="pt-BR" sz="3000" b="1" dirty="0"/>
          </a:p>
        </p:txBody>
      </p:sp>
      <p:sp>
        <p:nvSpPr>
          <p:cNvPr id="2" name="CaixaDeTexto 1">
            <a:extLst>
              <a:ext uri="{FF2B5EF4-FFF2-40B4-BE49-F238E27FC236}">
                <a16:creationId xmlns:a16="http://schemas.microsoft.com/office/drawing/2014/main" id="{8C69E4FE-FD51-EF4E-8F68-1C1E959B998C}"/>
              </a:ext>
            </a:extLst>
          </p:cNvPr>
          <p:cNvSpPr txBox="1"/>
          <p:nvPr/>
        </p:nvSpPr>
        <p:spPr>
          <a:xfrm>
            <a:off x="323528" y="2692079"/>
            <a:ext cx="8496944" cy="2031325"/>
          </a:xfrm>
          <a:prstGeom prst="rect">
            <a:avLst/>
          </a:prstGeom>
          <a:noFill/>
          <a:ln>
            <a:solidFill>
              <a:srgbClr val="FF0000"/>
            </a:solidFill>
          </a:ln>
        </p:spPr>
        <p:txBody>
          <a:bodyPr wrap="square" rtlCol="0" anchor="b">
            <a:spAutoFit/>
          </a:bodyPr>
          <a:lstStyle/>
          <a:p>
            <a:pPr algn="l">
              <a:lnSpc>
                <a:spcPct val="100000"/>
              </a:lnSpc>
            </a:pPr>
            <a:endParaRPr lang="pt-BR" sz="3000" b="1" dirty="0"/>
          </a:p>
          <a:p>
            <a:pPr algn="ctr">
              <a:lnSpc>
                <a:spcPct val="100000"/>
              </a:lnSpc>
            </a:pPr>
            <a:r>
              <a:rPr lang="pt-BR" sz="2400" b="1" dirty="0"/>
              <a:t>Numerador:             </a:t>
            </a:r>
            <a:r>
              <a:rPr lang="pt-BR" sz="1400" b="1" dirty="0"/>
              <a:t>nº de municípios que realizaram pelo menos 1 notificação de violência no ano</a:t>
            </a:r>
          </a:p>
          <a:p>
            <a:pPr algn="l">
              <a:lnSpc>
                <a:spcPct val="100000"/>
              </a:lnSpc>
            </a:pPr>
            <a:r>
              <a:rPr lang="pt-BR" dirty="0"/>
              <a:t>                                                  _____________________________________________ X100 </a:t>
            </a:r>
            <a:r>
              <a:rPr lang="pt-BR" sz="2400" b="1" dirty="0"/>
              <a:t>Denominador:                                 </a:t>
            </a:r>
            <a:r>
              <a:rPr lang="pt-BR" sz="1400" b="1" dirty="0"/>
              <a:t>nº total de municípios </a:t>
            </a:r>
          </a:p>
          <a:p>
            <a:pPr algn="l">
              <a:lnSpc>
                <a:spcPct val="100000"/>
              </a:lnSpc>
            </a:pPr>
            <a:endParaRPr lang="pt-BR" sz="3000" b="1" dirty="0"/>
          </a:p>
        </p:txBody>
      </p:sp>
      <p:pic>
        <p:nvPicPr>
          <p:cNvPr id="3" name="Áudio 2">
            <a:hlinkClick r:id="" action="ppaction://media"/>
            <a:extLst>
              <a:ext uri="{FF2B5EF4-FFF2-40B4-BE49-F238E27FC236}">
                <a16:creationId xmlns:a16="http://schemas.microsoft.com/office/drawing/2014/main" id="{C13CD9C4-DA3C-4DB2-C08B-B65EB0B11D9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704517905"/>
      </p:ext>
    </p:extLst>
  </p:cSld>
  <p:clrMapOvr>
    <a:masterClrMapping/>
  </p:clrMapOvr>
  <mc:AlternateContent xmlns:mc="http://schemas.openxmlformats.org/markup-compatibility/2006">
    <mc:Choice xmlns:p14="http://schemas.microsoft.com/office/powerpoint/2010/main" Requires="p14">
      <p:transition spd="slow" p14:dur="2000" advTm="22021"/>
    </mc:Choice>
    <mc:Fallback>
      <p:transition spd="slow" advTm="220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DCA952-47AD-B2BC-D3B5-89187A59A322}"/>
              </a:ext>
            </a:extLst>
          </p:cNvPr>
          <p:cNvSpPr txBox="1"/>
          <p:nvPr/>
        </p:nvSpPr>
        <p:spPr>
          <a:xfrm>
            <a:off x="539552" y="359946"/>
            <a:ext cx="7344816" cy="830997"/>
          </a:xfrm>
          <a:prstGeom prst="rect">
            <a:avLst/>
          </a:prstGeom>
          <a:noFill/>
        </p:spPr>
        <p:txBody>
          <a:bodyPr wrap="square" rtlCol="0" anchor="b">
            <a:spAutoFit/>
          </a:bodyPr>
          <a:lstStyle/>
          <a:p>
            <a:pPr algn="ctr">
              <a:lnSpc>
                <a:spcPct val="100000"/>
              </a:lnSpc>
            </a:pPr>
            <a:r>
              <a:rPr lang="pt-BR" sz="2400" b="1" dirty="0"/>
              <a:t>INDICADORES E METAS DO PLANO DE DANT 2021-2030</a:t>
            </a:r>
          </a:p>
          <a:p>
            <a:pPr algn="ctr">
              <a:lnSpc>
                <a:spcPct val="100000"/>
              </a:lnSpc>
            </a:pPr>
            <a:r>
              <a:rPr lang="pt-BR" sz="2400" b="1" dirty="0"/>
              <a:t>VIOLÊNCIA</a:t>
            </a:r>
          </a:p>
        </p:txBody>
      </p:sp>
      <p:sp>
        <p:nvSpPr>
          <p:cNvPr id="6" name="CaixaDeTexto 5">
            <a:extLst>
              <a:ext uri="{FF2B5EF4-FFF2-40B4-BE49-F238E27FC236}">
                <a16:creationId xmlns:a16="http://schemas.microsoft.com/office/drawing/2014/main" id="{F276991E-F64C-B66D-3F4F-C337A09410D0}"/>
              </a:ext>
            </a:extLst>
          </p:cNvPr>
          <p:cNvSpPr txBox="1"/>
          <p:nvPr/>
        </p:nvSpPr>
        <p:spPr>
          <a:xfrm>
            <a:off x="179512" y="1242044"/>
            <a:ext cx="8496944" cy="1908215"/>
          </a:xfrm>
          <a:prstGeom prst="rect">
            <a:avLst/>
          </a:prstGeom>
          <a:noFill/>
        </p:spPr>
        <p:txBody>
          <a:bodyPr wrap="square" rtlCol="0" anchor="b">
            <a:spAutoFit/>
          </a:bodyPr>
          <a:lstStyle/>
          <a:p>
            <a:pPr algn="l">
              <a:lnSpc>
                <a:spcPct val="100000"/>
              </a:lnSpc>
            </a:pPr>
            <a:r>
              <a:rPr lang="pt-BR" sz="2400" b="1" dirty="0"/>
              <a:t>Cálculo do Indicador: Percentual de Municípios Notificantes no VIVA/Sinan</a:t>
            </a:r>
          </a:p>
          <a:p>
            <a:pPr algn="l">
              <a:lnSpc>
                <a:spcPct val="100000"/>
              </a:lnSpc>
            </a:pPr>
            <a:endParaRPr lang="pt-BR" sz="2400" b="1" dirty="0"/>
          </a:p>
          <a:p>
            <a:pPr algn="l">
              <a:lnSpc>
                <a:spcPct val="100000"/>
              </a:lnSpc>
            </a:pPr>
            <a:endParaRPr lang="pt-BR" sz="1600" b="1" dirty="0"/>
          </a:p>
          <a:p>
            <a:pPr algn="l">
              <a:lnSpc>
                <a:spcPct val="100000"/>
              </a:lnSpc>
            </a:pPr>
            <a:endParaRPr lang="pt-BR" sz="3000" b="1" dirty="0"/>
          </a:p>
        </p:txBody>
      </p:sp>
      <p:pic>
        <p:nvPicPr>
          <p:cNvPr id="8" name="Imagem 7">
            <a:extLst>
              <a:ext uri="{FF2B5EF4-FFF2-40B4-BE49-F238E27FC236}">
                <a16:creationId xmlns:a16="http://schemas.microsoft.com/office/drawing/2014/main" id="{05C43E31-2027-4BEA-2063-EA46BA6DAFBD}"/>
              </a:ext>
            </a:extLst>
          </p:cNvPr>
          <p:cNvPicPr>
            <a:picLocks noChangeAspect="1"/>
          </p:cNvPicPr>
          <p:nvPr/>
        </p:nvPicPr>
        <p:blipFill>
          <a:blip r:embed="rId4"/>
          <a:stretch>
            <a:fillRect/>
          </a:stretch>
        </p:blipFill>
        <p:spPr>
          <a:xfrm>
            <a:off x="504685" y="2524124"/>
            <a:ext cx="7919709" cy="2273028"/>
          </a:xfrm>
          <a:prstGeom prst="rect">
            <a:avLst/>
          </a:prstGeom>
        </p:spPr>
      </p:pic>
      <p:pic>
        <p:nvPicPr>
          <p:cNvPr id="2" name="Áudio 1">
            <a:hlinkClick r:id="" action="ppaction://media"/>
            <a:extLst>
              <a:ext uri="{FF2B5EF4-FFF2-40B4-BE49-F238E27FC236}">
                <a16:creationId xmlns:a16="http://schemas.microsoft.com/office/drawing/2014/main" id="{0A4C76EF-9C0D-2458-C817-D469B8A7F0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8707526"/>
      </p:ext>
    </p:extLst>
  </p:cSld>
  <p:clrMapOvr>
    <a:masterClrMapping/>
  </p:clrMapOvr>
  <mc:AlternateContent xmlns:mc="http://schemas.openxmlformats.org/markup-compatibility/2006">
    <mc:Choice xmlns:p14="http://schemas.microsoft.com/office/powerpoint/2010/main" Requires="p14">
      <p:transition spd="slow" p14:dur="2000" advTm="40064"/>
    </mc:Choice>
    <mc:Fallback>
      <p:transition spd="slow" advTm="400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F3589-B4A0-0E4D-A1D7-666061745599}"/>
              </a:ext>
            </a:extLst>
          </p:cNvPr>
          <p:cNvSpPr>
            <a:spLocks noGrp="1"/>
          </p:cNvSpPr>
          <p:nvPr>
            <p:ph type="body" sz="quarter" idx="10"/>
          </p:nvPr>
        </p:nvSpPr>
        <p:spPr>
          <a:xfrm>
            <a:off x="899592" y="188640"/>
            <a:ext cx="6707292" cy="820935"/>
          </a:xfrm>
        </p:spPr>
        <p:txBody>
          <a:bodyPr>
            <a:normAutofit/>
          </a:bodyPr>
          <a:lstStyle/>
          <a:p>
            <a:pPr algn="ctr"/>
            <a:r>
              <a:rPr lang="pt-BR" sz="2000" dirty="0"/>
              <a:t>Referência Bibliográfica</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429000"/>
            <a:ext cx="2010941" cy="262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a:extLst>
              <a:ext uri="{FF2B5EF4-FFF2-40B4-BE49-F238E27FC236}">
                <a16:creationId xmlns:a16="http://schemas.microsoft.com/office/drawing/2014/main" id="{A8F91940-B6F7-2D58-47E1-B653A30283C6}"/>
              </a:ext>
            </a:extLst>
          </p:cNvPr>
          <p:cNvSpPr txBox="1"/>
          <p:nvPr/>
        </p:nvSpPr>
        <p:spPr>
          <a:xfrm>
            <a:off x="611560" y="1484784"/>
            <a:ext cx="6534472" cy="1815882"/>
          </a:xfrm>
          <a:prstGeom prst="rect">
            <a:avLst/>
          </a:prstGeom>
          <a:noFill/>
        </p:spPr>
        <p:txBody>
          <a:bodyPr wrap="square">
            <a:spAutoFit/>
          </a:bodyPr>
          <a:lstStyle/>
          <a:p>
            <a:r>
              <a:rPr lang="pt-BR" sz="1400" dirty="0"/>
              <a:t>Brasil. Ministério da Saúde. Secretaria de Vigilância em Saúde. Departamento de Análise em Saúde e Vigilância de Doenças Não Transmissíveis. Plano de Ações Estratégicas para o Enfrentamento das Doenças Crônicas e Agravos não Transmissíveis no Brasil 2021-2030 [recurso eletrônico] / Ministério da Saúde, Secretaria de Vigilância em Saúde, Departamento de Análise em Saúde e Vigilância de Doenças Não Transmissíveis. – Brasília : Ministério da Saúde, 2021. http://bvsms.saude.gov.br/bvs/publicacoes/plano_enfrentamento_doencas_cronicas_ agravos_2021_2030.pdf</a:t>
            </a:r>
          </a:p>
        </p:txBody>
      </p:sp>
      <p:pic>
        <p:nvPicPr>
          <p:cNvPr id="3" name="Áudio 2">
            <a:hlinkClick r:id="" action="ppaction://media"/>
            <a:extLst>
              <a:ext uri="{FF2B5EF4-FFF2-40B4-BE49-F238E27FC236}">
                <a16:creationId xmlns:a16="http://schemas.microsoft.com/office/drawing/2014/main" id="{54C6C93B-E667-6058-02DC-8916BDCEBB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163858161"/>
      </p:ext>
    </p:extLst>
  </p:cSld>
  <p:clrMapOvr>
    <a:masterClrMapping/>
  </p:clrMapOvr>
  <mc:AlternateContent xmlns:mc="http://schemas.openxmlformats.org/markup-compatibility/2006">
    <mc:Choice xmlns:p14="http://schemas.microsoft.com/office/powerpoint/2010/main" Requires="p14">
      <p:transition spd="slow" p14:dur="2000" advTm="10134"/>
    </mc:Choice>
    <mc:Fallback>
      <p:transition spd="slow" advTm="10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788024" y="1340768"/>
            <a:ext cx="4200215" cy="246221"/>
          </a:xfrm>
          <a:prstGeom prst="rect">
            <a:avLst/>
          </a:prstGeom>
          <a:noFill/>
        </p:spPr>
        <p:txBody>
          <a:bodyPr wrap="square" rtlCol="0" anchor="b">
            <a:spAutoFit/>
          </a:bodyPr>
          <a:lstStyle/>
          <a:p>
            <a:r>
              <a:rPr lang="pt-BR" sz="1000" b="1" dirty="0">
                <a:solidFill>
                  <a:prstClr val="white"/>
                </a:solidFill>
              </a:rPr>
              <a:t>Número de notificações segundo faixa etária, por ano, ESP, 2011 a 2020</a:t>
            </a:r>
          </a:p>
        </p:txBody>
      </p:sp>
      <p:pic>
        <p:nvPicPr>
          <p:cNvPr id="3" name="Áudio 2">
            <a:hlinkClick r:id="" action="ppaction://media"/>
            <a:extLst>
              <a:ext uri="{FF2B5EF4-FFF2-40B4-BE49-F238E27FC236}">
                <a16:creationId xmlns:a16="http://schemas.microsoft.com/office/drawing/2014/main" id="{EDAD637B-9845-DF78-6B1C-4B5580148E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50888538"/>
      </p:ext>
    </p:extLst>
  </p:cSld>
  <p:clrMapOvr>
    <a:masterClrMapping/>
  </p:clrMapOvr>
  <mc:AlternateContent xmlns:mc="http://schemas.openxmlformats.org/markup-compatibility/2006">
    <mc:Choice xmlns:p14="http://schemas.microsoft.com/office/powerpoint/2010/main" Requires="p14">
      <p:transition spd="slow" p14:dur="2000" advTm="3966"/>
    </mc:Choice>
    <mc:Fallback>
      <p:transition spd="slow" advTm="39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DCA952-47AD-B2BC-D3B5-89187A59A322}"/>
              </a:ext>
            </a:extLst>
          </p:cNvPr>
          <p:cNvSpPr txBox="1"/>
          <p:nvPr/>
        </p:nvSpPr>
        <p:spPr>
          <a:xfrm>
            <a:off x="539552" y="188640"/>
            <a:ext cx="7344816" cy="830997"/>
          </a:xfrm>
          <a:prstGeom prst="rect">
            <a:avLst/>
          </a:prstGeom>
          <a:noFill/>
        </p:spPr>
        <p:txBody>
          <a:bodyPr wrap="square" rtlCol="0" anchor="b">
            <a:spAutoFit/>
          </a:bodyPr>
          <a:lstStyle/>
          <a:p>
            <a:pPr algn="ctr">
              <a:lnSpc>
                <a:spcPct val="100000"/>
              </a:lnSpc>
            </a:pPr>
            <a:r>
              <a:rPr lang="pt-BR" sz="2400" b="1" dirty="0"/>
              <a:t>INDICADORES E METAS DO PLANO DE DANT 2021-2030</a:t>
            </a:r>
          </a:p>
          <a:p>
            <a:pPr algn="ctr">
              <a:lnSpc>
                <a:spcPct val="100000"/>
              </a:lnSpc>
            </a:pPr>
            <a:r>
              <a:rPr lang="pt-BR" sz="2400" b="1" dirty="0"/>
              <a:t>VIOLÊNCIA</a:t>
            </a:r>
          </a:p>
        </p:txBody>
      </p:sp>
      <p:pic>
        <p:nvPicPr>
          <p:cNvPr id="4" name="Imagem 3">
            <a:extLst>
              <a:ext uri="{FF2B5EF4-FFF2-40B4-BE49-F238E27FC236}">
                <a16:creationId xmlns:a16="http://schemas.microsoft.com/office/drawing/2014/main" id="{470EB339-7FFD-4891-80CA-C93E492BB26F}"/>
              </a:ext>
            </a:extLst>
          </p:cNvPr>
          <p:cNvPicPr>
            <a:picLocks noChangeAspect="1"/>
          </p:cNvPicPr>
          <p:nvPr/>
        </p:nvPicPr>
        <p:blipFill>
          <a:blip r:embed="rId4"/>
          <a:stretch>
            <a:fillRect/>
          </a:stretch>
        </p:blipFill>
        <p:spPr>
          <a:xfrm>
            <a:off x="1434428" y="1907219"/>
            <a:ext cx="7709572" cy="1099939"/>
          </a:xfrm>
          <a:prstGeom prst="rect">
            <a:avLst/>
          </a:prstGeom>
        </p:spPr>
      </p:pic>
      <p:pic>
        <p:nvPicPr>
          <p:cNvPr id="2" name="Picture 2">
            <a:extLst>
              <a:ext uri="{FF2B5EF4-FFF2-40B4-BE49-F238E27FC236}">
                <a16:creationId xmlns:a16="http://schemas.microsoft.com/office/drawing/2014/main" id="{D6EB8700-9935-149E-7AC2-73D79D9437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093" y="1384435"/>
            <a:ext cx="1242044" cy="162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ector de Seta Reta 2">
            <a:extLst>
              <a:ext uri="{FF2B5EF4-FFF2-40B4-BE49-F238E27FC236}">
                <a16:creationId xmlns:a16="http://schemas.microsoft.com/office/drawing/2014/main" id="{351D1EAD-7C0F-094F-54CE-3EBDFB2B36AB}"/>
              </a:ext>
            </a:extLst>
          </p:cNvPr>
          <p:cNvCxnSpPr/>
          <p:nvPr/>
        </p:nvCxnSpPr>
        <p:spPr>
          <a:xfrm>
            <a:off x="5508104" y="3173763"/>
            <a:ext cx="0" cy="973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61E3CD9F-8ECE-24B4-D545-398BE0822944}"/>
              </a:ext>
            </a:extLst>
          </p:cNvPr>
          <p:cNvSpPr txBox="1"/>
          <p:nvPr/>
        </p:nvSpPr>
        <p:spPr>
          <a:xfrm>
            <a:off x="1979712" y="4191471"/>
            <a:ext cx="6264696" cy="1477328"/>
          </a:xfrm>
          <a:prstGeom prst="rect">
            <a:avLst/>
          </a:prstGeom>
          <a:noFill/>
        </p:spPr>
        <p:txBody>
          <a:bodyPr wrap="square" rtlCol="0" anchor="b">
            <a:spAutoFit/>
          </a:bodyPr>
          <a:lstStyle/>
          <a:p>
            <a:pPr algn="ctr">
              <a:lnSpc>
                <a:spcPct val="100000"/>
              </a:lnSpc>
            </a:pPr>
            <a:r>
              <a:rPr lang="pt-BR" sz="3000" b="1" dirty="0"/>
              <a:t>Cálculo do Indicador:</a:t>
            </a:r>
          </a:p>
          <a:p>
            <a:pPr algn="ctr">
              <a:lnSpc>
                <a:spcPct val="100000"/>
              </a:lnSpc>
            </a:pPr>
            <a:r>
              <a:rPr lang="pt-BR" sz="3000" b="1" dirty="0"/>
              <a:t>Percentual de municípios notificantes no Viva/Sinan</a:t>
            </a:r>
          </a:p>
        </p:txBody>
      </p:sp>
      <p:pic>
        <p:nvPicPr>
          <p:cNvPr id="6" name="Áudio 5">
            <a:hlinkClick r:id="" action="ppaction://media"/>
            <a:extLst>
              <a:ext uri="{FF2B5EF4-FFF2-40B4-BE49-F238E27FC236}">
                <a16:creationId xmlns:a16="http://schemas.microsoft.com/office/drawing/2014/main" id="{4CD03D6A-63BF-C6AA-550B-2E64F15F897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725481085"/>
      </p:ext>
    </p:extLst>
  </p:cSld>
  <p:clrMapOvr>
    <a:masterClrMapping/>
  </p:clrMapOvr>
  <mc:AlternateContent xmlns:mc="http://schemas.openxmlformats.org/markup-compatibility/2006">
    <mc:Choice xmlns:p14="http://schemas.microsoft.com/office/powerpoint/2010/main" Requires="p14">
      <p:transition spd="slow" p14:dur="2000" advTm="27920"/>
    </mc:Choice>
    <mc:Fallback>
      <p:transition spd="slow" advTm="27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DCA952-47AD-B2BC-D3B5-89187A59A322}"/>
              </a:ext>
            </a:extLst>
          </p:cNvPr>
          <p:cNvSpPr txBox="1"/>
          <p:nvPr/>
        </p:nvSpPr>
        <p:spPr>
          <a:xfrm>
            <a:off x="539552" y="188640"/>
            <a:ext cx="7344816" cy="830997"/>
          </a:xfrm>
          <a:prstGeom prst="rect">
            <a:avLst/>
          </a:prstGeom>
          <a:noFill/>
        </p:spPr>
        <p:txBody>
          <a:bodyPr wrap="square" rtlCol="0" anchor="b">
            <a:spAutoFit/>
          </a:bodyPr>
          <a:lstStyle/>
          <a:p>
            <a:pPr algn="ctr">
              <a:lnSpc>
                <a:spcPct val="100000"/>
              </a:lnSpc>
            </a:pPr>
            <a:r>
              <a:rPr lang="pt-BR" sz="2400" b="1" dirty="0"/>
              <a:t>INDICADORES E METAS DO PLANO DE DANT 2021-2030</a:t>
            </a:r>
          </a:p>
          <a:p>
            <a:pPr algn="ctr">
              <a:lnSpc>
                <a:spcPct val="100000"/>
              </a:lnSpc>
            </a:pPr>
            <a:r>
              <a:rPr lang="pt-BR" sz="2400" b="1" dirty="0"/>
              <a:t>VIOLÊNCIA</a:t>
            </a:r>
          </a:p>
        </p:txBody>
      </p:sp>
      <p:pic>
        <p:nvPicPr>
          <p:cNvPr id="2" name="Picture 2">
            <a:extLst>
              <a:ext uri="{FF2B5EF4-FFF2-40B4-BE49-F238E27FC236}">
                <a16:creationId xmlns:a16="http://schemas.microsoft.com/office/drawing/2014/main" id="{D6EB8700-9935-149E-7AC2-73D79D9437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412776"/>
            <a:ext cx="1242044" cy="162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a:extLst>
              <a:ext uri="{FF2B5EF4-FFF2-40B4-BE49-F238E27FC236}">
                <a16:creationId xmlns:a16="http://schemas.microsoft.com/office/drawing/2014/main" id="{636B2E6B-DF3C-1CD4-62B8-5445E4B10CFA}"/>
              </a:ext>
            </a:extLst>
          </p:cNvPr>
          <p:cNvSpPr txBox="1"/>
          <p:nvPr/>
        </p:nvSpPr>
        <p:spPr>
          <a:xfrm>
            <a:off x="2029907" y="2245170"/>
            <a:ext cx="5886400" cy="1815882"/>
          </a:xfrm>
          <a:prstGeom prst="rect">
            <a:avLst/>
          </a:prstGeom>
          <a:noFill/>
        </p:spPr>
        <p:txBody>
          <a:bodyPr wrap="square">
            <a:spAutoFit/>
          </a:bodyPr>
          <a:lstStyle/>
          <a:p>
            <a:r>
              <a:rPr lang="pt-BR" sz="1600" dirty="0"/>
              <a:t>Para o monitoramento da meta de “aumentar em 40% o percentual de municípios notificantes no Viva/Sinan”, no Brasil, até 2030, o indicador é dado pela proporção de municípios que realizaram ao menos uma notificação de violência interpessoal ou autoprovocada, no ano (número de municípios que realizaram pelo menos uma notificação, dividido pelo número total de municípios, multiplicado por 100). </a:t>
            </a:r>
          </a:p>
        </p:txBody>
      </p:sp>
      <p:sp>
        <p:nvSpPr>
          <p:cNvPr id="3" name="Retângulo 2">
            <a:extLst>
              <a:ext uri="{FF2B5EF4-FFF2-40B4-BE49-F238E27FC236}">
                <a16:creationId xmlns:a16="http://schemas.microsoft.com/office/drawing/2014/main" id="{D974BC16-724D-1868-BB35-3C1151085AC3}"/>
              </a:ext>
            </a:extLst>
          </p:cNvPr>
          <p:cNvSpPr/>
          <p:nvPr/>
        </p:nvSpPr>
        <p:spPr>
          <a:xfrm>
            <a:off x="3926556" y="2780929"/>
            <a:ext cx="3597772" cy="254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64D70FD0-4569-D7AB-59C3-10FF4387FB5B}"/>
              </a:ext>
            </a:extLst>
          </p:cNvPr>
          <p:cNvSpPr/>
          <p:nvPr/>
        </p:nvSpPr>
        <p:spPr>
          <a:xfrm>
            <a:off x="2029906" y="3035499"/>
            <a:ext cx="5710445" cy="254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2A36F9B-BC92-365C-2933-3DDFD53A42A4}"/>
              </a:ext>
            </a:extLst>
          </p:cNvPr>
          <p:cNvSpPr/>
          <p:nvPr/>
        </p:nvSpPr>
        <p:spPr>
          <a:xfrm>
            <a:off x="2029906" y="3313362"/>
            <a:ext cx="5740715" cy="231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129681A5-E98F-3FAC-8703-3E0D62F4B819}"/>
              </a:ext>
            </a:extLst>
          </p:cNvPr>
          <p:cNvSpPr/>
          <p:nvPr/>
        </p:nvSpPr>
        <p:spPr>
          <a:xfrm>
            <a:off x="2029905" y="3567932"/>
            <a:ext cx="5740715" cy="231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E3CDCCDD-9D36-C058-CA62-5A8710F21973}"/>
              </a:ext>
            </a:extLst>
          </p:cNvPr>
          <p:cNvSpPr/>
          <p:nvPr/>
        </p:nvSpPr>
        <p:spPr>
          <a:xfrm>
            <a:off x="2014771" y="3809440"/>
            <a:ext cx="829038" cy="231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AF966527-E685-0B14-73FA-4A4FDAE48BA6}"/>
              </a:ext>
            </a:extLst>
          </p:cNvPr>
          <p:cNvSpPr txBox="1"/>
          <p:nvPr/>
        </p:nvSpPr>
        <p:spPr>
          <a:xfrm>
            <a:off x="1925960" y="4141187"/>
            <a:ext cx="4572000" cy="369332"/>
          </a:xfrm>
          <a:prstGeom prst="rect">
            <a:avLst/>
          </a:prstGeom>
          <a:noFill/>
        </p:spPr>
        <p:txBody>
          <a:bodyPr wrap="square">
            <a:spAutoFit/>
          </a:bodyPr>
          <a:lstStyle/>
          <a:p>
            <a:r>
              <a:rPr lang="pt-BR" sz="1800" dirty="0"/>
              <a:t>(Brasil, 2021, pág.82)</a:t>
            </a:r>
            <a:endParaRPr lang="pt-BR" dirty="0"/>
          </a:p>
        </p:txBody>
      </p:sp>
      <p:pic>
        <p:nvPicPr>
          <p:cNvPr id="10" name="Áudio 9">
            <a:hlinkClick r:id="" action="ppaction://media"/>
            <a:extLst>
              <a:ext uri="{FF2B5EF4-FFF2-40B4-BE49-F238E27FC236}">
                <a16:creationId xmlns:a16="http://schemas.microsoft.com/office/drawing/2014/main" id="{4BE75622-845F-4602-909C-888B32DE86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186796034"/>
      </p:ext>
    </p:extLst>
  </p:cSld>
  <p:clrMapOvr>
    <a:masterClrMapping/>
  </p:clrMapOvr>
  <mc:AlternateContent xmlns:mc="http://schemas.openxmlformats.org/markup-compatibility/2006">
    <mc:Choice xmlns:p14="http://schemas.microsoft.com/office/powerpoint/2010/main" Requires="p14">
      <p:transition spd="slow" p14:dur="2000" advTm="23601"/>
    </mc:Choice>
    <mc:Fallback>
      <p:transition spd="slow" advTm="23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DCA952-47AD-B2BC-D3B5-89187A59A322}"/>
              </a:ext>
            </a:extLst>
          </p:cNvPr>
          <p:cNvSpPr txBox="1"/>
          <p:nvPr/>
        </p:nvSpPr>
        <p:spPr>
          <a:xfrm>
            <a:off x="539552" y="188640"/>
            <a:ext cx="7344816" cy="830997"/>
          </a:xfrm>
          <a:prstGeom prst="rect">
            <a:avLst/>
          </a:prstGeom>
          <a:noFill/>
        </p:spPr>
        <p:txBody>
          <a:bodyPr wrap="square" rtlCol="0" anchor="b">
            <a:spAutoFit/>
          </a:bodyPr>
          <a:lstStyle/>
          <a:p>
            <a:pPr algn="ctr">
              <a:lnSpc>
                <a:spcPct val="100000"/>
              </a:lnSpc>
            </a:pPr>
            <a:r>
              <a:rPr lang="pt-BR" sz="2400" b="1" dirty="0"/>
              <a:t>INDICADORES E METAS DO PLANO DE DANT 2021-2030</a:t>
            </a:r>
          </a:p>
          <a:p>
            <a:pPr algn="ctr">
              <a:lnSpc>
                <a:spcPct val="100000"/>
              </a:lnSpc>
            </a:pPr>
            <a:r>
              <a:rPr lang="pt-BR" sz="2400" b="1" dirty="0"/>
              <a:t>VIOLÊNCIA</a:t>
            </a:r>
          </a:p>
        </p:txBody>
      </p:sp>
      <p:sp>
        <p:nvSpPr>
          <p:cNvPr id="11" name="CaixaDeTexto 10">
            <a:extLst>
              <a:ext uri="{FF2B5EF4-FFF2-40B4-BE49-F238E27FC236}">
                <a16:creationId xmlns:a16="http://schemas.microsoft.com/office/drawing/2014/main" id="{9BAE7C49-8491-A8D0-4661-C0E8F2AB88CE}"/>
              </a:ext>
            </a:extLst>
          </p:cNvPr>
          <p:cNvSpPr txBox="1"/>
          <p:nvPr/>
        </p:nvSpPr>
        <p:spPr>
          <a:xfrm>
            <a:off x="818278" y="1324553"/>
            <a:ext cx="7992888" cy="461665"/>
          </a:xfrm>
          <a:prstGeom prst="rect">
            <a:avLst/>
          </a:prstGeom>
          <a:noFill/>
        </p:spPr>
        <p:txBody>
          <a:bodyPr wrap="square" rtlCol="0" anchor="b">
            <a:spAutoFit/>
          </a:bodyPr>
          <a:lstStyle/>
          <a:p>
            <a:pPr algn="ctr">
              <a:lnSpc>
                <a:spcPct val="100000"/>
              </a:lnSpc>
            </a:pPr>
            <a:r>
              <a:rPr lang="pt-BR" sz="2400" b="1" dirty="0"/>
              <a:t>Percentual de Municípios Notificantes no Viva/Sinan</a:t>
            </a:r>
          </a:p>
        </p:txBody>
      </p:sp>
      <p:sp>
        <p:nvSpPr>
          <p:cNvPr id="3" name="CaixaDeTexto 2">
            <a:extLst>
              <a:ext uri="{FF2B5EF4-FFF2-40B4-BE49-F238E27FC236}">
                <a16:creationId xmlns:a16="http://schemas.microsoft.com/office/drawing/2014/main" id="{427C8D5D-D056-0F7B-18BE-8C6CD46B28CA}"/>
              </a:ext>
            </a:extLst>
          </p:cNvPr>
          <p:cNvSpPr txBox="1"/>
          <p:nvPr/>
        </p:nvSpPr>
        <p:spPr>
          <a:xfrm>
            <a:off x="797750" y="2639816"/>
            <a:ext cx="7344816" cy="2339102"/>
          </a:xfrm>
          <a:prstGeom prst="rect">
            <a:avLst/>
          </a:prstGeom>
          <a:noFill/>
        </p:spPr>
        <p:txBody>
          <a:bodyPr wrap="square">
            <a:spAutoFit/>
          </a:bodyPr>
          <a:lstStyle/>
          <a:p>
            <a:pPr algn="l">
              <a:lnSpc>
                <a:spcPct val="100000"/>
              </a:lnSpc>
            </a:pPr>
            <a:r>
              <a:rPr lang="pt-BR" sz="1800" b="1" dirty="0"/>
              <a:t>Fonte de Dados: </a:t>
            </a:r>
            <a:r>
              <a:rPr lang="pt-BR" sz="2000" dirty="0" err="1"/>
              <a:t>Tabnet</a:t>
            </a:r>
            <a:r>
              <a:rPr lang="pt-BR" sz="2000" dirty="0"/>
              <a:t> </a:t>
            </a:r>
            <a:r>
              <a:rPr lang="pt-BR" sz="2000" dirty="0" err="1"/>
              <a:t>DataSUS</a:t>
            </a:r>
            <a:r>
              <a:rPr lang="pt-BR" sz="2000" dirty="0"/>
              <a:t> </a:t>
            </a:r>
            <a:r>
              <a:rPr lang="pt-BR" sz="1800" dirty="0"/>
              <a:t>– Epidemiológicas e Morbidades/ Doenças e Agravos de Notificação 2007 em diante (Sinan)/ Violência Interpessoal e Autoprovocada</a:t>
            </a:r>
          </a:p>
          <a:p>
            <a:pPr algn="l">
              <a:lnSpc>
                <a:spcPct val="100000"/>
              </a:lnSpc>
            </a:pPr>
            <a:endParaRPr lang="pt-BR" dirty="0"/>
          </a:p>
          <a:p>
            <a:pPr algn="l">
              <a:lnSpc>
                <a:spcPct val="100000"/>
              </a:lnSpc>
            </a:pPr>
            <a:endParaRPr lang="pt-BR" sz="1800" dirty="0"/>
          </a:p>
          <a:p>
            <a:pPr algn="l">
              <a:lnSpc>
                <a:spcPct val="100000"/>
              </a:lnSpc>
            </a:pPr>
            <a:r>
              <a:rPr lang="pt-BR" b="1" dirty="0"/>
              <a:t>Numerador: </a:t>
            </a:r>
            <a:r>
              <a:rPr lang="pt-BR" dirty="0"/>
              <a:t>nº de municípios com pelo menos 1 </a:t>
            </a:r>
            <a:r>
              <a:rPr lang="pt-BR" dirty="0" err="1"/>
              <a:t>not</a:t>
            </a:r>
            <a:r>
              <a:rPr lang="pt-BR" dirty="0"/>
              <a:t>.</a:t>
            </a:r>
          </a:p>
          <a:p>
            <a:pPr algn="l">
              <a:lnSpc>
                <a:spcPct val="100000"/>
              </a:lnSpc>
            </a:pPr>
            <a:r>
              <a:rPr lang="pt-BR" sz="1800" dirty="0"/>
              <a:t>                      _________________________________    X 100</a:t>
            </a:r>
          </a:p>
          <a:p>
            <a:pPr algn="l">
              <a:lnSpc>
                <a:spcPct val="100000"/>
              </a:lnSpc>
            </a:pPr>
            <a:r>
              <a:rPr lang="pt-BR" b="1" dirty="0"/>
              <a:t>Denominador:           </a:t>
            </a:r>
            <a:r>
              <a:rPr lang="pt-BR" dirty="0"/>
              <a:t>Nº total de municípios</a:t>
            </a:r>
            <a:endParaRPr lang="pt-BR" sz="1800" dirty="0"/>
          </a:p>
        </p:txBody>
      </p:sp>
      <p:pic>
        <p:nvPicPr>
          <p:cNvPr id="2" name="Áudio 1">
            <a:hlinkClick r:id="" action="ppaction://media"/>
            <a:extLst>
              <a:ext uri="{FF2B5EF4-FFF2-40B4-BE49-F238E27FC236}">
                <a16:creationId xmlns:a16="http://schemas.microsoft.com/office/drawing/2014/main" id="{4574807E-E90A-A41A-217F-DFC6499DBC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653273026"/>
      </p:ext>
    </p:extLst>
  </p:cSld>
  <p:clrMapOvr>
    <a:masterClrMapping/>
  </p:clrMapOvr>
  <mc:AlternateContent xmlns:mc="http://schemas.openxmlformats.org/markup-compatibility/2006">
    <mc:Choice xmlns:p14="http://schemas.microsoft.com/office/powerpoint/2010/main" Requires="p14">
      <p:transition spd="slow" p14:dur="2000" advTm="8253"/>
    </mc:Choice>
    <mc:Fallback>
      <p:transition spd="slow" advTm="82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DCA952-47AD-B2BC-D3B5-89187A59A322}"/>
              </a:ext>
            </a:extLst>
          </p:cNvPr>
          <p:cNvSpPr txBox="1"/>
          <p:nvPr/>
        </p:nvSpPr>
        <p:spPr>
          <a:xfrm>
            <a:off x="539552" y="188640"/>
            <a:ext cx="7344816" cy="830997"/>
          </a:xfrm>
          <a:prstGeom prst="rect">
            <a:avLst/>
          </a:prstGeom>
          <a:noFill/>
        </p:spPr>
        <p:txBody>
          <a:bodyPr wrap="square" rtlCol="0" anchor="b">
            <a:spAutoFit/>
          </a:bodyPr>
          <a:lstStyle/>
          <a:p>
            <a:pPr algn="ctr">
              <a:lnSpc>
                <a:spcPct val="100000"/>
              </a:lnSpc>
            </a:pPr>
            <a:r>
              <a:rPr lang="pt-BR" sz="2400" b="1" dirty="0"/>
              <a:t>INDICADORES E METAS DO PLANO DE DANT 2021-2030</a:t>
            </a:r>
          </a:p>
          <a:p>
            <a:pPr algn="ctr">
              <a:lnSpc>
                <a:spcPct val="100000"/>
              </a:lnSpc>
            </a:pPr>
            <a:r>
              <a:rPr lang="pt-BR" sz="2400" b="1" dirty="0"/>
              <a:t>VIOLÊNCIA</a:t>
            </a:r>
          </a:p>
        </p:txBody>
      </p:sp>
      <p:sp>
        <p:nvSpPr>
          <p:cNvPr id="11" name="CaixaDeTexto 10">
            <a:extLst>
              <a:ext uri="{FF2B5EF4-FFF2-40B4-BE49-F238E27FC236}">
                <a16:creationId xmlns:a16="http://schemas.microsoft.com/office/drawing/2014/main" id="{9BAE7C49-8491-A8D0-4661-C0E8F2AB88CE}"/>
              </a:ext>
            </a:extLst>
          </p:cNvPr>
          <p:cNvSpPr txBox="1"/>
          <p:nvPr/>
        </p:nvSpPr>
        <p:spPr>
          <a:xfrm>
            <a:off x="827584" y="1268760"/>
            <a:ext cx="7992888" cy="1015663"/>
          </a:xfrm>
          <a:prstGeom prst="rect">
            <a:avLst/>
          </a:prstGeom>
          <a:noFill/>
        </p:spPr>
        <p:txBody>
          <a:bodyPr wrap="square" rtlCol="0" anchor="b">
            <a:spAutoFit/>
          </a:bodyPr>
          <a:lstStyle/>
          <a:p>
            <a:pPr algn="ctr">
              <a:lnSpc>
                <a:spcPct val="100000"/>
              </a:lnSpc>
            </a:pPr>
            <a:r>
              <a:rPr lang="pt-BR" sz="3000" b="1" dirty="0"/>
              <a:t>Percentual de Municípios Notificantes no Viva/Sinan</a:t>
            </a:r>
          </a:p>
        </p:txBody>
      </p:sp>
      <p:sp>
        <p:nvSpPr>
          <p:cNvPr id="3" name="CaixaDeTexto 2">
            <a:extLst>
              <a:ext uri="{FF2B5EF4-FFF2-40B4-BE49-F238E27FC236}">
                <a16:creationId xmlns:a16="http://schemas.microsoft.com/office/drawing/2014/main" id="{B43CF071-DB68-9C95-69B4-45BE72A2086E}"/>
              </a:ext>
            </a:extLst>
          </p:cNvPr>
          <p:cNvSpPr txBox="1"/>
          <p:nvPr/>
        </p:nvSpPr>
        <p:spPr>
          <a:xfrm>
            <a:off x="827584" y="2533546"/>
            <a:ext cx="7992888" cy="3631763"/>
          </a:xfrm>
          <a:prstGeom prst="rect">
            <a:avLst/>
          </a:prstGeom>
          <a:noFill/>
        </p:spPr>
        <p:txBody>
          <a:bodyPr wrap="square" rtlCol="0" anchor="b">
            <a:spAutoFit/>
          </a:bodyPr>
          <a:lstStyle/>
          <a:p>
            <a:pPr algn="l">
              <a:lnSpc>
                <a:spcPct val="100000"/>
              </a:lnSpc>
            </a:pPr>
            <a:r>
              <a:rPr lang="pt-BR" sz="3000" b="1" dirty="0"/>
              <a:t>Numerador: número de municípios notificantes</a:t>
            </a:r>
          </a:p>
          <a:p>
            <a:endParaRPr lang="pt-BR" sz="2400" b="1" dirty="0"/>
          </a:p>
          <a:p>
            <a:r>
              <a:rPr lang="pt-BR" sz="2400" b="1" dirty="0"/>
              <a:t>Fonte de Dados: </a:t>
            </a:r>
            <a:r>
              <a:rPr lang="pt-BR" sz="2400" dirty="0" err="1"/>
              <a:t>Tabnet</a:t>
            </a:r>
            <a:r>
              <a:rPr lang="pt-BR" sz="2400" dirty="0"/>
              <a:t> </a:t>
            </a:r>
            <a:r>
              <a:rPr lang="pt-BR" sz="2400" dirty="0" err="1"/>
              <a:t>DataSUS</a:t>
            </a:r>
            <a:r>
              <a:rPr lang="pt-BR" sz="2400" dirty="0"/>
              <a:t> – Epidemiológicas e Morbidades/ Doenças e Agravos de Notificação 2007 em diante (Sinan)/ Violência Interpessoal e Autoprovocada</a:t>
            </a:r>
          </a:p>
          <a:p>
            <a:pPr algn="l">
              <a:lnSpc>
                <a:spcPct val="100000"/>
              </a:lnSpc>
            </a:pPr>
            <a:endParaRPr lang="pt-BR" sz="3000" b="1" dirty="0"/>
          </a:p>
          <a:p>
            <a:pPr algn="l">
              <a:lnSpc>
                <a:spcPct val="100000"/>
              </a:lnSpc>
            </a:pPr>
            <a:endParaRPr lang="pt-BR" sz="2400" dirty="0"/>
          </a:p>
          <a:p>
            <a:pPr algn="l">
              <a:lnSpc>
                <a:spcPct val="100000"/>
              </a:lnSpc>
            </a:pPr>
            <a:r>
              <a:rPr lang="pt-BR" sz="2000" dirty="0"/>
              <a:t>http://tabnet.datasus.gov.br/cgi/deftohtm.exe?sinannet/cnv/violesp.def</a:t>
            </a:r>
          </a:p>
          <a:p>
            <a:pPr algn="l">
              <a:lnSpc>
                <a:spcPct val="100000"/>
              </a:lnSpc>
            </a:pPr>
            <a:endParaRPr lang="pt-BR" sz="3000" b="1" dirty="0"/>
          </a:p>
        </p:txBody>
      </p:sp>
      <p:pic>
        <p:nvPicPr>
          <p:cNvPr id="2" name="Áudio 1">
            <a:hlinkClick r:id="" action="ppaction://media"/>
            <a:extLst>
              <a:ext uri="{FF2B5EF4-FFF2-40B4-BE49-F238E27FC236}">
                <a16:creationId xmlns:a16="http://schemas.microsoft.com/office/drawing/2014/main" id="{EABFB2B2-CAEB-8E05-17E4-887CF43DC8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197940948"/>
      </p:ext>
    </p:extLst>
  </p:cSld>
  <p:clrMapOvr>
    <a:masterClrMapping/>
  </p:clrMapOvr>
  <mc:AlternateContent xmlns:mc="http://schemas.openxmlformats.org/markup-compatibility/2006">
    <mc:Choice xmlns:p14="http://schemas.microsoft.com/office/powerpoint/2010/main" Requires="p14">
      <p:transition spd="slow" p14:dur="2000" advTm="19027"/>
    </mc:Choice>
    <mc:Fallback>
      <p:transition spd="slow" advTm="190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DCA952-47AD-B2BC-D3B5-89187A59A322}"/>
              </a:ext>
            </a:extLst>
          </p:cNvPr>
          <p:cNvSpPr txBox="1"/>
          <p:nvPr/>
        </p:nvSpPr>
        <p:spPr>
          <a:xfrm>
            <a:off x="539552" y="188640"/>
            <a:ext cx="7344816" cy="830997"/>
          </a:xfrm>
          <a:prstGeom prst="rect">
            <a:avLst/>
          </a:prstGeom>
          <a:noFill/>
        </p:spPr>
        <p:txBody>
          <a:bodyPr wrap="square" rtlCol="0" anchor="b">
            <a:spAutoFit/>
          </a:bodyPr>
          <a:lstStyle/>
          <a:p>
            <a:pPr algn="ctr">
              <a:lnSpc>
                <a:spcPct val="100000"/>
              </a:lnSpc>
            </a:pPr>
            <a:r>
              <a:rPr lang="pt-BR" sz="2400" b="1" dirty="0"/>
              <a:t>INDICADORES E METAS DO PLANO DE DANT 2021-2030</a:t>
            </a:r>
          </a:p>
          <a:p>
            <a:pPr algn="ctr">
              <a:lnSpc>
                <a:spcPct val="100000"/>
              </a:lnSpc>
            </a:pPr>
            <a:r>
              <a:rPr lang="pt-BR" sz="2400" b="1" dirty="0"/>
              <a:t>VIOLÊNCIA</a:t>
            </a:r>
          </a:p>
        </p:txBody>
      </p:sp>
      <p:sp>
        <p:nvSpPr>
          <p:cNvPr id="11" name="CaixaDeTexto 10">
            <a:extLst>
              <a:ext uri="{FF2B5EF4-FFF2-40B4-BE49-F238E27FC236}">
                <a16:creationId xmlns:a16="http://schemas.microsoft.com/office/drawing/2014/main" id="{9BAE7C49-8491-A8D0-4661-C0E8F2AB88CE}"/>
              </a:ext>
            </a:extLst>
          </p:cNvPr>
          <p:cNvSpPr txBox="1"/>
          <p:nvPr/>
        </p:nvSpPr>
        <p:spPr>
          <a:xfrm>
            <a:off x="818278" y="1324553"/>
            <a:ext cx="7992888" cy="461665"/>
          </a:xfrm>
          <a:prstGeom prst="rect">
            <a:avLst/>
          </a:prstGeom>
          <a:noFill/>
        </p:spPr>
        <p:txBody>
          <a:bodyPr wrap="square" rtlCol="0" anchor="b">
            <a:spAutoFit/>
          </a:bodyPr>
          <a:lstStyle/>
          <a:p>
            <a:pPr algn="ctr">
              <a:lnSpc>
                <a:spcPct val="100000"/>
              </a:lnSpc>
            </a:pPr>
            <a:r>
              <a:rPr lang="pt-BR" sz="2400" b="1" dirty="0"/>
              <a:t>Percentual de Municípios Notificantes no Viva/Sinan</a:t>
            </a:r>
          </a:p>
        </p:txBody>
      </p:sp>
      <p:pic>
        <p:nvPicPr>
          <p:cNvPr id="4" name="Imagem 3">
            <a:extLst>
              <a:ext uri="{FF2B5EF4-FFF2-40B4-BE49-F238E27FC236}">
                <a16:creationId xmlns:a16="http://schemas.microsoft.com/office/drawing/2014/main" id="{4807CBBD-53C9-16D2-87C2-68E76DF5EBAD}"/>
              </a:ext>
            </a:extLst>
          </p:cNvPr>
          <p:cNvPicPr>
            <a:picLocks noChangeAspect="1"/>
          </p:cNvPicPr>
          <p:nvPr/>
        </p:nvPicPr>
        <p:blipFill>
          <a:blip r:embed="rId4"/>
          <a:stretch>
            <a:fillRect/>
          </a:stretch>
        </p:blipFill>
        <p:spPr>
          <a:xfrm>
            <a:off x="1437096" y="3922365"/>
            <a:ext cx="6315075" cy="866775"/>
          </a:xfrm>
          <a:prstGeom prst="rect">
            <a:avLst/>
          </a:prstGeom>
        </p:spPr>
      </p:pic>
      <p:pic>
        <p:nvPicPr>
          <p:cNvPr id="6" name="Imagem 5">
            <a:extLst>
              <a:ext uri="{FF2B5EF4-FFF2-40B4-BE49-F238E27FC236}">
                <a16:creationId xmlns:a16="http://schemas.microsoft.com/office/drawing/2014/main" id="{F7D84B90-4F89-75FE-9B30-D96969F36705}"/>
              </a:ext>
            </a:extLst>
          </p:cNvPr>
          <p:cNvPicPr>
            <a:picLocks noChangeAspect="1"/>
          </p:cNvPicPr>
          <p:nvPr/>
        </p:nvPicPr>
        <p:blipFill>
          <a:blip r:embed="rId5"/>
          <a:stretch>
            <a:fillRect/>
          </a:stretch>
        </p:blipFill>
        <p:spPr>
          <a:xfrm>
            <a:off x="1414462" y="4789140"/>
            <a:ext cx="3209925" cy="1600200"/>
          </a:xfrm>
          <a:prstGeom prst="rect">
            <a:avLst/>
          </a:prstGeom>
        </p:spPr>
      </p:pic>
      <p:pic>
        <p:nvPicPr>
          <p:cNvPr id="9" name="Imagem 8">
            <a:extLst>
              <a:ext uri="{FF2B5EF4-FFF2-40B4-BE49-F238E27FC236}">
                <a16:creationId xmlns:a16="http://schemas.microsoft.com/office/drawing/2014/main" id="{80CC2757-0971-3A4C-C3B7-6915B2B8531E}"/>
              </a:ext>
            </a:extLst>
          </p:cNvPr>
          <p:cNvPicPr>
            <a:picLocks noChangeAspect="1"/>
          </p:cNvPicPr>
          <p:nvPr/>
        </p:nvPicPr>
        <p:blipFill>
          <a:blip r:embed="rId6"/>
          <a:stretch>
            <a:fillRect/>
          </a:stretch>
        </p:blipFill>
        <p:spPr>
          <a:xfrm>
            <a:off x="1454009" y="1719511"/>
            <a:ext cx="4943475" cy="1733550"/>
          </a:xfrm>
          <a:prstGeom prst="rect">
            <a:avLst/>
          </a:prstGeom>
        </p:spPr>
      </p:pic>
      <p:sp>
        <p:nvSpPr>
          <p:cNvPr id="10" name="Retângulo 9">
            <a:extLst>
              <a:ext uri="{FF2B5EF4-FFF2-40B4-BE49-F238E27FC236}">
                <a16:creationId xmlns:a16="http://schemas.microsoft.com/office/drawing/2014/main" id="{857D24B1-1A8C-40A3-EFAE-7901E7980CAD}"/>
              </a:ext>
            </a:extLst>
          </p:cNvPr>
          <p:cNvSpPr/>
          <p:nvPr/>
        </p:nvSpPr>
        <p:spPr>
          <a:xfrm>
            <a:off x="1763688" y="3172982"/>
            <a:ext cx="4472867" cy="2293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Áudio 1">
            <a:hlinkClick r:id="" action="ppaction://media"/>
            <a:extLst>
              <a:ext uri="{FF2B5EF4-FFF2-40B4-BE49-F238E27FC236}">
                <a16:creationId xmlns:a16="http://schemas.microsoft.com/office/drawing/2014/main" id="{59AE0C7C-E882-48F6-4C2A-CE95EAF0EEA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3816122"/>
      </p:ext>
    </p:extLst>
  </p:cSld>
  <p:clrMapOvr>
    <a:masterClrMapping/>
  </p:clrMapOvr>
  <mc:AlternateContent xmlns:mc="http://schemas.openxmlformats.org/markup-compatibility/2006">
    <mc:Choice xmlns:p14="http://schemas.microsoft.com/office/powerpoint/2010/main" Requires="p14">
      <p:transition spd="slow" p14:dur="2000" advTm="20374"/>
    </mc:Choice>
    <mc:Fallback>
      <p:transition spd="slow" advTm="203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DCA952-47AD-B2BC-D3B5-89187A59A322}"/>
              </a:ext>
            </a:extLst>
          </p:cNvPr>
          <p:cNvSpPr txBox="1"/>
          <p:nvPr/>
        </p:nvSpPr>
        <p:spPr>
          <a:xfrm>
            <a:off x="539552" y="188640"/>
            <a:ext cx="7344816" cy="830997"/>
          </a:xfrm>
          <a:prstGeom prst="rect">
            <a:avLst/>
          </a:prstGeom>
          <a:noFill/>
        </p:spPr>
        <p:txBody>
          <a:bodyPr wrap="square" rtlCol="0" anchor="b">
            <a:spAutoFit/>
          </a:bodyPr>
          <a:lstStyle/>
          <a:p>
            <a:pPr algn="ctr">
              <a:lnSpc>
                <a:spcPct val="100000"/>
              </a:lnSpc>
            </a:pPr>
            <a:r>
              <a:rPr lang="pt-BR" sz="2400" b="1" dirty="0"/>
              <a:t>INDICADORES E METAS DO PLANO DE DANT 2021-2030</a:t>
            </a:r>
          </a:p>
          <a:p>
            <a:pPr algn="ctr">
              <a:lnSpc>
                <a:spcPct val="100000"/>
              </a:lnSpc>
            </a:pPr>
            <a:r>
              <a:rPr lang="pt-BR" sz="2400" b="1" dirty="0"/>
              <a:t>VIOLÊNCIA</a:t>
            </a:r>
          </a:p>
        </p:txBody>
      </p:sp>
      <p:sp>
        <p:nvSpPr>
          <p:cNvPr id="3" name="CaixaDeTexto 2">
            <a:extLst>
              <a:ext uri="{FF2B5EF4-FFF2-40B4-BE49-F238E27FC236}">
                <a16:creationId xmlns:a16="http://schemas.microsoft.com/office/drawing/2014/main" id="{B43CF071-DB68-9C95-69B4-45BE72A2086E}"/>
              </a:ext>
            </a:extLst>
          </p:cNvPr>
          <p:cNvSpPr txBox="1"/>
          <p:nvPr/>
        </p:nvSpPr>
        <p:spPr>
          <a:xfrm>
            <a:off x="522857" y="1196752"/>
            <a:ext cx="7992888" cy="553998"/>
          </a:xfrm>
          <a:prstGeom prst="rect">
            <a:avLst/>
          </a:prstGeom>
          <a:noFill/>
        </p:spPr>
        <p:txBody>
          <a:bodyPr wrap="square" rtlCol="0" anchor="b">
            <a:spAutoFit/>
          </a:bodyPr>
          <a:lstStyle/>
          <a:p>
            <a:pPr algn="l">
              <a:lnSpc>
                <a:spcPct val="100000"/>
              </a:lnSpc>
            </a:pPr>
            <a:r>
              <a:rPr lang="pt-BR" sz="3000" b="1" dirty="0"/>
              <a:t>Numerador: número de municípios notificantes</a:t>
            </a:r>
          </a:p>
        </p:txBody>
      </p:sp>
      <p:pic>
        <p:nvPicPr>
          <p:cNvPr id="4" name="Imagem 3">
            <a:extLst>
              <a:ext uri="{FF2B5EF4-FFF2-40B4-BE49-F238E27FC236}">
                <a16:creationId xmlns:a16="http://schemas.microsoft.com/office/drawing/2014/main" id="{252E24CB-11ED-9BF4-DB05-9B98710F68E2}"/>
              </a:ext>
            </a:extLst>
          </p:cNvPr>
          <p:cNvPicPr>
            <a:picLocks noChangeAspect="1"/>
          </p:cNvPicPr>
          <p:nvPr/>
        </p:nvPicPr>
        <p:blipFill>
          <a:blip r:embed="rId4"/>
          <a:stretch>
            <a:fillRect/>
          </a:stretch>
        </p:blipFill>
        <p:spPr>
          <a:xfrm>
            <a:off x="539552" y="2132856"/>
            <a:ext cx="8077200" cy="3362325"/>
          </a:xfrm>
          <a:prstGeom prst="rect">
            <a:avLst/>
          </a:prstGeom>
        </p:spPr>
      </p:pic>
      <p:pic>
        <p:nvPicPr>
          <p:cNvPr id="2" name="Áudio 1">
            <a:hlinkClick r:id="" action="ppaction://media"/>
            <a:extLst>
              <a:ext uri="{FF2B5EF4-FFF2-40B4-BE49-F238E27FC236}">
                <a16:creationId xmlns:a16="http://schemas.microsoft.com/office/drawing/2014/main" id="{004934E5-D0B6-D3E3-4208-9A1E1BF517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16776269"/>
      </p:ext>
    </p:extLst>
  </p:cSld>
  <p:clrMapOvr>
    <a:masterClrMapping/>
  </p:clrMapOvr>
  <mc:AlternateContent xmlns:mc="http://schemas.openxmlformats.org/markup-compatibility/2006">
    <mc:Choice xmlns:p14="http://schemas.microsoft.com/office/powerpoint/2010/main" Requires="p14">
      <p:transition spd="slow" p14:dur="2000" advTm="14313"/>
    </mc:Choice>
    <mc:Fallback>
      <p:transition spd="slow" advTm="14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DCA952-47AD-B2BC-D3B5-89187A59A322}"/>
              </a:ext>
            </a:extLst>
          </p:cNvPr>
          <p:cNvSpPr txBox="1"/>
          <p:nvPr/>
        </p:nvSpPr>
        <p:spPr>
          <a:xfrm>
            <a:off x="539552" y="188640"/>
            <a:ext cx="7344816" cy="830997"/>
          </a:xfrm>
          <a:prstGeom prst="rect">
            <a:avLst/>
          </a:prstGeom>
          <a:noFill/>
        </p:spPr>
        <p:txBody>
          <a:bodyPr wrap="square" rtlCol="0" anchor="b">
            <a:spAutoFit/>
          </a:bodyPr>
          <a:lstStyle/>
          <a:p>
            <a:pPr algn="ctr">
              <a:lnSpc>
                <a:spcPct val="100000"/>
              </a:lnSpc>
            </a:pPr>
            <a:r>
              <a:rPr lang="pt-BR" sz="2400" b="1" dirty="0"/>
              <a:t>INDICADORES E METAS DO PLANO DE DANT 2021-2030</a:t>
            </a:r>
          </a:p>
          <a:p>
            <a:pPr algn="ctr">
              <a:lnSpc>
                <a:spcPct val="100000"/>
              </a:lnSpc>
            </a:pPr>
            <a:r>
              <a:rPr lang="pt-BR" sz="2400" b="1" dirty="0"/>
              <a:t>VIOLÊNCIA</a:t>
            </a:r>
          </a:p>
        </p:txBody>
      </p:sp>
      <p:sp>
        <p:nvSpPr>
          <p:cNvPr id="3" name="CaixaDeTexto 2">
            <a:extLst>
              <a:ext uri="{FF2B5EF4-FFF2-40B4-BE49-F238E27FC236}">
                <a16:creationId xmlns:a16="http://schemas.microsoft.com/office/drawing/2014/main" id="{B43CF071-DB68-9C95-69B4-45BE72A2086E}"/>
              </a:ext>
            </a:extLst>
          </p:cNvPr>
          <p:cNvSpPr txBox="1"/>
          <p:nvPr/>
        </p:nvSpPr>
        <p:spPr>
          <a:xfrm>
            <a:off x="522857" y="1196752"/>
            <a:ext cx="7992888" cy="553998"/>
          </a:xfrm>
          <a:prstGeom prst="rect">
            <a:avLst/>
          </a:prstGeom>
          <a:noFill/>
        </p:spPr>
        <p:txBody>
          <a:bodyPr wrap="square" rtlCol="0" anchor="b">
            <a:spAutoFit/>
          </a:bodyPr>
          <a:lstStyle/>
          <a:p>
            <a:pPr algn="l">
              <a:lnSpc>
                <a:spcPct val="100000"/>
              </a:lnSpc>
            </a:pPr>
            <a:r>
              <a:rPr lang="pt-BR" sz="3000" b="1" dirty="0"/>
              <a:t>Numerador: número de municípios notificantes</a:t>
            </a:r>
          </a:p>
        </p:txBody>
      </p:sp>
      <p:pic>
        <p:nvPicPr>
          <p:cNvPr id="5" name="Imagem 4">
            <a:extLst>
              <a:ext uri="{FF2B5EF4-FFF2-40B4-BE49-F238E27FC236}">
                <a16:creationId xmlns:a16="http://schemas.microsoft.com/office/drawing/2014/main" id="{E413DE77-5407-F6DD-6939-DE5B8B8A5C9F}"/>
              </a:ext>
            </a:extLst>
          </p:cNvPr>
          <p:cNvPicPr>
            <a:picLocks noChangeAspect="1"/>
          </p:cNvPicPr>
          <p:nvPr/>
        </p:nvPicPr>
        <p:blipFill>
          <a:blip r:embed="rId4"/>
          <a:stretch>
            <a:fillRect/>
          </a:stretch>
        </p:blipFill>
        <p:spPr>
          <a:xfrm>
            <a:off x="522857" y="2068776"/>
            <a:ext cx="4286250" cy="3038475"/>
          </a:xfrm>
          <a:prstGeom prst="rect">
            <a:avLst/>
          </a:prstGeom>
        </p:spPr>
      </p:pic>
      <p:sp>
        <p:nvSpPr>
          <p:cNvPr id="6" name="CaixaDeTexto 5">
            <a:extLst>
              <a:ext uri="{FF2B5EF4-FFF2-40B4-BE49-F238E27FC236}">
                <a16:creationId xmlns:a16="http://schemas.microsoft.com/office/drawing/2014/main" id="{C8BCC864-E19C-56F8-6FE6-F0A282F8D1E7}"/>
              </a:ext>
            </a:extLst>
          </p:cNvPr>
          <p:cNvSpPr txBox="1"/>
          <p:nvPr/>
        </p:nvSpPr>
        <p:spPr>
          <a:xfrm>
            <a:off x="4679315" y="3105834"/>
            <a:ext cx="3960440" cy="646331"/>
          </a:xfrm>
          <a:prstGeom prst="rect">
            <a:avLst/>
          </a:prstGeom>
          <a:noFill/>
        </p:spPr>
        <p:txBody>
          <a:bodyPr wrap="square" rtlCol="0" anchor="b">
            <a:spAutoFit/>
          </a:bodyPr>
          <a:lstStyle/>
          <a:p>
            <a:pPr algn="ctr">
              <a:lnSpc>
                <a:spcPct val="100000"/>
              </a:lnSpc>
            </a:pPr>
            <a:r>
              <a:rPr lang="pt-BR" b="1" dirty="0"/>
              <a:t>Nas Seleções Disponíveis também é possível escolher o Município </a:t>
            </a:r>
          </a:p>
        </p:txBody>
      </p:sp>
      <p:sp>
        <p:nvSpPr>
          <p:cNvPr id="8" name="CaixaDeTexto 7">
            <a:extLst>
              <a:ext uri="{FF2B5EF4-FFF2-40B4-BE49-F238E27FC236}">
                <a16:creationId xmlns:a16="http://schemas.microsoft.com/office/drawing/2014/main" id="{2BEF9391-7A8E-ED0C-B594-38A45E0D9705}"/>
              </a:ext>
            </a:extLst>
          </p:cNvPr>
          <p:cNvSpPr txBox="1"/>
          <p:nvPr/>
        </p:nvSpPr>
        <p:spPr>
          <a:xfrm>
            <a:off x="323528" y="5601434"/>
            <a:ext cx="8064896" cy="707886"/>
          </a:xfrm>
          <a:prstGeom prst="rect">
            <a:avLst/>
          </a:prstGeom>
          <a:noFill/>
        </p:spPr>
        <p:txBody>
          <a:bodyPr wrap="square" rtlCol="0" anchor="b">
            <a:spAutoFit/>
          </a:bodyPr>
          <a:lstStyle/>
          <a:p>
            <a:pPr algn="l">
              <a:lnSpc>
                <a:spcPct val="100000"/>
              </a:lnSpc>
            </a:pPr>
            <a:r>
              <a:rPr lang="pt-BR" sz="2000" b="1" dirty="0"/>
              <a:t>Nesta aula estamos tabulando o ESP, portanto considerando todos os municípios</a:t>
            </a:r>
          </a:p>
        </p:txBody>
      </p:sp>
      <p:pic>
        <p:nvPicPr>
          <p:cNvPr id="2" name="Áudio 1">
            <a:hlinkClick r:id="" action="ppaction://media"/>
            <a:extLst>
              <a:ext uri="{FF2B5EF4-FFF2-40B4-BE49-F238E27FC236}">
                <a16:creationId xmlns:a16="http://schemas.microsoft.com/office/drawing/2014/main" id="{ABC0550A-E688-328E-3437-82697868233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521454891"/>
      </p:ext>
    </p:extLst>
  </p:cSld>
  <p:clrMapOvr>
    <a:masterClrMapping/>
  </p:clrMapOvr>
  <mc:AlternateContent xmlns:mc="http://schemas.openxmlformats.org/markup-compatibility/2006">
    <mc:Choice xmlns:p14="http://schemas.microsoft.com/office/powerpoint/2010/main" Requires="p14">
      <p:transition spd="slow" p14:dur="2000" advTm="23740"/>
    </mc:Choice>
    <mc:Fallback>
      <p:transition spd="slow" advTm="237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DCA952-47AD-B2BC-D3B5-89187A59A322}"/>
              </a:ext>
            </a:extLst>
          </p:cNvPr>
          <p:cNvSpPr txBox="1"/>
          <p:nvPr/>
        </p:nvSpPr>
        <p:spPr>
          <a:xfrm>
            <a:off x="539552" y="188640"/>
            <a:ext cx="7344816" cy="830997"/>
          </a:xfrm>
          <a:prstGeom prst="rect">
            <a:avLst/>
          </a:prstGeom>
          <a:noFill/>
        </p:spPr>
        <p:txBody>
          <a:bodyPr wrap="square" rtlCol="0" anchor="b">
            <a:spAutoFit/>
          </a:bodyPr>
          <a:lstStyle/>
          <a:p>
            <a:pPr algn="ctr">
              <a:lnSpc>
                <a:spcPct val="100000"/>
              </a:lnSpc>
            </a:pPr>
            <a:r>
              <a:rPr lang="pt-BR" sz="2400" b="1" dirty="0"/>
              <a:t>INDICADORES E METAS DO PLANO DE DANT 2021-2030</a:t>
            </a:r>
          </a:p>
          <a:p>
            <a:pPr algn="ctr">
              <a:lnSpc>
                <a:spcPct val="100000"/>
              </a:lnSpc>
            </a:pPr>
            <a:r>
              <a:rPr lang="pt-BR" sz="2400" b="1" dirty="0"/>
              <a:t>VIOLÊNCIA</a:t>
            </a:r>
          </a:p>
        </p:txBody>
      </p:sp>
      <p:pic>
        <p:nvPicPr>
          <p:cNvPr id="4" name="Imagem 3">
            <a:extLst>
              <a:ext uri="{FF2B5EF4-FFF2-40B4-BE49-F238E27FC236}">
                <a16:creationId xmlns:a16="http://schemas.microsoft.com/office/drawing/2014/main" id="{1D2E727A-234B-2C69-5B10-EECAEA1ADFBF}"/>
              </a:ext>
            </a:extLst>
          </p:cNvPr>
          <p:cNvPicPr>
            <a:picLocks noChangeAspect="1"/>
          </p:cNvPicPr>
          <p:nvPr/>
        </p:nvPicPr>
        <p:blipFill>
          <a:blip r:embed="rId4"/>
          <a:stretch>
            <a:fillRect/>
          </a:stretch>
        </p:blipFill>
        <p:spPr>
          <a:xfrm>
            <a:off x="89756" y="1340768"/>
            <a:ext cx="8964488" cy="2449755"/>
          </a:xfrm>
          <a:prstGeom prst="rect">
            <a:avLst/>
          </a:prstGeom>
        </p:spPr>
      </p:pic>
      <p:pic>
        <p:nvPicPr>
          <p:cNvPr id="6" name="Imagem 5">
            <a:extLst>
              <a:ext uri="{FF2B5EF4-FFF2-40B4-BE49-F238E27FC236}">
                <a16:creationId xmlns:a16="http://schemas.microsoft.com/office/drawing/2014/main" id="{EBE665DF-E045-1A88-2CF1-5F218681FFF2}"/>
              </a:ext>
            </a:extLst>
          </p:cNvPr>
          <p:cNvPicPr>
            <a:picLocks noChangeAspect="1"/>
          </p:cNvPicPr>
          <p:nvPr/>
        </p:nvPicPr>
        <p:blipFill>
          <a:blip r:embed="rId5"/>
          <a:stretch>
            <a:fillRect/>
          </a:stretch>
        </p:blipFill>
        <p:spPr>
          <a:xfrm>
            <a:off x="95694" y="3933056"/>
            <a:ext cx="7200800" cy="2281405"/>
          </a:xfrm>
          <a:prstGeom prst="rect">
            <a:avLst/>
          </a:prstGeom>
        </p:spPr>
      </p:pic>
      <p:pic>
        <p:nvPicPr>
          <p:cNvPr id="2" name="Áudio 1">
            <a:hlinkClick r:id="" action="ppaction://media"/>
            <a:extLst>
              <a:ext uri="{FF2B5EF4-FFF2-40B4-BE49-F238E27FC236}">
                <a16:creationId xmlns:a16="http://schemas.microsoft.com/office/drawing/2014/main" id="{43ACAEF9-D4B1-D538-C105-E96F7D640A4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962723880"/>
      </p:ext>
    </p:extLst>
  </p:cSld>
  <p:clrMapOvr>
    <a:masterClrMapping/>
  </p:clrMapOvr>
  <mc:AlternateContent xmlns:mc="http://schemas.openxmlformats.org/markup-compatibility/2006">
    <mc:Choice xmlns:p14="http://schemas.microsoft.com/office/powerpoint/2010/main" Requires="p14">
      <p:transition spd="slow" p14:dur="2000" advTm="12804"/>
    </mc:Choice>
    <mc:Fallback>
      <p:transition spd="slow" advTm="12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chor="b">
        <a:spAutoFit/>
      </a:bodyPr>
      <a:lstStyle>
        <a:defPPr algn="l">
          <a:lnSpc>
            <a:spcPct val="100000"/>
          </a:lnSpc>
          <a:defRPr sz="3000" b="1"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2134</TotalTime>
  <Words>663</Words>
  <Application>Microsoft Office PowerPoint</Application>
  <PresentationFormat>Apresentação na tela (4:3)</PresentationFormat>
  <Paragraphs>73</Paragraphs>
  <Slides>16</Slides>
  <Notes>0</Notes>
  <HiddenSlides>0</HiddenSlides>
  <MMClips>16</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16</vt:i4>
      </vt:variant>
    </vt:vector>
  </HeadingPairs>
  <TitlesOfParts>
    <vt:vector size="20" baseType="lpstr">
      <vt:lpstr>Arial</vt:lpstr>
      <vt:lpstr>Calibri</vt:lpstr>
      <vt:lpstr>Wingdings</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 Carolina Vita Nunes</dc:creator>
  <cp:lastModifiedBy>Maria Carolina Vita Nunes</cp:lastModifiedBy>
  <cp:revision>64</cp:revision>
  <dcterms:created xsi:type="dcterms:W3CDTF">2022-10-05T16:19:44Z</dcterms:created>
  <dcterms:modified xsi:type="dcterms:W3CDTF">2023-03-21T17:09:35Z</dcterms:modified>
</cp:coreProperties>
</file>