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9" r:id="rId2"/>
    <p:sldId id="639" r:id="rId3"/>
    <p:sldId id="644" r:id="rId4"/>
    <p:sldId id="726" r:id="rId5"/>
    <p:sldId id="727" r:id="rId6"/>
    <p:sldId id="728" r:id="rId7"/>
    <p:sldId id="729" r:id="rId8"/>
    <p:sldId id="730" r:id="rId9"/>
    <p:sldId id="731" r:id="rId10"/>
    <p:sldId id="746" r:id="rId11"/>
    <p:sldId id="732" r:id="rId12"/>
    <p:sldId id="733" r:id="rId13"/>
    <p:sldId id="734" r:id="rId14"/>
    <p:sldId id="735" r:id="rId15"/>
    <p:sldId id="737" r:id="rId16"/>
    <p:sldId id="736" r:id="rId17"/>
    <p:sldId id="738" r:id="rId18"/>
    <p:sldId id="739" r:id="rId19"/>
    <p:sldId id="740" r:id="rId20"/>
    <p:sldId id="741" r:id="rId21"/>
    <p:sldId id="743" r:id="rId22"/>
    <p:sldId id="747" r:id="rId23"/>
    <p:sldId id="744" r:id="rId24"/>
    <p:sldId id="745" r:id="rId25"/>
    <p:sldId id="261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0DE04E8-22F5-7CE0-A193-09013D8E68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70E7E-F09F-234D-AD41-0080E1228D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11999" y="5301208"/>
            <a:ext cx="6120000" cy="892552"/>
          </a:xfrm>
          <a:prstGeom prst="rect">
            <a:avLst/>
          </a:prstGeom>
        </p:spPr>
        <p:txBody>
          <a:bodyPr vert="horz" wrap="square" anchor="b" anchorCtr="0">
            <a:normAutofit/>
          </a:bodyPr>
          <a:lstStyle>
            <a:lvl1pPr algn="ctr">
              <a:buNone/>
              <a:defRPr sz="2600" b="1">
                <a:solidFill>
                  <a:srgbClr val="424241"/>
                </a:solidFill>
              </a:defRPr>
            </a:lvl1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</a:t>
            </a:r>
            <a:r>
              <a:rPr lang="en-US" dirty="0" err="1"/>
              <a:t>aplicado</a:t>
            </a:r>
            <a:r>
              <a:rPr lang="en-US" dirty="0"/>
              <a:t> </a:t>
            </a:r>
            <a:r>
              <a:rPr lang="en-US" dirty="0" err="1"/>
              <a:t>aqui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no </a:t>
            </a:r>
            <a:r>
              <a:rPr lang="en-US" dirty="0" err="1"/>
              <a:t>máximo</a:t>
            </a:r>
            <a:r>
              <a:rPr lang="en-US" dirty="0"/>
              <a:t>, </a:t>
            </a:r>
            <a:r>
              <a:rPr lang="en-US" dirty="0" err="1"/>
              <a:t>duas</a:t>
            </a:r>
            <a:r>
              <a:rPr lang="en-US" dirty="0"/>
              <a:t> </a:t>
            </a:r>
            <a:r>
              <a:rPr lang="en-US" dirty="0" err="1"/>
              <a:t>linhas</a:t>
            </a:r>
            <a:r>
              <a:rPr lang="en-US" dirty="0"/>
              <a:t> – 26 </a:t>
            </a:r>
            <a:r>
              <a:rPr lang="en-US" dirty="0" err="1"/>
              <a:t>pt</a:t>
            </a:r>
            <a:r>
              <a:rPr lang="en-US" dirty="0"/>
              <a:t> – Calibri Bold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89811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609D8B-9F0F-BB47-8948-6A9E94A79F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228859"/>
            <a:ext cx="6707292" cy="820935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marL="342900" latinLnBrk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424241"/>
                </a:solidFill>
              </a:defRPr>
            </a:lvl1pPr>
          </a:lstStyle>
          <a:p>
            <a:pPr lvl="0"/>
            <a:r>
              <a:rPr lang="en-US" dirty="0"/>
              <a:t>INSIRA SEU TÍTULO AQUI</a:t>
            </a:r>
          </a:p>
        </p:txBody>
      </p:sp>
      <p:cxnSp>
        <p:nvCxnSpPr>
          <p:cNvPr id="3" name="Conector reto 8">
            <a:extLst>
              <a:ext uri="{FF2B5EF4-FFF2-40B4-BE49-F238E27FC236}">
                <a16:creationId xmlns:a16="http://schemas.microsoft.com/office/drawing/2014/main" id="{5FD85663-AA7B-4543-8ED3-50AEA3D20C79}"/>
              </a:ext>
            </a:extLst>
          </p:cNvPr>
          <p:cNvCxnSpPr>
            <a:cxnSpLocks/>
          </p:cNvCxnSpPr>
          <p:nvPr userDrawn="1"/>
        </p:nvCxnSpPr>
        <p:spPr>
          <a:xfrm>
            <a:off x="251520" y="1196752"/>
            <a:ext cx="8618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8">
            <a:extLst>
              <a:ext uri="{FF2B5EF4-FFF2-40B4-BE49-F238E27FC236}">
                <a16:creationId xmlns:a16="http://schemas.microsoft.com/office/drawing/2014/main" id="{7FED3B4E-E3E6-2845-BE4A-282ADB1FFD7E}"/>
              </a:ext>
            </a:extLst>
          </p:cNvPr>
          <p:cNvCxnSpPr>
            <a:cxnSpLocks/>
          </p:cNvCxnSpPr>
          <p:nvPr userDrawn="1"/>
        </p:nvCxnSpPr>
        <p:spPr>
          <a:xfrm>
            <a:off x="251520" y="6425952"/>
            <a:ext cx="8618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20AC020-396A-6D8E-BAE0-8C61DBD70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7" t="1050" r="1175" b="83200"/>
          <a:stretch/>
        </p:blipFill>
        <p:spPr>
          <a:xfrm>
            <a:off x="7812360" y="116636"/>
            <a:ext cx="1224136" cy="10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9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68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hyperlink" Target="http://tabnet.datasus.gov.br/cgi/tabcgi.exe?ibge/cnv/popsvsbr.de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hyperlink" Target="http://tabnet.datasus.gov.br/cgi/deftohtm.exe?sim/cnv/ext10sp.de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hyperlink" Target="http://tabnet.datasus.gov.br/cgi/deftohtm.exe?sim/cnv/ext10sp.def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83A187-E3F7-EE48-8143-FF2345BB8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2000" y="4653136"/>
            <a:ext cx="6120000" cy="892552"/>
          </a:xfrm>
        </p:spPr>
        <p:txBody>
          <a:bodyPr>
            <a:noAutofit/>
          </a:bodyPr>
          <a:lstStyle/>
          <a:p>
            <a:r>
              <a:rPr lang="pt-BR" sz="1600" dirty="0"/>
              <a:t>NÚCLEO ESTADUAL VIVA</a:t>
            </a:r>
          </a:p>
          <a:p>
            <a:r>
              <a:rPr lang="pt-BR" sz="1600" dirty="0"/>
              <a:t>COORDENAÇÃO ESTADUAL DE VIGILÂNCIA EPIDEMIOLÓGICA DE DANT</a:t>
            </a:r>
          </a:p>
          <a:p>
            <a:r>
              <a:rPr lang="pt-BR" sz="1600" dirty="0"/>
              <a:t>Oficina Indicadores Plano DANT</a:t>
            </a:r>
          </a:p>
          <a:p>
            <a:r>
              <a:rPr lang="pt-BR" sz="1600" dirty="0"/>
              <a:t>Unidade 2- Parte 1</a:t>
            </a:r>
          </a:p>
        </p:txBody>
      </p:sp>
      <p:pic>
        <p:nvPicPr>
          <p:cNvPr id="3" name="Áudio 2">
            <a:hlinkClick r:id="" action="ppaction://media"/>
            <a:extLst>
              <a:ext uri="{FF2B5EF4-FFF2-40B4-BE49-F238E27FC236}">
                <a16:creationId xmlns:a16="http://schemas.microsoft.com/office/drawing/2014/main" id="{ED187C59-60E4-3226-BB1A-DC8A48F1D2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0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76"/>
    </mc:Choice>
    <mc:Fallback xmlns="">
      <p:transition spd="slow" advTm="20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539552" y="188640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276991E-F64C-B66D-3F4F-C337A09410D0}"/>
              </a:ext>
            </a:extLst>
          </p:cNvPr>
          <p:cNvSpPr txBox="1"/>
          <p:nvPr/>
        </p:nvSpPr>
        <p:spPr>
          <a:xfrm>
            <a:off x="539552" y="1218818"/>
            <a:ext cx="6624736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3000" b="1" dirty="0"/>
              <a:t>Exporta o dado (numerador) para Excel</a:t>
            </a:r>
          </a:p>
        </p:txBody>
      </p:sp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4390ED47-20D3-BB8D-3AE3-0B86252E61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4EDC609-32F0-BB76-6C1B-B1BE5F376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1971997"/>
            <a:ext cx="5832648" cy="430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4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47"/>
    </mc:Choice>
    <mc:Fallback xmlns="">
      <p:transition spd="slow" advTm="8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539552" y="188640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BAE7C49-8491-A8D0-4661-C0E8F2AB88CE}"/>
              </a:ext>
            </a:extLst>
          </p:cNvPr>
          <p:cNvSpPr txBox="1"/>
          <p:nvPr/>
        </p:nvSpPr>
        <p:spPr>
          <a:xfrm>
            <a:off x="1439652" y="1595128"/>
            <a:ext cx="6264696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000" b="1" dirty="0"/>
              <a:t>Taxa de mortalidade por suicídio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3CF071-DB68-9C95-69B4-45BE72A2086E}"/>
              </a:ext>
            </a:extLst>
          </p:cNvPr>
          <p:cNvSpPr txBox="1"/>
          <p:nvPr/>
        </p:nvSpPr>
        <p:spPr>
          <a:xfrm>
            <a:off x="827584" y="2114272"/>
            <a:ext cx="7992888" cy="40626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3000" b="1" dirty="0"/>
              <a:t>Denominador: População correspondente</a:t>
            </a:r>
          </a:p>
          <a:p>
            <a:pPr algn="l">
              <a:lnSpc>
                <a:spcPct val="100000"/>
              </a:lnSpc>
            </a:pPr>
            <a:endParaRPr lang="pt-BR" sz="3000" b="1" dirty="0"/>
          </a:p>
          <a:p>
            <a:pPr algn="l">
              <a:lnSpc>
                <a:spcPct val="100000"/>
              </a:lnSpc>
            </a:pPr>
            <a:r>
              <a:rPr lang="pt-BR" sz="2400" dirty="0"/>
              <a:t>Fonte de Dados: </a:t>
            </a:r>
            <a:r>
              <a:rPr lang="pt-BR" sz="2400" dirty="0" err="1"/>
              <a:t>Tabnet</a:t>
            </a:r>
            <a:r>
              <a:rPr lang="pt-BR" sz="2400" dirty="0"/>
              <a:t> </a:t>
            </a:r>
            <a:r>
              <a:rPr lang="pt-BR" sz="2400" dirty="0" err="1"/>
              <a:t>DataSUS</a:t>
            </a:r>
            <a:r>
              <a:rPr lang="pt-BR" sz="2400" dirty="0"/>
              <a:t> – População residente- Estudo de Estimativas Populacionais por Município, Sexo e Idade- 2000-2021</a:t>
            </a:r>
          </a:p>
          <a:p>
            <a:pPr algn="l">
              <a:lnSpc>
                <a:spcPct val="100000"/>
              </a:lnSpc>
            </a:pPr>
            <a:endParaRPr lang="pt-BR" sz="2400" dirty="0"/>
          </a:p>
          <a:p>
            <a:pPr algn="l">
              <a:lnSpc>
                <a:spcPct val="100000"/>
              </a:lnSpc>
            </a:pPr>
            <a:r>
              <a:rPr lang="pt-BR" sz="2400" dirty="0" err="1">
                <a:hlinkClick r:id="rId4"/>
              </a:rPr>
              <a:t>TabNet</a:t>
            </a:r>
            <a:r>
              <a:rPr lang="pt-BR" sz="2400" dirty="0">
                <a:hlinkClick r:id="rId4"/>
              </a:rPr>
              <a:t> Win32 3.0: População Residente - Estudo de Estimativas Populacionais por Município, Idade e Sexo 2000-2021 - Brasil (datasus.gov.br)</a:t>
            </a:r>
            <a:endParaRPr lang="pt-BR" sz="2400" dirty="0"/>
          </a:p>
          <a:p>
            <a:pPr algn="l">
              <a:lnSpc>
                <a:spcPct val="100000"/>
              </a:lnSpc>
            </a:pPr>
            <a:endParaRPr lang="pt-BR" sz="3000" b="1" dirty="0"/>
          </a:p>
        </p:txBody>
      </p:sp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B4269A67-48E9-86E0-33C9-08F3904F3B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9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55"/>
    </mc:Choice>
    <mc:Fallback xmlns="">
      <p:transition spd="slow" advTm="12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539552" y="188640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365F746-D70C-388F-48FE-38CDD9FB2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37" y="1866900"/>
            <a:ext cx="7172325" cy="31242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5E80BAB4-0C12-C1CD-9C41-C0D6006F37C6}"/>
              </a:ext>
            </a:extLst>
          </p:cNvPr>
          <p:cNvSpPr/>
          <p:nvPr/>
        </p:nvSpPr>
        <p:spPr>
          <a:xfrm>
            <a:off x="1187624" y="4221088"/>
            <a:ext cx="554461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A96DCCC8-4AFC-9E0B-4478-287D4BE5FB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9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0"/>
    </mc:Choice>
    <mc:Fallback xmlns="">
      <p:transition spd="slow" advTm="8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539552" y="188640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0D20BB6-5208-F5B2-7D35-258BC1EA0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97" y="2138609"/>
            <a:ext cx="7581900" cy="318135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E0999C0-6B80-74B8-121B-E3CD32E5D421}"/>
              </a:ext>
            </a:extLst>
          </p:cNvPr>
          <p:cNvSpPr txBox="1"/>
          <p:nvPr/>
        </p:nvSpPr>
        <p:spPr>
          <a:xfrm>
            <a:off x="1835696" y="1284327"/>
            <a:ext cx="5472608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3000" b="1" dirty="0"/>
              <a:t>Taxa: Tabulação do Denominador</a:t>
            </a:r>
          </a:p>
        </p:txBody>
      </p:sp>
      <p:pic>
        <p:nvPicPr>
          <p:cNvPr id="4" name="Áudio 3">
            <a:hlinkClick r:id="" action="ppaction://media"/>
            <a:extLst>
              <a:ext uri="{FF2B5EF4-FFF2-40B4-BE49-F238E27FC236}">
                <a16:creationId xmlns:a16="http://schemas.microsoft.com/office/drawing/2014/main" id="{C0EF3EB8-CE43-6FC9-ECE4-6BA6717DF4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0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02"/>
    </mc:Choice>
    <mc:Fallback xmlns="">
      <p:transition spd="slow" advTm="12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539552" y="188640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D15A755-172A-9BB2-3567-6438AA99D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95" y="1898227"/>
            <a:ext cx="1809750" cy="4095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81E9E09-A636-8992-C3CC-4E2BCD4735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2510224"/>
            <a:ext cx="3619500" cy="212407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57EA721-3F0F-253F-C0BA-9C5369F73B64}"/>
              </a:ext>
            </a:extLst>
          </p:cNvPr>
          <p:cNvSpPr txBox="1"/>
          <p:nvPr/>
        </p:nvSpPr>
        <p:spPr>
          <a:xfrm>
            <a:off x="1835696" y="1284327"/>
            <a:ext cx="5472608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3000" b="1" dirty="0"/>
              <a:t>Taxa: Tabulação do Denominador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C912B2F-7ABE-4E9C-C6E6-A609376EDDB9}"/>
              </a:ext>
            </a:extLst>
          </p:cNvPr>
          <p:cNvSpPr txBox="1"/>
          <p:nvPr/>
        </p:nvSpPr>
        <p:spPr>
          <a:xfrm>
            <a:off x="4211960" y="2510224"/>
            <a:ext cx="4392488" cy="31085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b="1" dirty="0"/>
              <a:t>É preciso selecionar a UF na tabulação da Pop.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b="1" dirty="0"/>
              <a:t>Se necessário, é possível realizar outras categorias, como selecionar o Município, por exemplo.</a:t>
            </a:r>
          </a:p>
        </p:txBody>
      </p:sp>
      <p:pic>
        <p:nvPicPr>
          <p:cNvPr id="5" name="Áudio 4">
            <a:hlinkClick r:id="" action="ppaction://media"/>
            <a:extLst>
              <a:ext uri="{FF2B5EF4-FFF2-40B4-BE49-F238E27FC236}">
                <a16:creationId xmlns:a16="http://schemas.microsoft.com/office/drawing/2014/main" id="{0DADD9B6-1180-3146-E159-EAEA296427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19"/>
    </mc:Choice>
    <mc:Fallback xmlns="">
      <p:transition spd="slow" advTm="16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539552" y="188640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276991E-F64C-B66D-3F4F-C337A09410D0}"/>
              </a:ext>
            </a:extLst>
          </p:cNvPr>
          <p:cNvSpPr txBox="1"/>
          <p:nvPr/>
        </p:nvSpPr>
        <p:spPr>
          <a:xfrm>
            <a:off x="539552" y="1218818"/>
            <a:ext cx="7344816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3000" b="1" dirty="0"/>
              <a:t>Exporta o dado (denominador) para Excel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050F99A-2118-C97B-77D8-DAE727585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64" y="1916013"/>
            <a:ext cx="8820472" cy="329200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4D235AD-03DC-0B78-3425-9F546E931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5420107"/>
            <a:ext cx="1533525" cy="438150"/>
          </a:xfrm>
          <a:prstGeom prst="rect">
            <a:avLst/>
          </a:prstGeom>
        </p:spPr>
      </p:pic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23FF3334-54C3-6246-81E0-7C8DB8C4C6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8"/>
    </mc:Choice>
    <mc:Fallback xmlns="">
      <p:transition spd="slow" advTm="10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539552" y="188640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276991E-F64C-B66D-3F4F-C337A09410D0}"/>
              </a:ext>
            </a:extLst>
          </p:cNvPr>
          <p:cNvSpPr txBox="1"/>
          <p:nvPr/>
        </p:nvSpPr>
        <p:spPr>
          <a:xfrm>
            <a:off x="539552" y="1218818"/>
            <a:ext cx="7344816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3000" b="1" dirty="0"/>
              <a:t>Exporta o dado (denominador) para Excel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314457C-8B10-E3E9-D000-BC9BF820C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27" y="1772816"/>
            <a:ext cx="7245536" cy="4562818"/>
          </a:xfrm>
          <a:prstGeom prst="rect">
            <a:avLst/>
          </a:prstGeom>
        </p:spPr>
      </p:pic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84FDCB5B-5FB0-4ED7-9DAA-C78265D519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8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2"/>
    </mc:Choice>
    <mc:Fallback xmlns="">
      <p:transition spd="slow" advTm="5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539552" y="188640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276991E-F64C-B66D-3F4F-C337A09410D0}"/>
              </a:ext>
            </a:extLst>
          </p:cNvPr>
          <p:cNvSpPr txBox="1"/>
          <p:nvPr/>
        </p:nvSpPr>
        <p:spPr>
          <a:xfrm>
            <a:off x="539552" y="2232153"/>
            <a:ext cx="8496944" cy="249299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3000" b="1" dirty="0"/>
              <a:t>Cálculo da taxa de mortalidade por suicídio:</a:t>
            </a:r>
          </a:p>
          <a:p>
            <a:pPr algn="l">
              <a:lnSpc>
                <a:spcPct val="100000"/>
              </a:lnSpc>
            </a:pPr>
            <a:endParaRPr lang="pt-BR" sz="3000" b="1" dirty="0"/>
          </a:p>
          <a:p>
            <a:pPr algn="ctr">
              <a:lnSpc>
                <a:spcPct val="100000"/>
              </a:lnSpc>
            </a:pPr>
            <a:r>
              <a:rPr lang="pt-BR" sz="2400" b="1" dirty="0"/>
              <a:t>Numerador: </a:t>
            </a:r>
            <a:r>
              <a:rPr lang="pt-BR" b="1" dirty="0"/>
              <a:t>nº de óbitos de suicídios, segundo categorias selecionadas</a:t>
            </a:r>
          </a:p>
          <a:p>
            <a:pPr algn="ctr">
              <a:lnSpc>
                <a:spcPct val="100000"/>
              </a:lnSpc>
            </a:pPr>
            <a:r>
              <a:rPr lang="pt-BR" dirty="0"/>
              <a:t>                                      _____________________________________________ X100.000 </a:t>
            </a:r>
            <a:r>
              <a:rPr lang="pt-BR" sz="2400" b="1" dirty="0"/>
              <a:t>Denominador: </a:t>
            </a:r>
            <a:r>
              <a:rPr lang="pt-BR" b="1" dirty="0"/>
              <a:t>nº população residente, segundo categorias selecionadas</a:t>
            </a:r>
          </a:p>
          <a:p>
            <a:pPr algn="l">
              <a:lnSpc>
                <a:spcPct val="100000"/>
              </a:lnSpc>
            </a:pPr>
            <a:endParaRPr lang="pt-BR" sz="3000" b="1" dirty="0"/>
          </a:p>
        </p:txBody>
      </p:sp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88777CB1-CE8D-8925-A545-02F8D57FB0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8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97"/>
    </mc:Choice>
    <mc:Fallback xmlns="">
      <p:transition spd="slow" advTm="22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539552" y="188640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276991E-F64C-B66D-3F4F-C337A09410D0}"/>
              </a:ext>
            </a:extLst>
          </p:cNvPr>
          <p:cNvSpPr txBox="1"/>
          <p:nvPr/>
        </p:nvSpPr>
        <p:spPr>
          <a:xfrm>
            <a:off x="1403648" y="2132856"/>
            <a:ext cx="6624736" cy="378565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400" dirty="0"/>
              <a:t>Em seguida vamos realizar a padronização.</a:t>
            </a:r>
          </a:p>
          <a:p>
            <a:pPr algn="l">
              <a:lnSpc>
                <a:spcPct val="100000"/>
              </a:lnSpc>
            </a:pPr>
            <a:endParaRPr lang="pt-BR" sz="2400" dirty="0"/>
          </a:p>
          <a:p>
            <a:pPr algn="l">
              <a:lnSpc>
                <a:spcPct val="100000"/>
              </a:lnSpc>
            </a:pPr>
            <a:r>
              <a:rPr lang="pt-BR" sz="2400" dirty="0"/>
              <a:t>Ajuste por faixa etária.</a:t>
            </a:r>
          </a:p>
          <a:p>
            <a:pPr algn="l">
              <a:lnSpc>
                <a:spcPct val="100000"/>
              </a:lnSpc>
            </a:pPr>
            <a:r>
              <a:rPr lang="pt-BR" sz="2400" dirty="0"/>
              <a:t>Trabalhamos com o denominador: População BR 2010, recomendado pelo MS. </a:t>
            </a:r>
          </a:p>
          <a:p>
            <a:pPr algn="l">
              <a:lnSpc>
                <a:spcPct val="100000"/>
              </a:lnSpc>
            </a:pPr>
            <a:endParaRPr lang="pt-BR" sz="2400" dirty="0"/>
          </a:p>
          <a:p>
            <a:pPr algn="l">
              <a:lnSpc>
                <a:spcPct val="100000"/>
              </a:lnSpc>
            </a:pPr>
            <a:r>
              <a:rPr lang="pt-BR" sz="2400" dirty="0"/>
              <a:t>Objetivo da padronização: Viabilizar comparações,  de modo a minimizar a influência de outros fatores que não o investigado, que poderiam interferir no resultado.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122AF88-B190-225E-A876-51A3F6259C2F}"/>
              </a:ext>
            </a:extLst>
          </p:cNvPr>
          <p:cNvSpPr txBox="1"/>
          <p:nvPr/>
        </p:nvSpPr>
        <p:spPr>
          <a:xfrm>
            <a:off x="899592" y="1362834"/>
            <a:ext cx="7632848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000" b="1" dirty="0"/>
              <a:t>Padronização</a:t>
            </a:r>
          </a:p>
        </p:txBody>
      </p:sp>
      <p:pic>
        <p:nvPicPr>
          <p:cNvPr id="3" name="Áudio 2">
            <a:hlinkClick r:id="" action="ppaction://media"/>
            <a:extLst>
              <a:ext uri="{FF2B5EF4-FFF2-40B4-BE49-F238E27FC236}">
                <a16:creationId xmlns:a16="http://schemas.microsoft.com/office/drawing/2014/main" id="{0B8E8BC0-8739-E7A2-23F1-217D8DAFE5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9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26"/>
    </mc:Choice>
    <mc:Fallback xmlns="">
      <p:transition spd="slow" advTm="31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539552" y="188640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365F746-D70C-388F-48FE-38CDD9FB2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37" y="1866900"/>
            <a:ext cx="7172325" cy="31242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5E80BAB4-0C12-C1CD-9C41-C0D6006F37C6}"/>
              </a:ext>
            </a:extLst>
          </p:cNvPr>
          <p:cNvSpPr/>
          <p:nvPr/>
        </p:nvSpPr>
        <p:spPr>
          <a:xfrm>
            <a:off x="1187624" y="4221088"/>
            <a:ext cx="554461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B7B1432-F0F7-7BF2-7371-9E859A3D0459}"/>
              </a:ext>
            </a:extLst>
          </p:cNvPr>
          <p:cNvSpPr txBox="1"/>
          <p:nvPr/>
        </p:nvSpPr>
        <p:spPr>
          <a:xfrm>
            <a:off x="899592" y="1146810"/>
            <a:ext cx="7632848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000" b="1" dirty="0"/>
              <a:t>Padronização</a:t>
            </a:r>
          </a:p>
        </p:txBody>
      </p:sp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E6DDFBED-6766-207C-C95D-8A7AC5E4DE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08"/>
    </mc:Choice>
    <mc:Fallback xmlns="">
      <p:transition spd="slow" advTm="17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539552" y="188640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5863694-E7D6-4716-7853-501F38072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1523693"/>
            <a:ext cx="7324725" cy="97155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E7FC5C8-501A-4F02-744D-9906556B8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1242044" cy="162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4EE70D12-7AEC-12EF-ABC9-1D9B55BBEEDA}"/>
              </a:ext>
            </a:extLst>
          </p:cNvPr>
          <p:cNvCxnSpPr/>
          <p:nvPr/>
        </p:nvCxnSpPr>
        <p:spPr>
          <a:xfrm>
            <a:off x="5354042" y="2739600"/>
            <a:ext cx="0" cy="973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A4CC1629-6364-D430-6E7B-F14EC198DD1B}"/>
              </a:ext>
            </a:extLst>
          </p:cNvPr>
          <p:cNvSpPr txBox="1"/>
          <p:nvPr/>
        </p:nvSpPr>
        <p:spPr>
          <a:xfrm>
            <a:off x="1907704" y="3957872"/>
            <a:ext cx="6264696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000" b="1" dirty="0"/>
              <a:t>Cálculo do Indicador:</a:t>
            </a:r>
          </a:p>
          <a:p>
            <a:pPr algn="ctr">
              <a:lnSpc>
                <a:spcPct val="100000"/>
              </a:lnSpc>
            </a:pPr>
            <a:r>
              <a:rPr lang="pt-BR" sz="3000" b="1" dirty="0"/>
              <a:t>Taxa de mortalidade por suicídios</a:t>
            </a:r>
          </a:p>
        </p:txBody>
      </p:sp>
      <p:pic>
        <p:nvPicPr>
          <p:cNvPr id="6" name="Áudio 5">
            <a:hlinkClick r:id="" action="ppaction://media"/>
            <a:extLst>
              <a:ext uri="{FF2B5EF4-FFF2-40B4-BE49-F238E27FC236}">
                <a16:creationId xmlns:a16="http://schemas.microsoft.com/office/drawing/2014/main" id="{91EB999B-A08A-7208-693B-FE47D7F758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5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50"/>
    </mc:Choice>
    <mc:Fallback xmlns="">
      <p:transition spd="slow" advTm="27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539552" y="188640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122AF88-B190-225E-A876-51A3F6259C2F}"/>
              </a:ext>
            </a:extLst>
          </p:cNvPr>
          <p:cNvSpPr txBox="1"/>
          <p:nvPr/>
        </p:nvSpPr>
        <p:spPr>
          <a:xfrm>
            <a:off x="899592" y="1362834"/>
            <a:ext cx="7632848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000" b="1" dirty="0"/>
              <a:t>Padronização- Pop BR 2010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A82A7C7-C72A-C25F-B4DA-B9156C4CC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76" y="2440088"/>
            <a:ext cx="8604448" cy="3209949"/>
          </a:xfrm>
          <a:prstGeom prst="rect">
            <a:avLst/>
          </a:prstGeom>
        </p:spPr>
      </p:pic>
      <p:pic>
        <p:nvPicPr>
          <p:cNvPr id="3" name="Áudio 2">
            <a:hlinkClick r:id="" action="ppaction://media"/>
            <a:extLst>
              <a:ext uri="{FF2B5EF4-FFF2-40B4-BE49-F238E27FC236}">
                <a16:creationId xmlns:a16="http://schemas.microsoft.com/office/drawing/2014/main" id="{74588989-D0AE-A9E9-D5CA-6CBFC874DD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4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62"/>
    </mc:Choice>
    <mc:Fallback xmlns="">
      <p:transition spd="slow" advTm="18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539552" y="188640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60241BE-EE98-A780-73AF-B012FF39B95F}"/>
              </a:ext>
            </a:extLst>
          </p:cNvPr>
          <p:cNvSpPr txBox="1"/>
          <p:nvPr/>
        </p:nvSpPr>
        <p:spPr>
          <a:xfrm>
            <a:off x="899592" y="1146810"/>
            <a:ext cx="7632848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000" b="1" dirty="0"/>
              <a:t>Padronização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8B7F219-C858-526E-8CA3-0DBB5D7E1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847344"/>
            <a:ext cx="8621482" cy="3219455"/>
          </a:xfrm>
          <a:prstGeom prst="rect">
            <a:avLst/>
          </a:prstGeom>
        </p:spPr>
      </p:pic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1C41CC0A-8E5E-B5EE-B8ED-D9B8E32DC9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6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8"/>
    </mc:Choice>
    <mc:Fallback xmlns="">
      <p:transition spd="slow" advTm="4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539552" y="188640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60241BE-EE98-A780-73AF-B012FF39B95F}"/>
              </a:ext>
            </a:extLst>
          </p:cNvPr>
          <p:cNvSpPr txBox="1"/>
          <p:nvPr/>
        </p:nvSpPr>
        <p:spPr>
          <a:xfrm>
            <a:off x="899592" y="1146810"/>
            <a:ext cx="7632848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000" b="1" dirty="0"/>
              <a:t>Padronização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900C23E-4FEB-4A41-9692-1F9C044F2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694623"/>
            <a:ext cx="6984776" cy="4066552"/>
          </a:xfrm>
          <a:prstGeom prst="rect">
            <a:avLst/>
          </a:prstGeom>
        </p:spPr>
      </p:pic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29F16C82-F4B4-D0C9-BF92-123BE37AFB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0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9"/>
    </mc:Choice>
    <mc:Fallback xmlns="">
      <p:transition spd="slow" advTm="3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539552" y="359946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276991E-F64C-B66D-3F4F-C337A09410D0}"/>
              </a:ext>
            </a:extLst>
          </p:cNvPr>
          <p:cNvSpPr txBox="1"/>
          <p:nvPr/>
        </p:nvSpPr>
        <p:spPr>
          <a:xfrm>
            <a:off x="284883" y="1190943"/>
            <a:ext cx="8496944" cy="412420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400" b="1" dirty="0"/>
              <a:t>Cálculo da Taxa PADRONIZADA de mortalidade por suicídio:</a:t>
            </a:r>
          </a:p>
          <a:p>
            <a:pPr algn="l">
              <a:lnSpc>
                <a:spcPct val="100000"/>
              </a:lnSpc>
            </a:pPr>
            <a:endParaRPr lang="pt-BR" sz="2400" b="1" dirty="0"/>
          </a:p>
          <a:p>
            <a:pPr algn="l">
              <a:lnSpc>
                <a:spcPct val="100000"/>
              </a:lnSpc>
            </a:pPr>
            <a:endParaRPr lang="pt-BR" sz="2400" b="1" dirty="0"/>
          </a:p>
          <a:p>
            <a:pPr algn="l">
              <a:lnSpc>
                <a:spcPct val="100000"/>
              </a:lnSpc>
            </a:pPr>
            <a:endParaRPr lang="pt-BR" sz="2400" b="1" dirty="0"/>
          </a:p>
          <a:p>
            <a:pPr algn="l">
              <a:lnSpc>
                <a:spcPct val="100000"/>
              </a:lnSpc>
            </a:pPr>
            <a:endParaRPr lang="pt-BR" sz="2400" b="1" dirty="0"/>
          </a:p>
          <a:p>
            <a:pPr algn="l">
              <a:lnSpc>
                <a:spcPct val="100000"/>
              </a:lnSpc>
            </a:pPr>
            <a:endParaRPr lang="pt-BR" sz="2400" b="1" dirty="0"/>
          </a:p>
          <a:p>
            <a:pPr algn="l">
              <a:lnSpc>
                <a:spcPct val="100000"/>
              </a:lnSpc>
            </a:pPr>
            <a:endParaRPr lang="pt-BR" sz="2400" b="1" dirty="0"/>
          </a:p>
          <a:p>
            <a:pPr algn="l">
              <a:lnSpc>
                <a:spcPct val="100000"/>
              </a:lnSpc>
            </a:pPr>
            <a:endParaRPr lang="pt-BR" sz="1600" b="1" dirty="0"/>
          </a:p>
          <a:p>
            <a:pPr algn="l">
              <a:lnSpc>
                <a:spcPct val="100000"/>
              </a:lnSpc>
            </a:pPr>
            <a:r>
              <a:rPr lang="pt-BR" sz="1600" b="1" dirty="0"/>
              <a:t> Este resultado revela o numerador ajustado: nº de óbitos por suicídios esperado na pop padrão 2010.</a:t>
            </a:r>
          </a:p>
          <a:p>
            <a:pPr algn="l">
              <a:lnSpc>
                <a:spcPct val="100000"/>
              </a:lnSpc>
            </a:pPr>
            <a:endParaRPr lang="pt-BR" sz="1600" b="1" dirty="0"/>
          </a:p>
          <a:p>
            <a:pPr algn="l">
              <a:lnSpc>
                <a:spcPct val="100000"/>
              </a:lnSpc>
            </a:pPr>
            <a:endParaRPr lang="pt-BR" sz="3000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C69E4FE-FD51-EF4E-8F68-1C1E959B998C}"/>
              </a:ext>
            </a:extLst>
          </p:cNvPr>
          <p:cNvSpPr txBox="1"/>
          <p:nvPr/>
        </p:nvSpPr>
        <p:spPr>
          <a:xfrm>
            <a:off x="333080" y="4754181"/>
            <a:ext cx="849694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400" b="1" dirty="0"/>
              <a:t>Segunda Etapa do Cálculo: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Numerador:  </a:t>
            </a:r>
            <a:r>
              <a:rPr lang="pt-BR" sz="1400" b="1" dirty="0"/>
              <a:t>nº de óbitos por suicídios esperado em 2010 , segundo categorias selecionadas</a:t>
            </a:r>
          </a:p>
          <a:p>
            <a:pPr algn="l">
              <a:lnSpc>
                <a:spcPct val="100000"/>
              </a:lnSpc>
            </a:pPr>
            <a:r>
              <a:rPr lang="pt-BR" dirty="0"/>
              <a:t>                                      _____________________________________________ X100.000 </a:t>
            </a:r>
            <a:r>
              <a:rPr lang="pt-BR" sz="2400" b="1" dirty="0"/>
              <a:t>Denominador:        </a:t>
            </a:r>
            <a:r>
              <a:rPr lang="pt-BR" sz="1400" b="1" dirty="0"/>
              <a:t>nº população padrão 2010, segundo categorias selecionadas</a:t>
            </a:r>
          </a:p>
          <a:p>
            <a:pPr algn="l">
              <a:lnSpc>
                <a:spcPct val="100000"/>
              </a:lnSpc>
            </a:pPr>
            <a:endParaRPr lang="pt-BR" sz="3000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36F5026-E160-EBD1-36AE-2B6FBA8D4F27}"/>
              </a:ext>
            </a:extLst>
          </p:cNvPr>
          <p:cNvSpPr txBox="1"/>
          <p:nvPr/>
        </p:nvSpPr>
        <p:spPr>
          <a:xfrm>
            <a:off x="323528" y="1690355"/>
            <a:ext cx="8820472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400" b="1" dirty="0"/>
              <a:t>Primeira Etapa do Cálculo:</a:t>
            </a:r>
          </a:p>
          <a:p>
            <a:pPr algn="l">
              <a:lnSpc>
                <a:spcPct val="100000"/>
              </a:lnSpc>
            </a:pPr>
            <a:endParaRPr lang="pt-BR" sz="3000" b="1" dirty="0"/>
          </a:p>
          <a:p>
            <a:pPr algn="ctr">
              <a:lnSpc>
                <a:spcPct val="100000"/>
              </a:lnSpc>
            </a:pPr>
            <a:r>
              <a:rPr lang="pt-BR" sz="2400" b="1" dirty="0"/>
              <a:t>Numerador:  </a:t>
            </a:r>
            <a:r>
              <a:rPr lang="pt-BR" sz="1400" b="1" dirty="0"/>
              <a:t>taxa de óbitos por suicídios, segundo categorias selecionadas</a:t>
            </a:r>
            <a:r>
              <a:rPr lang="pt-BR" sz="1400" dirty="0"/>
              <a:t> X   </a:t>
            </a:r>
            <a:r>
              <a:rPr lang="pt-BR" sz="1400" b="1" dirty="0"/>
              <a:t>nº população brasileira 2010, segundo categorias selecionadas</a:t>
            </a:r>
            <a:endParaRPr lang="pt-BR" sz="1400" dirty="0"/>
          </a:p>
          <a:p>
            <a:pPr algn="r">
              <a:lnSpc>
                <a:spcPct val="100000"/>
              </a:lnSpc>
            </a:pPr>
            <a:r>
              <a:rPr lang="pt-BR" sz="1200" dirty="0"/>
              <a:t>                                                                     __________________________________________________________________________________</a:t>
            </a:r>
            <a:endParaRPr lang="pt-BR" sz="1200" b="1" dirty="0"/>
          </a:p>
          <a:p>
            <a:pPr algn="l">
              <a:lnSpc>
                <a:spcPct val="100000"/>
              </a:lnSpc>
            </a:pPr>
            <a:r>
              <a:rPr lang="pt-BR" sz="2400" b="1" dirty="0"/>
              <a:t>Denominador:                              </a:t>
            </a:r>
            <a:r>
              <a:rPr lang="pt-BR" b="1" dirty="0"/>
              <a:t>100.000</a:t>
            </a:r>
            <a:endParaRPr lang="pt-BR" sz="2400" b="1" dirty="0"/>
          </a:p>
        </p:txBody>
      </p:sp>
      <p:pic>
        <p:nvPicPr>
          <p:cNvPr id="4" name="Áudio 3">
            <a:hlinkClick r:id="" action="ppaction://media"/>
            <a:extLst>
              <a:ext uri="{FF2B5EF4-FFF2-40B4-BE49-F238E27FC236}">
                <a16:creationId xmlns:a16="http://schemas.microsoft.com/office/drawing/2014/main" id="{FCA5D358-8991-FE65-36E5-3BC34700CF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71BBEFAB-F2C3-889E-F8C1-7D0866C356C2}"/>
              </a:ext>
            </a:extLst>
          </p:cNvPr>
          <p:cNvCxnSpPr/>
          <p:nvPr/>
        </p:nvCxnSpPr>
        <p:spPr>
          <a:xfrm>
            <a:off x="5292080" y="4365104"/>
            <a:ext cx="0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94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76"/>
    </mc:Choice>
    <mc:Fallback xmlns="">
      <p:transition spd="slow" advTm="62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539552" y="188640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114608E4-B6E3-FFB9-C896-91915778A8D6}"/>
              </a:ext>
            </a:extLst>
          </p:cNvPr>
          <p:cNvCxnSpPr/>
          <p:nvPr/>
        </p:nvCxnSpPr>
        <p:spPr>
          <a:xfrm>
            <a:off x="5940151" y="4660180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0D0B851-C1FE-D647-E299-F0FA1D4C298D}"/>
              </a:ext>
            </a:extLst>
          </p:cNvPr>
          <p:cNvSpPr txBox="1"/>
          <p:nvPr/>
        </p:nvSpPr>
        <p:spPr>
          <a:xfrm>
            <a:off x="5552631" y="5088798"/>
            <a:ext cx="1296142" cy="7386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050" b="1" dirty="0"/>
              <a:t>Total de suicídios, obtido pela soma do valor de cada faixa etária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B2DCF88-9410-E8E2-6F61-DF8AE00BCEDC}"/>
              </a:ext>
            </a:extLst>
          </p:cNvPr>
          <p:cNvSpPr txBox="1"/>
          <p:nvPr/>
        </p:nvSpPr>
        <p:spPr>
          <a:xfrm>
            <a:off x="4806982" y="1634247"/>
            <a:ext cx="2448272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900" b="1" dirty="0"/>
              <a:t>Taxa suicídio 2015* POP Padrão 2010/100000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4E57FE2-B941-536C-3144-8A465D841E5C}"/>
              </a:ext>
            </a:extLst>
          </p:cNvPr>
          <p:cNvSpPr txBox="1"/>
          <p:nvPr/>
        </p:nvSpPr>
        <p:spPr>
          <a:xfrm>
            <a:off x="7228568" y="1567728"/>
            <a:ext cx="1780383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900" b="1" dirty="0"/>
              <a:t>Nº suicídio. Esperados 2010/POP padrão 2010*100000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F7A66C4B-621F-5CEA-2134-D930B3C5E203}"/>
              </a:ext>
            </a:extLst>
          </p:cNvPr>
          <p:cNvCxnSpPr>
            <a:cxnSpLocks/>
          </p:cNvCxnSpPr>
          <p:nvPr/>
        </p:nvCxnSpPr>
        <p:spPr>
          <a:xfrm>
            <a:off x="8118759" y="4756106"/>
            <a:ext cx="0" cy="5300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8DD80BF-ED24-74C7-1540-F8BB4A65E795}"/>
              </a:ext>
            </a:extLst>
          </p:cNvPr>
          <p:cNvSpPr txBox="1"/>
          <p:nvPr/>
        </p:nvSpPr>
        <p:spPr>
          <a:xfrm>
            <a:off x="7712809" y="5280324"/>
            <a:ext cx="1296142" cy="57708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050" b="1" dirty="0"/>
              <a:t>Taxa Padronizada de suicídios, ESP, 2015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08D7D70-EA72-7230-D806-D752CEBECA2A}"/>
              </a:ext>
            </a:extLst>
          </p:cNvPr>
          <p:cNvSpPr txBox="1"/>
          <p:nvPr/>
        </p:nvSpPr>
        <p:spPr>
          <a:xfrm>
            <a:off x="3381956" y="1748785"/>
            <a:ext cx="1190044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900" b="1" dirty="0"/>
              <a:t>Nº suicídios 2015* POP 2015/100000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C71DD5C-9695-38DE-E88D-EB1068B3F064}"/>
              </a:ext>
            </a:extLst>
          </p:cNvPr>
          <p:cNvSpPr/>
          <p:nvPr/>
        </p:nvSpPr>
        <p:spPr>
          <a:xfrm>
            <a:off x="5679601" y="4351953"/>
            <a:ext cx="521101" cy="239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4C6FDD8B-3E49-AAE1-3033-CB419D593A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DAF63E8-4EBE-71F5-0608-E05548127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952619"/>
              </p:ext>
            </p:extLst>
          </p:nvPr>
        </p:nvGraphicFramePr>
        <p:xfrm>
          <a:off x="218854" y="1890223"/>
          <a:ext cx="8925146" cy="2655895"/>
        </p:xfrm>
        <a:graphic>
          <a:graphicData uri="http://schemas.openxmlformats.org/drawingml/2006/table">
            <a:tbl>
              <a:tblPr/>
              <a:tblGrid>
                <a:gridCol w="1405466">
                  <a:extLst>
                    <a:ext uri="{9D8B030D-6E8A-4147-A177-3AD203B41FA5}">
                      <a16:colId xmlns:a16="http://schemas.microsoft.com/office/drawing/2014/main" val="2345908390"/>
                    </a:ext>
                  </a:extLst>
                </a:gridCol>
                <a:gridCol w="878416">
                  <a:extLst>
                    <a:ext uri="{9D8B030D-6E8A-4147-A177-3AD203B41FA5}">
                      <a16:colId xmlns:a16="http://schemas.microsoft.com/office/drawing/2014/main" val="927023780"/>
                    </a:ext>
                  </a:extLst>
                </a:gridCol>
                <a:gridCol w="902275">
                  <a:extLst>
                    <a:ext uri="{9D8B030D-6E8A-4147-A177-3AD203B41FA5}">
                      <a16:colId xmlns:a16="http://schemas.microsoft.com/office/drawing/2014/main" val="302198075"/>
                    </a:ext>
                  </a:extLst>
                </a:gridCol>
                <a:gridCol w="904443">
                  <a:extLst>
                    <a:ext uri="{9D8B030D-6E8A-4147-A177-3AD203B41FA5}">
                      <a16:colId xmlns:a16="http://schemas.microsoft.com/office/drawing/2014/main" val="1673683550"/>
                    </a:ext>
                  </a:extLst>
                </a:gridCol>
                <a:gridCol w="685382">
                  <a:extLst>
                    <a:ext uri="{9D8B030D-6E8A-4147-A177-3AD203B41FA5}">
                      <a16:colId xmlns:a16="http://schemas.microsoft.com/office/drawing/2014/main" val="388726933"/>
                    </a:ext>
                  </a:extLst>
                </a:gridCol>
                <a:gridCol w="2023612">
                  <a:extLst>
                    <a:ext uri="{9D8B030D-6E8A-4147-A177-3AD203B41FA5}">
                      <a16:colId xmlns:a16="http://schemas.microsoft.com/office/drawing/2014/main" val="2915224967"/>
                    </a:ext>
                  </a:extLst>
                </a:gridCol>
                <a:gridCol w="2125552">
                  <a:extLst>
                    <a:ext uri="{9D8B030D-6E8A-4147-A177-3AD203B41FA5}">
                      <a16:colId xmlns:a16="http://schemas.microsoft.com/office/drawing/2014/main" val="1269407397"/>
                    </a:ext>
                  </a:extLst>
                </a:gridCol>
              </a:tblGrid>
              <a:tr h="138990"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483225"/>
                  </a:ext>
                </a:extLst>
              </a:tr>
              <a:tr h="138990"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427106"/>
                  </a:ext>
                </a:extLst>
              </a:tr>
              <a:tr h="2646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 óbitos por suicídio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 POP SP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Taxa bruta suicídio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2010- POP BR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Óbitos por suicídio esperados na pop 2010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 Taxa Padronizada de Óbito por Suicídio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207920"/>
                  </a:ext>
                </a:extLst>
              </a:tr>
              <a:tr h="138990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a 4 anos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3044325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14858296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366430"/>
                  </a:ext>
                </a:extLst>
              </a:tr>
              <a:tr h="138990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a 9 anos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2965962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15865210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472769"/>
                  </a:ext>
                </a:extLst>
              </a:tr>
              <a:tr h="138990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a 14 anos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3117424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17397298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388096"/>
                  </a:ext>
                </a:extLst>
              </a:tr>
              <a:tr h="138990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a 19 anos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3378837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17219079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758610"/>
                  </a:ext>
                </a:extLst>
              </a:tr>
              <a:tr h="138990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a 29 anos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7202248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34810915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2330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99036"/>
                  </a:ext>
                </a:extLst>
              </a:tr>
              <a:tr h="138990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a 39 anos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7456294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30031077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2320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219915"/>
                  </a:ext>
                </a:extLst>
              </a:tr>
              <a:tr h="138990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a 49 anos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6157510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25176600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1685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498673"/>
                  </a:ext>
                </a:extLst>
              </a:tr>
              <a:tr h="138990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a 59 anos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5097742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18664323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1267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11869"/>
                  </a:ext>
                </a:extLst>
              </a:tr>
              <a:tr h="138990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a 69 anos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3349922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11502710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136350"/>
                  </a:ext>
                </a:extLst>
              </a:tr>
              <a:tr h="138990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a 79 anos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1726109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6390018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154228"/>
                  </a:ext>
                </a:extLst>
              </a:tr>
              <a:tr h="217216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anos e mais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859931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2975156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060100"/>
                  </a:ext>
                </a:extLst>
              </a:tr>
              <a:tr h="138990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2322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44356304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194890682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10202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5754" marR="5754" marT="57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470806"/>
                  </a:ext>
                </a:extLst>
              </a:tr>
            </a:tbl>
          </a:graphicData>
        </a:graphic>
      </p:graphicFrame>
      <p:sp>
        <p:nvSpPr>
          <p:cNvPr id="9" name="Elipse 8">
            <a:extLst>
              <a:ext uri="{FF2B5EF4-FFF2-40B4-BE49-F238E27FC236}">
                <a16:creationId xmlns:a16="http://schemas.microsoft.com/office/drawing/2014/main" id="{25DF65B9-08FA-323C-064B-A703007968E6}"/>
              </a:ext>
            </a:extLst>
          </p:cNvPr>
          <p:cNvSpPr/>
          <p:nvPr/>
        </p:nvSpPr>
        <p:spPr>
          <a:xfrm>
            <a:off x="7781915" y="4363273"/>
            <a:ext cx="521100" cy="1965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24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50"/>
    </mc:Choice>
    <mc:Fallback xmlns="">
      <p:transition spd="slow" advTm="11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88024" y="1340768"/>
            <a:ext cx="4200215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sz="1000" b="1" dirty="0">
                <a:solidFill>
                  <a:prstClr val="white"/>
                </a:solidFill>
              </a:rPr>
              <a:t>Número de notificações segundo faixa etária, por ano, ESP, 2011 a 2020</a:t>
            </a:r>
          </a:p>
        </p:txBody>
      </p:sp>
      <p:pic>
        <p:nvPicPr>
          <p:cNvPr id="3" name="Áudio 2">
            <a:hlinkClick r:id="" action="ppaction://media"/>
            <a:extLst>
              <a:ext uri="{FF2B5EF4-FFF2-40B4-BE49-F238E27FC236}">
                <a16:creationId xmlns:a16="http://schemas.microsoft.com/office/drawing/2014/main" id="{F316D976-DC83-D827-6027-C38FB61A21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5"/>
    </mc:Choice>
    <mc:Fallback xmlns="">
      <p:transition spd="slow" advTm="6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539552" y="188640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E7FC5C8-501A-4F02-744D-9906556B8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1242044" cy="162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4A22851-C4E6-B1AC-3A0D-251C29585AA3}"/>
              </a:ext>
            </a:extLst>
          </p:cNvPr>
          <p:cNvSpPr txBox="1"/>
          <p:nvPr/>
        </p:nvSpPr>
        <p:spPr>
          <a:xfrm>
            <a:off x="2286000" y="332329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12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858C883-8D2E-FD00-292F-DFD0E15D5F14}"/>
              </a:ext>
            </a:extLst>
          </p:cNvPr>
          <p:cNvSpPr txBox="1"/>
          <p:nvPr/>
        </p:nvSpPr>
        <p:spPr>
          <a:xfrm>
            <a:off x="1691680" y="2066002"/>
            <a:ext cx="69847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Para o monitoramento da meta de “deter o crescimento da mortalidade por suicídios”, no Brasil, até 2030, deverá ser considerada a taxa de mortalidade por suicídios padronizada por idade. Serão considerados os óbitos classificados com os códigos X60 a X84 (lesões autoprovocadas intencionalmente) e Y87.0 (sequelas de lesões autoprovocadas) da CID-10 no Sistema de Informações sobre Mortalidade. Será considerada a população residente de acordo com as estimativas preliminares elaboradas pelo Ministério da Saúde/SVS/DASNT/</a:t>
            </a:r>
            <a:r>
              <a:rPr lang="pt-BR" sz="1600" dirty="0" err="1"/>
              <a:t>Cgiae</a:t>
            </a:r>
            <a:r>
              <a:rPr lang="pt-BR" sz="1600" dirty="0"/>
              <a:t>. A população-padrão utilizada será a do Brasil, no ano de 2010, de acordo com o Censo Populacional.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4DB3C0B-9B5E-E384-4B91-8C57E1420370}"/>
              </a:ext>
            </a:extLst>
          </p:cNvPr>
          <p:cNvSpPr/>
          <p:nvPr/>
        </p:nvSpPr>
        <p:spPr>
          <a:xfrm>
            <a:off x="4283968" y="2420888"/>
            <a:ext cx="4392488" cy="163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338CB56-B694-5FDC-57B2-19139C700192}"/>
              </a:ext>
            </a:extLst>
          </p:cNvPr>
          <p:cNvSpPr/>
          <p:nvPr/>
        </p:nvSpPr>
        <p:spPr>
          <a:xfrm>
            <a:off x="1712426" y="2639347"/>
            <a:ext cx="2715558" cy="163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AFCE77F-76A8-603B-DAD5-53455DCF8244}"/>
              </a:ext>
            </a:extLst>
          </p:cNvPr>
          <p:cNvSpPr txBox="1"/>
          <p:nvPr/>
        </p:nvSpPr>
        <p:spPr>
          <a:xfrm>
            <a:off x="1683797" y="4344375"/>
            <a:ext cx="1779454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400" dirty="0"/>
              <a:t>(Brasil, 2021, pág.81)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3FA092E-415B-C02B-AB4B-84B5666B7C94}"/>
              </a:ext>
            </a:extLst>
          </p:cNvPr>
          <p:cNvSpPr/>
          <p:nvPr/>
        </p:nvSpPr>
        <p:spPr>
          <a:xfrm>
            <a:off x="1683797" y="2866933"/>
            <a:ext cx="6984776" cy="2354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BDD7626-9F0A-DD9C-6B39-3E8750BFB1F0}"/>
              </a:ext>
            </a:extLst>
          </p:cNvPr>
          <p:cNvSpPr/>
          <p:nvPr/>
        </p:nvSpPr>
        <p:spPr>
          <a:xfrm>
            <a:off x="1675914" y="3123543"/>
            <a:ext cx="2968094" cy="2354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Áudio 10">
            <a:hlinkClick r:id="" action="ppaction://media"/>
            <a:extLst>
              <a:ext uri="{FF2B5EF4-FFF2-40B4-BE49-F238E27FC236}">
                <a16:creationId xmlns:a16="http://schemas.microsoft.com/office/drawing/2014/main" id="{CADA3146-D3A9-54BB-7941-519A9E111F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5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62"/>
    </mc:Choice>
    <mc:Fallback xmlns="">
      <p:transition spd="slow" advTm="30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539552" y="188640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BAE7C49-8491-A8D0-4661-C0E8F2AB88CE}"/>
              </a:ext>
            </a:extLst>
          </p:cNvPr>
          <p:cNvSpPr txBox="1"/>
          <p:nvPr/>
        </p:nvSpPr>
        <p:spPr>
          <a:xfrm>
            <a:off x="1439652" y="1133463"/>
            <a:ext cx="6264696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000" b="1" dirty="0"/>
              <a:t>Taxa padronizada de mortalidade por suicídios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3CF071-DB68-9C95-69B4-45BE72A2086E}"/>
              </a:ext>
            </a:extLst>
          </p:cNvPr>
          <p:cNvSpPr txBox="1"/>
          <p:nvPr/>
        </p:nvSpPr>
        <p:spPr>
          <a:xfrm>
            <a:off x="899592" y="2119608"/>
            <a:ext cx="7992888" cy="443198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3000" b="1" dirty="0"/>
              <a:t>Numerador: número de suicídios</a:t>
            </a:r>
          </a:p>
          <a:p>
            <a:pPr algn="l">
              <a:lnSpc>
                <a:spcPct val="100000"/>
              </a:lnSpc>
            </a:pPr>
            <a:endParaRPr lang="pt-BR" sz="3000" b="1" dirty="0"/>
          </a:p>
          <a:p>
            <a:pPr algn="l">
              <a:lnSpc>
                <a:spcPct val="100000"/>
              </a:lnSpc>
            </a:pPr>
            <a:r>
              <a:rPr lang="pt-BR" sz="2400" dirty="0"/>
              <a:t>Fonte de Dados: </a:t>
            </a:r>
            <a:r>
              <a:rPr lang="pt-BR" sz="2400" dirty="0" err="1"/>
              <a:t>Tabnet</a:t>
            </a:r>
            <a:r>
              <a:rPr lang="pt-BR" sz="2400" dirty="0"/>
              <a:t> </a:t>
            </a:r>
            <a:r>
              <a:rPr lang="pt-BR" sz="2400" dirty="0" err="1"/>
              <a:t>DataSUS</a:t>
            </a:r>
            <a:r>
              <a:rPr lang="pt-BR" sz="2400" dirty="0"/>
              <a:t> – Mortalidade- Óbitos por causas externas- UF: São Paulo</a:t>
            </a:r>
          </a:p>
          <a:p>
            <a:pPr algn="l">
              <a:lnSpc>
                <a:spcPct val="100000"/>
              </a:lnSpc>
            </a:pPr>
            <a:r>
              <a:rPr lang="pt-BR" sz="2400" dirty="0" err="1">
                <a:hlinkClick r:id="rId4"/>
              </a:rPr>
              <a:t>TabNet</a:t>
            </a:r>
            <a:r>
              <a:rPr lang="pt-BR" sz="2400" dirty="0">
                <a:hlinkClick r:id="rId4"/>
              </a:rPr>
              <a:t> Win32 3.0: Óbitos por Causas Externas - São Paulo (datasus.gov.br)</a:t>
            </a:r>
            <a:endParaRPr lang="pt-BR" sz="2400" dirty="0"/>
          </a:p>
          <a:p>
            <a:pPr algn="l">
              <a:lnSpc>
                <a:spcPct val="100000"/>
              </a:lnSpc>
            </a:pPr>
            <a:endParaRPr lang="pt-BR" sz="2400" dirty="0"/>
          </a:p>
          <a:p>
            <a:pPr algn="l">
              <a:lnSpc>
                <a:spcPct val="100000"/>
              </a:lnSpc>
            </a:pPr>
            <a:r>
              <a:rPr lang="pt-BR" sz="2400" dirty="0"/>
              <a:t>Categorias selecionadas: X60 a X84 (lesões autoprovocadas intencionalmente) e Y87.0 (sequelas de lesões autoprovocadas)</a:t>
            </a:r>
          </a:p>
          <a:p>
            <a:pPr algn="l">
              <a:lnSpc>
                <a:spcPct val="100000"/>
              </a:lnSpc>
            </a:pPr>
            <a:endParaRPr lang="pt-BR" sz="3000" b="1" dirty="0"/>
          </a:p>
        </p:txBody>
      </p:sp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527490CC-894C-A00C-DE81-C42B553280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2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91"/>
    </mc:Choice>
    <mc:Fallback xmlns="">
      <p:transition spd="slow" advTm="10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539552" y="188640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A05EC63-920C-6042-58B1-03872EDF9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700808"/>
            <a:ext cx="8839200" cy="43148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799B0E8-727B-3F00-6A1E-7E7B6C4A8312}"/>
              </a:ext>
            </a:extLst>
          </p:cNvPr>
          <p:cNvSpPr txBox="1"/>
          <p:nvPr/>
        </p:nvSpPr>
        <p:spPr>
          <a:xfrm>
            <a:off x="323528" y="1196752"/>
            <a:ext cx="7848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hlinkClick r:id="rId5"/>
              </a:rPr>
              <a:t>TabNet</a:t>
            </a:r>
            <a:r>
              <a:rPr lang="pt-BR" dirty="0">
                <a:hlinkClick r:id="rId5"/>
              </a:rPr>
              <a:t> Win32 3.0: Óbitos por Causas Externas - São Paulo (datasus.gov.br)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D90D884-6BFB-808B-4EBB-1A05FA04F0E5}"/>
              </a:ext>
            </a:extLst>
          </p:cNvPr>
          <p:cNvSpPr/>
          <p:nvPr/>
        </p:nvSpPr>
        <p:spPr>
          <a:xfrm>
            <a:off x="323528" y="4365104"/>
            <a:ext cx="22322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4737C9B-AEF2-F0DB-A2C1-9F679464308F}"/>
              </a:ext>
            </a:extLst>
          </p:cNvPr>
          <p:cNvSpPr txBox="1"/>
          <p:nvPr/>
        </p:nvSpPr>
        <p:spPr>
          <a:xfrm>
            <a:off x="323528" y="5919663"/>
            <a:ext cx="194421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400" b="1" dirty="0"/>
              <a:t>São Paulo</a:t>
            </a:r>
          </a:p>
        </p:txBody>
      </p:sp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483AFC3E-8CBD-4B05-0A22-FAB1D846A7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1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2"/>
    </mc:Choice>
    <mc:Fallback xmlns="">
      <p:transition spd="slow" advTm="11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899592" y="278645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5367A16-CDAE-A64C-A4FD-B71FDE0C0DEA}"/>
              </a:ext>
            </a:extLst>
          </p:cNvPr>
          <p:cNvSpPr txBox="1"/>
          <p:nvPr/>
        </p:nvSpPr>
        <p:spPr>
          <a:xfrm>
            <a:off x="1835696" y="1443011"/>
            <a:ext cx="5472608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3000" b="1" dirty="0"/>
              <a:t>Taxa: Tabulação do Numerador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F1674C5-B282-8E51-0B5B-C37358CF0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330378"/>
            <a:ext cx="8343900" cy="3295650"/>
          </a:xfrm>
          <a:prstGeom prst="rect">
            <a:avLst/>
          </a:prstGeom>
        </p:spPr>
      </p:pic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FD04A485-ECC5-AE8C-E4C6-C91637A9F9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80"/>
    </mc:Choice>
    <mc:Fallback xmlns="">
      <p:transition spd="slow" advTm="16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539552" y="188640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F78B1ED-4231-1335-D34D-5710406B8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412776"/>
            <a:ext cx="1771650" cy="4476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FEF753A-46D0-044A-CF8E-D6B4BC17A6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777" y="2110710"/>
            <a:ext cx="3495675" cy="214312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DBB7C53-00E9-2753-D70A-959F290A5D31}"/>
              </a:ext>
            </a:extLst>
          </p:cNvPr>
          <p:cNvSpPr txBox="1"/>
          <p:nvPr/>
        </p:nvSpPr>
        <p:spPr>
          <a:xfrm>
            <a:off x="539552" y="4412753"/>
            <a:ext cx="32203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800" dirty="0"/>
              <a:t>Categorias selecionadas: X60 a X84 (lesões autoprovocadas intencionalmente) e Y87.0 (sequelas de lesões autoprovocadas)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88F43DA-6CDB-EFCF-4B1B-302E1A4DD2FE}"/>
              </a:ext>
            </a:extLst>
          </p:cNvPr>
          <p:cNvSpPr txBox="1"/>
          <p:nvPr/>
        </p:nvSpPr>
        <p:spPr>
          <a:xfrm>
            <a:off x="4985442" y="4457598"/>
            <a:ext cx="3096344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000" dirty="0"/>
              <a:t>Excluir faixa etária ignorada</a:t>
            </a:r>
          </a:p>
        </p:txBody>
      </p:sp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D3E08E0F-66D5-83FA-B5A5-28F5D9C303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958966B-7224-D385-749E-522A3D79CC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688" y="2057912"/>
            <a:ext cx="36480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4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21"/>
    </mc:Choice>
    <mc:Fallback xmlns="">
      <p:transition spd="slow" advTm="30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539552" y="188640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F2A0C26-3C1D-81DE-8147-97EDBD6BC2F3}"/>
              </a:ext>
            </a:extLst>
          </p:cNvPr>
          <p:cNvSpPr txBox="1"/>
          <p:nvPr/>
        </p:nvSpPr>
        <p:spPr>
          <a:xfrm>
            <a:off x="323528" y="1344300"/>
            <a:ext cx="7200800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3000" b="1" dirty="0"/>
              <a:t>Nas Seleções Disponíveis também é possível escolher o Município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915C165-3831-E05C-9952-B337528EC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01" y="2526647"/>
            <a:ext cx="3990975" cy="260032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7C77425-4761-3DEE-B513-5DB2569B4916}"/>
              </a:ext>
            </a:extLst>
          </p:cNvPr>
          <p:cNvSpPr txBox="1"/>
          <p:nvPr/>
        </p:nvSpPr>
        <p:spPr>
          <a:xfrm>
            <a:off x="323528" y="5601434"/>
            <a:ext cx="8064896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000" b="1" dirty="0"/>
              <a:t>Nesta aula estamos tabulando o ESP, portanto considerando todos os municípios</a:t>
            </a:r>
          </a:p>
        </p:txBody>
      </p:sp>
      <p:pic>
        <p:nvPicPr>
          <p:cNvPr id="3" name="Áudio 2">
            <a:hlinkClick r:id="" action="ppaction://media"/>
            <a:extLst>
              <a:ext uri="{FF2B5EF4-FFF2-40B4-BE49-F238E27FC236}">
                <a16:creationId xmlns:a16="http://schemas.microsoft.com/office/drawing/2014/main" id="{EB74834F-E06F-24AB-E407-1C870AEF2E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2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06"/>
    </mc:Choice>
    <mc:Fallback xmlns="">
      <p:transition spd="slow" advTm="12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539552" y="188640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276991E-F64C-B66D-3F4F-C337A09410D0}"/>
              </a:ext>
            </a:extLst>
          </p:cNvPr>
          <p:cNvSpPr txBox="1"/>
          <p:nvPr/>
        </p:nvSpPr>
        <p:spPr>
          <a:xfrm>
            <a:off x="1148433" y="1159453"/>
            <a:ext cx="6624736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3000" b="1" dirty="0"/>
              <a:t>Exporta o dado (numerador) para Excel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154646A-FB81-8D5B-5736-80D5E0B05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5281994"/>
            <a:ext cx="7058025" cy="714375"/>
          </a:xfrm>
          <a:prstGeom prst="rect">
            <a:avLst/>
          </a:prstGeom>
        </p:spPr>
      </p:pic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EDF9B453-62B3-561F-6AA2-C5AF9A73F046}"/>
              </a:ext>
            </a:extLst>
          </p:cNvPr>
          <p:cNvCxnSpPr>
            <a:cxnSpLocks/>
          </p:cNvCxnSpPr>
          <p:nvPr/>
        </p:nvCxnSpPr>
        <p:spPr>
          <a:xfrm flipV="1">
            <a:off x="966599" y="5753757"/>
            <a:ext cx="555347" cy="2426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C26352F1-12A5-6FB2-9108-C778D37F2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EF09F12-B543-1693-AD50-FC404E6A7F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900" y="1672334"/>
            <a:ext cx="8533681" cy="384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43"/>
    </mc:Choice>
    <mc:Fallback xmlns="">
      <p:transition spd="slow" advTm="11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 anchor="b">
        <a:spAutoFit/>
      </a:bodyPr>
      <a:lstStyle>
        <a:defPPr algn="l">
          <a:lnSpc>
            <a:spcPct val="100000"/>
          </a:lnSpc>
          <a:defRPr sz="3000" b="1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998</Words>
  <Application>Microsoft Office PowerPoint</Application>
  <PresentationFormat>Apresentação na tela (4:3)</PresentationFormat>
  <Paragraphs>212</Paragraphs>
  <Slides>25</Slides>
  <Notes>0</Notes>
  <HiddenSlides>0</HiddenSlides>
  <MMClips>25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8" baseType="lpstr">
      <vt:lpstr>Arial</vt:lpstr>
      <vt:lpstr>Calibri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Carolina Vita Nunes</dc:creator>
  <cp:lastModifiedBy>Maria Carolina Vita Nunes</cp:lastModifiedBy>
  <cp:revision>67</cp:revision>
  <dcterms:created xsi:type="dcterms:W3CDTF">2022-10-05T16:19:44Z</dcterms:created>
  <dcterms:modified xsi:type="dcterms:W3CDTF">2023-04-27T11:35:54Z</dcterms:modified>
</cp:coreProperties>
</file>