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49" r:id="rId2"/>
    <p:sldId id="649" r:id="rId3"/>
    <p:sldId id="670" r:id="rId4"/>
    <p:sldId id="650" r:id="rId5"/>
    <p:sldId id="651" r:id="rId6"/>
    <p:sldId id="653" r:id="rId7"/>
    <p:sldId id="652" r:id="rId8"/>
    <p:sldId id="654" r:id="rId9"/>
    <p:sldId id="655" r:id="rId10"/>
    <p:sldId id="663" r:id="rId11"/>
    <p:sldId id="662" r:id="rId12"/>
    <p:sldId id="659" r:id="rId13"/>
    <p:sldId id="660" r:id="rId14"/>
    <p:sldId id="664" r:id="rId15"/>
    <p:sldId id="665" r:id="rId16"/>
    <p:sldId id="656" r:id="rId17"/>
    <p:sldId id="657" r:id="rId18"/>
    <p:sldId id="666" r:id="rId19"/>
    <p:sldId id="658" r:id="rId20"/>
    <p:sldId id="667" r:id="rId21"/>
    <p:sldId id="661" r:id="rId22"/>
    <p:sldId id="763" r:id="rId2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30DE04E8-22F5-7CE0-A193-09013D8E68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70E7E-F09F-234D-AD41-0080E1228D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1999" y="5301208"/>
            <a:ext cx="6120000" cy="892552"/>
          </a:xfrm>
          <a:prstGeom prst="rect">
            <a:avLst/>
          </a:prstGeom>
        </p:spPr>
        <p:txBody>
          <a:bodyPr vert="horz" wrap="square" anchor="b" anchorCtr="0">
            <a:normAutofit/>
          </a:bodyPr>
          <a:lstStyle>
            <a:lvl1pPr algn="ctr">
              <a:buNone/>
              <a:defRPr sz="2600" b="1">
                <a:solidFill>
                  <a:srgbClr val="424241"/>
                </a:solidFill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> </a:t>
            </a:r>
            <a:r>
              <a:rPr lang="en-US" dirty="0" err="1"/>
              <a:t>aplicado</a:t>
            </a:r>
            <a:r>
              <a:rPr lang="en-US" dirty="0"/>
              <a:t> </a:t>
            </a:r>
            <a:r>
              <a:rPr lang="en-US" dirty="0" err="1"/>
              <a:t>aqui</a:t>
            </a:r>
            <a:r>
              <a:rPr lang="en-US" dirty="0"/>
              <a:t>, </a:t>
            </a:r>
            <a:r>
              <a:rPr lang="en-US" dirty="0" err="1"/>
              <a:t>em</a:t>
            </a:r>
            <a:r>
              <a:rPr lang="en-US" dirty="0"/>
              <a:t> no </a:t>
            </a:r>
            <a:r>
              <a:rPr lang="en-US" dirty="0" err="1"/>
              <a:t>máximo</a:t>
            </a:r>
            <a:r>
              <a:rPr lang="en-US" dirty="0"/>
              <a:t>, </a:t>
            </a:r>
            <a:r>
              <a:rPr lang="en-US" dirty="0" err="1"/>
              <a:t>duas</a:t>
            </a:r>
            <a:r>
              <a:rPr lang="en-US" dirty="0"/>
              <a:t> </a:t>
            </a:r>
            <a:r>
              <a:rPr lang="en-US" dirty="0" err="1"/>
              <a:t>linhas</a:t>
            </a:r>
            <a:r>
              <a:rPr lang="en-US" dirty="0"/>
              <a:t> – 26 </a:t>
            </a:r>
            <a:r>
              <a:rPr lang="en-US" dirty="0" err="1"/>
              <a:t>pt</a:t>
            </a:r>
            <a:r>
              <a:rPr lang="en-US" dirty="0"/>
              <a:t> – Calibri Bold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1898117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4609D8B-9F0F-BB47-8948-6A9E94A79F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520" y="228859"/>
            <a:ext cx="6707292" cy="820935"/>
          </a:xfrm>
          <a:prstGeom prst="rect">
            <a:avLst/>
          </a:prstGeom>
        </p:spPr>
        <p:txBody>
          <a:bodyPr vert="horz" anchor="b" anchorCtr="0">
            <a:normAutofit/>
          </a:bodyPr>
          <a:lstStyle>
            <a:lvl1pPr marL="342900" latinLnBrk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rgbClr val="424241"/>
                </a:solidFill>
              </a:defRPr>
            </a:lvl1pPr>
          </a:lstStyle>
          <a:p>
            <a:pPr lvl="0"/>
            <a:r>
              <a:rPr lang="en-US" dirty="0"/>
              <a:t>INSIRA SEU TÍTULO AQUI</a:t>
            </a:r>
          </a:p>
        </p:txBody>
      </p:sp>
      <p:cxnSp>
        <p:nvCxnSpPr>
          <p:cNvPr id="3" name="Conector reto 8">
            <a:extLst>
              <a:ext uri="{FF2B5EF4-FFF2-40B4-BE49-F238E27FC236}">
                <a16:creationId xmlns:a16="http://schemas.microsoft.com/office/drawing/2014/main" id="{5FD85663-AA7B-4543-8ED3-50AEA3D20C79}"/>
              </a:ext>
            </a:extLst>
          </p:cNvPr>
          <p:cNvCxnSpPr>
            <a:cxnSpLocks/>
          </p:cNvCxnSpPr>
          <p:nvPr userDrawn="1"/>
        </p:nvCxnSpPr>
        <p:spPr>
          <a:xfrm>
            <a:off x="251520" y="1196752"/>
            <a:ext cx="86184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8">
            <a:extLst>
              <a:ext uri="{FF2B5EF4-FFF2-40B4-BE49-F238E27FC236}">
                <a16:creationId xmlns:a16="http://schemas.microsoft.com/office/drawing/2014/main" id="{7FED3B4E-E3E6-2845-BE4A-282ADB1FFD7E}"/>
              </a:ext>
            </a:extLst>
          </p:cNvPr>
          <p:cNvCxnSpPr>
            <a:cxnSpLocks/>
          </p:cNvCxnSpPr>
          <p:nvPr userDrawn="1"/>
        </p:nvCxnSpPr>
        <p:spPr>
          <a:xfrm>
            <a:off x="251520" y="6425952"/>
            <a:ext cx="86184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20AC020-396A-6D8E-BAE0-8C61DBD703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37" t="1050" r="1175" b="83200"/>
          <a:stretch/>
        </p:blipFill>
        <p:spPr>
          <a:xfrm>
            <a:off x="7812360" y="116636"/>
            <a:ext cx="1224136" cy="108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893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9687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hyperlink" Target="http://tabnet.datasus.gov.br/cgi/tabcgi.exe?ibge/cnv/popsvsbr.de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hyperlink" Target="http://tabnet.datasus.gov.br/cgi/deftohtm.exe?sim/cnv/ext10sp.de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hyperlink" Target="http://tabnet.datasus.gov.br/cgi/deftohtm.exe?sim/cnv/ext10sp.def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83A187-E3F7-EE48-8143-FF2345BB8B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pt-BR" sz="1600" dirty="0"/>
              <a:t>NÚCLEO ESTADUAL VIVA</a:t>
            </a:r>
          </a:p>
          <a:p>
            <a:r>
              <a:rPr lang="pt-BR" sz="1600" dirty="0"/>
              <a:t>COORDENAÇÃO ESTADUAL DE VIGILÂNCIA EPIDEMIOLÓGICA DE DANT</a:t>
            </a:r>
          </a:p>
          <a:p>
            <a:r>
              <a:rPr lang="pt-BR" sz="1600" dirty="0"/>
              <a:t>Oficina Indicadores Plano DANT</a:t>
            </a:r>
          </a:p>
          <a:p>
            <a:r>
              <a:rPr lang="pt-BR" sz="1600" dirty="0"/>
              <a:t>Unidade 1- </a:t>
            </a:r>
            <a:r>
              <a:rPr lang="pt-BR" sz="1600"/>
              <a:t>Parte 2</a:t>
            </a:r>
            <a:endParaRPr lang="pt-BR" sz="1600" dirty="0"/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47A4CEFB-7F01-D869-0B57-9C1274F43C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0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37"/>
    </mc:Choice>
    <mc:Fallback xmlns="">
      <p:transition spd="slow" advTm="21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AEDCA952-47AD-B2BC-D3B5-89187A59A322}"/>
              </a:ext>
            </a:extLst>
          </p:cNvPr>
          <p:cNvSpPr txBox="1"/>
          <p:nvPr/>
        </p:nvSpPr>
        <p:spPr>
          <a:xfrm>
            <a:off x="539552" y="188640"/>
            <a:ext cx="7344816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400" b="1" dirty="0"/>
              <a:t>INDICADORES E METAS DO PLANO DE DANT 2021-2030</a:t>
            </a:r>
          </a:p>
          <a:p>
            <a:pPr algn="ctr">
              <a:lnSpc>
                <a:spcPct val="100000"/>
              </a:lnSpc>
            </a:pPr>
            <a:r>
              <a:rPr lang="pt-BR" sz="2400" b="1" dirty="0"/>
              <a:t>VIOLÊNCIA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BAE7C49-8491-A8D0-4661-C0E8F2AB88CE}"/>
              </a:ext>
            </a:extLst>
          </p:cNvPr>
          <p:cNvSpPr txBox="1"/>
          <p:nvPr/>
        </p:nvSpPr>
        <p:spPr>
          <a:xfrm>
            <a:off x="1439652" y="1276174"/>
            <a:ext cx="6264696" cy="5539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3000" b="1" dirty="0"/>
              <a:t>Taxa de mortalidade por homicídios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43CF071-DB68-9C95-69B4-45BE72A2086E}"/>
              </a:ext>
            </a:extLst>
          </p:cNvPr>
          <p:cNvSpPr txBox="1"/>
          <p:nvPr/>
        </p:nvSpPr>
        <p:spPr>
          <a:xfrm>
            <a:off x="827584" y="2114272"/>
            <a:ext cx="7992888" cy="406265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>
              <a:lnSpc>
                <a:spcPct val="100000"/>
              </a:lnSpc>
            </a:pPr>
            <a:r>
              <a:rPr lang="pt-BR" sz="3000" b="1" dirty="0"/>
              <a:t>Denominador: População correspondente</a:t>
            </a:r>
          </a:p>
          <a:p>
            <a:pPr algn="l">
              <a:lnSpc>
                <a:spcPct val="100000"/>
              </a:lnSpc>
            </a:pPr>
            <a:endParaRPr lang="pt-BR" sz="3000" b="1" dirty="0"/>
          </a:p>
          <a:p>
            <a:pPr algn="l">
              <a:lnSpc>
                <a:spcPct val="100000"/>
              </a:lnSpc>
            </a:pPr>
            <a:r>
              <a:rPr lang="pt-BR" sz="2400" dirty="0"/>
              <a:t>Fonte de Dados: </a:t>
            </a:r>
            <a:r>
              <a:rPr lang="pt-BR" sz="2400" dirty="0" err="1"/>
              <a:t>Tabnet</a:t>
            </a:r>
            <a:r>
              <a:rPr lang="pt-BR" sz="2400" dirty="0"/>
              <a:t> </a:t>
            </a:r>
            <a:r>
              <a:rPr lang="pt-BR" sz="2400" dirty="0" err="1"/>
              <a:t>DataSUS</a:t>
            </a:r>
            <a:r>
              <a:rPr lang="pt-BR" sz="2400" dirty="0"/>
              <a:t> – População residente- Estudo de Estimativas Populacionais por Município, Sexo e Idade- 2000-2021</a:t>
            </a:r>
          </a:p>
          <a:p>
            <a:pPr algn="l">
              <a:lnSpc>
                <a:spcPct val="100000"/>
              </a:lnSpc>
            </a:pPr>
            <a:endParaRPr lang="pt-BR" sz="2400" dirty="0"/>
          </a:p>
          <a:p>
            <a:pPr algn="l">
              <a:lnSpc>
                <a:spcPct val="100000"/>
              </a:lnSpc>
            </a:pPr>
            <a:r>
              <a:rPr lang="pt-BR" sz="2400" dirty="0" err="1">
                <a:hlinkClick r:id="rId4"/>
              </a:rPr>
              <a:t>TabNet</a:t>
            </a:r>
            <a:r>
              <a:rPr lang="pt-BR" sz="2400" dirty="0">
                <a:hlinkClick r:id="rId4"/>
              </a:rPr>
              <a:t> Win32 3.0: População Residente - Estudo de Estimativas Populacionais por Município, Idade e Sexo 2000-2021 - Brasil (datasus.gov.br)</a:t>
            </a:r>
            <a:endParaRPr lang="pt-BR" sz="2400" dirty="0"/>
          </a:p>
          <a:p>
            <a:pPr algn="l">
              <a:lnSpc>
                <a:spcPct val="100000"/>
              </a:lnSpc>
            </a:pPr>
            <a:endParaRPr lang="pt-BR" sz="3000" b="1" dirty="0"/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745F3416-E9FC-B809-A988-8A08901318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2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22"/>
    </mc:Choice>
    <mc:Fallback xmlns="">
      <p:transition spd="slow" advTm="15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AEDCA952-47AD-B2BC-D3B5-89187A59A322}"/>
              </a:ext>
            </a:extLst>
          </p:cNvPr>
          <p:cNvSpPr txBox="1"/>
          <p:nvPr/>
        </p:nvSpPr>
        <p:spPr>
          <a:xfrm>
            <a:off x="539552" y="188640"/>
            <a:ext cx="7344816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400" b="1" dirty="0"/>
              <a:t>INDICADORES E METAS DO PLANO DE DANT 2021-2030</a:t>
            </a:r>
          </a:p>
          <a:p>
            <a:pPr algn="ctr">
              <a:lnSpc>
                <a:spcPct val="100000"/>
              </a:lnSpc>
            </a:pPr>
            <a:r>
              <a:rPr lang="pt-BR" sz="2400" b="1" dirty="0"/>
              <a:t>VIOLÊNCIA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365F746-D70C-388F-48FE-38CDD9FB2C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837" y="1866900"/>
            <a:ext cx="7172325" cy="312420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5E80BAB4-0C12-C1CD-9C41-C0D6006F37C6}"/>
              </a:ext>
            </a:extLst>
          </p:cNvPr>
          <p:cNvSpPr/>
          <p:nvPr/>
        </p:nvSpPr>
        <p:spPr>
          <a:xfrm>
            <a:off x="1187624" y="4221088"/>
            <a:ext cx="5544616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B239F0A3-5C04-0A0F-4CB7-C8FDAE8B0C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7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90"/>
    </mc:Choice>
    <mc:Fallback xmlns="">
      <p:transition spd="slow" advTm="9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AEDCA952-47AD-B2BC-D3B5-89187A59A322}"/>
              </a:ext>
            </a:extLst>
          </p:cNvPr>
          <p:cNvSpPr txBox="1"/>
          <p:nvPr/>
        </p:nvSpPr>
        <p:spPr>
          <a:xfrm>
            <a:off x="539552" y="188640"/>
            <a:ext cx="7344816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400" b="1" dirty="0"/>
              <a:t>INDICADORES E METAS DO PLANO DE DANT 2021-2030</a:t>
            </a:r>
          </a:p>
          <a:p>
            <a:pPr algn="ctr">
              <a:lnSpc>
                <a:spcPct val="100000"/>
              </a:lnSpc>
            </a:pPr>
            <a:r>
              <a:rPr lang="pt-BR" sz="2400" b="1" dirty="0"/>
              <a:t>VIOLÊNCIA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0D20BB6-5208-F5B2-7D35-258BC1EA0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897" y="2138609"/>
            <a:ext cx="7581900" cy="318135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E0999C0-6B80-74B8-121B-E3CD32E5D421}"/>
              </a:ext>
            </a:extLst>
          </p:cNvPr>
          <p:cNvSpPr txBox="1"/>
          <p:nvPr/>
        </p:nvSpPr>
        <p:spPr>
          <a:xfrm>
            <a:off x="1835696" y="1284327"/>
            <a:ext cx="5472608" cy="5539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>
              <a:lnSpc>
                <a:spcPct val="100000"/>
              </a:lnSpc>
            </a:pPr>
            <a:r>
              <a:rPr lang="pt-BR" sz="3000" b="1" dirty="0"/>
              <a:t>Taxa: Tabulação do Denominador</a:t>
            </a:r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5C4930FD-DE80-88D5-1B07-F83834C4FD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0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45"/>
    </mc:Choice>
    <mc:Fallback xmlns="">
      <p:transition spd="slow" advTm="9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AEDCA952-47AD-B2BC-D3B5-89187A59A322}"/>
              </a:ext>
            </a:extLst>
          </p:cNvPr>
          <p:cNvSpPr txBox="1"/>
          <p:nvPr/>
        </p:nvSpPr>
        <p:spPr>
          <a:xfrm>
            <a:off x="539552" y="188640"/>
            <a:ext cx="7344816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400" b="1" dirty="0"/>
              <a:t>INDICADORES E METAS DO PLANO DE DANT 2021-2030</a:t>
            </a:r>
          </a:p>
          <a:p>
            <a:pPr algn="ctr">
              <a:lnSpc>
                <a:spcPct val="100000"/>
              </a:lnSpc>
            </a:pPr>
            <a:r>
              <a:rPr lang="pt-BR" sz="2400" b="1" dirty="0"/>
              <a:t>VIOLÊNCIA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D15A755-172A-9BB2-3567-6438AA99D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2348880"/>
            <a:ext cx="1809750" cy="40957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81E9E09-A636-8992-C3CC-4E2BCD4735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3177133"/>
            <a:ext cx="3619500" cy="212407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57EA721-3F0F-253F-C0BA-9C5369F73B64}"/>
              </a:ext>
            </a:extLst>
          </p:cNvPr>
          <p:cNvSpPr txBox="1"/>
          <p:nvPr/>
        </p:nvSpPr>
        <p:spPr>
          <a:xfrm>
            <a:off x="1835696" y="1284327"/>
            <a:ext cx="5472608" cy="5539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>
              <a:lnSpc>
                <a:spcPct val="100000"/>
              </a:lnSpc>
            </a:pPr>
            <a:r>
              <a:rPr lang="pt-BR" sz="3000" b="1" dirty="0"/>
              <a:t>Taxa: Tabulação do Denominador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C912B2F-7ABE-4E9C-C6E6-A609376EDDB9}"/>
              </a:ext>
            </a:extLst>
          </p:cNvPr>
          <p:cNvSpPr txBox="1"/>
          <p:nvPr/>
        </p:nvSpPr>
        <p:spPr>
          <a:xfrm>
            <a:off x="4211960" y="2191588"/>
            <a:ext cx="4392488" cy="378565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3000" b="1" dirty="0"/>
              <a:t>É preciso selecionar a UF na tabulação da Pop.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3000" b="1" dirty="0"/>
              <a:t>Se necessário, é possível realizar outras categorias, como selecionar o Município, por exemplo.</a:t>
            </a:r>
          </a:p>
        </p:txBody>
      </p:sp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8FFA74C9-AA71-0112-C6CC-D42C6621D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15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07"/>
    </mc:Choice>
    <mc:Fallback xmlns="">
      <p:transition spd="slow" advTm="17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AEDCA952-47AD-B2BC-D3B5-89187A59A322}"/>
              </a:ext>
            </a:extLst>
          </p:cNvPr>
          <p:cNvSpPr txBox="1"/>
          <p:nvPr/>
        </p:nvSpPr>
        <p:spPr>
          <a:xfrm>
            <a:off x="539552" y="188640"/>
            <a:ext cx="7344816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400" b="1" dirty="0"/>
              <a:t>INDICADORES E METAS DO PLANO DE DANT 2021-2030</a:t>
            </a:r>
          </a:p>
          <a:p>
            <a:pPr algn="ctr">
              <a:lnSpc>
                <a:spcPct val="100000"/>
              </a:lnSpc>
            </a:pPr>
            <a:r>
              <a:rPr lang="pt-BR" sz="2400" b="1" dirty="0"/>
              <a:t>VIOLÊNCIA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276991E-F64C-B66D-3F4F-C337A09410D0}"/>
              </a:ext>
            </a:extLst>
          </p:cNvPr>
          <p:cNvSpPr txBox="1"/>
          <p:nvPr/>
        </p:nvSpPr>
        <p:spPr>
          <a:xfrm>
            <a:off x="539552" y="1218818"/>
            <a:ext cx="7344816" cy="5539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>
              <a:lnSpc>
                <a:spcPct val="100000"/>
              </a:lnSpc>
            </a:pPr>
            <a:r>
              <a:rPr lang="pt-BR" sz="3000" b="1" dirty="0"/>
              <a:t>Exporta o dado (denominador) para Excel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2E31DFB-7F80-0182-1EB0-640C9B91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366" y="1980631"/>
            <a:ext cx="8463268" cy="2842189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C810C11-B1AC-A8BD-0369-C6A3518B0B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680" y="5383764"/>
            <a:ext cx="1828800" cy="800100"/>
          </a:xfrm>
          <a:prstGeom prst="rect">
            <a:avLst/>
          </a:prstGeom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AE7CC01D-F0F4-05A3-0D14-4A9C0D9181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5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14"/>
    </mc:Choice>
    <mc:Fallback xmlns="">
      <p:transition spd="slow" advTm="11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AEDCA952-47AD-B2BC-D3B5-89187A59A322}"/>
              </a:ext>
            </a:extLst>
          </p:cNvPr>
          <p:cNvSpPr txBox="1"/>
          <p:nvPr/>
        </p:nvSpPr>
        <p:spPr>
          <a:xfrm>
            <a:off x="539552" y="188640"/>
            <a:ext cx="7344816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400" b="1" dirty="0"/>
              <a:t>INDICADORES E METAS DO PLANO DE DANT 2021-2030</a:t>
            </a:r>
          </a:p>
          <a:p>
            <a:pPr algn="ctr">
              <a:lnSpc>
                <a:spcPct val="100000"/>
              </a:lnSpc>
            </a:pPr>
            <a:r>
              <a:rPr lang="pt-BR" sz="2400" b="1" dirty="0"/>
              <a:t>VIOLÊNCIA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276991E-F64C-B66D-3F4F-C337A09410D0}"/>
              </a:ext>
            </a:extLst>
          </p:cNvPr>
          <p:cNvSpPr txBox="1"/>
          <p:nvPr/>
        </p:nvSpPr>
        <p:spPr>
          <a:xfrm>
            <a:off x="504245" y="1556792"/>
            <a:ext cx="8496944" cy="249299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>
              <a:lnSpc>
                <a:spcPct val="100000"/>
              </a:lnSpc>
            </a:pPr>
            <a:r>
              <a:rPr lang="pt-BR" sz="3000" b="1" dirty="0"/>
              <a:t>Cálculo da taxa de mortalidade por homicídio:</a:t>
            </a:r>
          </a:p>
          <a:p>
            <a:pPr algn="l">
              <a:lnSpc>
                <a:spcPct val="100000"/>
              </a:lnSpc>
            </a:pPr>
            <a:endParaRPr lang="pt-BR" sz="3000" b="1" dirty="0"/>
          </a:p>
          <a:p>
            <a:pPr algn="ctr">
              <a:lnSpc>
                <a:spcPct val="100000"/>
              </a:lnSpc>
            </a:pPr>
            <a:r>
              <a:rPr lang="pt-BR" sz="2400" b="1" dirty="0"/>
              <a:t>Numerador: </a:t>
            </a:r>
            <a:r>
              <a:rPr lang="pt-BR" b="1" dirty="0"/>
              <a:t>nº de óbitos por homicídio, segundo categorias selecionadas</a:t>
            </a:r>
          </a:p>
          <a:p>
            <a:pPr algn="l">
              <a:lnSpc>
                <a:spcPct val="100000"/>
              </a:lnSpc>
            </a:pPr>
            <a:r>
              <a:rPr lang="pt-BR" dirty="0"/>
              <a:t>                                      _____________________________________________ X100.000 </a:t>
            </a:r>
            <a:r>
              <a:rPr lang="pt-BR" sz="2400" b="1" dirty="0"/>
              <a:t>Denominador: </a:t>
            </a:r>
            <a:r>
              <a:rPr lang="pt-BR" b="1" dirty="0" err="1"/>
              <a:t>nºpopulação</a:t>
            </a:r>
            <a:r>
              <a:rPr lang="pt-BR" b="1" dirty="0"/>
              <a:t> residente, segundo categorias selecionadas</a:t>
            </a:r>
          </a:p>
          <a:p>
            <a:pPr algn="l">
              <a:lnSpc>
                <a:spcPct val="100000"/>
              </a:lnSpc>
            </a:pPr>
            <a:endParaRPr lang="pt-BR" sz="3000" b="1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56FD4C4-8B6E-FE80-0B4D-7984AA07B98A}"/>
              </a:ext>
            </a:extLst>
          </p:cNvPr>
          <p:cNvSpPr txBox="1"/>
          <p:nvPr/>
        </p:nvSpPr>
        <p:spPr>
          <a:xfrm>
            <a:off x="2016413" y="4024096"/>
            <a:ext cx="5472608" cy="193899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3000" b="1" i="1" dirty="0"/>
              <a:t>Esta taxa de mortalidade será utilizada como numerador na primeira etapa do cálculo da padronização do indicador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08F91763-E95C-14C2-BA60-200989210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4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513"/>
    </mc:Choice>
    <mc:Fallback xmlns="">
      <p:transition spd="slow" advTm="74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AEDCA952-47AD-B2BC-D3B5-89187A59A322}"/>
              </a:ext>
            </a:extLst>
          </p:cNvPr>
          <p:cNvSpPr txBox="1"/>
          <p:nvPr/>
        </p:nvSpPr>
        <p:spPr>
          <a:xfrm>
            <a:off x="539552" y="188640"/>
            <a:ext cx="7344816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400" b="1" dirty="0"/>
              <a:t>INDICADORES E METAS DO PLANO DE DANT 2021-2030</a:t>
            </a:r>
          </a:p>
          <a:p>
            <a:pPr algn="ctr">
              <a:lnSpc>
                <a:spcPct val="100000"/>
              </a:lnSpc>
            </a:pPr>
            <a:r>
              <a:rPr lang="pt-BR" sz="2400" b="1" dirty="0"/>
              <a:t>VIOLÊNCIA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276991E-F64C-B66D-3F4F-C337A09410D0}"/>
              </a:ext>
            </a:extLst>
          </p:cNvPr>
          <p:cNvSpPr txBox="1"/>
          <p:nvPr/>
        </p:nvSpPr>
        <p:spPr>
          <a:xfrm>
            <a:off x="1403648" y="2132856"/>
            <a:ext cx="6984776" cy="378565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>
              <a:lnSpc>
                <a:spcPct val="100000"/>
              </a:lnSpc>
            </a:pPr>
            <a:r>
              <a:rPr lang="pt-BR" sz="2400" dirty="0"/>
              <a:t>Em seguida vamos realizar a padronização.</a:t>
            </a:r>
          </a:p>
          <a:p>
            <a:pPr algn="l">
              <a:lnSpc>
                <a:spcPct val="100000"/>
              </a:lnSpc>
            </a:pPr>
            <a:endParaRPr lang="pt-BR" sz="2400" dirty="0"/>
          </a:p>
          <a:p>
            <a:pPr algn="l">
              <a:lnSpc>
                <a:spcPct val="100000"/>
              </a:lnSpc>
            </a:pPr>
            <a:r>
              <a:rPr lang="pt-BR" sz="2400" dirty="0"/>
              <a:t>Ajuste por faixa etária.</a:t>
            </a:r>
          </a:p>
          <a:p>
            <a:pPr algn="l">
              <a:lnSpc>
                <a:spcPct val="100000"/>
              </a:lnSpc>
            </a:pPr>
            <a:r>
              <a:rPr lang="pt-BR" sz="2400" dirty="0"/>
              <a:t>Trabalhamos com o denominador: População BR 2010, recomendado pelo MS. </a:t>
            </a:r>
          </a:p>
          <a:p>
            <a:pPr algn="l">
              <a:lnSpc>
                <a:spcPct val="100000"/>
              </a:lnSpc>
            </a:pPr>
            <a:endParaRPr lang="pt-BR" sz="2400" dirty="0"/>
          </a:p>
          <a:p>
            <a:pPr algn="l">
              <a:lnSpc>
                <a:spcPct val="100000"/>
              </a:lnSpc>
            </a:pPr>
            <a:r>
              <a:rPr lang="pt-BR" sz="2400" dirty="0"/>
              <a:t>Objetivo da padronização: Viabilizar comparações,  de modo a minimizar a influência de outros fatores que não o investigado, que poderiam interferir no resultado.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122AF88-B190-225E-A876-51A3F6259C2F}"/>
              </a:ext>
            </a:extLst>
          </p:cNvPr>
          <p:cNvSpPr txBox="1"/>
          <p:nvPr/>
        </p:nvSpPr>
        <p:spPr>
          <a:xfrm>
            <a:off x="899592" y="1362834"/>
            <a:ext cx="7632848" cy="5539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3000" b="1" dirty="0"/>
              <a:t>Padronização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DA6DDE23-06F4-3B8A-BE91-982CDF838B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8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02"/>
    </mc:Choice>
    <mc:Fallback xmlns="">
      <p:transition spd="slow" advTm="36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AEDCA952-47AD-B2BC-D3B5-89187A59A322}"/>
              </a:ext>
            </a:extLst>
          </p:cNvPr>
          <p:cNvSpPr txBox="1"/>
          <p:nvPr/>
        </p:nvSpPr>
        <p:spPr>
          <a:xfrm>
            <a:off x="539552" y="188640"/>
            <a:ext cx="7344816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400" b="1" dirty="0"/>
              <a:t>INDICADORES E METAS DO PLANO DE DANT 2021-2030</a:t>
            </a:r>
          </a:p>
          <a:p>
            <a:pPr algn="ctr">
              <a:lnSpc>
                <a:spcPct val="100000"/>
              </a:lnSpc>
            </a:pPr>
            <a:r>
              <a:rPr lang="pt-BR" sz="2400" b="1" dirty="0"/>
              <a:t>VIOLÊNCIA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365F746-D70C-388F-48FE-38CDD9FB2C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837" y="1866900"/>
            <a:ext cx="7172325" cy="312420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5E80BAB4-0C12-C1CD-9C41-C0D6006F37C6}"/>
              </a:ext>
            </a:extLst>
          </p:cNvPr>
          <p:cNvSpPr/>
          <p:nvPr/>
        </p:nvSpPr>
        <p:spPr>
          <a:xfrm>
            <a:off x="1187624" y="4221088"/>
            <a:ext cx="5544616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B7B1432-F0F7-7BF2-7371-9E859A3D0459}"/>
              </a:ext>
            </a:extLst>
          </p:cNvPr>
          <p:cNvSpPr txBox="1"/>
          <p:nvPr/>
        </p:nvSpPr>
        <p:spPr>
          <a:xfrm>
            <a:off x="899592" y="1146810"/>
            <a:ext cx="7632848" cy="5539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3000" b="1" dirty="0"/>
              <a:t>Padronização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0BC96CD1-9D8A-39F9-9266-1542B87ACF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29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88"/>
    </mc:Choice>
    <mc:Fallback xmlns="">
      <p:transition spd="slow" advTm="7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AEDCA952-47AD-B2BC-D3B5-89187A59A322}"/>
              </a:ext>
            </a:extLst>
          </p:cNvPr>
          <p:cNvSpPr txBox="1"/>
          <p:nvPr/>
        </p:nvSpPr>
        <p:spPr>
          <a:xfrm>
            <a:off x="539552" y="188640"/>
            <a:ext cx="7344816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400" b="1" dirty="0"/>
              <a:t>INDICADORES E METAS DO PLANO DE DANT 2021-2030</a:t>
            </a:r>
          </a:p>
          <a:p>
            <a:pPr algn="ctr">
              <a:lnSpc>
                <a:spcPct val="100000"/>
              </a:lnSpc>
            </a:pPr>
            <a:r>
              <a:rPr lang="pt-BR" sz="2400" b="1" dirty="0"/>
              <a:t>VIOLÊNCIA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122AF88-B190-225E-A876-51A3F6259C2F}"/>
              </a:ext>
            </a:extLst>
          </p:cNvPr>
          <p:cNvSpPr txBox="1"/>
          <p:nvPr/>
        </p:nvSpPr>
        <p:spPr>
          <a:xfrm>
            <a:off x="899592" y="1362834"/>
            <a:ext cx="7632848" cy="5539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3000" b="1" dirty="0"/>
              <a:t>Padronização- Pop BR 2010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A82A7C7-C72A-C25F-B4DA-B9156C4CCE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776" y="2440088"/>
            <a:ext cx="8604448" cy="3209949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08EC3CB0-D94F-BDDB-226A-74CBDBB64D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95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76"/>
    </mc:Choice>
    <mc:Fallback xmlns="">
      <p:transition spd="slow" advTm="10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AEDCA952-47AD-B2BC-D3B5-89187A59A322}"/>
              </a:ext>
            </a:extLst>
          </p:cNvPr>
          <p:cNvSpPr txBox="1"/>
          <p:nvPr/>
        </p:nvSpPr>
        <p:spPr>
          <a:xfrm>
            <a:off x="539552" y="188640"/>
            <a:ext cx="7344816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400" b="1" dirty="0"/>
              <a:t>INDICADORES E METAS DO PLANO DE DANT 2021-2030</a:t>
            </a:r>
          </a:p>
          <a:p>
            <a:pPr algn="ctr">
              <a:lnSpc>
                <a:spcPct val="100000"/>
              </a:lnSpc>
            </a:pPr>
            <a:r>
              <a:rPr lang="pt-BR" sz="2400" b="1" dirty="0"/>
              <a:t>VIOLÊNCIA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09D0BC2-1ED3-FDDF-8DCF-BB8CBC07D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" y="1700808"/>
            <a:ext cx="8763000" cy="470535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60241BE-EE98-A780-73AF-B012FF39B95F}"/>
              </a:ext>
            </a:extLst>
          </p:cNvPr>
          <p:cNvSpPr txBox="1"/>
          <p:nvPr/>
        </p:nvSpPr>
        <p:spPr>
          <a:xfrm>
            <a:off x="899592" y="1146810"/>
            <a:ext cx="7632848" cy="5539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3000" b="1" dirty="0"/>
              <a:t>Padronização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E69C5372-3834-3AEB-F040-7751DFD06B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37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8"/>
    </mc:Choice>
    <mc:Fallback xmlns="">
      <p:transition spd="slow" advTm="4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AEDCA952-47AD-B2BC-D3B5-89187A59A322}"/>
              </a:ext>
            </a:extLst>
          </p:cNvPr>
          <p:cNvSpPr txBox="1"/>
          <p:nvPr/>
        </p:nvSpPr>
        <p:spPr>
          <a:xfrm>
            <a:off x="539552" y="188640"/>
            <a:ext cx="7344816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400" b="1" dirty="0"/>
              <a:t>INDICADORES E METAS DO PLANO DE DANT 2021-2030</a:t>
            </a:r>
          </a:p>
          <a:p>
            <a:pPr algn="ctr">
              <a:lnSpc>
                <a:spcPct val="100000"/>
              </a:lnSpc>
            </a:pPr>
            <a:r>
              <a:rPr lang="pt-BR" sz="2400" b="1" dirty="0"/>
              <a:t>VIOLÊNCIA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C60B71F-B104-3CE5-E815-96D8FA82F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71937"/>
            <a:ext cx="1242044" cy="1622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9A17BA4-1658-18D2-7E62-657AD4F45B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7704" y="1468094"/>
            <a:ext cx="6524625" cy="942975"/>
          </a:xfrm>
          <a:prstGeom prst="rect">
            <a:avLst/>
          </a:prstGeom>
        </p:spPr>
      </p:pic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7979AB7E-D2F7-61E7-0478-101EF8FB56A0}"/>
              </a:ext>
            </a:extLst>
          </p:cNvPr>
          <p:cNvCxnSpPr/>
          <p:nvPr/>
        </p:nvCxnSpPr>
        <p:spPr>
          <a:xfrm>
            <a:off x="4572000" y="2743117"/>
            <a:ext cx="0" cy="9739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BAE7C49-8491-A8D0-4661-C0E8F2AB88CE}"/>
              </a:ext>
            </a:extLst>
          </p:cNvPr>
          <p:cNvSpPr txBox="1"/>
          <p:nvPr/>
        </p:nvSpPr>
        <p:spPr>
          <a:xfrm>
            <a:off x="1439652" y="4221088"/>
            <a:ext cx="6264696" cy="101566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3000" b="1" dirty="0"/>
              <a:t>Cálculo do Indicador:</a:t>
            </a:r>
          </a:p>
          <a:p>
            <a:pPr algn="ctr">
              <a:lnSpc>
                <a:spcPct val="100000"/>
              </a:lnSpc>
            </a:pPr>
            <a:r>
              <a:rPr lang="pt-BR" sz="3000" b="1" dirty="0"/>
              <a:t>Taxa de mortalidade por homicídios</a:t>
            </a:r>
          </a:p>
        </p:txBody>
      </p:sp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DAC4520C-F4FB-737A-0F8A-C027DD5F9E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42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50"/>
    </mc:Choice>
    <mc:Fallback xmlns="">
      <p:transition spd="slow" advTm="24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AEDCA952-47AD-B2BC-D3B5-89187A59A322}"/>
              </a:ext>
            </a:extLst>
          </p:cNvPr>
          <p:cNvSpPr txBox="1"/>
          <p:nvPr/>
        </p:nvSpPr>
        <p:spPr>
          <a:xfrm>
            <a:off x="539552" y="359946"/>
            <a:ext cx="7344816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400" b="1" dirty="0"/>
              <a:t>INDICADORES E METAS DO PLANO DE DANT 2021-2030</a:t>
            </a:r>
          </a:p>
          <a:p>
            <a:pPr algn="ctr">
              <a:lnSpc>
                <a:spcPct val="100000"/>
              </a:lnSpc>
            </a:pPr>
            <a:r>
              <a:rPr lang="pt-BR" sz="2400" b="1" dirty="0"/>
              <a:t>VIOLÊNCIA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276991E-F64C-B66D-3F4F-C337A09410D0}"/>
              </a:ext>
            </a:extLst>
          </p:cNvPr>
          <p:cNvSpPr txBox="1"/>
          <p:nvPr/>
        </p:nvSpPr>
        <p:spPr>
          <a:xfrm>
            <a:off x="333734" y="1197333"/>
            <a:ext cx="8496944" cy="338554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>
              <a:lnSpc>
                <a:spcPct val="100000"/>
              </a:lnSpc>
            </a:pPr>
            <a:r>
              <a:rPr lang="pt-BR" sz="2000" b="1" dirty="0"/>
              <a:t>Cálculo da Taxa PADRONIZADA de mortalidade por homicídio:</a:t>
            </a:r>
          </a:p>
          <a:p>
            <a:pPr algn="l">
              <a:lnSpc>
                <a:spcPct val="100000"/>
              </a:lnSpc>
            </a:pPr>
            <a:endParaRPr lang="pt-BR" sz="2000" b="1" dirty="0"/>
          </a:p>
          <a:p>
            <a:pPr algn="l">
              <a:lnSpc>
                <a:spcPct val="100000"/>
              </a:lnSpc>
            </a:pPr>
            <a:r>
              <a:rPr lang="pt-BR" sz="2400" b="1" dirty="0"/>
              <a:t>Primeira Etapa do Cálculo:</a:t>
            </a:r>
          </a:p>
          <a:p>
            <a:pPr algn="l">
              <a:lnSpc>
                <a:spcPct val="100000"/>
              </a:lnSpc>
            </a:pPr>
            <a:endParaRPr lang="pt-BR" sz="2400" b="1" dirty="0"/>
          </a:p>
          <a:p>
            <a:pPr algn="l">
              <a:lnSpc>
                <a:spcPct val="100000"/>
              </a:lnSpc>
            </a:pPr>
            <a:r>
              <a:rPr lang="pt-BR" sz="1600" b="1" dirty="0"/>
              <a:t>Taxa de óbitos por homicídio, segundo categorias selecionadas  X nº população padrão, segundo categorias relacionadas / 100.000</a:t>
            </a:r>
          </a:p>
          <a:p>
            <a:pPr algn="l">
              <a:lnSpc>
                <a:spcPct val="100000"/>
              </a:lnSpc>
            </a:pPr>
            <a:endParaRPr lang="pt-BR" sz="1600" b="1" dirty="0"/>
          </a:p>
          <a:p>
            <a:pPr algn="l">
              <a:lnSpc>
                <a:spcPct val="100000"/>
              </a:lnSpc>
            </a:pPr>
            <a:r>
              <a:rPr lang="pt-BR" sz="1600" b="1" dirty="0"/>
              <a:t>Este resultado revela o numerador ajustado: nº de óbitos por homicídios esperado na pop padrão 2010.</a:t>
            </a:r>
          </a:p>
          <a:p>
            <a:pPr algn="l">
              <a:lnSpc>
                <a:spcPct val="100000"/>
              </a:lnSpc>
            </a:pPr>
            <a:endParaRPr lang="pt-BR" sz="1600" b="1" dirty="0"/>
          </a:p>
          <a:p>
            <a:pPr algn="l">
              <a:lnSpc>
                <a:spcPct val="100000"/>
              </a:lnSpc>
            </a:pPr>
            <a:endParaRPr lang="pt-BR" sz="3000" b="1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C69E4FE-FD51-EF4E-8F68-1C1E959B998C}"/>
              </a:ext>
            </a:extLst>
          </p:cNvPr>
          <p:cNvSpPr txBox="1"/>
          <p:nvPr/>
        </p:nvSpPr>
        <p:spPr>
          <a:xfrm>
            <a:off x="331600" y="4313421"/>
            <a:ext cx="8496944" cy="240065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>
              <a:lnSpc>
                <a:spcPct val="100000"/>
              </a:lnSpc>
            </a:pPr>
            <a:r>
              <a:rPr lang="pt-BR" sz="2400" b="1" dirty="0"/>
              <a:t>Segunda Etapa do Cálculo:</a:t>
            </a:r>
          </a:p>
          <a:p>
            <a:pPr algn="l">
              <a:lnSpc>
                <a:spcPct val="100000"/>
              </a:lnSpc>
            </a:pPr>
            <a:endParaRPr lang="pt-BR" sz="3000" b="1" dirty="0"/>
          </a:p>
          <a:p>
            <a:pPr algn="ctr">
              <a:lnSpc>
                <a:spcPct val="100000"/>
              </a:lnSpc>
            </a:pPr>
            <a:r>
              <a:rPr lang="pt-BR" sz="2400" b="1" dirty="0"/>
              <a:t>Numerador:  </a:t>
            </a:r>
            <a:r>
              <a:rPr lang="pt-BR" sz="1400" b="1" dirty="0"/>
              <a:t>nº de óbitos por homicídio esperado em 2010 , segundo categorias selecionadas</a:t>
            </a:r>
          </a:p>
          <a:p>
            <a:pPr algn="l">
              <a:lnSpc>
                <a:spcPct val="100000"/>
              </a:lnSpc>
            </a:pPr>
            <a:r>
              <a:rPr lang="pt-BR" dirty="0"/>
              <a:t>                                      _____________________________________________ X100.000 </a:t>
            </a:r>
            <a:r>
              <a:rPr lang="pt-BR" sz="2400" b="1" dirty="0"/>
              <a:t>Denominador:   </a:t>
            </a:r>
            <a:r>
              <a:rPr lang="pt-BR" sz="1400" b="1" dirty="0"/>
              <a:t>nº população padrão 2010, segundo categorias selecionadas</a:t>
            </a:r>
          </a:p>
          <a:p>
            <a:pPr algn="l">
              <a:lnSpc>
                <a:spcPct val="100000"/>
              </a:lnSpc>
            </a:pPr>
            <a:endParaRPr lang="pt-BR" sz="3000" b="1" dirty="0"/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643A9750-4033-82A7-1932-2BCC1136889B}"/>
              </a:ext>
            </a:extLst>
          </p:cNvPr>
          <p:cNvCxnSpPr/>
          <p:nvPr/>
        </p:nvCxnSpPr>
        <p:spPr>
          <a:xfrm>
            <a:off x="5508104" y="3573016"/>
            <a:ext cx="0" cy="17281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9A33A150-7E38-C240-165D-5C2BFBA10E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5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165"/>
    </mc:Choice>
    <mc:Fallback xmlns="">
      <p:transition spd="slow" advTm="78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AEDCA952-47AD-B2BC-D3B5-89187A59A322}"/>
              </a:ext>
            </a:extLst>
          </p:cNvPr>
          <p:cNvSpPr txBox="1"/>
          <p:nvPr/>
        </p:nvSpPr>
        <p:spPr>
          <a:xfrm>
            <a:off x="539552" y="188640"/>
            <a:ext cx="7344816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400" b="1" dirty="0"/>
              <a:t>INDICADORES E METAS DO PLANO DE DANT 2021-2030</a:t>
            </a:r>
          </a:p>
          <a:p>
            <a:pPr algn="ctr">
              <a:lnSpc>
                <a:spcPct val="100000"/>
              </a:lnSpc>
            </a:pPr>
            <a:r>
              <a:rPr lang="pt-BR" sz="2400" b="1" dirty="0"/>
              <a:t>VIOLÊNCIA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7166895A-0582-6473-725F-FAE24B8E60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E05620EC-5485-89F8-750C-A264D4D183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8920476"/>
              </p:ext>
            </p:extLst>
          </p:nvPr>
        </p:nvGraphicFramePr>
        <p:xfrm>
          <a:off x="457200" y="1856650"/>
          <a:ext cx="8229600" cy="2179338"/>
        </p:xfrm>
        <a:graphic>
          <a:graphicData uri="http://schemas.openxmlformats.org/drawingml/2006/table">
            <a:tbl>
              <a:tblPr/>
              <a:tblGrid>
                <a:gridCol w="840337">
                  <a:extLst>
                    <a:ext uri="{9D8B030D-6E8A-4147-A177-3AD203B41FA5}">
                      <a16:colId xmlns:a16="http://schemas.microsoft.com/office/drawing/2014/main" val="2509152962"/>
                    </a:ext>
                  </a:extLst>
                </a:gridCol>
                <a:gridCol w="1193072">
                  <a:extLst>
                    <a:ext uri="{9D8B030D-6E8A-4147-A177-3AD203B41FA5}">
                      <a16:colId xmlns:a16="http://schemas.microsoft.com/office/drawing/2014/main" val="551567925"/>
                    </a:ext>
                  </a:extLst>
                </a:gridCol>
                <a:gridCol w="1255319">
                  <a:extLst>
                    <a:ext uri="{9D8B030D-6E8A-4147-A177-3AD203B41FA5}">
                      <a16:colId xmlns:a16="http://schemas.microsoft.com/office/drawing/2014/main" val="1411224906"/>
                    </a:ext>
                  </a:extLst>
                </a:gridCol>
                <a:gridCol w="964832">
                  <a:extLst>
                    <a:ext uri="{9D8B030D-6E8A-4147-A177-3AD203B41FA5}">
                      <a16:colId xmlns:a16="http://schemas.microsoft.com/office/drawing/2014/main" val="3128649547"/>
                    </a:ext>
                  </a:extLst>
                </a:gridCol>
                <a:gridCol w="840337">
                  <a:extLst>
                    <a:ext uri="{9D8B030D-6E8A-4147-A177-3AD203B41FA5}">
                      <a16:colId xmlns:a16="http://schemas.microsoft.com/office/drawing/2014/main" val="2822476572"/>
                    </a:ext>
                  </a:extLst>
                </a:gridCol>
                <a:gridCol w="1517276">
                  <a:extLst>
                    <a:ext uri="{9D8B030D-6E8A-4147-A177-3AD203B41FA5}">
                      <a16:colId xmlns:a16="http://schemas.microsoft.com/office/drawing/2014/main" val="4180082925"/>
                    </a:ext>
                  </a:extLst>
                </a:gridCol>
                <a:gridCol w="1618427">
                  <a:extLst>
                    <a:ext uri="{9D8B030D-6E8A-4147-A177-3AD203B41FA5}">
                      <a16:colId xmlns:a16="http://schemas.microsoft.com/office/drawing/2014/main" val="1654515494"/>
                    </a:ext>
                  </a:extLst>
                </a:gridCol>
              </a:tblGrid>
              <a:tr h="155667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Período:2015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4493129"/>
                  </a:ext>
                </a:extLst>
              </a:tr>
              <a:tr h="155667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Faixa Etária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Óbitos_Homicídio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População ESP 2015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Taxa de Hom.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Pop Brasil 2010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Nº de Homicídios esperados 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Taxa Padronizada Homicídio ESP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9833184"/>
                  </a:ext>
                </a:extLst>
              </a:tr>
              <a:tr h="155667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a 4 anos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3044325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14858296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0709042"/>
                  </a:ext>
                </a:extLst>
              </a:tr>
              <a:tr h="155667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a 9 anos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2965962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15865210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8254990"/>
                  </a:ext>
                </a:extLst>
              </a:tr>
              <a:tr h="155667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a 14 anos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3117424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17397298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279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4097175"/>
                  </a:ext>
                </a:extLst>
              </a:tr>
              <a:tr h="155667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a 19 anos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805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3378837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23,8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17219079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4102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23,8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9604285"/>
                  </a:ext>
                </a:extLst>
              </a:tr>
              <a:tr h="155667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a 29 anos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1642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7202248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22,8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34810915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7936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22,8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4007204"/>
                  </a:ext>
                </a:extLst>
              </a:tr>
              <a:tr h="155667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a 39 anos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1394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7456294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18,7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30031077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5614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18,7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5444678"/>
                  </a:ext>
                </a:extLst>
              </a:tr>
              <a:tr h="155667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 a 49 anos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818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6157510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13,3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25176600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3345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13,3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6328919"/>
                  </a:ext>
                </a:extLst>
              </a:tr>
              <a:tr h="155667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 a 59 anos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427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5097742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8,4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18664323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1563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8,4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2439074"/>
                  </a:ext>
                </a:extLst>
              </a:tr>
              <a:tr h="155667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 a 69 anos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3349922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6,6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11502710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755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6,6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656547"/>
                  </a:ext>
                </a:extLst>
              </a:tr>
              <a:tr h="155667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 a 79 anos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1726109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5,1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6390018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326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5,1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7292938"/>
                  </a:ext>
                </a:extLst>
              </a:tr>
              <a:tr h="155667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 anos e mais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859931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2975156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4552867"/>
                  </a:ext>
                </a:extLst>
              </a:tr>
              <a:tr h="155667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ESP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5520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44356304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12,4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194890682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24231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12,4</a:t>
                      </a:r>
                    </a:p>
                  </a:txBody>
                  <a:tcPr marL="7783" marR="7783" marT="77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91106"/>
                  </a:ext>
                </a:extLst>
              </a:tr>
            </a:tbl>
          </a:graphicData>
        </a:graphic>
      </p:graphicFrame>
      <p:sp>
        <p:nvSpPr>
          <p:cNvPr id="6" name="object 11">
            <a:extLst>
              <a:ext uri="{FF2B5EF4-FFF2-40B4-BE49-F238E27FC236}">
                <a16:creationId xmlns:a16="http://schemas.microsoft.com/office/drawing/2014/main" id="{99E579FB-EBB7-D435-19AD-BAD61582BC98}"/>
              </a:ext>
            </a:extLst>
          </p:cNvPr>
          <p:cNvSpPr txBox="1"/>
          <p:nvPr/>
        </p:nvSpPr>
        <p:spPr>
          <a:xfrm>
            <a:off x="3707904" y="1445551"/>
            <a:ext cx="1047242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º</a:t>
            </a:r>
            <a:r>
              <a:rPr kumimoji="0" sz="9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900" b="1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hom</a:t>
            </a:r>
            <a:r>
              <a:rPr kumimoji="0" sz="900" b="1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kumimoji="0" sz="900" b="1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cídi</a:t>
            </a:r>
            <a:r>
              <a:rPr kumimoji="0" sz="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900" b="1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2015</a:t>
            </a: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/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</a:t>
            </a:r>
            <a:r>
              <a:rPr kumimoji="0" sz="9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POP</a:t>
            </a:r>
            <a:r>
              <a:rPr kumimoji="0" sz="9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9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2015/</a:t>
            </a:r>
            <a:r>
              <a:rPr kumimoji="0" lang="pt-BR" sz="9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*100000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088ADA6D-C8D8-24D4-EACE-AEF8F591D546}"/>
              </a:ext>
            </a:extLst>
          </p:cNvPr>
          <p:cNvSpPr txBox="1"/>
          <p:nvPr/>
        </p:nvSpPr>
        <p:spPr>
          <a:xfrm>
            <a:off x="5652120" y="1470265"/>
            <a:ext cx="121920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Taxa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9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homicídio</a:t>
            </a:r>
            <a:r>
              <a:rPr kumimoji="0" sz="900" b="1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2015*</a:t>
            </a:r>
            <a:r>
              <a:rPr kumimoji="0" sz="9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9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POP</a:t>
            </a:r>
            <a:r>
              <a:rPr kumimoji="0" sz="9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900" b="1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Padrão</a:t>
            </a:r>
            <a:r>
              <a:rPr kumimoji="0" lang="pt-BR" sz="9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9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2010/100000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C7A9309E-D6A1-0C78-0438-75BD4E5D3E8A}"/>
              </a:ext>
            </a:extLst>
          </p:cNvPr>
          <p:cNvSpPr txBox="1"/>
          <p:nvPr/>
        </p:nvSpPr>
        <p:spPr>
          <a:xfrm>
            <a:off x="7180834" y="1445551"/>
            <a:ext cx="1442466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Nº hom. </a:t>
            </a:r>
            <a:r>
              <a:rPr kumimoji="0" lang="pt-BR" sz="9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ajustado</a:t>
            </a:r>
            <a:r>
              <a:rPr kumimoji="0" sz="9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2010/POP padrão </a:t>
            </a:r>
            <a:r>
              <a:rPr kumimoji="0" sz="900" b="1" i="0" u="none" strike="noStrike" kern="1200" cap="none" spc="-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9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2010*100000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A1D411AE-835D-993F-1F73-1CE07677E013}"/>
              </a:ext>
            </a:extLst>
          </p:cNvPr>
          <p:cNvSpPr/>
          <p:nvPr/>
        </p:nvSpPr>
        <p:spPr>
          <a:xfrm>
            <a:off x="5990728" y="3893047"/>
            <a:ext cx="609600" cy="26421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B6D6D5ED-9FB5-B8C9-4C79-ABC458103C37}"/>
              </a:ext>
            </a:extLst>
          </p:cNvPr>
          <p:cNvSpPr txBox="1"/>
          <p:nvPr/>
        </p:nvSpPr>
        <p:spPr>
          <a:xfrm>
            <a:off x="5871845" y="4429744"/>
            <a:ext cx="986155" cy="98296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lvl="0" indent="0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Total de homicídios esperados,  </a:t>
            </a:r>
            <a:r>
              <a:rPr kumimoji="0" sz="1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obtido</a:t>
            </a:r>
            <a:r>
              <a:rPr kumimoji="0" sz="105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pela </a:t>
            </a:r>
            <a:r>
              <a:rPr kumimoji="0" sz="1050" b="1" i="0" u="none" strike="noStrike" kern="1200" cap="none" spc="-2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soma</a:t>
            </a:r>
            <a:r>
              <a:rPr kumimoji="0" sz="105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</a:t>
            </a:r>
            <a:r>
              <a:rPr kumimoji="0" sz="105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valor</a:t>
            </a:r>
            <a:r>
              <a:rPr kumimoji="0" sz="105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 </a:t>
            </a:r>
            <a:r>
              <a:rPr kumimoji="0" sz="1050" b="1" i="0" u="none" strike="noStrike" kern="1200" cap="none" spc="-22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5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cada</a:t>
            </a:r>
            <a:r>
              <a:rPr kumimoji="0" sz="105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5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faixa</a:t>
            </a:r>
            <a:r>
              <a:rPr kumimoji="0" sz="105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etária</a:t>
            </a:r>
            <a:endParaRPr kumimoji="0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B3E16EFF-D8F7-2F87-2F13-CD8B4CAFE28F}"/>
              </a:ext>
            </a:extLst>
          </p:cNvPr>
          <p:cNvCxnSpPr>
            <a:cxnSpLocks/>
          </p:cNvCxnSpPr>
          <p:nvPr/>
        </p:nvCxnSpPr>
        <p:spPr>
          <a:xfrm>
            <a:off x="6315921" y="4065592"/>
            <a:ext cx="0" cy="364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ject 10">
            <a:extLst>
              <a:ext uri="{FF2B5EF4-FFF2-40B4-BE49-F238E27FC236}">
                <a16:creationId xmlns:a16="http://schemas.microsoft.com/office/drawing/2014/main" id="{663AB620-B7EF-819D-048E-B65FC568B48C}"/>
              </a:ext>
            </a:extLst>
          </p:cNvPr>
          <p:cNvSpPr txBox="1"/>
          <p:nvPr/>
        </p:nvSpPr>
        <p:spPr>
          <a:xfrm>
            <a:off x="7355716" y="4157264"/>
            <a:ext cx="1097280" cy="507365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1333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Taxa Padronizada </a:t>
            </a:r>
            <a:r>
              <a:rPr kumimoji="0" sz="105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</a:t>
            </a:r>
            <a:r>
              <a:rPr kumimoji="0" sz="105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homicídios,</a:t>
            </a:r>
            <a:r>
              <a:rPr kumimoji="0" sz="105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ESP, </a:t>
            </a:r>
            <a:r>
              <a:rPr kumimoji="0" sz="1050" b="1" i="0" u="none" strike="noStrike" kern="1200" cap="none" spc="-2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2015</a:t>
            </a:r>
            <a:endParaRPr kumimoji="0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384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39"/>
    </mc:Choice>
    <mc:Fallback xmlns="">
      <p:transition spd="slow" advTm="11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788024" y="1340768"/>
            <a:ext cx="4200215" cy="24622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pt-BR" sz="1000" b="1" dirty="0">
                <a:solidFill>
                  <a:prstClr val="white"/>
                </a:solidFill>
              </a:rPr>
              <a:t>Número de notificações segundo faixa etária, por ano, ESP, 2011 a 2020</a:t>
            </a:r>
          </a:p>
        </p:txBody>
      </p:sp>
    </p:spTree>
    <p:extLst>
      <p:ext uri="{BB962C8B-B14F-4D97-AF65-F5344CB8AC3E}">
        <p14:creationId xmlns:p14="http://schemas.microsoft.com/office/powerpoint/2010/main" val="155116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AEDCA952-47AD-B2BC-D3B5-89187A59A322}"/>
              </a:ext>
            </a:extLst>
          </p:cNvPr>
          <p:cNvSpPr txBox="1"/>
          <p:nvPr/>
        </p:nvSpPr>
        <p:spPr>
          <a:xfrm>
            <a:off x="539552" y="188640"/>
            <a:ext cx="7344816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400" b="1" dirty="0"/>
              <a:t>INDICADORES E METAS DO PLANO DE DANT 2021-2030</a:t>
            </a:r>
          </a:p>
          <a:p>
            <a:pPr algn="ctr">
              <a:lnSpc>
                <a:spcPct val="100000"/>
              </a:lnSpc>
            </a:pPr>
            <a:r>
              <a:rPr lang="pt-BR" sz="2400" b="1" dirty="0"/>
              <a:t>VIOLÊNCIA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CD472D7-AE1E-C3A8-FE65-B0BFB819A10B}"/>
              </a:ext>
            </a:extLst>
          </p:cNvPr>
          <p:cNvSpPr txBox="1"/>
          <p:nvPr/>
        </p:nvSpPr>
        <p:spPr>
          <a:xfrm>
            <a:off x="2219821" y="1774631"/>
            <a:ext cx="568863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Para o monitoramento das metas “reduzir em 1/3 a taxa de mortalidade por homicídios”, “reduzir em 1/3 a taxa de mortalidade de mulheres por homicídios” e “reduzir em 1/3 a taxa de mortalidade de jovens (15 a 29 anos) por homicídios”, no Brasil, até 2030, </a:t>
            </a:r>
            <a:r>
              <a:rPr lang="pt-BR" sz="1400" b="1" dirty="0"/>
              <a:t>deverão ser considerados: a taxa de mortalidade por homicídios e a taxa de mortalidade de mulheres por homicídios</a:t>
            </a:r>
            <a:r>
              <a:rPr lang="pt-BR" sz="1400" dirty="0"/>
              <a:t>, </a:t>
            </a:r>
            <a:r>
              <a:rPr lang="pt-BR" sz="1400" dirty="0">
                <a:highlight>
                  <a:srgbClr val="FFFF00"/>
                </a:highlight>
              </a:rPr>
              <a:t>padronizadas por idade</a:t>
            </a:r>
            <a:r>
              <a:rPr lang="pt-BR" sz="1400" dirty="0"/>
              <a:t>, e a taxa específica de mortalidade de jovens (15 a 29 anos) por homicídios, respectivamente. Serão considerados os óbitos classificados com os </a:t>
            </a:r>
            <a:r>
              <a:rPr lang="pt-BR" sz="1400" b="1" dirty="0"/>
              <a:t>códigos X85 a Y09 (agressões); Y22 a Y24 (disparo de arma de fogo, com intenção indeterminada); Y35 (intervenção legal); Y87.1 (sequela de agressão) e Y89.0 (sequela de intervenção legal) da CID-10 no Sistema de Informações sobre Mortalidade.</a:t>
            </a:r>
            <a:r>
              <a:rPr lang="pt-BR" sz="1400" dirty="0"/>
              <a:t> Será considerada a população residente de acordo com as estimativas preliminares elaboradas pelo Ministério da Saúde/SVS/DASNT/</a:t>
            </a:r>
            <a:r>
              <a:rPr lang="pt-BR" sz="1400" dirty="0" err="1"/>
              <a:t>Cgiae</a:t>
            </a:r>
            <a:r>
              <a:rPr lang="pt-BR" sz="1400" dirty="0"/>
              <a:t>. </a:t>
            </a:r>
            <a:r>
              <a:rPr lang="pt-BR" sz="1400" b="1" dirty="0"/>
              <a:t>A população-padrão utilizada será a do Brasil, no ano de 2010, de acordo com o Censo Populacional</a:t>
            </a:r>
            <a:r>
              <a:rPr lang="pt-BR" sz="1400" dirty="0"/>
              <a:t>. A taxa de mortalidade de jovens a ser monitorada deverá ser a específica (bruta) e não a padronizada. (Brasil, 2021, Pag.79)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5D797D3-720A-85CF-6385-0592F0F3A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1242044" cy="1622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BBE72A6-74E1-74ED-64D1-4B160A27B3DC}"/>
              </a:ext>
            </a:extLst>
          </p:cNvPr>
          <p:cNvSpPr txBox="1"/>
          <p:nvPr/>
        </p:nvSpPr>
        <p:spPr>
          <a:xfrm>
            <a:off x="2432970" y="5314061"/>
            <a:ext cx="5184576" cy="101566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>
              <a:lnSpc>
                <a:spcPct val="100000"/>
              </a:lnSpc>
            </a:pPr>
            <a:r>
              <a:rPr lang="pt-BR" sz="3000" b="1" dirty="0"/>
              <a:t>Calcular  Taxa Padronizada de mortalidade por homicídios</a:t>
            </a:r>
          </a:p>
        </p:txBody>
      </p:sp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4443D834-7982-6B87-5354-52EF1EF29A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61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86"/>
    </mc:Choice>
    <mc:Fallback xmlns="">
      <p:transition spd="slow" advTm="31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AEDCA952-47AD-B2BC-D3B5-89187A59A322}"/>
              </a:ext>
            </a:extLst>
          </p:cNvPr>
          <p:cNvSpPr txBox="1"/>
          <p:nvPr/>
        </p:nvSpPr>
        <p:spPr>
          <a:xfrm>
            <a:off x="539552" y="188640"/>
            <a:ext cx="7344816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400" b="1" dirty="0"/>
              <a:t>INDICADORES E METAS DO PLANO DE DANT 2021-2030</a:t>
            </a:r>
          </a:p>
          <a:p>
            <a:pPr algn="ctr">
              <a:lnSpc>
                <a:spcPct val="100000"/>
              </a:lnSpc>
            </a:pPr>
            <a:r>
              <a:rPr lang="pt-BR" sz="2400" b="1" dirty="0"/>
              <a:t>VIOLÊNCIA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BAE7C49-8491-A8D0-4661-C0E8F2AB88CE}"/>
              </a:ext>
            </a:extLst>
          </p:cNvPr>
          <p:cNvSpPr txBox="1"/>
          <p:nvPr/>
        </p:nvSpPr>
        <p:spPr>
          <a:xfrm>
            <a:off x="1439652" y="1276174"/>
            <a:ext cx="6264696" cy="5539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3000" b="1" dirty="0"/>
              <a:t>Taxa de mortalidade por homicídios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43CF071-DB68-9C95-69B4-45BE72A2086E}"/>
              </a:ext>
            </a:extLst>
          </p:cNvPr>
          <p:cNvSpPr txBox="1"/>
          <p:nvPr/>
        </p:nvSpPr>
        <p:spPr>
          <a:xfrm>
            <a:off x="827584" y="2114272"/>
            <a:ext cx="7992888" cy="406265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>
              <a:lnSpc>
                <a:spcPct val="100000"/>
              </a:lnSpc>
            </a:pPr>
            <a:r>
              <a:rPr lang="pt-BR" sz="3000" b="1" dirty="0"/>
              <a:t>Numerador: número de homicídios</a:t>
            </a:r>
          </a:p>
          <a:p>
            <a:pPr algn="l">
              <a:lnSpc>
                <a:spcPct val="100000"/>
              </a:lnSpc>
            </a:pPr>
            <a:endParaRPr lang="pt-BR" sz="3000" b="1" dirty="0"/>
          </a:p>
          <a:p>
            <a:pPr algn="l">
              <a:lnSpc>
                <a:spcPct val="100000"/>
              </a:lnSpc>
            </a:pPr>
            <a:r>
              <a:rPr lang="pt-BR" sz="2400" dirty="0"/>
              <a:t>Fonte de Dados: </a:t>
            </a:r>
            <a:r>
              <a:rPr lang="pt-BR" sz="2400" dirty="0" err="1"/>
              <a:t>Tabnet</a:t>
            </a:r>
            <a:r>
              <a:rPr lang="pt-BR" sz="2400" dirty="0"/>
              <a:t> </a:t>
            </a:r>
            <a:r>
              <a:rPr lang="pt-BR" sz="2400" dirty="0" err="1"/>
              <a:t>DataSUS</a:t>
            </a:r>
            <a:r>
              <a:rPr lang="pt-BR" sz="2400" dirty="0"/>
              <a:t> – Mortalidade- Óbitos por causas externas- UF: São Paulo</a:t>
            </a:r>
          </a:p>
          <a:p>
            <a:pPr algn="l">
              <a:lnSpc>
                <a:spcPct val="100000"/>
              </a:lnSpc>
            </a:pPr>
            <a:r>
              <a:rPr lang="pt-BR" sz="2400" dirty="0" err="1">
                <a:hlinkClick r:id="rId4"/>
              </a:rPr>
              <a:t>TabNet</a:t>
            </a:r>
            <a:r>
              <a:rPr lang="pt-BR" sz="2400" dirty="0">
                <a:hlinkClick r:id="rId4"/>
              </a:rPr>
              <a:t> Win32 3.0: Óbitos por Causas Externas - São Paulo (datasus.gov.br)</a:t>
            </a:r>
            <a:endParaRPr lang="pt-BR" sz="2400" dirty="0"/>
          </a:p>
          <a:p>
            <a:pPr algn="l">
              <a:lnSpc>
                <a:spcPct val="100000"/>
              </a:lnSpc>
            </a:pPr>
            <a:endParaRPr lang="pt-BR" sz="2400" dirty="0"/>
          </a:p>
          <a:p>
            <a:pPr algn="l">
              <a:lnSpc>
                <a:spcPct val="100000"/>
              </a:lnSpc>
            </a:pPr>
            <a:r>
              <a:rPr lang="pt-BR" sz="2400" dirty="0"/>
              <a:t>Categorias selecionadas: X85 a Y09; Y22 a Y24; Y35; Y87.1; Y89.0</a:t>
            </a:r>
          </a:p>
          <a:p>
            <a:pPr algn="l">
              <a:lnSpc>
                <a:spcPct val="100000"/>
              </a:lnSpc>
            </a:pPr>
            <a:endParaRPr lang="pt-BR" sz="3000" b="1" dirty="0"/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C826D9DF-C5F2-51DE-DE19-5FC9C8DE67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6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03"/>
    </mc:Choice>
    <mc:Fallback xmlns="">
      <p:transition spd="slow" advTm="14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AEDCA952-47AD-B2BC-D3B5-89187A59A322}"/>
              </a:ext>
            </a:extLst>
          </p:cNvPr>
          <p:cNvSpPr txBox="1"/>
          <p:nvPr/>
        </p:nvSpPr>
        <p:spPr>
          <a:xfrm>
            <a:off x="539552" y="188640"/>
            <a:ext cx="7344816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400" b="1" dirty="0"/>
              <a:t>INDICADORES E METAS DO PLANO DE DANT 2021-2030</a:t>
            </a:r>
          </a:p>
          <a:p>
            <a:pPr algn="ctr">
              <a:lnSpc>
                <a:spcPct val="100000"/>
              </a:lnSpc>
            </a:pPr>
            <a:r>
              <a:rPr lang="pt-BR" sz="2400" b="1" dirty="0"/>
              <a:t>VIOLÊNCIA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A05EC63-920C-6042-58B1-03872EDF9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700808"/>
            <a:ext cx="8839200" cy="431482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799B0E8-727B-3F00-6A1E-7E7B6C4A8312}"/>
              </a:ext>
            </a:extLst>
          </p:cNvPr>
          <p:cNvSpPr txBox="1"/>
          <p:nvPr/>
        </p:nvSpPr>
        <p:spPr>
          <a:xfrm>
            <a:off x="323528" y="1196752"/>
            <a:ext cx="78488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 err="1">
                <a:hlinkClick r:id="rId5"/>
              </a:rPr>
              <a:t>TabNet</a:t>
            </a:r>
            <a:r>
              <a:rPr lang="pt-BR" dirty="0">
                <a:hlinkClick r:id="rId5"/>
              </a:rPr>
              <a:t> Win32 3.0: Óbitos por Causas Externas - São Paulo (datasus.gov.br)</a:t>
            </a:r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6D90D884-6BFB-808B-4EBB-1A05FA04F0E5}"/>
              </a:ext>
            </a:extLst>
          </p:cNvPr>
          <p:cNvSpPr/>
          <p:nvPr/>
        </p:nvSpPr>
        <p:spPr>
          <a:xfrm>
            <a:off x="323528" y="4365104"/>
            <a:ext cx="223224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4737C9B-AEF2-F0DB-A2C1-9F679464308F}"/>
              </a:ext>
            </a:extLst>
          </p:cNvPr>
          <p:cNvSpPr txBox="1"/>
          <p:nvPr/>
        </p:nvSpPr>
        <p:spPr>
          <a:xfrm>
            <a:off x="323528" y="5919663"/>
            <a:ext cx="1944216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>
              <a:lnSpc>
                <a:spcPct val="100000"/>
              </a:lnSpc>
            </a:pPr>
            <a:r>
              <a:rPr lang="pt-BR" sz="2400" b="1" dirty="0"/>
              <a:t>São Paulo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B91BAAC6-CA19-B5F8-5A57-3783C3BE67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4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86"/>
    </mc:Choice>
    <mc:Fallback xmlns="">
      <p:transition spd="slow" advTm="20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AEDCA952-47AD-B2BC-D3B5-89187A59A322}"/>
              </a:ext>
            </a:extLst>
          </p:cNvPr>
          <p:cNvSpPr txBox="1"/>
          <p:nvPr/>
        </p:nvSpPr>
        <p:spPr>
          <a:xfrm>
            <a:off x="899592" y="278645"/>
            <a:ext cx="7344816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400" b="1" dirty="0"/>
              <a:t>INDICADORES E METAS DO PLANO DE DANT 2021-2030</a:t>
            </a:r>
          </a:p>
          <a:p>
            <a:pPr algn="ctr">
              <a:lnSpc>
                <a:spcPct val="100000"/>
              </a:lnSpc>
            </a:pPr>
            <a:r>
              <a:rPr lang="pt-BR" sz="2400" b="1" dirty="0"/>
              <a:t>VIOLÊNCIA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5629FE8-FAE8-9B22-F7D6-E985C9925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" y="2276872"/>
            <a:ext cx="7696200" cy="326707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5367A16-CDAE-A64C-A4FD-B71FDE0C0DEA}"/>
              </a:ext>
            </a:extLst>
          </p:cNvPr>
          <p:cNvSpPr txBox="1"/>
          <p:nvPr/>
        </p:nvSpPr>
        <p:spPr>
          <a:xfrm>
            <a:off x="1835696" y="1443011"/>
            <a:ext cx="5472608" cy="5539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>
              <a:lnSpc>
                <a:spcPct val="100000"/>
              </a:lnSpc>
            </a:pPr>
            <a:r>
              <a:rPr lang="pt-BR" sz="3000" b="1" dirty="0"/>
              <a:t>Taxa: Tabulação do Numerador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CA0F786F-3002-DF56-4AB0-6B3E09FB25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4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62"/>
    </mc:Choice>
    <mc:Fallback xmlns="">
      <p:transition spd="slow" advTm="21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AEDCA952-47AD-B2BC-D3B5-89187A59A322}"/>
              </a:ext>
            </a:extLst>
          </p:cNvPr>
          <p:cNvSpPr txBox="1"/>
          <p:nvPr/>
        </p:nvSpPr>
        <p:spPr>
          <a:xfrm>
            <a:off x="539552" y="188640"/>
            <a:ext cx="7344816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400" b="1" dirty="0"/>
              <a:t>INDICADORES E METAS DO PLANO DE DANT 2021-2030</a:t>
            </a:r>
          </a:p>
          <a:p>
            <a:pPr algn="ctr">
              <a:lnSpc>
                <a:spcPct val="100000"/>
              </a:lnSpc>
            </a:pPr>
            <a:r>
              <a:rPr lang="pt-BR" sz="2400" b="1" dirty="0"/>
              <a:t>VIOLÊNCIA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F78B1ED-4231-1335-D34D-5710406B8A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1412776"/>
            <a:ext cx="1771650" cy="44767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10FBC40-9C6A-61A1-0F42-55507D904C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49" y="2132856"/>
            <a:ext cx="3619500" cy="214312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FEF753A-46D0-044A-CF8E-D6B4BC17A6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1502" y="2132855"/>
            <a:ext cx="3495675" cy="2143125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2DBB7C53-00E9-2753-D70A-959F290A5D31}"/>
              </a:ext>
            </a:extLst>
          </p:cNvPr>
          <p:cNvSpPr txBox="1"/>
          <p:nvPr/>
        </p:nvSpPr>
        <p:spPr>
          <a:xfrm>
            <a:off x="971600" y="4830901"/>
            <a:ext cx="32203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pt-BR" sz="1800" dirty="0"/>
              <a:t>Categorias selecionadas: X85 a Y09; Y22 a Y24; Y35; Y87.1; Y89.0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88F43DA-6CDB-EFCF-4B1B-302E1A4DD2FE}"/>
              </a:ext>
            </a:extLst>
          </p:cNvPr>
          <p:cNvSpPr txBox="1"/>
          <p:nvPr/>
        </p:nvSpPr>
        <p:spPr>
          <a:xfrm>
            <a:off x="4985444" y="4830901"/>
            <a:ext cx="3096344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>
              <a:lnSpc>
                <a:spcPct val="100000"/>
              </a:lnSpc>
            </a:pPr>
            <a:r>
              <a:rPr lang="pt-BR" sz="2000" dirty="0"/>
              <a:t>Excluir faixa etária ignorada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5EA8BDC7-85AA-CA9B-9CAA-7C0A0EAE99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6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41"/>
    </mc:Choice>
    <mc:Fallback xmlns="">
      <p:transition spd="slow" advTm="39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AEDCA952-47AD-B2BC-D3B5-89187A59A322}"/>
              </a:ext>
            </a:extLst>
          </p:cNvPr>
          <p:cNvSpPr txBox="1"/>
          <p:nvPr/>
        </p:nvSpPr>
        <p:spPr>
          <a:xfrm>
            <a:off x="539552" y="188640"/>
            <a:ext cx="7344816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400" b="1" dirty="0"/>
              <a:t>INDICADORES E METAS DO PLANO DE DANT 2021-2030</a:t>
            </a:r>
          </a:p>
          <a:p>
            <a:pPr algn="ctr">
              <a:lnSpc>
                <a:spcPct val="100000"/>
              </a:lnSpc>
            </a:pPr>
            <a:r>
              <a:rPr lang="pt-BR" sz="2400" b="1" dirty="0"/>
              <a:t>VIOLÊNCIA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F2A0C26-3C1D-81DE-8147-97EDBD6BC2F3}"/>
              </a:ext>
            </a:extLst>
          </p:cNvPr>
          <p:cNvSpPr txBox="1"/>
          <p:nvPr/>
        </p:nvSpPr>
        <p:spPr>
          <a:xfrm>
            <a:off x="323528" y="1344300"/>
            <a:ext cx="7200800" cy="101566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>
              <a:lnSpc>
                <a:spcPct val="100000"/>
              </a:lnSpc>
            </a:pPr>
            <a:r>
              <a:rPr lang="pt-BR" sz="3000" b="1" dirty="0"/>
              <a:t>Nas Seleções Disponíveis também é possível escolher o Município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915C165-3831-E05C-9952-B337528EC7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001" y="2526647"/>
            <a:ext cx="3990975" cy="260032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7C77425-4761-3DEE-B513-5DB2569B4916}"/>
              </a:ext>
            </a:extLst>
          </p:cNvPr>
          <p:cNvSpPr txBox="1"/>
          <p:nvPr/>
        </p:nvSpPr>
        <p:spPr>
          <a:xfrm>
            <a:off x="323528" y="5601434"/>
            <a:ext cx="8064896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>
              <a:lnSpc>
                <a:spcPct val="100000"/>
              </a:lnSpc>
            </a:pPr>
            <a:r>
              <a:rPr lang="pt-BR" sz="2000" b="1" dirty="0"/>
              <a:t>Nesta aula estamos tabulando o ESP, portanto considerando todos os municípios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DA59BCA0-70C4-382C-2675-93A6C931E2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82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82"/>
    </mc:Choice>
    <mc:Fallback xmlns="">
      <p:transition spd="slow" advTm="11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AEDCA952-47AD-B2BC-D3B5-89187A59A322}"/>
              </a:ext>
            </a:extLst>
          </p:cNvPr>
          <p:cNvSpPr txBox="1"/>
          <p:nvPr/>
        </p:nvSpPr>
        <p:spPr>
          <a:xfrm>
            <a:off x="539552" y="188640"/>
            <a:ext cx="7344816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2400" b="1" dirty="0"/>
              <a:t>INDICADORES E METAS DO PLANO DE DANT 2021-2030</a:t>
            </a:r>
          </a:p>
          <a:p>
            <a:pPr algn="ctr">
              <a:lnSpc>
                <a:spcPct val="100000"/>
              </a:lnSpc>
            </a:pPr>
            <a:r>
              <a:rPr lang="pt-BR" sz="2400" b="1" dirty="0"/>
              <a:t>VIOLÊNCIA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A713175-170D-24A1-5B28-8E36AF434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1923004"/>
            <a:ext cx="5400600" cy="410445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276991E-F64C-B66D-3F4F-C337A09410D0}"/>
              </a:ext>
            </a:extLst>
          </p:cNvPr>
          <p:cNvSpPr txBox="1"/>
          <p:nvPr/>
        </p:nvSpPr>
        <p:spPr>
          <a:xfrm>
            <a:off x="323528" y="1293500"/>
            <a:ext cx="8064896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>
              <a:lnSpc>
                <a:spcPct val="100000"/>
              </a:lnSpc>
            </a:pPr>
            <a:r>
              <a:rPr lang="pt-BR" sz="2400" b="1" dirty="0"/>
              <a:t>Exporta o dado (numerador) para Excel, clicando em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0E76048-F20B-A66D-4E83-3AB5E47FE1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4288" y="1124282"/>
            <a:ext cx="1828800" cy="800100"/>
          </a:xfrm>
          <a:prstGeom prst="rect">
            <a:avLst/>
          </a:prstGeom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23057222-FAF0-30B2-7F5B-D2AE211FA6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6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70"/>
    </mc:Choice>
    <mc:Fallback xmlns="">
      <p:transition spd="slow" advTm="12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 anchor="b">
        <a:spAutoFit/>
      </a:bodyPr>
      <a:lstStyle>
        <a:defPPr algn="l">
          <a:lnSpc>
            <a:spcPct val="100000"/>
          </a:lnSpc>
          <a:defRPr sz="3000" b="1" dirty="0" smtClean="0"/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2113</TotalTime>
  <Words>1074</Words>
  <Application>Microsoft Office PowerPoint</Application>
  <PresentationFormat>Apresentação na tela (4:3)</PresentationFormat>
  <Paragraphs>198</Paragraphs>
  <Slides>22</Slides>
  <Notes>0</Notes>
  <HiddenSlides>0</HiddenSlides>
  <MMClips>21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5" baseType="lpstr">
      <vt:lpstr>Arial</vt:lpstr>
      <vt:lpstr>Calibri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Maria Carolina Vita Nunes</dc:creator>
  <cp:lastModifiedBy>Maria Carolina Vita Nunes</cp:lastModifiedBy>
  <cp:revision>69</cp:revision>
  <dcterms:created xsi:type="dcterms:W3CDTF">2022-10-05T16:19:44Z</dcterms:created>
  <dcterms:modified xsi:type="dcterms:W3CDTF">2023-04-20T14:51:56Z</dcterms:modified>
</cp:coreProperties>
</file>