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4" r:id="rId6"/>
    <p:sldId id="262" r:id="rId7"/>
    <p:sldId id="266" r:id="rId8"/>
    <p:sldId id="263" r:id="rId9"/>
    <p:sldId id="268" r:id="rId10"/>
    <p:sldId id="269" r:id="rId11"/>
    <p:sldId id="265" r:id="rId12"/>
    <p:sldId id="258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3"/>
    <a:srgbClr val="99CCFF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07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256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39907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888999" indent="-444498" algn="ctr">
              <a:spcBef>
                <a:spcPts val="0"/>
              </a:spcBef>
              <a:defRPr sz="3200"/>
            </a:lvl2pPr>
            <a:lvl3pPr marL="1333499" indent="-444499" algn="ctr">
              <a:spcBef>
                <a:spcPts val="0"/>
              </a:spcBef>
              <a:defRPr sz="3200"/>
            </a:lvl3pPr>
            <a:lvl4pPr marL="1777999" indent="-444499" algn="ctr">
              <a:spcBef>
                <a:spcPts val="0"/>
              </a:spcBef>
              <a:defRPr sz="3200"/>
            </a:lvl4pPr>
            <a:lvl5pPr marL="2222499" indent="-444499" algn="ctr">
              <a:spcBef>
                <a:spcPts val="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6" y="0"/>
            <a:ext cx="20959467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1" y="406546"/>
            <a:ext cx="13716005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7"/>
            <a:ext cx="14716127" cy="15894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2" y="863203"/>
            <a:ext cx="17439683" cy="116264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306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0"/>
            <a:ext cx="8514493" cy="56792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4"/>
            <a:ext cx="8251033" cy="5500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4"/>
            <a:ext cx="16850321" cy="112335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4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nsultas.anvisa.gov.br/#/bulario/q/?nomeProduto=Farmanguinhos%20Isoniazida%2BRifampicin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UBERCULOSE_Template_Capa_42x23,5cm.jpg" descr="TUBERCULOSE_Template_Capa_42x23,5cm.jpg"/>
          <p:cNvPicPr>
            <a:picLocks noChangeAspect="1"/>
          </p:cNvPicPr>
          <p:nvPr/>
        </p:nvPicPr>
        <p:blipFill>
          <a:blip r:embed="rId2"/>
          <a:srcRect l="447"/>
          <a:stretch>
            <a:fillRect/>
          </a:stretch>
        </p:blipFill>
        <p:spPr>
          <a:xfrm>
            <a:off x="-10518" y="-1"/>
            <a:ext cx="2440494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324554" y="3840480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 (300/150mg)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E5EF38-CB9B-4485-A7FB-628D525EB06E}"/>
              </a:ext>
            </a:extLst>
          </p:cNvPr>
          <p:cNvSpPr txBox="1"/>
          <p:nvPr/>
        </p:nvSpPr>
        <p:spPr>
          <a:xfrm>
            <a:off x="8208997" y="3840479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Meia Dose (150/75mg)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386FE7-BB67-4C01-A00C-8AA06278B424}"/>
              </a:ext>
            </a:extLst>
          </p:cNvPr>
          <p:cNvSpPr txBox="1"/>
          <p:nvPr/>
        </p:nvSpPr>
        <p:spPr>
          <a:xfrm>
            <a:off x="17737524" y="4148255"/>
            <a:ext cx="4572000" cy="759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RHZE (4x1)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8C385A-6FFD-4211-B621-7176E34D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0" t="10923" r="14910" b="12713"/>
          <a:stretch/>
        </p:blipFill>
        <p:spPr>
          <a:xfrm>
            <a:off x="435748" y="5980423"/>
            <a:ext cx="5181600" cy="46760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0FD3421-6293-485B-95EE-F2FC8184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08" y="5980423"/>
            <a:ext cx="7517130" cy="46760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100869-CEB6-4E4E-A2F0-E20F16F27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8796" y="5980422"/>
            <a:ext cx="7849456" cy="467600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D941E9-9B7C-4DBF-B43C-4AAC558AC8C9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 das Caixas</a:t>
            </a:r>
            <a:endParaRPr kumimoji="0" lang="pt-BR" sz="8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80366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 -  Bula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462FEB-6E62-411C-96AB-194F49F2A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26" y="3104779"/>
            <a:ext cx="10665934" cy="750644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216EF7D-A9DD-4BD8-BA64-1F4D13C1FD1E}"/>
              </a:ext>
            </a:extLst>
          </p:cNvPr>
          <p:cNvSpPr/>
          <p:nvPr/>
        </p:nvSpPr>
        <p:spPr>
          <a:xfrm>
            <a:off x="12893042" y="3982414"/>
            <a:ext cx="11001214" cy="5050131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Disponível no Bulário Eletrônico da Anvisa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https://consultas.anvisa.gov.br/#/bulario/q/?nomeProduto=Farmanguinhos%20Isoniazida%2BRifampicina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0059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UBERCULOSE_Template_Verso_42x23,5cm.jpg" descr="TUBERCULOSE_Template_Verso_42x23,5cm.jpg"/>
          <p:cNvPicPr>
            <a:picLocks noChangeAspect="1"/>
          </p:cNvPicPr>
          <p:nvPr/>
        </p:nvPicPr>
        <p:blipFill>
          <a:blip r:embed="rId2"/>
          <a:srcRect l="483"/>
          <a:stretch>
            <a:fillRect/>
          </a:stretch>
        </p:blipFill>
        <p:spPr>
          <a:xfrm>
            <a:off x="-6152" y="0"/>
            <a:ext cx="24396213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66694F-E09F-4D9A-9707-75635A60E70C}"/>
              </a:ext>
            </a:extLst>
          </p:cNvPr>
          <p:cNvSpPr txBox="1"/>
          <p:nvPr/>
        </p:nvSpPr>
        <p:spPr>
          <a:xfrm>
            <a:off x="2804160" y="4005305"/>
            <a:ext cx="18074640" cy="2852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Rifampicina + Isoniazida 300/150mg (2x1 Dose Plena)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DA922C-6504-41B4-846F-7D42B6815D57}"/>
              </a:ext>
            </a:extLst>
          </p:cNvPr>
          <p:cNvSpPr txBox="1"/>
          <p:nvPr/>
        </p:nvSpPr>
        <p:spPr>
          <a:xfrm>
            <a:off x="365760" y="1910591"/>
            <a:ext cx="22951440" cy="9285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algn="l"/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Fabricante: </a:t>
            </a:r>
            <a:r>
              <a:rPr lang="pt-BR" sz="5400" dirty="0" err="1">
                <a:solidFill>
                  <a:schemeClr val="accent1">
                    <a:lumMod val="50000"/>
                  </a:schemeClr>
                </a:solidFill>
              </a:rPr>
              <a:t>Farmanguinhos</a:t>
            </a: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/FIOCRUZ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Prazo de Validade: 24 meses</a:t>
            </a:r>
          </a:p>
          <a:p>
            <a:pPr algn="l"/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Incorporado no SUS por meio da Portaria nº 30, de 28 de Agosto de 2018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Faz parte do Anexo II da Relação Nacional de Medicamento Essenciais – RENAME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74771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DA922C-6504-41B4-846F-7D42B6815D57}"/>
              </a:ext>
            </a:extLst>
          </p:cNvPr>
          <p:cNvSpPr txBox="1"/>
          <p:nvPr/>
        </p:nvSpPr>
        <p:spPr>
          <a:xfrm>
            <a:off x="716280" y="3619638"/>
            <a:ext cx="22951440" cy="4299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Ofício nº 104/2021/CGDR/.DCCI/SVS/MS-  Informações sobre a disponibilidade do medicamento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44144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840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615440" y="958237"/>
            <a:ext cx="1975104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 -  Esquema de Tratamento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354FD14-5E8C-45F1-A460-AB208604A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7102"/>
              </p:ext>
            </p:extLst>
          </p:nvPr>
        </p:nvGraphicFramePr>
        <p:xfrm>
          <a:off x="2164079" y="3108961"/>
          <a:ext cx="18044161" cy="7666473"/>
        </p:xfrm>
        <a:graphic>
          <a:graphicData uri="http://schemas.openxmlformats.org/drawingml/2006/table">
            <a:tbl>
              <a:tblPr>
                <a:solidFill>
                  <a:srgbClr val="F1F1F3"/>
                </a:solidFill>
                <a:tableStyleId>{D7AC3CCA-C797-4891-BE02-D94E43425B78}</a:tableStyleId>
              </a:tblPr>
              <a:tblGrid>
                <a:gridCol w="5596750">
                  <a:extLst>
                    <a:ext uri="{9D8B030D-6E8A-4147-A177-3AD203B41FA5}">
                      <a16:colId xmlns:a16="http://schemas.microsoft.com/office/drawing/2014/main" val="3743411655"/>
                    </a:ext>
                  </a:extLst>
                </a:gridCol>
                <a:gridCol w="5252955">
                  <a:extLst>
                    <a:ext uri="{9D8B030D-6E8A-4147-A177-3AD203B41FA5}">
                      <a16:colId xmlns:a16="http://schemas.microsoft.com/office/drawing/2014/main" val="1321229413"/>
                    </a:ext>
                  </a:extLst>
                </a:gridCol>
                <a:gridCol w="7194456">
                  <a:extLst>
                    <a:ext uri="{9D8B030D-6E8A-4147-A177-3AD203B41FA5}">
                      <a16:colId xmlns:a16="http://schemas.microsoft.com/office/drawing/2014/main" val="2230151107"/>
                    </a:ext>
                  </a:extLst>
                </a:gridCol>
              </a:tblGrid>
              <a:tr h="12017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400" u="none" strike="noStrike" dirty="0">
                          <a:effectLst/>
                        </a:rPr>
                        <a:t>Esquema e duração</a:t>
                      </a:r>
                      <a:endParaRPr lang="pt-BR" sz="4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400" u="none" strike="noStrike" dirty="0">
                          <a:effectLst/>
                        </a:rPr>
                        <a:t>Faixas de peso</a:t>
                      </a:r>
                      <a:endParaRPr lang="pt-BR" sz="4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400" u="none" strike="noStrike" dirty="0">
                          <a:effectLst/>
                        </a:rPr>
                        <a:t>Dose</a:t>
                      </a:r>
                      <a:endParaRPr lang="pt-BR" sz="4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03939"/>
                  </a:ext>
                </a:extLst>
              </a:tr>
              <a:tr h="1009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 meses RHZE </a:t>
                      </a:r>
                      <a:br>
                        <a:rPr lang="pt-BR" sz="3600" u="none" strike="noStrike" dirty="0">
                          <a:effectLst/>
                        </a:rPr>
                      </a:br>
                      <a:r>
                        <a:rPr lang="pt-BR" sz="3600" u="none" strike="noStrike" dirty="0">
                          <a:effectLst/>
                        </a:rPr>
                        <a:t>(Fase de ataque)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20 kg a 35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 comprimidos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49183"/>
                  </a:ext>
                </a:extLst>
              </a:tr>
              <a:tr h="5015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36 kg a 50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3 comprimidos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81299"/>
                  </a:ext>
                </a:extLst>
              </a:tr>
              <a:tr h="5015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51 kg a 70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4 comprimidos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47310"/>
                  </a:ext>
                </a:extLst>
              </a:tr>
              <a:tr h="5015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&gt; 70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5 comprimidos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9409"/>
                  </a:ext>
                </a:extLst>
              </a:tr>
              <a:tr h="1009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4 meses RH </a:t>
                      </a:r>
                      <a:br>
                        <a:rPr lang="pt-BR" sz="3600" u="none" strike="noStrike">
                          <a:effectLst/>
                        </a:rPr>
                      </a:br>
                      <a:r>
                        <a:rPr lang="pt-BR" sz="3600" u="none" strike="noStrike">
                          <a:effectLst/>
                        </a:rPr>
                        <a:t>(Fase de manutenção)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20 kg a 35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1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300/150 mg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5452"/>
                  </a:ext>
                </a:extLst>
              </a:tr>
              <a:tr h="9945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36 kg a 50 kg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1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300/150 mg + 1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150/75 mg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32907"/>
                  </a:ext>
                </a:extLst>
              </a:tr>
              <a:tr h="5015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>
                          <a:effectLst/>
                        </a:rPr>
                        <a:t>51 kg a 70 kg</a:t>
                      </a:r>
                      <a:endParaRPr lang="pt-BR" sz="3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300/150 mg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59588"/>
                  </a:ext>
                </a:extLst>
              </a:tr>
              <a:tr h="9945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&gt; 70 kg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600" u="none" strike="noStrike" dirty="0">
                          <a:effectLst/>
                        </a:rPr>
                        <a:t>2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300/150 mg + 1 </a:t>
                      </a:r>
                      <a:r>
                        <a:rPr lang="pt-BR" sz="3600" u="none" strike="noStrike" dirty="0" err="1">
                          <a:effectLst/>
                        </a:rPr>
                        <a:t>comp</a:t>
                      </a:r>
                      <a:r>
                        <a:rPr lang="pt-BR" sz="3600" u="none" strike="noStrike" dirty="0">
                          <a:effectLst/>
                        </a:rPr>
                        <a:t> de 150/75 mg</a:t>
                      </a:r>
                      <a:endParaRPr lang="pt-BR" sz="3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1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2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161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</a:t>
            </a:r>
            <a:endParaRPr kumimoji="0" lang="pt-BR" sz="8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ECAB9E-B814-4C98-A500-E8F1D13C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84" y="2790445"/>
            <a:ext cx="8420672" cy="78884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EE941F-17AC-463B-9C8F-F174EA3CF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995" y="2790445"/>
            <a:ext cx="12244821" cy="70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53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</a:t>
            </a:r>
            <a:endParaRPr kumimoji="0" lang="pt-BR" sz="8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E319D4-4E51-4E9B-8960-4C437DDB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4" y="2495804"/>
            <a:ext cx="5241336" cy="83245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ABF126-0D8F-4D3D-A3AF-632F2D8CE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678" y="2443914"/>
            <a:ext cx="5666423" cy="83764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C560D0-0AB1-4CDF-9E03-7D2B80823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9603" y="2443914"/>
            <a:ext cx="4987197" cy="83764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664966-7824-41C5-AA4A-97D4F6FE4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280" y="2495804"/>
            <a:ext cx="6428896" cy="83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88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1140765" y="2691937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 (300/150mg)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B18440C-6BC5-404D-8D0C-27CEA3B07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04" y="4175760"/>
            <a:ext cx="4309461" cy="684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A4F91F8-6574-4437-9FB8-ED468B760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79170" y="5490984"/>
            <a:ext cx="6844538" cy="421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D794F1-F7C8-456F-874C-ACCB08CE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053208" y="5312028"/>
            <a:ext cx="5404555" cy="45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E5EF38-CB9B-4485-A7FB-628D525EB06E}"/>
              </a:ext>
            </a:extLst>
          </p:cNvPr>
          <p:cNvSpPr txBox="1"/>
          <p:nvPr/>
        </p:nvSpPr>
        <p:spPr>
          <a:xfrm>
            <a:off x="8815439" y="2691936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Meia Dose (150/75mg)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386FE7-BB67-4C01-A00C-8AA06278B424}"/>
              </a:ext>
            </a:extLst>
          </p:cNvPr>
          <p:cNvSpPr txBox="1"/>
          <p:nvPr/>
        </p:nvSpPr>
        <p:spPr>
          <a:xfrm>
            <a:off x="16469485" y="2999712"/>
            <a:ext cx="4572000" cy="759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RHZE (4x1)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722E503-439C-483E-80F9-FE1DC3ABB68F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 dos Blisters</a:t>
            </a:r>
            <a:endParaRPr kumimoji="0" lang="pt-BR" sz="8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93649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DFB676-1F0C-4217-A01A-0FCBBB343CC8}"/>
              </a:ext>
            </a:extLst>
          </p:cNvPr>
          <p:cNvSpPr txBox="1"/>
          <p:nvPr/>
        </p:nvSpPr>
        <p:spPr>
          <a:xfrm>
            <a:off x="928029" y="2710570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Dose Plena (300/150mg)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E5EF38-CB9B-4485-A7FB-628D525EB06E}"/>
              </a:ext>
            </a:extLst>
          </p:cNvPr>
          <p:cNvSpPr txBox="1"/>
          <p:nvPr/>
        </p:nvSpPr>
        <p:spPr>
          <a:xfrm>
            <a:off x="9038830" y="2710570"/>
            <a:ext cx="45720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2x1 Meia Dose (150/75mg)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386FE7-BB67-4C01-A00C-8AA06278B424}"/>
              </a:ext>
            </a:extLst>
          </p:cNvPr>
          <p:cNvSpPr txBox="1"/>
          <p:nvPr/>
        </p:nvSpPr>
        <p:spPr>
          <a:xfrm>
            <a:off x="17149631" y="3018346"/>
            <a:ext cx="4572000" cy="759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rPr>
              <a:t>RHZE (4x1)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64EA26-2052-4362-9A03-E445CEBD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31" y="5070719"/>
            <a:ext cx="8250793" cy="5288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1C2683-5498-4BC0-8951-D50B55343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145280"/>
            <a:ext cx="5513656" cy="71394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4AC0F0-F7FA-409A-AAFC-84B70A86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788593" y="4920888"/>
            <a:ext cx="6310338" cy="55882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FB3BE0-6C09-4BC5-9EEF-308701ACCFD4}"/>
              </a:ext>
            </a:extLst>
          </p:cNvPr>
          <p:cNvSpPr txBox="1"/>
          <p:nvPr/>
        </p:nvSpPr>
        <p:spPr>
          <a:xfrm>
            <a:off x="1127760" y="744877"/>
            <a:ext cx="19354800" cy="1375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l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8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Comparação do Verso dos Blisters</a:t>
            </a:r>
            <a:endParaRPr kumimoji="0" lang="pt-BR" sz="8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6020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277</Words>
  <Application>Microsoft Office PowerPoint</Application>
  <PresentationFormat>Personalizar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Samara</dc:creator>
  <cp:lastModifiedBy>Samara</cp:lastModifiedBy>
  <cp:revision>12</cp:revision>
  <dcterms:created xsi:type="dcterms:W3CDTF">2021-04-15T17:43:38Z</dcterms:created>
  <dcterms:modified xsi:type="dcterms:W3CDTF">2021-04-22T20:35:43Z</dcterms:modified>
</cp:coreProperties>
</file>