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3"/>
  </p:notesMasterIdLst>
  <p:sldIdLst>
    <p:sldId id="256" r:id="rId3"/>
    <p:sldId id="296" r:id="rId4"/>
    <p:sldId id="29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6" r:id="rId17"/>
    <p:sldId id="270" r:id="rId18"/>
    <p:sldId id="293" r:id="rId19"/>
    <p:sldId id="294" r:id="rId20"/>
    <p:sldId id="295" r:id="rId21"/>
    <p:sldId id="299" r:id="rId22"/>
    <p:sldId id="300" r:id="rId23"/>
    <p:sldId id="304" r:id="rId24"/>
    <p:sldId id="311" r:id="rId25"/>
    <p:sldId id="310" r:id="rId26"/>
    <p:sldId id="313" r:id="rId27"/>
    <p:sldId id="315" r:id="rId28"/>
    <p:sldId id="314" r:id="rId29"/>
    <p:sldId id="317" r:id="rId30"/>
    <p:sldId id="318" r:id="rId31"/>
    <p:sldId id="316" r:id="rId32"/>
    <p:sldId id="319" r:id="rId33"/>
    <p:sldId id="322" r:id="rId34"/>
    <p:sldId id="324" r:id="rId35"/>
    <p:sldId id="320" r:id="rId36"/>
    <p:sldId id="309" r:id="rId37"/>
    <p:sldId id="305" r:id="rId38"/>
    <p:sldId id="325" r:id="rId39"/>
    <p:sldId id="332" r:id="rId40"/>
    <p:sldId id="333" r:id="rId41"/>
    <p:sldId id="342" r:id="rId42"/>
    <p:sldId id="340" r:id="rId43"/>
    <p:sldId id="339" r:id="rId44"/>
    <p:sldId id="338" r:id="rId45"/>
    <p:sldId id="343" r:id="rId46"/>
    <p:sldId id="337" r:id="rId47"/>
    <p:sldId id="335" r:id="rId48"/>
    <p:sldId id="345" r:id="rId49"/>
    <p:sldId id="346" r:id="rId50"/>
    <p:sldId id="348" r:id="rId51"/>
    <p:sldId id="347" r:id="rId52"/>
    <p:sldId id="327" r:id="rId53"/>
    <p:sldId id="328" r:id="rId54"/>
    <p:sldId id="349" r:id="rId55"/>
    <p:sldId id="326" r:id="rId56"/>
    <p:sldId id="308" r:id="rId57"/>
    <p:sldId id="303" r:id="rId58"/>
    <p:sldId id="306" r:id="rId59"/>
    <p:sldId id="301" r:id="rId60"/>
    <p:sldId id="350" r:id="rId61"/>
    <p:sldId id="298" r:id="rId62"/>
    <p:sldId id="351" r:id="rId63"/>
    <p:sldId id="352" r:id="rId64"/>
    <p:sldId id="363" r:id="rId65"/>
    <p:sldId id="353" r:id="rId66"/>
    <p:sldId id="354" r:id="rId67"/>
    <p:sldId id="367" r:id="rId68"/>
    <p:sldId id="366" r:id="rId69"/>
    <p:sldId id="408" r:id="rId70"/>
    <p:sldId id="365" r:id="rId71"/>
    <p:sldId id="364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8" r:id="rId80"/>
    <p:sldId id="369" r:id="rId81"/>
    <p:sldId id="409" r:id="rId8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70" d="100"/>
          <a:sy n="70" d="100"/>
        </p:scale>
        <p:origin x="-189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\grupo\CCD\CVE\HOSPITALAR\planilhas%20recebidas\Analise%202016\Analise%20comparativa%20dados%20IH%202004%202016%20(1)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e\Desktop\GLOBAL2016.xls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e\Desktop\GLOBAL2016.xls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e\Desktop\GLOBAL2016.xls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grupo\CCD\CVE\HOSPITALAR\planilhas%20recebidas\Analise%202016\Global2016_final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\grupo\CCD\CVE\HOSPITALAR\planilhas%20recebidas\Analise%202016\Global2016_final.xls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\grupo\CCD\CVE\HOSPITALAR\planilhas%20recebidas\Analise%202016\Global2016_final.xls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\grupo\CCD\CVE\HOSPITALAR\planilhas%20recebidas\Analise%202016\Hemoculturas2005_2016.xls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ne\Desktop\Hemoculturas2005_2014_corr.xls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\grupo\CCD\CVE\HOSPITALAR\planilhas%20recebidas\Analise%20Hospitais%20LP%20PSIQ\analise%202005%20a%202016%20LP%20PSIQ.xls" TargetMode="External"/><Relationship Id="rId1" Type="http://schemas.openxmlformats.org/officeDocument/2006/relationships/themeOverride" Target="../theme/themeOverride2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\grupo\CCD\CVE\HOSPITALAR\planilhas%20recebidas\Analise%20Hospitais%20LP%20PSIQ\analise%202005%20a%202016%20LP%20PSIQ.xls" TargetMode="External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\grupo\CCD\CVE\HOSPITALAR\planilhas%20recebidas\Analise%202016\Analise%20comparativa%20dados%20IH%202004%202016%20(1)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grupo\CCD\CVE\HOSPITALAR\planilhas%20recebidas\Analise%202016\Analise%20comparativa%20dados%20IH%202004%202016%20(1)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0"/>
            <c:invertIfNegative val="0"/>
            <c:bubble3D val="0"/>
            <c:spPr>
              <a:solidFill>
                <a:srgbClr val="33CCFF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'HOSPITAIS NOTIFICANTES '!$A$2:$A$14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'HOSPITAIS NOTIFICANTES '!$B$2:$B$14</c:f>
              <c:numCache>
                <c:formatCode>General</c:formatCode>
                <c:ptCount val="13"/>
                <c:pt idx="0">
                  <c:v>457</c:v>
                </c:pt>
                <c:pt idx="1">
                  <c:v>534</c:v>
                </c:pt>
                <c:pt idx="2">
                  <c:v>546</c:v>
                </c:pt>
                <c:pt idx="3">
                  <c:v>593</c:v>
                </c:pt>
                <c:pt idx="4">
                  <c:v>669</c:v>
                </c:pt>
                <c:pt idx="5">
                  <c:v>680</c:v>
                </c:pt>
                <c:pt idx="6">
                  <c:v>706</c:v>
                </c:pt>
                <c:pt idx="7">
                  <c:v>746</c:v>
                </c:pt>
                <c:pt idx="8">
                  <c:v>752</c:v>
                </c:pt>
                <c:pt idx="9">
                  <c:v>740</c:v>
                </c:pt>
                <c:pt idx="10">
                  <c:v>757</c:v>
                </c:pt>
                <c:pt idx="11">
                  <c:v>749</c:v>
                </c:pt>
                <c:pt idx="12">
                  <c:v>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6907904"/>
        <c:axId val="124188288"/>
      </c:barChart>
      <c:catAx>
        <c:axId val="12690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18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188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Nº hospitais notificantes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907904"/>
        <c:crosses val="autoZero"/>
        <c:crossBetween val="between"/>
      </c:valAx>
      <c:spPr>
        <a:solidFill>
          <a:srgbClr val="4F81BD">
            <a:lumMod val="20000"/>
            <a:lumOff val="80000"/>
          </a:srgbClr>
        </a:solidFill>
        <a:ln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[Global2016_final.xls]TabelaCIRAcool!$A$115:$A$125</c:f>
              <c:strCache>
                <c:ptCount val="11"/>
                <c:pt idx="0">
                  <c:v>Colectomia laparoscópica</c:v>
                </c:pt>
                <c:pt idx="1">
                  <c:v>Revascularização do miocárdio</c:v>
                </c:pt>
                <c:pt idx="2">
                  <c:v>Artroplastia de joelho</c:v>
                </c:pt>
                <c:pt idx="3">
                  <c:v>Artroplastia Total de Quadril</c:v>
                </c:pt>
                <c:pt idx="4">
                  <c:v>Apendicectomia laparoscópica</c:v>
                </c:pt>
                <c:pt idx="5">
                  <c:v>Histerectomia laparoscópica</c:v>
                </c:pt>
                <c:pt idx="6">
                  <c:v>Craniotomia</c:v>
                </c:pt>
                <c:pt idx="7">
                  <c:v>Mastectomia</c:v>
                </c:pt>
                <c:pt idx="8">
                  <c:v>Herniorrafia/hernioplastia laparoscópica</c:v>
                </c:pt>
                <c:pt idx="9">
                  <c:v>Colecistectomia laparoscópica</c:v>
                </c:pt>
                <c:pt idx="10">
                  <c:v>Parto cesariano</c:v>
                </c:pt>
              </c:strCache>
            </c:strRef>
          </c:cat>
          <c:val>
            <c:numRef>
              <c:f>[Global2016_final.xls]TabelaCIRAcool!$B$115:$B$125</c:f>
              <c:numCache>
                <c:formatCode>General</c:formatCode>
                <c:ptCount val="11"/>
                <c:pt idx="0">
                  <c:v>2648</c:v>
                </c:pt>
                <c:pt idx="1">
                  <c:v>11007</c:v>
                </c:pt>
                <c:pt idx="2">
                  <c:v>11474</c:v>
                </c:pt>
                <c:pt idx="3">
                  <c:v>11922</c:v>
                </c:pt>
                <c:pt idx="4">
                  <c:v>12609</c:v>
                </c:pt>
                <c:pt idx="5">
                  <c:v>13135</c:v>
                </c:pt>
                <c:pt idx="6">
                  <c:v>13895</c:v>
                </c:pt>
                <c:pt idx="7">
                  <c:v>15829</c:v>
                </c:pt>
                <c:pt idx="8">
                  <c:v>29259</c:v>
                </c:pt>
                <c:pt idx="9">
                  <c:v>80129</c:v>
                </c:pt>
                <c:pt idx="10">
                  <c:v>325569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91360"/>
        <c:axId val="139529600"/>
      </c:barChart>
      <c:catAx>
        <c:axId val="142991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529600"/>
        <c:crosses val="autoZero"/>
        <c:auto val="1"/>
        <c:lblAlgn val="ctr"/>
        <c:lblOffset val="100"/>
        <c:noMultiLvlLbl val="0"/>
      </c:catAx>
      <c:valAx>
        <c:axId val="139529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991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04811673893774E-2"/>
          <c:y val="6.9980044629252808E-2"/>
          <c:w val="0.6548376353618075"/>
          <c:h val="0.9299570866777512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microrganismos!$A$71:$A$91</c:f>
              <c:strCache>
                <c:ptCount val="21"/>
                <c:pt idx="0">
                  <c:v>Acinetobacter baumannii </c:v>
                </c:pt>
                <c:pt idx="1">
                  <c:v>Pseudomonas aeruginosa </c:v>
                </c:pt>
                <c:pt idx="2">
                  <c:v>Klebsiella pneumoniae </c:v>
                </c:pt>
                <c:pt idx="3">
                  <c:v>Outras Enterobacterias</c:v>
                </c:pt>
                <c:pt idx="4">
                  <c:v>Enterobacter spp</c:v>
                </c:pt>
                <c:pt idx="5">
                  <c:v>Escherichia coli  </c:v>
                </c:pt>
                <c:pt idx="6">
                  <c:v>Serratia spp </c:v>
                </c:pt>
                <c:pt idx="7">
                  <c:v>Complexo Burkholderia</c:v>
                </c:pt>
                <c:pt idx="8">
                  <c:v>Stenotrophomonas maltophilia </c:v>
                </c:pt>
                <c:pt idx="9">
                  <c:v>Staphylococcus aureus </c:v>
                </c:pt>
                <c:pt idx="10">
                  <c:v>Staphylococcus coagulase negativo </c:v>
                </c:pt>
                <c:pt idx="11">
                  <c:v>Enterococcus spp </c:v>
                </c:pt>
                <c:pt idx="12">
                  <c:v>Enterococcus faecalis </c:v>
                </c:pt>
                <c:pt idx="13">
                  <c:v>Enterococcus faecium </c:v>
                </c:pt>
                <c:pt idx="14">
                  <c:v>Corynebacterium spp</c:v>
                </c:pt>
                <c:pt idx="15">
                  <c:v>Bacillus spp</c:v>
                </c:pt>
                <c:pt idx="16">
                  <c:v>Streptococcus</c:v>
                </c:pt>
                <c:pt idx="17">
                  <c:v>Candidas</c:v>
                </c:pt>
                <c:pt idx="18">
                  <c:v>Candidas não albicans</c:v>
                </c:pt>
                <c:pt idx="19">
                  <c:v>Leveduras</c:v>
                </c:pt>
                <c:pt idx="20">
                  <c:v>Outros microrganismos</c:v>
                </c:pt>
              </c:strCache>
            </c:strRef>
          </c:cat>
          <c:val>
            <c:numRef>
              <c:f>microrganismos!$B$71:$B$91</c:f>
              <c:numCache>
                <c:formatCode>General</c:formatCode>
                <c:ptCount val="21"/>
                <c:pt idx="0">
                  <c:v>697</c:v>
                </c:pt>
                <c:pt idx="1">
                  <c:v>380</c:v>
                </c:pt>
                <c:pt idx="2">
                  <c:v>1092</c:v>
                </c:pt>
                <c:pt idx="3">
                  <c:v>158</c:v>
                </c:pt>
                <c:pt idx="4">
                  <c:v>192</c:v>
                </c:pt>
                <c:pt idx="5">
                  <c:v>158</c:v>
                </c:pt>
                <c:pt idx="6">
                  <c:v>141</c:v>
                </c:pt>
                <c:pt idx="7">
                  <c:v>41</c:v>
                </c:pt>
                <c:pt idx="8">
                  <c:v>31</c:v>
                </c:pt>
                <c:pt idx="9">
                  <c:v>805</c:v>
                </c:pt>
                <c:pt idx="10">
                  <c:v>906</c:v>
                </c:pt>
                <c:pt idx="11">
                  <c:v>80</c:v>
                </c:pt>
                <c:pt idx="12">
                  <c:v>182</c:v>
                </c:pt>
                <c:pt idx="13">
                  <c:v>100</c:v>
                </c:pt>
                <c:pt idx="14">
                  <c:v>6</c:v>
                </c:pt>
                <c:pt idx="15">
                  <c:v>3</c:v>
                </c:pt>
                <c:pt idx="16">
                  <c:v>32</c:v>
                </c:pt>
                <c:pt idx="17">
                  <c:v>265</c:v>
                </c:pt>
                <c:pt idx="18">
                  <c:v>234</c:v>
                </c:pt>
                <c:pt idx="19">
                  <c:v>24</c:v>
                </c:pt>
                <c:pt idx="20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335489674830442"/>
          <c:y val="4.8728066295083902E-2"/>
          <c:w val="0.25529722135182398"/>
          <c:h val="0.8975499130024476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2004</c:v>
          </c:tx>
          <c:invertIfNegative val="0"/>
          <c:dLbls>
            <c:dLbl>
              <c:idx val="1"/>
              <c:layout>
                <c:manualLayout>
                  <c:x val="-3.8081638937786147E-3"/>
                  <c:y val="-3.2639734687788086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'MEDIANA UTI'!$B$2:$D$2</c:f>
              <c:strCache>
                <c:ptCount val="3"/>
                <c:pt idx="0">
                  <c:v>Pneumonia assoc. ventilação</c:v>
                </c:pt>
                <c:pt idx="1">
                  <c:v>Infecção Primária de Corrente sanguinea assoc. cateter</c:v>
                </c:pt>
                <c:pt idx="2">
                  <c:v>Infecção do Trato Urinário assoc. SVD</c:v>
                </c:pt>
              </c:strCache>
            </c:strRef>
          </c:cat>
          <c:val>
            <c:numRef>
              <c:f>'MEDIANA UTI'!$B$3:$D$3</c:f>
              <c:numCache>
                <c:formatCode>0.00</c:formatCode>
                <c:ptCount val="3"/>
                <c:pt idx="0">
                  <c:v>19.920000000000002</c:v>
                </c:pt>
                <c:pt idx="1">
                  <c:v>4.1399999999999997</c:v>
                </c:pt>
                <c:pt idx="2">
                  <c:v>8.2899999999999991</c:v>
                </c:pt>
              </c:numCache>
            </c:numRef>
          </c:val>
        </c:ser>
        <c:ser>
          <c:idx val="2"/>
          <c:order val="1"/>
          <c:tx>
            <c:v>2005</c:v>
          </c:tx>
          <c:invertIfNegative val="0"/>
          <c:cat>
            <c:strRef>
              <c:f>'MEDIANA UTI'!$B$2:$D$2</c:f>
              <c:strCache>
                <c:ptCount val="3"/>
                <c:pt idx="0">
                  <c:v>Pneumonia assoc. ventilação</c:v>
                </c:pt>
                <c:pt idx="1">
                  <c:v>Infecção Primária de Corrente sanguinea assoc. cateter</c:v>
                </c:pt>
                <c:pt idx="2">
                  <c:v>Infecção do Trato Urinário assoc. SVD</c:v>
                </c:pt>
              </c:strCache>
            </c:strRef>
          </c:cat>
          <c:val>
            <c:numRef>
              <c:f>'MEDIANA UTI'!$B$4:$D$4</c:f>
              <c:numCache>
                <c:formatCode>0.00</c:formatCode>
                <c:ptCount val="3"/>
                <c:pt idx="0">
                  <c:v>19.396551724137932</c:v>
                </c:pt>
                <c:pt idx="1">
                  <c:v>4.9668874172185431</c:v>
                </c:pt>
                <c:pt idx="2">
                  <c:v>7.2727272727272725</c:v>
                </c:pt>
              </c:numCache>
            </c:numRef>
          </c:val>
        </c:ser>
        <c:ser>
          <c:idx val="3"/>
          <c:order val="2"/>
          <c:tx>
            <c:v>2006</c:v>
          </c:tx>
          <c:invertIfNegative val="0"/>
          <c:cat>
            <c:strRef>
              <c:f>'MEDIANA UTI'!$B$2:$D$2</c:f>
              <c:strCache>
                <c:ptCount val="3"/>
                <c:pt idx="0">
                  <c:v>Pneumonia assoc. ventilação</c:v>
                </c:pt>
                <c:pt idx="1">
                  <c:v>Infecção Primária de Corrente sanguinea assoc. cateter</c:v>
                </c:pt>
                <c:pt idx="2">
                  <c:v>Infecção do Trato Urinário assoc. SVD</c:v>
                </c:pt>
              </c:strCache>
            </c:strRef>
          </c:cat>
          <c:val>
            <c:numRef>
              <c:f>'MEDIANA UTI'!$B$5:$D$5</c:f>
              <c:numCache>
                <c:formatCode>0.00</c:formatCode>
                <c:ptCount val="3"/>
                <c:pt idx="0">
                  <c:v>16.976581147120079</c:v>
                </c:pt>
                <c:pt idx="1">
                  <c:v>4.2035069864088372</c:v>
                </c:pt>
                <c:pt idx="2">
                  <c:v>6.369426751592357</c:v>
                </c:pt>
              </c:numCache>
            </c:numRef>
          </c:val>
        </c:ser>
        <c:ser>
          <c:idx val="0"/>
          <c:order val="3"/>
          <c:tx>
            <c:v>2007</c:v>
          </c:tx>
          <c:invertIfNegative val="0"/>
          <c:cat>
            <c:strRef>
              <c:f>'MEDIANA UTI'!$B$2:$D$2</c:f>
              <c:strCache>
                <c:ptCount val="3"/>
                <c:pt idx="0">
                  <c:v>Pneumonia assoc. ventilação</c:v>
                </c:pt>
                <c:pt idx="1">
                  <c:v>Infecção Primária de Corrente sanguinea assoc. cateter</c:v>
                </c:pt>
                <c:pt idx="2">
                  <c:v>Infecção do Trato Urinário assoc. SVD</c:v>
                </c:pt>
              </c:strCache>
            </c:strRef>
          </c:cat>
          <c:val>
            <c:numRef>
              <c:f>'MEDIANA UTI'!$B$6:$D$6</c:f>
              <c:numCache>
                <c:formatCode>0.00</c:formatCode>
                <c:ptCount val="3"/>
                <c:pt idx="0">
                  <c:v>15.515330624307351</c:v>
                </c:pt>
                <c:pt idx="1">
                  <c:v>4.709622564785036</c:v>
                </c:pt>
                <c:pt idx="2">
                  <c:v>6.4191368704812239</c:v>
                </c:pt>
              </c:numCache>
            </c:numRef>
          </c:val>
        </c:ser>
        <c:ser>
          <c:idx val="4"/>
          <c:order val="4"/>
          <c:tx>
            <c:v>2008</c:v>
          </c:tx>
          <c:invertIfNegative val="0"/>
          <c:cat>
            <c:strRef>
              <c:f>'MEDIANA UTI'!$B$2:$D$2</c:f>
              <c:strCache>
                <c:ptCount val="3"/>
                <c:pt idx="0">
                  <c:v>Pneumonia assoc. ventilação</c:v>
                </c:pt>
                <c:pt idx="1">
                  <c:v>Infecção Primária de Corrente sanguinea assoc. cateter</c:v>
                </c:pt>
                <c:pt idx="2">
                  <c:v>Infecção do Trato Urinário assoc. SVD</c:v>
                </c:pt>
              </c:strCache>
            </c:strRef>
          </c:cat>
          <c:val>
            <c:numRef>
              <c:f>'MEDIANA UTI'!$B$7:$D$7</c:f>
              <c:numCache>
                <c:formatCode>0.00</c:formatCode>
                <c:ptCount val="3"/>
                <c:pt idx="0">
                  <c:v>16.25</c:v>
                </c:pt>
                <c:pt idx="1">
                  <c:v>4.8499999999999996</c:v>
                </c:pt>
                <c:pt idx="2">
                  <c:v>6.67</c:v>
                </c:pt>
              </c:numCache>
            </c:numRef>
          </c:val>
        </c:ser>
        <c:ser>
          <c:idx val="5"/>
          <c:order val="5"/>
          <c:tx>
            <c:v>2009</c:v>
          </c:tx>
          <c:invertIfNegative val="0"/>
          <c:cat>
            <c:strRef>
              <c:f>'MEDIANA UTI'!$B$2:$D$2</c:f>
              <c:strCache>
                <c:ptCount val="3"/>
                <c:pt idx="0">
                  <c:v>Pneumonia assoc. ventilação</c:v>
                </c:pt>
                <c:pt idx="1">
                  <c:v>Infecção Primária de Corrente sanguinea assoc. cateter</c:v>
                </c:pt>
                <c:pt idx="2">
                  <c:v>Infecção do Trato Urinário assoc. SVD</c:v>
                </c:pt>
              </c:strCache>
            </c:strRef>
          </c:cat>
          <c:val>
            <c:numRef>
              <c:f>'MEDIANA UTI'!$B$8:$D$8</c:f>
              <c:numCache>
                <c:formatCode>0.00</c:formatCode>
                <c:ptCount val="3"/>
                <c:pt idx="0">
                  <c:v>16.32</c:v>
                </c:pt>
                <c:pt idx="1">
                  <c:v>4.62</c:v>
                </c:pt>
                <c:pt idx="2">
                  <c:v>6.33</c:v>
                </c:pt>
              </c:numCache>
            </c:numRef>
          </c:val>
        </c:ser>
        <c:ser>
          <c:idx val="6"/>
          <c:order val="6"/>
          <c:tx>
            <c:v>2010</c:v>
          </c:tx>
          <c:invertIfNegative val="0"/>
          <c:cat>
            <c:strRef>
              <c:f>'MEDIANA UTI'!$B$2:$D$2</c:f>
              <c:strCache>
                <c:ptCount val="3"/>
                <c:pt idx="0">
                  <c:v>Pneumonia assoc. ventilação</c:v>
                </c:pt>
                <c:pt idx="1">
                  <c:v>Infecção Primária de Corrente sanguinea assoc. cateter</c:v>
                </c:pt>
                <c:pt idx="2">
                  <c:v>Infecção do Trato Urinário assoc. SVD</c:v>
                </c:pt>
              </c:strCache>
            </c:strRef>
          </c:cat>
          <c:val>
            <c:numRef>
              <c:f>'MEDIANA UTI'!$B$9:$D$9</c:f>
              <c:numCache>
                <c:formatCode>0.00</c:formatCode>
                <c:ptCount val="3"/>
                <c:pt idx="0">
                  <c:v>15.198700000000001</c:v>
                </c:pt>
                <c:pt idx="1">
                  <c:v>5.0654000000000003</c:v>
                </c:pt>
                <c:pt idx="2">
                  <c:v>6.0670999999999999</c:v>
                </c:pt>
              </c:numCache>
            </c:numRef>
          </c:val>
        </c:ser>
        <c:ser>
          <c:idx val="7"/>
          <c:order val="7"/>
          <c:tx>
            <c:v>2011</c:v>
          </c:tx>
          <c:invertIfNegative val="0"/>
          <c:cat>
            <c:strRef>
              <c:f>'MEDIANA UTI'!$B$2:$D$2</c:f>
              <c:strCache>
                <c:ptCount val="3"/>
                <c:pt idx="0">
                  <c:v>Pneumonia assoc. ventilação</c:v>
                </c:pt>
                <c:pt idx="1">
                  <c:v>Infecção Primária de Corrente sanguinea assoc. cateter</c:v>
                </c:pt>
                <c:pt idx="2">
                  <c:v>Infecção do Trato Urinário assoc. SVD</c:v>
                </c:pt>
              </c:strCache>
            </c:strRef>
          </c:cat>
          <c:val>
            <c:numRef>
              <c:f>'MEDIANA UTI'!$B$10:$D$10</c:f>
              <c:numCache>
                <c:formatCode>0.00</c:formatCode>
                <c:ptCount val="3"/>
                <c:pt idx="0">
                  <c:v>14.16</c:v>
                </c:pt>
                <c:pt idx="1">
                  <c:v>3.94</c:v>
                </c:pt>
                <c:pt idx="2">
                  <c:v>5.9618000000000002</c:v>
                </c:pt>
              </c:numCache>
            </c:numRef>
          </c:val>
        </c:ser>
        <c:ser>
          <c:idx val="8"/>
          <c:order val="8"/>
          <c:tx>
            <c:strRef>
              <c:f>'MEDIANA UTI'!$A$11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val>
            <c:numRef>
              <c:f>'MEDIANA UTI'!$B$11:$D$11</c:f>
              <c:numCache>
                <c:formatCode>0.00</c:formatCode>
                <c:ptCount val="3"/>
                <c:pt idx="0">
                  <c:v>13.33</c:v>
                </c:pt>
                <c:pt idx="1">
                  <c:v>4.42</c:v>
                </c:pt>
                <c:pt idx="2">
                  <c:v>5.0599999999999996</c:v>
                </c:pt>
              </c:numCache>
            </c:numRef>
          </c:val>
        </c:ser>
        <c:ser>
          <c:idx val="9"/>
          <c:order val="9"/>
          <c:tx>
            <c:strRef>
              <c:f>'MEDIANA UTI'!$A$12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val>
            <c:numRef>
              <c:f>'MEDIANA UTI'!$B$12:$D$12</c:f>
              <c:numCache>
                <c:formatCode>0.00</c:formatCode>
                <c:ptCount val="3"/>
                <c:pt idx="0">
                  <c:v>11.202830188679245</c:v>
                </c:pt>
                <c:pt idx="1">
                  <c:v>3.829867491731227</c:v>
                </c:pt>
                <c:pt idx="2">
                  <c:v>4.5696877380045704</c:v>
                </c:pt>
              </c:numCache>
            </c:numRef>
          </c:val>
        </c:ser>
        <c:ser>
          <c:idx val="10"/>
          <c:order val="10"/>
          <c:tx>
            <c:strRef>
              <c:f>'MEDIANA UTI'!$A$13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993154968242325E-3"/>
                  <c:y val="-1.8944243533379878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072520174462397E-3"/>
                  <c:y val="6.771949982973818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204097344465371E-3"/>
                  <c:y val="1.6319867343894044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'MEDIANA UTI'!$B$13:$D$13</c:f>
              <c:numCache>
                <c:formatCode>0.00</c:formatCode>
                <c:ptCount val="3"/>
                <c:pt idx="0">
                  <c:v>10.63</c:v>
                </c:pt>
                <c:pt idx="1">
                  <c:v>3.54</c:v>
                </c:pt>
                <c:pt idx="2">
                  <c:v>4.2</c:v>
                </c:pt>
              </c:numCache>
            </c:numRef>
          </c:val>
        </c:ser>
        <c:ser>
          <c:idx val="11"/>
          <c:order val="11"/>
          <c:tx>
            <c:strRef>
              <c:f>'MEDIANA UTI'!$A$14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1717715330507961E-3"/>
                  <c:y val="3.3220079100408709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294278424564962E-3"/>
                  <c:y val="5.1340122246086355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'MEDIANA UTI'!$B$14:$D$14</c:f>
              <c:numCache>
                <c:formatCode>0.00</c:formatCode>
                <c:ptCount val="3"/>
                <c:pt idx="0">
                  <c:v>9.8699999999999992</c:v>
                </c:pt>
                <c:pt idx="1">
                  <c:v>3.35</c:v>
                </c:pt>
                <c:pt idx="2">
                  <c:v>3.79</c:v>
                </c:pt>
              </c:numCache>
            </c:numRef>
          </c:val>
        </c:ser>
        <c:ser>
          <c:idx val="12"/>
          <c:order val="12"/>
          <c:tx>
            <c:strRef>
              <c:f>'MEDIANA UTI'!$A$15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58857665253981E-2"/>
                  <c:y val="2.4160057527570049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858857665253981E-2"/>
                  <c:y val="2.4160057527570049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272971898728466E-2"/>
                  <c:y val="7.2480172582710153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'MEDIANA UTI'!$B$15:$D$15</c:f>
              <c:numCache>
                <c:formatCode>0.00</c:formatCode>
                <c:ptCount val="3"/>
                <c:pt idx="0">
                  <c:v>9.17</c:v>
                </c:pt>
                <c:pt idx="1">
                  <c:v>3.37</c:v>
                </c:pt>
                <c:pt idx="2">
                  <c:v>3.13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56832"/>
        <c:axId val="124343936"/>
      </c:barChart>
      <c:catAx>
        <c:axId val="432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343936"/>
        <c:crosses val="autoZero"/>
        <c:auto val="1"/>
        <c:lblAlgn val="ctr"/>
        <c:lblOffset val="100"/>
        <c:noMultiLvlLbl val="0"/>
      </c:catAx>
      <c:valAx>
        <c:axId val="1243439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Densidade de Incidência (x 1000 dispositivos-dia)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56832"/>
        <c:crosses val="autoZero"/>
        <c:crossBetween val="between"/>
        <c:majorUnit val="2.5"/>
      </c:valAx>
    </c:plotArea>
    <c:legend>
      <c:legendPos val="b"/>
      <c:layout/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PAV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0767872025475488E-2"/>
          <c:y val="3.1875044350119869E-2"/>
          <c:w val="0.91345001306116369"/>
          <c:h val="0.88476658089838345"/>
        </c:manualLayout>
      </c:layout>
      <c:lineChart>
        <c:grouping val="standard"/>
        <c:varyColors val="0"/>
        <c:ser>
          <c:idx val="2"/>
          <c:order val="0"/>
          <c:tx>
            <c:strRef>
              <c:f>boxPLOT!$C$2</c:f>
              <c:strCache>
                <c:ptCount val="1"/>
                <c:pt idx="0">
                  <c:v>p25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boxPLOT!$A$3:$A$15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boxPLOT!$C$3:$C$15</c:f>
              <c:numCache>
                <c:formatCode>0.00</c:formatCode>
                <c:ptCount val="13"/>
                <c:pt idx="0">
                  <c:v>11.92</c:v>
                </c:pt>
                <c:pt idx="1">
                  <c:v>10.791366906474821</c:v>
                </c:pt>
                <c:pt idx="2">
                  <c:v>9.8273702340875282</c:v>
                </c:pt>
                <c:pt idx="3">
                  <c:v>9.9134921964335696</c:v>
                </c:pt>
                <c:pt idx="4">
                  <c:v>10.378446742272626</c:v>
                </c:pt>
                <c:pt idx="5">
                  <c:v>8.6</c:v>
                </c:pt>
                <c:pt idx="6">
                  <c:v>8.4600000000000009</c:v>
                </c:pt>
                <c:pt idx="7">
                  <c:v>7.88000504506602</c:v>
                </c:pt>
                <c:pt idx="8">
                  <c:v>6.9930069930069898</c:v>
                </c:pt>
                <c:pt idx="9">
                  <c:v>6.4777463168178482</c:v>
                </c:pt>
                <c:pt idx="10">
                  <c:v>4.284949116229245</c:v>
                </c:pt>
                <c:pt idx="11">
                  <c:v>3.9177277179236043</c:v>
                </c:pt>
                <c:pt idx="12">
                  <c:v>3.6764705882352939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boxPLOT!$F$2</c:f>
              <c:strCache>
                <c:ptCount val="1"/>
                <c:pt idx="0">
                  <c:v>p90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ysClr val="windowText" lastClr="00000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boxPLOT!$A$3:$A$15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boxPLOT!$F$3:$F$15</c:f>
              <c:numCache>
                <c:formatCode>0.00</c:formatCode>
                <c:ptCount val="13"/>
                <c:pt idx="0">
                  <c:v>40.700000000000003</c:v>
                </c:pt>
                <c:pt idx="1">
                  <c:v>43.604018963942416</c:v>
                </c:pt>
                <c:pt idx="2">
                  <c:v>33.045857096490003</c:v>
                </c:pt>
                <c:pt idx="3">
                  <c:v>30.796881451436622</c:v>
                </c:pt>
                <c:pt idx="4">
                  <c:v>31.686969361387963</c:v>
                </c:pt>
                <c:pt idx="5">
                  <c:v>32.397408207343418</c:v>
                </c:pt>
                <c:pt idx="6">
                  <c:v>30.96</c:v>
                </c:pt>
                <c:pt idx="7">
                  <c:v>31.972465307019135</c:v>
                </c:pt>
                <c:pt idx="8">
                  <c:v>30.355731225296463</c:v>
                </c:pt>
                <c:pt idx="9">
                  <c:v>27.234872342997484</c:v>
                </c:pt>
                <c:pt idx="10">
                  <c:v>25.683207101487056</c:v>
                </c:pt>
                <c:pt idx="11">
                  <c:v>24.376960484715024</c:v>
                </c:pt>
                <c:pt idx="12">
                  <c:v>25.871952749522286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boxPLOT!$D$2</c:f>
              <c:strCache>
                <c:ptCount val="1"/>
                <c:pt idx="0">
                  <c:v>p50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boxPLOT!$A$3:$A$15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boxPLOT!$D$3:$D$15</c:f>
              <c:numCache>
                <c:formatCode>0.00</c:formatCode>
                <c:ptCount val="13"/>
                <c:pt idx="0">
                  <c:v>19.920000000000002</c:v>
                </c:pt>
                <c:pt idx="1">
                  <c:v>19.396551724137932</c:v>
                </c:pt>
                <c:pt idx="2">
                  <c:v>16.976581147120079</c:v>
                </c:pt>
                <c:pt idx="3">
                  <c:v>15.515330624307351</c:v>
                </c:pt>
                <c:pt idx="4">
                  <c:v>16.253224862975024</c:v>
                </c:pt>
                <c:pt idx="5">
                  <c:v>16.317799999999998</c:v>
                </c:pt>
                <c:pt idx="6">
                  <c:v>15.2</c:v>
                </c:pt>
                <c:pt idx="7">
                  <c:v>14.164305949008501</c:v>
                </c:pt>
                <c:pt idx="8">
                  <c:v>13.3333333333333</c:v>
                </c:pt>
                <c:pt idx="9">
                  <c:v>11.202830188679245</c:v>
                </c:pt>
                <c:pt idx="10">
                  <c:v>10.628875110717448</c:v>
                </c:pt>
                <c:pt idx="11">
                  <c:v>9.8743267504488319</c:v>
                </c:pt>
                <c:pt idx="12">
                  <c:v>9.1743119266055047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boxPLOT!$B$2</c:f>
              <c:strCache>
                <c:ptCount val="1"/>
                <c:pt idx="0">
                  <c:v>p10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boxPLOT!$A$3:$A$15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boxPLOT!$B$3:$B$15</c:f>
              <c:numCache>
                <c:formatCode>0.00</c:formatCode>
                <c:ptCount val="13"/>
                <c:pt idx="0">
                  <c:v>4.29</c:v>
                </c:pt>
                <c:pt idx="1">
                  <c:v>0.37</c:v>
                </c:pt>
                <c:pt idx="2">
                  <c:v>3.3914023215343447</c:v>
                </c:pt>
                <c:pt idx="3">
                  <c:v>4.5935547925371285</c:v>
                </c:pt>
                <c:pt idx="4">
                  <c:v>5.0021843599825253</c:v>
                </c:pt>
                <c:pt idx="5">
                  <c:v>5.2910052910052912</c:v>
                </c:pt>
                <c:pt idx="6">
                  <c:v>3.58</c:v>
                </c:pt>
                <c:pt idx="7">
                  <c:v>3.549847110189388</c:v>
                </c:pt>
                <c:pt idx="8">
                  <c:v>2.1811763817577781</c:v>
                </c:pt>
                <c:pt idx="9">
                  <c:v>2.3949579831932777</c:v>
                </c:pt>
                <c:pt idx="10">
                  <c:v>1.673845330896488</c:v>
                </c:pt>
                <c:pt idx="11">
                  <c:v>1.1431647359253003</c:v>
                </c:pt>
                <c:pt idx="12">
                  <c:v>0.72399240346064586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boxPLOT!$E$2</c:f>
              <c:strCache>
                <c:ptCount val="1"/>
                <c:pt idx="0">
                  <c:v>p75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boxPLOT!$A$3:$A$15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boxPLOT!$E$3:$E$15</c:f>
              <c:numCache>
                <c:formatCode>0.00</c:formatCode>
                <c:ptCount val="13"/>
                <c:pt idx="0">
                  <c:v>28.94</c:v>
                </c:pt>
                <c:pt idx="1">
                  <c:v>27.704485488126647</c:v>
                </c:pt>
                <c:pt idx="2">
                  <c:v>25.939791339875242</c:v>
                </c:pt>
                <c:pt idx="3">
                  <c:v>23.608420881693558</c:v>
                </c:pt>
                <c:pt idx="4">
                  <c:v>24.635089053247619</c:v>
                </c:pt>
                <c:pt idx="5">
                  <c:v>24.1</c:v>
                </c:pt>
                <c:pt idx="6">
                  <c:v>23.17</c:v>
                </c:pt>
                <c:pt idx="7">
                  <c:v>22.735431578803848</c:v>
                </c:pt>
                <c:pt idx="8">
                  <c:v>22.044088176352702</c:v>
                </c:pt>
                <c:pt idx="9">
                  <c:v>19.104753080809985</c:v>
                </c:pt>
                <c:pt idx="10">
                  <c:v>17.469791818314164</c:v>
                </c:pt>
                <c:pt idx="11">
                  <c:v>17.272727272727273</c:v>
                </c:pt>
                <c:pt idx="12">
                  <c:v>16.229116945107396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chemeClr val="bg1">
                  <a:lumMod val="85000"/>
                </a:schemeClr>
              </a:solidFill>
            </c:spPr>
          </c:upBars>
          <c:downBars/>
        </c:upDownBars>
        <c:marker val="1"/>
        <c:smooth val="0"/>
        <c:axId val="44024832"/>
        <c:axId val="43244864"/>
      </c:lineChart>
      <c:catAx>
        <c:axId val="4402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44864"/>
        <c:crosses val="autoZero"/>
        <c:auto val="1"/>
        <c:lblAlgn val="ctr"/>
        <c:lblOffset val="100"/>
        <c:noMultiLvlLbl val="0"/>
      </c:catAx>
      <c:valAx>
        <c:axId val="432448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024832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9992088666641792"/>
          <c:y val="6.6778788333049247E-2"/>
          <c:w val="5.9478797377815924E-2"/>
          <c:h val="0.1188275185905435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ITU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boxPLOT!$C$32</c:f>
              <c:strCache>
                <c:ptCount val="1"/>
                <c:pt idx="0">
                  <c:v>p25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boxPLOT!$A$33:$A$45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boxPLOT!$C$33:$C$45</c:f>
              <c:numCache>
                <c:formatCode>0.00</c:formatCode>
                <c:ptCount val="13"/>
                <c:pt idx="0">
                  <c:v>3.64</c:v>
                </c:pt>
                <c:pt idx="1">
                  <c:v>2.9585798816568047</c:v>
                </c:pt>
                <c:pt idx="2">
                  <c:v>2.8665028665028665</c:v>
                </c:pt>
                <c:pt idx="3">
                  <c:v>3.0131196803276676</c:v>
                </c:pt>
                <c:pt idx="4">
                  <c:v>3.5022087960430688</c:v>
                </c:pt>
                <c:pt idx="5">
                  <c:v>3.24</c:v>
                </c:pt>
                <c:pt idx="6">
                  <c:v>2.87</c:v>
                </c:pt>
                <c:pt idx="7">
                  <c:v>2.6126676111893952</c:v>
                </c:pt>
                <c:pt idx="8">
                  <c:v>2.2770398481973402</c:v>
                </c:pt>
                <c:pt idx="9">
                  <c:v>2.2508202570952305</c:v>
                </c:pt>
                <c:pt idx="10">
                  <c:v>1.7421602787456445</c:v>
                </c:pt>
                <c:pt idx="11">
                  <c:v>1.4858841010401187</c:v>
                </c:pt>
                <c:pt idx="12">
                  <c:v>1.29366106080207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boxPLOT!$F$32</c:f>
              <c:strCache>
                <c:ptCount val="1"/>
                <c:pt idx="0">
                  <c:v>p90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boxPLOT!$A$33:$A$45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boxPLOT!$F$33:$F$45</c:f>
              <c:numCache>
                <c:formatCode>0.00</c:formatCode>
                <c:ptCount val="13"/>
                <c:pt idx="0">
                  <c:v>18.010000000000002</c:v>
                </c:pt>
                <c:pt idx="1">
                  <c:v>18.747870528109029</c:v>
                </c:pt>
                <c:pt idx="2">
                  <c:v>17.133956386292834</c:v>
                </c:pt>
                <c:pt idx="3">
                  <c:v>15.669720206634377</c:v>
                </c:pt>
                <c:pt idx="4">
                  <c:v>15.478892268374009</c:v>
                </c:pt>
                <c:pt idx="5">
                  <c:v>15.463917525773196</c:v>
                </c:pt>
                <c:pt idx="6">
                  <c:v>14.52</c:v>
                </c:pt>
                <c:pt idx="7">
                  <c:v>15.450859625009969</c:v>
                </c:pt>
                <c:pt idx="8">
                  <c:v>14.164324902984081</c:v>
                </c:pt>
                <c:pt idx="9">
                  <c:v>12.706906619950098</c:v>
                </c:pt>
                <c:pt idx="10">
                  <c:v>11.870604278110791</c:v>
                </c:pt>
                <c:pt idx="11">
                  <c:v>10.724454657301505</c:v>
                </c:pt>
                <c:pt idx="12">
                  <c:v>11.071848956829829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boxPLOT!$D$32</c:f>
              <c:strCache>
                <c:ptCount val="1"/>
                <c:pt idx="0">
                  <c:v>p50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boxPLOT!$A$33:$A$45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boxPLOT!$D$33:$D$45</c:f>
              <c:numCache>
                <c:formatCode>0.00</c:formatCode>
                <c:ptCount val="13"/>
                <c:pt idx="0">
                  <c:v>8.2899999999999991</c:v>
                </c:pt>
                <c:pt idx="1">
                  <c:v>7.2727272727272725</c:v>
                </c:pt>
                <c:pt idx="2">
                  <c:v>6.369426751592357</c:v>
                </c:pt>
                <c:pt idx="3">
                  <c:v>6.4191368704812239</c:v>
                </c:pt>
                <c:pt idx="4">
                  <c:v>6.6742887687830379</c:v>
                </c:pt>
                <c:pt idx="5">
                  <c:v>6.33</c:v>
                </c:pt>
                <c:pt idx="6">
                  <c:v>6.07</c:v>
                </c:pt>
                <c:pt idx="7">
                  <c:v>5.96184419713832</c:v>
                </c:pt>
                <c:pt idx="8">
                  <c:v>5.0559768869628003</c:v>
                </c:pt>
                <c:pt idx="9">
                  <c:v>4.5696877380045704</c:v>
                </c:pt>
                <c:pt idx="10">
                  <c:v>4.2002100105005251</c:v>
                </c:pt>
                <c:pt idx="11">
                  <c:v>3.7862239697102082</c:v>
                </c:pt>
                <c:pt idx="12">
                  <c:v>3.134141245298788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boxPLOT!$B$32</c:f>
              <c:strCache>
                <c:ptCount val="1"/>
                <c:pt idx="0">
                  <c:v>p10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boxPLOT!$A$33:$A$45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boxPLOT!$B$33:$B$45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0.83734561440234467</c:v>
                </c:pt>
                <c:pt idx="3">
                  <c:v>0.57214711326517931</c:v>
                </c:pt>
                <c:pt idx="4">
                  <c:v>1.1713215497105298</c:v>
                </c:pt>
                <c:pt idx="5">
                  <c:v>1.1229646266142617</c:v>
                </c:pt>
                <c:pt idx="6">
                  <c:v>1.2</c:v>
                </c:pt>
                <c:pt idx="7">
                  <c:v>0.8888143138731881</c:v>
                </c:pt>
                <c:pt idx="8">
                  <c:v>0.8050342481973457</c:v>
                </c:pt>
                <c:pt idx="9">
                  <c:v>0.57481284680421241</c:v>
                </c:pt>
                <c:pt idx="10">
                  <c:v>0.30028826435830175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boxPLOT!$E$32</c:f>
              <c:strCache>
                <c:ptCount val="1"/>
                <c:pt idx="0">
                  <c:v>p75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boxPLOT!$A$33:$A$45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boxPLOT!$E$33:$E$45</c:f>
              <c:numCache>
                <c:formatCode>0.00</c:formatCode>
                <c:ptCount val="13"/>
                <c:pt idx="0">
                  <c:v>12.76</c:v>
                </c:pt>
                <c:pt idx="1">
                  <c:v>11.006798316607316</c:v>
                </c:pt>
                <c:pt idx="2">
                  <c:v>11.497326203208557</c:v>
                </c:pt>
                <c:pt idx="3">
                  <c:v>10.059216233266595</c:v>
                </c:pt>
                <c:pt idx="4">
                  <c:v>10.270354638807165</c:v>
                </c:pt>
                <c:pt idx="5">
                  <c:v>9.7799999999999994</c:v>
                </c:pt>
                <c:pt idx="6">
                  <c:v>9.64</c:v>
                </c:pt>
                <c:pt idx="7">
                  <c:v>10.16071054912865</c:v>
                </c:pt>
                <c:pt idx="8">
                  <c:v>9.3185789167152002</c:v>
                </c:pt>
                <c:pt idx="9">
                  <c:v>8.4022572315184068</c:v>
                </c:pt>
                <c:pt idx="10">
                  <c:v>8.3857442348008391</c:v>
                </c:pt>
                <c:pt idx="11">
                  <c:v>7.2743805410320528</c:v>
                </c:pt>
                <c:pt idx="12">
                  <c:v>6.6006600660066006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chemeClr val="bg1">
                  <a:lumMod val="75000"/>
                </a:schemeClr>
              </a:solidFill>
            </c:spPr>
          </c:upBars>
          <c:downBars/>
        </c:upDownBars>
        <c:marker val="1"/>
        <c:smooth val="0"/>
        <c:axId val="44128256"/>
        <c:axId val="139678208"/>
      </c:lineChart>
      <c:catAx>
        <c:axId val="4412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39678208"/>
        <c:crosses val="autoZero"/>
        <c:auto val="1"/>
        <c:lblAlgn val="ctr"/>
        <c:lblOffset val="100"/>
        <c:noMultiLvlLbl val="0"/>
      </c:catAx>
      <c:valAx>
        <c:axId val="1396782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412825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IPCS</a:t>
            </a:r>
          </a:p>
        </c:rich>
      </c:tx>
      <c:layout>
        <c:manualLayout>
          <c:xMode val="edge"/>
          <c:yMode val="edge"/>
          <c:x val="0.47446711496829319"/>
          <c:y val="1.2233887430737823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boxPLOT!$C$17</c:f>
              <c:strCache>
                <c:ptCount val="1"/>
                <c:pt idx="0">
                  <c:v>p25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boxPLOT!$A$18:$A$30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boxPLOT!$C$18:$C$30</c:f>
              <c:numCache>
                <c:formatCode>0.00</c:formatCode>
                <c:ptCount val="13"/>
                <c:pt idx="0">
                  <c:v>1.1299999999999999</c:v>
                </c:pt>
                <c:pt idx="1">
                  <c:v>1.0828956630028697</c:v>
                </c:pt>
                <c:pt idx="2">
                  <c:v>1.3686913091964257</c:v>
                </c:pt>
                <c:pt idx="3">
                  <c:v>1.4657444005270093</c:v>
                </c:pt>
                <c:pt idx="4">
                  <c:v>1.5917865371442805</c:v>
                </c:pt>
                <c:pt idx="5">
                  <c:v>1.79</c:v>
                </c:pt>
                <c:pt idx="6">
                  <c:v>1.82</c:v>
                </c:pt>
                <c:pt idx="7">
                  <c:v>1.2626262626262601</c:v>
                </c:pt>
                <c:pt idx="8">
                  <c:v>1.4265335235378001</c:v>
                </c:pt>
                <c:pt idx="9">
                  <c:v>1.4942597393288495</c:v>
                </c:pt>
                <c:pt idx="10">
                  <c:v>1.1352098775391359</c:v>
                </c:pt>
                <c:pt idx="11">
                  <c:v>1.0135135135135136</c:v>
                </c:pt>
                <c:pt idx="12">
                  <c:v>0.98990298950702837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boxPLOT!$F$17</c:f>
              <c:strCache>
                <c:ptCount val="1"/>
                <c:pt idx="0">
                  <c:v>p90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boxPLOT!$A$18:$A$30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boxPLOT!$F$18:$F$30</c:f>
              <c:numCache>
                <c:formatCode>0.00</c:formatCode>
                <c:ptCount val="13"/>
                <c:pt idx="0">
                  <c:v>13.49</c:v>
                </c:pt>
                <c:pt idx="1">
                  <c:v>18.752638252373938</c:v>
                </c:pt>
                <c:pt idx="2">
                  <c:v>17.052336910696273</c:v>
                </c:pt>
                <c:pt idx="3">
                  <c:v>14.081672104811327</c:v>
                </c:pt>
                <c:pt idx="4">
                  <c:v>14.592348375575245</c:v>
                </c:pt>
                <c:pt idx="5">
                  <c:v>15.184381778741864</c:v>
                </c:pt>
                <c:pt idx="6">
                  <c:v>13.99</c:v>
                </c:pt>
                <c:pt idx="7">
                  <c:v>13.023773032088984</c:v>
                </c:pt>
                <c:pt idx="8">
                  <c:v>13.920391841544768</c:v>
                </c:pt>
                <c:pt idx="9">
                  <c:v>12.441447448105171</c:v>
                </c:pt>
                <c:pt idx="10">
                  <c:v>11.351717888025957</c:v>
                </c:pt>
                <c:pt idx="11">
                  <c:v>10.013066618617392</c:v>
                </c:pt>
                <c:pt idx="12">
                  <c:v>10.269196580446211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boxPLOT!$D$17</c:f>
              <c:strCache>
                <c:ptCount val="1"/>
                <c:pt idx="0">
                  <c:v>p50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boxPLOT!$A$18:$A$30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boxPLOT!$D$18:$D$30</c:f>
              <c:numCache>
                <c:formatCode>0.00</c:formatCode>
                <c:ptCount val="13"/>
                <c:pt idx="0">
                  <c:v>4.1399999999999997</c:v>
                </c:pt>
                <c:pt idx="1">
                  <c:v>4.9668874172185431</c:v>
                </c:pt>
                <c:pt idx="2">
                  <c:v>4.2035069864088372</c:v>
                </c:pt>
                <c:pt idx="3">
                  <c:v>4.709622564785036</c:v>
                </c:pt>
                <c:pt idx="4">
                  <c:v>4.846577251622703</c:v>
                </c:pt>
                <c:pt idx="5">
                  <c:v>4.62</c:v>
                </c:pt>
                <c:pt idx="6">
                  <c:v>5.07</c:v>
                </c:pt>
                <c:pt idx="7">
                  <c:v>3.9398280802292298</c:v>
                </c:pt>
                <c:pt idx="8">
                  <c:v>4.4208664898320098</c:v>
                </c:pt>
                <c:pt idx="9">
                  <c:v>3.829867491731227</c:v>
                </c:pt>
                <c:pt idx="10">
                  <c:v>3.529708403785115</c:v>
                </c:pt>
                <c:pt idx="11">
                  <c:v>3.3482142857142856</c:v>
                </c:pt>
                <c:pt idx="12">
                  <c:v>3.3738191632928478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boxPLOT!$B$17</c:f>
              <c:strCache>
                <c:ptCount val="1"/>
                <c:pt idx="0">
                  <c:v>p10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boxPLOT!$A$18:$A$30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boxPLOT!$B$18:$B$30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boxPLOT!$E$17</c:f>
              <c:strCache>
                <c:ptCount val="1"/>
                <c:pt idx="0">
                  <c:v>p75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boxPLOT!$A$18:$A$30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boxPLOT!$E$18:$E$30</c:f>
              <c:numCache>
                <c:formatCode>0.00</c:formatCode>
                <c:ptCount val="13"/>
                <c:pt idx="0">
                  <c:v>8.3699999999999992</c:v>
                </c:pt>
                <c:pt idx="1">
                  <c:v>9.1930541368743608</c:v>
                </c:pt>
                <c:pt idx="2">
                  <c:v>9.2400819551371001</c:v>
                </c:pt>
                <c:pt idx="3">
                  <c:v>8.7526053998938629</c:v>
                </c:pt>
                <c:pt idx="4">
                  <c:v>8.8385520763935155</c:v>
                </c:pt>
                <c:pt idx="5">
                  <c:v>9.4499999999999993</c:v>
                </c:pt>
                <c:pt idx="6">
                  <c:v>8.3699999999999992</c:v>
                </c:pt>
                <c:pt idx="7">
                  <c:v>7.6586433260393898</c:v>
                </c:pt>
                <c:pt idx="8">
                  <c:v>8.1037277147487803</c:v>
                </c:pt>
                <c:pt idx="9">
                  <c:v>8.0116537180910097</c:v>
                </c:pt>
                <c:pt idx="10">
                  <c:v>7.0201860071866413</c:v>
                </c:pt>
                <c:pt idx="11">
                  <c:v>6.3041765169424746</c:v>
                </c:pt>
                <c:pt idx="12">
                  <c:v>6.666666666666667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chemeClr val="bg1">
                  <a:lumMod val="85000"/>
                </a:schemeClr>
              </a:solidFill>
            </c:spPr>
          </c:upBars>
          <c:downBars/>
        </c:upDownBars>
        <c:marker val="1"/>
        <c:smooth val="0"/>
        <c:axId val="44126720"/>
        <c:axId val="43189952"/>
      </c:lineChart>
      <c:catAx>
        <c:axId val="4412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3189952"/>
        <c:crosses val="autoZero"/>
        <c:auto val="1"/>
        <c:lblAlgn val="ctr"/>
        <c:lblOffset val="100"/>
        <c:noMultiLvlLbl val="0"/>
      </c:catAx>
      <c:valAx>
        <c:axId val="43189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4126720"/>
        <c:crosses val="autoZero"/>
        <c:crossBetween val="between"/>
      </c:valAx>
      <c:spPr>
        <a:ln>
          <a:noFill/>
        </a:ln>
      </c:spPr>
    </c:plotArea>
    <c:legend>
      <c:legendPos val="l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90048930015134965"/>
          <c:y val="0.12788632902368685"/>
          <c:w val="8.0992777362683732E-2"/>
          <c:h val="0.14748485143060824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microrganismos!$W$70</c:f>
              <c:strCache>
                <c:ptCount val="1"/>
                <c:pt idx="0">
                  <c:v>nº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microrganismos!$V$71:$V$91</c:f>
              <c:strCache>
                <c:ptCount val="21"/>
                <c:pt idx="0">
                  <c:v>Acinetobacter baumannii </c:v>
                </c:pt>
                <c:pt idx="1">
                  <c:v>Pseudomonas aeruginosa </c:v>
                </c:pt>
                <c:pt idx="2">
                  <c:v>Klebsiella pneumoniae </c:v>
                </c:pt>
                <c:pt idx="3">
                  <c:v>Outras Enterobacterias</c:v>
                </c:pt>
                <c:pt idx="4">
                  <c:v>Enterobacter spp</c:v>
                </c:pt>
                <c:pt idx="5">
                  <c:v>Escherichia coli  </c:v>
                </c:pt>
                <c:pt idx="6">
                  <c:v>Serratia spp </c:v>
                </c:pt>
                <c:pt idx="7">
                  <c:v>Complexo Burkholderia</c:v>
                </c:pt>
                <c:pt idx="8">
                  <c:v>Stenotrophomonas maltophilia </c:v>
                </c:pt>
                <c:pt idx="9">
                  <c:v>Staphylococcus aureus </c:v>
                </c:pt>
                <c:pt idx="10">
                  <c:v>Staphylococcus coagulase negativo </c:v>
                </c:pt>
                <c:pt idx="11">
                  <c:v>Enterococcus spp </c:v>
                </c:pt>
                <c:pt idx="12">
                  <c:v>Enterococcus faecalis </c:v>
                </c:pt>
                <c:pt idx="13">
                  <c:v>Enterococcus faecium </c:v>
                </c:pt>
                <c:pt idx="14">
                  <c:v>Corynebacterium spp</c:v>
                </c:pt>
                <c:pt idx="15">
                  <c:v>Bacillus spp</c:v>
                </c:pt>
                <c:pt idx="16">
                  <c:v>Streptococcus</c:v>
                </c:pt>
                <c:pt idx="17">
                  <c:v>Candidas</c:v>
                </c:pt>
                <c:pt idx="18">
                  <c:v>Candidas não albicans</c:v>
                </c:pt>
                <c:pt idx="19">
                  <c:v>Leveduras</c:v>
                </c:pt>
                <c:pt idx="20">
                  <c:v>Outros microrganismos</c:v>
                </c:pt>
              </c:strCache>
            </c:strRef>
          </c:cat>
          <c:val>
            <c:numRef>
              <c:f>microrganismos!$W$71:$W$91</c:f>
              <c:numCache>
                <c:formatCode>General</c:formatCode>
                <c:ptCount val="21"/>
                <c:pt idx="0">
                  <c:v>21</c:v>
                </c:pt>
                <c:pt idx="1">
                  <c:v>10</c:v>
                </c:pt>
                <c:pt idx="2">
                  <c:v>42</c:v>
                </c:pt>
                <c:pt idx="3">
                  <c:v>8</c:v>
                </c:pt>
                <c:pt idx="4">
                  <c:v>12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  <c:pt idx="9">
                  <c:v>33</c:v>
                </c:pt>
                <c:pt idx="10">
                  <c:v>27</c:v>
                </c:pt>
                <c:pt idx="11">
                  <c:v>4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2</c:v>
                </c:pt>
                <c:pt idx="17">
                  <c:v>8</c:v>
                </c:pt>
                <c:pt idx="18">
                  <c:v>7</c:v>
                </c:pt>
                <c:pt idx="19">
                  <c:v>1</c:v>
                </c:pt>
                <c:pt idx="2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microrganismos!$P$70</c:f>
              <c:strCache>
                <c:ptCount val="1"/>
                <c:pt idx="0">
                  <c:v>nº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microrganismos!$O$71:$O$91</c:f>
              <c:strCache>
                <c:ptCount val="21"/>
                <c:pt idx="0">
                  <c:v>Acinetobacter baumannii </c:v>
                </c:pt>
                <c:pt idx="1">
                  <c:v>Pseudomonas aeruginosa </c:v>
                </c:pt>
                <c:pt idx="2">
                  <c:v>Klebsiella pneumoniae </c:v>
                </c:pt>
                <c:pt idx="3">
                  <c:v>Outras Enterobacterias</c:v>
                </c:pt>
                <c:pt idx="4">
                  <c:v>Enterobacter spp</c:v>
                </c:pt>
                <c:pt idx="5">
                  <c:v>Escherichia coli  </c:v>
                </c:pt>
                <c:pt idx="6">
                  <c:v>Serratia spp </c:v>
                </c:pt>
                <c:pt idx="7">
                  <c:v>Complexo Burkholderia</c:v>
                </c:pt>
                <c:pt idx="8">
                  <c:v>Stenotrophomonas maltophilia </c:v>
                </c:pt>
                <c:pt idx="9">
                  <c:v>Staphylococcus aureus </c:v>
                </c:pt>
                <c:pt idx="10">
                  <c:v>Staphylococcus coagulase negativo </c:v>
                </c:pt>
                <c:pt idx="11">
                  <c:v>Enterococcus spp </c:v>
                </c:pt>
                <c:pt idx="12">
                  <c:v>Enterococcus faecalis </c:v>
                </c:pt>
                <c:pt idx="13">
                  <c:v>Enterococcus faecium </c:v>
                </c:pt>
                <c:pt idx="14">
                  <c:v>Corynebacterium spp</c:v>
                </c:pt>
                <c:pt idx="15">
                  <c:v>Bacillus spp</c:v>
                </c:pt>
                <c:pt idx="16">
                  <c:v>Streptococcus</c:v>
                </c:pt>
                <c:pt idx="17">
                  <c:v>Candidas</c:v>
                </c:pt>
                <c:pt idx="18">
                  <c:v>Candidas não albicans</c:v>
                </c:pt>
                <c:pt idx="19">
                  <c:v>Leveduras</c:v>
                </c:pt>
                <c:pt idx="20">
                  <c:v>Outros microrganismos</c:v>
                </c:pt>
              </c:strCache>
            </c:strRef>
          </c:cat>
          <c:val>
            <c:numRef>
              <c:f>microrganismos!$P$71:$P$91</c:f>
              <c:numCache>
                <c:formatCode>General</c:formatCode>
                <c:ptCount val="21"/>
                <c:pt idx="0">
                  <c:v>60</c:v>
                </c:pt>
                <c:pt idx="1">
                  <c:v>79</c:v>
                </c:pt>
                <c:pt idx="2">
                  <c:v>165</c:v>
                </c:pt>
                <c:pt idx="3">
                  <c:v>23</c:v>
                </c:pt>
                <c:pt idx="4">
                  <c:v>59</c:v>
                </c:pt>
                <c:pt idx="5">
                  <c:v>30</c:v>
                </c:pt>
                <c:pt idx="6">
                  <c:v>30</c:v>
                </c:pt>
                <c:pt idx="7">
                  <c:v>16</c:v>
                </c:pt>
                <c:pt idx="8">
                  <c:v>13</c:v>
                </c:pt>
                <c:pt idx="9">
                  <c:v>101</c:v>
                </c:pt>
                <c:pt idx="10">
                  <c:v>162</c:v>
                </c:pt>
                <c:pt idx="11">
                  <c:v>18</c:v>
                </c:pt>
                <c:pt idx="12">
                  <c:v>24</c:v>
                </c:pt>
                <c:pt idx="13">
                  <c:v>13</c:v>
                </c:pt>
                <c:pt idx="14">
                  <c:v>4</c:v>
                </c:pt>
                <c:pt idx="15">
                  <c:v>0</c:v>
                </c:pt>
                <c:pt idx="16">
                  <c:v>11</c:v>
                </c:pt>
                <c:pt idx="17">
                  <c:v>59</c:v>
                </c:pt>
                <c:pt idx="18">
                  <c:v>65</c:v>
                </c:pt>
                <c:pt idx="19">
                  <c:v>2</c:v>
                </c:pt>
                <c:pt idx="2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254568238352632"/>
          <c:y val="7.2480184600775599E-2"/>
          <c:w val="0.2361954102530533"/>
          <c:h val="0.870292253869302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microrganismos!$I$70</c:f>
              <c:strCache>
                <c:ptCount val="1"/>
                <c:pt idx="0">
                  <c:v>nº</c:v>
                </c:pt>
              </c:strCache>
            </c:strRef>
          </c:tx>
          <c:explosion val="1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18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microrganismos!$H$71:$H$91</c:f>
              <c:strCache>
                <c:ptCount val="21"/>
                <c:pt idx="0">
                  <c:v>Acinetobacter baumannii </c:v>
                </c:pt>
                <c:pt idx="1">
                  <c:v>Pseudomonas aeruginosa </c:v>
                </c:pt>
                <c:pt idx="2">
                  <c:v>Klebsiella pneumoniae </c:v>
                </c:pt>
                <c:pt idx="3">
                  <c:v>Outras Enterobacterias</c:v>
                </c:pt>
                <c:pt idx="4">
                  <c:v>Enterobacter spp</c:v>
                </c:pt>
                <c:pt idx="5">
                  <c:v>Escherichia coli  </c:v>
                </c:pt>
                <c:pt idx="6">
                  <c:v>Serratia spp </c:v>
                </c:pt>
                <c:pt idx="7">
                  <c:v>Complexo Burkholderia</c:v>
                </c:pt>
                <c:pt idx="8">
                  <c:v>Stenotrophomonas maltophilia </c:v>
                </c:pt>
                <c:pt idx="9">
                  <c:v>Staphylococcus aureus </c:v>
                </c:pt>
                <c:pt idx="10">
                  <c:v>Staphylococcus coagulase negativo </c:v>
                </c:pt>
                <c:pt idx="11">
                  <c:v>Enterococcus spp </c:v>
                </c:pt>
                <c:pt idx="12">
                  <c:v>Enterococcus faecalis </c:v>
                </c:pt>
                <c:pt idx="13">
                  <c:v>Enterococcus faecium </c:v>
                </c:pt>
                <c:pt idx="14">
                  <c:v>Corynebacterium spp</c:v>
                </c:pt>
                <c:pt idx="15">
                  <c:v>Bacillus spp</c:v>
                </c:pt>
                <c:pt idx="16">
                  <c:v>Streptococcus</c:v>
                </c:pt>
                <c:pt idx="17">
                  <c:v>Candidas</c:v>
                </c:pt>
                <c:pt idx="18">
                  <c:v>Candidas não albicans</c:v>
                </c:pt>
                <c:pt idx="19">
                  <c:v>Leveduras</c:v>
                </c:pt>
                <c:pt idx="20">
                  <c:v>Outros microrganismos</c:v>
                </c:pt>
              </c:strCache>
            </c:strRef>
          </c:cat>
          <c:val>
            <c:numRef>
              <c:f>microrganismos!$I$71:$I$91</c:f>
              <c:numCache>
                <c:formatCode>General</c:formatCode>
                <c:ptCount val="21"/>
                <c:pt idx="0">
                  <c:v>64</c:v>
                </c:pt>
                <c:pt idx="1">
                  <c:v>63</c:v>
                </c:pt>
                <c:pt idx="2">
                  <c:v>428</c:v>
                </c:pt>
                <c:pt idx="3">
                  <c:v>36</c:v>
                </c:pt>
                <c:pt idx="4">
                  <c:v>178</c:v>
                </c:pt>
                <c:pt idx="5">
                  <c:v>98</c:v>
                </c:pt>
                <c:pt idx="6">
                  <c:v>91</c:v>
                </c:pt>
                <c:pt idx="7">
                  <c:v>11</c:v>
                </c:pt>
                <c:pt idx="8">
                  <c:v>9</c:v>
                </c:pt>
                <c:pt idx="9">
                  <c:v>305</c:v>
                </c:pt>
                <c:pt idx="10">
                  <c:v>872</c:v>
                </c:pt>
                <c:pt idx="11">
                  <c:v>21</c:v>
                </c:pt>
                <c:pt idx="12">
                  <c:v>51</c:v>
                </c:pt>
                <c:pt idx="13">
                  <c:v>6</c:v>
                </c:pt>
                <c:pt idx="14">
                  <c:v>0</c:v>
                </c:pt>
                <c:pt idx="15">
                  <c:v>0</c:v>
                </c:pt>
                <c:pt idx="16">
                  <c:v>12</c:v>
                </c:pt>
                <c:pt idx="17">
                  <c:v>124</c:v>
                </c:pt>
                <c:pt idx="18">
                  <c:v>131</c:v>
                </c:pt>
                <c:pt idx="19">
                  <c:v>9</c:v>
                </c:pt>
                <c:pt idx="20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225231150361346"/>
          <c:y val="7.2716689944872348E-2"/>
          <c:w val="0.22224064850636582"/>
          <c:h val="0.80904229682287165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microrganismos!$A$95:$A$116</c:f>
              <c:strCache>
                <c:ptCount val="22"/>
                <c:pt idx="0">
                  <c:v>A baumannii res. Carb</c:v>
                </c:pt>
                <c:pt idx="1">
                  <c:v>Enterobacter spp res. Carb</c:v>
                </c:pt>
                <c:pt idx="2">
                  <c:v>Enterobacter spp res. Cefalo</c:v>
                </c:pt>
                <c:pt idx="3">
                  <c:v>Escherichia coli  res. Carb</c:v>
                </c:pt>
                <c:pt idx="4">
                  <c:v>Escherichia coli  res. Cefalo</c:v>
                </c:pt>
                <c:pt idx="5">
                  <c:v>Enterococcus spp res. Vanco</c:v>
                </c:pt>
                <c:pt idx="6">
                  <c:v>E. faecalis res. Vanco</c:v>
                </c:pt>
                <c:pt idx="7">
                  <c:v>E.faecium res. Vanco</c:v>
                </c:pt>
                <c:pt idx="8">
                  <c:v>K. pneumoniae res. Carb</c:v>
                </c:pt>
                <c:pt idx="9">
                  <c:v>K.pneumoniae res. Cefalo</c:v>
                </c:pt>
                <c:pt idx="10">
                  <c:v>Serratia spp res carb</c:v>
                </c:pt>
                <c:pt idx="11">
                  <c:v>Serratia spp res. Cefalo</c:v>
                </c:pt>
                <c:pt idx="12">
                  <c:v>P.aeruginosa res. carb</c:v>
                </c:pt>
                <c:pt idx="13">
                  <c:v>S.aureus res. Oxa</c:v>
                </c:pt>
                <c:pt idx="14">
                  <c:v>S. aureus res. Vanco</c:v>
                </c:pt>
                <c:pt idx="15">
                  <c:v>SCN res.oxa</c:v>
                </c:pt>
                <c:pt idx="16">
                  <c:v>SCN res. vanco</c:v>
                </c:pt>
                <c:pt idx="17">
                  <c:v>Outras Enterobacterias res. Carb</c:v>
                </c:pt>
                <c:pt idx="18">
                  <c:v>Outras Enterobactérias res. Cefalo</c:v>
                </c:pt>
                <c:pt idx="19">
                  <c:v>A.baumannii RESISTENTE a polimixina</c:v>
                </c:pt>
                <c:pt idx="20">
                  <c:v>P. aeruginosa RESISTENTE a polimixina</c:v>
                </c:pt>
                <c:pt idx="21">
                  <c:v>K.pneumoniae RESISTENTE a polimixina</c:v>
                </c:pt>
              </c:strCache>
            </c:strRef>
          </c:cat>
          <c:val>
            <c:numRef>
              <c:f>microrganismos!$D$95:$D$116</c:f>
              <c:numCache>
                <c:formatCode>0%</c:formatCode>
                <c:ptCount val="22"/>
                <c:pt idx="0">
                  <c:v>0.84505021520803447</c:v>
                </c:pt>
                <c:pt idx="1">
                  <c:v>0.18229166666666666</c:v>
                </c:pt>
                <c:pt idx="2">
                  <c:v>0.71354166666666663</c:v>
                </c:pt>
                <c:pt idx="3">
                  <c:v>0.10759493670886076</c:v>
                </c:pt>
                <c:pt idx="4">
                  <c:v>0.46835443037974683</c:v>
                </c:pt>
                <c:pt idx="5">
                  <c:v>0.3</c:v>
                </c:pt>
                <c:pt idx="6">
                  <c:v>0.26373626373626374</c:v>
                </c:pt>
                <c:pt idx="7">
                  <c:v>0.64</c:v>
                </c:pt>
                <c:pt idx="8">
                  <c:v>0.53205128205128205</c:v>
                </c:pt>
                <c:pt idx="9">
                  <c:v>0.75</c:v>
                </c:pt>
                <c:pt idx="10">
                  <c:v>0.24113475177304963</c:v>
                </c:pt>
                <c:pt idx="11">
                  <c:v>0.47517730496453903</c:v>
                </c:pt>
                <c:pt idx="12">
                  <c:v>0.35789473684210527</c:v>
                </c:pt>
                <c:pt idx="13">
                  <c:v>0.65838509316770188</c:v>
                </c:pt>
                <c:pt idx="14">
                  <c:v>2.236024844720497E-2</c:v>
                </c:pt>
                <c:pt idx="15">
                  <c:v>0.76379690949227375</c:v>
                </c:pt>
                <c:pt idx="16">
                  <c:v>2.8697571743929361E-2</c:v>
                </c:pt>
                <c:pt idx="17">
                  <c:v>7.5949367088607597E-2</c:v>
                </c:pt>
                <c:pt idx="18">
                  <c:v>0.44303797468354428</c:v>
                </c:pt>
                <c:pt idx="19">
                  <c:v>7.1736011477761836E-3</c:v>
                </c:pt>
                <c:pt idx="20">
                  <c:v>7.8947368421052634E-3</c:v>
                </c:pt>
                <c:pt idx="21">
                  <c:v>6.95970695970696E-2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79200"/>
        <c:axId val="294385856"/>
      </c:barChart>
      <c:catAx>
        <c:axId val="19217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4385856"/>
        <c:crosses val="autoZero"/>
        <c:auto val="1"/>
        <c:lblAlgn val="ctr"/>
        <c:lblOffset val="100"/>
        <c:noMultiLvlLbl val="0"/>
      </c:catAx>
      <c:valAx>
        <c:axId val="294385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21792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25271608505749"/>
          <c:y val="0.1294580471140358"/>
          <c:w val="0.7255554828415598"/>
          <c:h val="0.74159458796617217"/>
        </c:manualLayout>
      </c:layout>
      <c:lineChart>
        <c:grouping val="standard"/>
        <c:varyColors val="0"/>
        <c:ser>
          <c:idx val="0"/>
          <c:order val="0"/>
          <c:tx>
            <c:strRef>
              <c:f>'HOSPITAIS NOTIFICANTES '!$A$34</c:f>
              <c:strCache>
                <c:ptCount val="1"/>
                <c:pt idx="0">
                  <c:v>2004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'!$B$34:$M$34</c:f>
              <c:numCache>
                <c:formatCode>General</c:formatCode>
                <c:ptCount val="12"/>
                <c:pt idx="0">
                  <c:v>46</c:v>
                </c:pt>
                <c:pt idx="1">
                  <c:v>43</c:v>
                </c:pt>
                <c:pt idx="2">
                  <c:v>87</c:v>
                </c:pt>
                <c:pt idx="3">
                  <c:v>113</c:v>
                </c:pt>
                <c:pt idx="4">
                  <c:v>182</c:v>
                </c:pt>
                <c:pt idx="5">
                  <c:v>193</c:v>
                </c:pt>
                <c:pt idx="6">
                  <c:v>313</c:v>
                </c:pt>
                <c:pt idx="7">
                  <c:v>289</c:v>
                </c:pt>
                <c:pt idx="8">
                  <c:v>309</c:v>
                </c:pt>
                <c:pt idx="9">
                  <c:v>293</c:v>
                </c:pt>
                <c:pt idx="10">
                  <c:v>308</c:v>
                </c:pt>
                <c:pt idx="11">
                  <c:v>247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'HOSPITAIS NOTIFICANTES '!$A$35</c:f>
              <c:strCache>
                <c:ptCount val="1"/>
                <c:pt idx="0">
                  <c:v>2005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'!$B$35:$M$35</c:f>
              <c:numCache>
                <c:formatCode>General</c:formatCode>
                <c:ptCount val="12"/>
                <c:pt idx="0">
                  <c:v>397</c:v>
                </c:pt>
                <c:pt idx="1">
                  <c:v>389</c:v>
                </c:pt>
                <c:pt idx="2">
                  <c:v>383</c:v>
                </c:pt>
                <c:pt idx="3">
                  <c:v>421</c:v>
                </c:pt>
                <c:pt idx="4">
                  <c:v>405</c:v>
                </c:pt>
                <c:pt idx="5">
                  <c:v>412</c:v>
                </c:pt>
                <c:pt idx="6">
                  <c:v>393</c:v>
                </c:pt>
                <c:pt idx="7">
                  <c:v>411</c:v>
                </c:pt>
                <c:pt idx="8">
                  <c:v>409</c:v>
                </c:pt>
                <c:pt idx="9">
                  <c:v>419</c:v>
                </c:pt>
                <c:pt idx="10">
                  <c:v>404</c:v>
                </c:pt>
                <c:pt idx="11">
                  <c:v>369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'HOSPITAIS NOTIFICANTES '!$A$36</c:f>
              <c:strCache>
                <c:ptCount val="1"/>
                <c:pt idx="0">
                  <c:v>2006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'!$B$36:$M$36</c:f>
              <c:numCache>
                <c:formatCode>General</c:formatCode>
                <c:ptCount val="12"/>
                <c:pt idx="0">
                  <c:v>516</c:v>
                </c:pt>
                <c:pt idx="1">
                  <c:v>506</c:v>
                </c:pt>
                <c:pt idx="2">
                  <c:v>491</c:v>
                </c:pt>
                <c:pt idx="3">
                  <c:v>488</c:v>
                </c:pt>
                <c:pt idx="4">
                  <c:v>485</c:v>
                </c:pt>
                <c:pt idx="5">
                  <c:v>478</c:v>
                </c:pt>
                <c:pt idx="6">
                  <c:v>461</c:v>
                </c:pt>
                <c:pt idx="7">
                  <c:v>463</c:v>
                </c:pt>
                <c:pt idx="8">
                  <c:v>445</c:v>
                </c:pt>
                <c:pt idx="9">
                  <c:v>430</c:v>
                </c:pt>
                <c:pt idx="10">
                  <c:v>418</c:v>
                </c:pt>
                <c:pt idx="11">
                  <c:v>389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'HOSPITAIS NOTIFICANTES '!$A$37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'!$B$37:$M$37</c:f>
              <c:numCache>
                <c:formatCode>General</c:formatCode>
                <c:ptCount val="12"/>
                <c:pt idx="0">
                  <c:v>533</c:v>
                </c:pt>
                <c:pt idx="1">
                  <c:v>527</c:v>
                </c:pt>
                <c:pt idx="2">
                  <c:v>523</c:v>
                </c:pt>
                <c:pt idx="3">
                  <c:v>526</c:v>
                </c:pt>
                <c:pt idx="4">
                  <c:v>519</c:v>
                </c:pt>
                <c:pt idx="5">
                  <c:v>512</c:v>
                </c:pt>
                <c:pt idx="6">
                  <c:v>524</c:v>
                </c:pt>
                <c:pt idx="7">
                  <c:v>516</c:v>
                </c:pt>
                <c:pt idx="8">
                  <c:v>510</c:v>
                </c:pt>
                <c:pt idx="9">
                  <c:v>510</c:v>
                </c:pt>
                <c:pt idx="10">
                  <c:v>494</c:v>
                </c:pt>
                <c:pt idx="11">
                  <c:v>524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'HOSPITAIS NOTIFICANTES '!$A$38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'!$B$38:$M$38</c:f>
              <c:numCache>
                <c:formatCode>General</c:formatCode>
                <c:ptCount val="12"/>
                <c:pt idx="0">
                  <c:v>647</c:v>
                </c:pt>
                <c:pt idx="1">
                  <c:v>646</c:v>
                </c:pt>
                <c:pt idx="2">
                  <c:v>647</c:v>
                </c:pt>
                <c:pt idx="3">
                  <c:v>649</c:v>
                </c:pt>
                <c:pt idx="4">
                  <c:v>645</c:v>
                </c:pt>
                <c:pt idx="5">
                  <c:v>640</c:v>
                </c:pt>
                <c:pt idx="6">
                  <c:v>635</c:v>
                </c:pt>
                <c:pt idx="7">
                  <c:v>637</c:v>
                </c:pt>
                <c:pt idx="8">
                  <c:v>627</c:v>
                </c:pt>
                <c:pt idx="9">
                  <c:v>615</c:v>
                </c:pt>
                <c:pt idx="10">
                  <c:v>598</c:v>
                </c:pt>
                <c:pt idx="11">
                  <c:v>577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'HOSPITAIS NOTIFICANTES '!$A$39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'!$B$39:$M$39</c:f>
              <c:numCache>
                <c:formatCode>General</c:formatCode>
                <c:ptCount val="12"/>
                <c:pt idx="0">
                  <c:v>638</c:v>
                </c:pt>
                <c:pt idx="1">
                  <c:v>642</c:v>
                </c:pt>
                <c:pt idx="2">
                  <c:v>643</c:v>
                </c:pt>
                <c:pt idx="3">
                  <c:v>652</c:v>
                </c:pt>
                <c:pt idx="4">
                  <c:v>655</c:v>
                </c:pt>
                <c:pt idx="5">
                  <c:v>656</c:v>
                </c:pt>
                <c:pt idx="6">
                  <c:v>657</c:v>
                </c:pt>
                <c:pt idx="7">
                  <c:v>645</c:v>
                </c:pt>
                <c:pt idx="8">
                  <c:v>635</c:v>
                </c:pt>
                <c:pt idx="9">
                  <c:v>629</c:v>
                </c:pt>
                <c:pt idx="10">
                  <c:v>614</c:v>
                </c:pt>
                <c:pt idx="11">
                  <c:v>588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'HOSPITAIS NOTIFICANTES '!$A$40</c:f>
              <c:strCache>
                <c:ptCount val="1"/>
                <c:pt idx="0">
                  <c:v>2010</c:v>
                </c:pt>
              </c:strCache>
            </c:strRef>
          </c:tx>
          <c:spPr>
            <a:ln w="63500" cmpd="sng"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'!$B$40:$M$40</c:f>
              <c:numCache>
                <c:formatCode>General</c:formatCode>
                <c:ptCount val="12"/>
                <c:pt idx="0">
                  <c:v>686</c:v>
                </c:pt>
                <c:pt idx="1">
                  <c:v>684</c:v>
                </c:pt>
                <c:pt idx="2">
                  <c:v>685</c:v>
                </c:pt>
                <c:pt idx="3">
                  <c:v>686</c:v>
                </c:pt>
                <c:pt idx="4">
                  <c:v>686</c:v>
                </c:pt>
                <c:pt idx="5">
                  <c:v>681</c:v>
                </c:pt>
                <c:pt idx="6">
                  <c:v>677</c:v>
                </c:pt>
                <c:pt idx="7">
                  <c:v>677</c:v>
                </c:pt>
                <c:pt idx="8">
                  <c:v>673</c:v>
                </c:pt>
                <c:pt idx="9">
                  <c:v>672</c:v>
                </c:pt>
                <c:pt idx="10">
                  <c:v>658</c:v>
                </c:pt>
                <c:pt idx="11">
                  <c:v>641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'HOSPITAIS NOTIFICANTES '!$A$41</c:f>
              <c:strCache>
                <c:ptCount val="1"/>
                <c:pt idx="0">
                  <c:v>2011</c:v>
                </c:pt>
              </c:strCache>
            </c:strRef>
          </c:tx>
          <c:spPr>
            <a:ln w="31750">
              <a:solidFill>
                <a:srgbClr val="7030A0"/>
              </a:solidFill>
            </a:ln>
          </c:spPr>
          <c:marker>
            <c:symbol val="triangle"/>
            <c:size val="8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'!$B$41:$M$41</c:f>
              <c:numCache>
                <c:formatCode>General</c:formatCode>
                <c:ptCount val="12"/>
                <c:pt idx="0">
                  <c:v>719</c:v>
                </c:pt>
                <c:pt idx="1">
                  <c:v>718</c:v>
                </c:pt>
                <c:pt idx="2">
                  <c:v>715</c:v>
                </c:pt>
                <c:pt idx="3">
                  <c:v>715</c:v>
                </c:pt>
                <c:pt idx="4">
                  <c:v>712</c:v>
                </c:pt>
                <c:pt idx="5">
                  <c:v>714</c:v>
                </c:pt>
                <c:pt idx="6">
                  <c:v>716</c:v>
                </c:pt>
                <c:pt idx="7">
                  <c:v>714</c:v>
                </c:pt>
                <c:pt idx="8">
                  <c:v>707</c:v>
                </c:pt>
                <c:pt idx="9">
                  <c:v>701</c:v>
                </c:pt>
                <c:pt idx="10">
                  <c:v>692</c:v>
                </c:pt>
                <c:pt idx="11">
                  <c:v>667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'HOSPITAIS NOTIFICANTES '!$A$42</c:f>
              <c:strCache>
                <c:ptCount val="1"/>
                <c:pt idx="0">
                  <c:v>2012</c:v>
                </c:pt>
              </c:strCache>
            </c:strRef>
          </c:tx>
          <c:spPr>
            <a:ln w="50800" cmpd="sng">
              <a:solidFill>
                <a:srgbClr val="00B050"/>
              </a:solidFill>
            </a:ln>
          </c:spPr>
          <c:marker>
            <c:symbol val="square"/>
            <c:size val="1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'!$B$42:$M$42</c:f>
              <c:numCache>
                <c:formatCode>General</c:formatCode>
                <c:ptCount val="12"/>
                <c:pt idx="0">
                  <c:v>732</c:v>
                </c:pt>
                <c:pt idx="1">
                  <c:v>728</c:v>
                </c:pt>
                <c:pt idx="2">
                  <c:v>729</c:v>
                </c:pt>
                <c:pt idx="3">
                  <c:v>729</c:v>
                </c:pt>
                <c:pt idx="4">
                  <c:v>722</c:v>
                </c:pt>
                <c:pt idx="5">
                  <c:v>721</c:v>
                </c:pt>
                <c:pt idx="6">
                  <c:v>721</c:v>
                </c:pt>
                <c:pt idx="7">
                  <c:v>718</c:v>
                </c:pt>
                <c:pt idx="8">
                  <c:v>720</c:v>
                </c:pt>
                <c:pt idx="9">
                  <c:v>712</c:v>
                </c:pt>
                <c:pt idx="10">
                  <c:v>703</c:v>
                </c:pt>
                <c:pt idx="11">
                  <c:v>688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'HOSPITAIS NOTIFICANTES '!$A$43</c:f>
              <c:strCache>
                <c:ptCount val="1"/>
                <c:pt idx="0">
                  <c:v>2013</c:v>
                </c:pt>
              </c:strCache>
            </c:strRef>
          </c:tx>
          <c:spPr>
            <a:ln w="41275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'!$B$43:$M$43</c:f>
              <c:numCache>
                <c:formatCode>General</c:formatCode>
                <c:ptCount val="12"/>
                <c:pt idx="0">
                  <c:v>732</c:v>
                </c:pt>
                <c:pt idx="1">
                  <c:v>730</c:v>
                </c:pt>
                <c:pt idx="2">
                  <c:v>733</c:v>
                </c:pt>
                <c:pt idx="3">
                  <c:v>731</c:v>
                </c:pt>
                <c:pt idx="4">
                  <c:v>730</c:v>
                </c:pt>
                <c:pt idx="5">
                  <c:v>728</c:v>
                </c:pt>
                <c:pt idx="6">
                  <c:v>725</c:v>
                </c:pt>
                <c:pt idx="7">
                  <c:v>722</c:v>
                </c:pt>
                <c:pt idx="8">
                  <c:v>721</c:v>
                </c:pt>
                <c:pt idx="9">
                  <c:v>718</c:v>
                </c:pt>
                <c:pt idx="10">
                  <c:v>716</c:v>
                </c:pt>
                <c:pt idx="11">
                  <c:v>707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'HOSPITAIS NOTIFICANTES '!$A$44</c:f>
              <c:strCache>
                <c:ptCount val="1"/>
                <c:pt idx="0">
                  <c:v>2014</c:v>
                </c:pt>
              </c:strCache>
            </c:strRef>
          </c:tx>
          <c:spPr>
            <a:ln w="44450" cmpd="sng"/>
          </c:spPr>
          <c:marker>
            <c:symbol val="square"/>
            <c:size val="7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'!$B$44:$M$44</c:f>
              <c:numCache>
                <c:formatCode>General</c:formatCode>
                <c:ptCount val="12"/>
                <c:pt idx="0">
                  <c:v>746</c:v>
                </c:pt>
                <c:pt idx="1">
                  <c:v>746</c:v>
                </c:pt>
                <c:pt idx="2">
                  <c:v>740</c:v>
                </c:pt>
                <c:pt idx="3">
                  <c:v>739</c:v>
                </c:pt>
                <c:pt idx="4">
                  <c:v>739</c:v>
                </c:pt>
                <c:pt idx="5">
                  <c:v>739</c:v>
                </c:pt>
                <c:pt idx="6">
                  <c:v>737</c:v>
                </c:pt>
                <c:pt idx="7">
                  <c:v>734</c:v>
                </c:pt>
                <c:pt idx="8">
                  <c:v>733</c:v>
                </c:pt>
                <c:pt idx="9">
                  <c:v>726</c:v>
                </c:pt>
                <c:pt idx="10">
                  <c:v>722</c:v>
                </c:pt>
                <c:pt idx="11">
                  <c:v>698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'HOSPITAIS NOTIFICANTES '!$A$45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'!$B$45:$M$45</c:f>
              <c:numCache>
                <c:formatCode>General</c:formatCode>
                <c:ptCount val="12"/>
                <c:pt idx="0">
                  <c:v>744</c:v>
                </c:pt>
                <c:pt idx="1">
                  <c:v>743</c:v>
                </c:pt>
                <c:pt idx="2">
                  <c:v>743</c:v>
                </c:pt>
                <c:pt idx="3">
                  <c:v>744</c:v>
                </c:pt>
                <c:pt idx="4">
                  <c:v>743</c:v>
                </c:pt>
                <c:pt idx="5">
                  <c:v>741</c:v>
                </c:pt>
                <c:pt idx="6">
                  <c:v>737</c:v>
                </c:pt>
                <c:pt idx="7">
                  <c:v>731</c:v>
                </c:pt>
                <c:pt idx="8">
                  <c:v>728</c:v>
                </c:pt>
                <c:pt idx="9">
                  <c:v>724</c:v>
                </c:pt>
                <c:pt idx="10">
                  <c:v>719</c:v>
                </c:pt>
                <c:pt idx="11">
                  <c:v>710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'HOSPITAIS NOTIFICANTES '!$A$46</c:f>
              <c:strCache>
                <c:ptCount val="1"/>
                <c:pt idx="0">
                  <c:v>2016</c:v>
                </c:pt>
              </c:strCache>
            </c:strRef>
          </c:tx>
          <c:spPr>
            <a:ln w="57150"/>
          </c:spPr>
          <c:marker>
            <c:spPr>
              <a:solidFill>
                <a:schemeClr val="bg1">
                  <a:lumMod val="65000"/>
                </a:schemeClr>
              </a:solidFill>
              <a:ln w="57150"/>
            </c:spPr>
          </c:marker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'!$B$46:$M$46</c:f>
              <c:numCache>
                <c:formatCode>General</c:formatCode>
                <c:ptCount val="12"/>
                <c:pt idx="0">
                  <c:v>723</c:v>
                </c:pt>
                <c:pt idx="1">
                  <c:v>724</c:v>
                </c:pt>
                <c:pt idx="2">
                  <c:v>727</c:v>
                </c:pt>
                <c:pt idx="3">
                  <c:v>726</c:v>
                </c:pt>
                <c:pt idx="4">
                  <c:v>728</c:v>
                </c:pt>
                <c:pt idx="5">
                  <c:v>728</c:v>
                </c:pt>
                <c:pt idx="6">
                  <c:v>729</c:v>
                </c:pt>
                <c:pt idx="7">
                  <c:v>728</c:v>
                </c:pt>
                <c:pt idx="8">
                  <c:v>727</c:v>
                </c:pt>
                <c:pt idx="9">
                  <c:v>722</c:v>
                </c:pt>
                <c:pt idx="10">
                  <c:v>714</c:v>
                </c:pt>
                <c:pt idx="11">
                  <c:v>705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12832"/>
        <c:axId val="103751680"/>
      </c:lineChart>
      <c:catAx>
        <c:axId val="9151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mês de notificação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03751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751680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nº hospitais notificantes</a:t>
                </a:r>
              </a:p>
            </c:rich>
          </c:tx>
          <c:layout>
            <c:manualLayout>
              <c:xMode val="edge"/>
              <c:yMode val="edge"/>
              <c:x val="1.6568047337278107E-2"/>
              <c:y val="0.353721486412777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91512832"/>
        <c:crosses val="autoZero"/>
        <c:crossBetween val="between"/>
      </c:valAx>
      <c:spPr>
        <a:solidFill>
          <a:sysClr val="window" lastClr="FFFFFF"/>
        </a:solidFill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87913997732531945"/>
          <c:y val="0.12491741374246515"/>
          <c:w val="8.5585798816568026E-2"/>
          <c:h val="0.388927334349636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microrganismos!$H$95:$H$116</c:f>
              <c:strCache>
                <c:ptCount val="22"/>
                <c:pt idx="0">
                  <c:v>A baumannii res. Carb</c:v>
                </c:pt>
                <c:pt idx="1">
                  <c:v>Enterobacter spp res. Carb</c:v>
                </c:pt>
                <c:pt idx="2">
                  <c:v>Enterobacter spp res. Cefalo</c:v>
                </c:pt>
                <c:pt idx="3">
                  <c:v>Escherichia coli  res. Carb</c:v>
                </c:pt>
                <c:pt idx="4">
                  <c:v>Escherichia coli  res. Cefalo</c:v>
                </c:pt>
                <c:pt idx="5">
                  <c:v>Enterococcus spp res. Vanco</c:v>
                </c:pt>
                <c:pt idx="6">
                  <c:v>E. faecalis res. Vanco</c:v>
                </c:pt>
                <c:pt idx="7">
                  <c:v>E.faecium res. Vanco</c:v>
                </c:pt>
                <c:pt idx="8">
                  <c:v>K. pneumoniae res. Carb</c:v>
                </c:pt>
                <c:pt idx="9">
                  <c:v>K.pneumoniae res. Cefalo</c:v>
                </c:pt>
                <c:pt idx="10">
                  <c:v>Serratia spp res carb</c:v>
                </c:pt>
                <c:pt idx="11">
                  <c:v>Serratia spp res. Cefalo</c:v>
                </c:pt>
                <c:pt idx="12">
                  <c:v>P.aeruginosa res. carb</c:v>
                </c:pt>
                <c:pt idx="13">
                  <c:v>S.aureus res. Oxa</c:v>
                </c:pt>
                <c:pt idx="14">
                  <c:v>S. aureus res. Vanco</c:v>
                </c:pt>
                <c:pt idx="15">
                  <c:v>SCN res.oxa</c:v>
                </c:pt>
                <c:pt idx="16">
                  <c:v>SCN res. vanco</c:v>
                </c:pt>
                <c:pt idx="17">
                  <c:v>Outras Enterobacterias res. Carb</c:v>
                </c:pt>
                <c:pt idx="18">
                  <c:v>Outras Enterobactérias res. Cefalo</c:v>
                </c:pt>
                <c:pt idx="19">
                  <c:v>A. baumannii RESISTENTE a polimixina</c:v>
                </c:pt>
                <c:pt idx="20">
                  <c:v>P. aeruginosa RESISTENTE a polimixina</c:v>
                </c:pt>
                <c:pt idx="21">
                  <c:v>K. pneumoniae RESISTENTE a polimixina</c:v>
                </c:pt>
              </c:strCache>
            </c:strRef>
          </c:cat>
          <c:val>
            <c:numRef>
              <c:f>microrganismos!$K$95:$K$116</c:f>
              <c:numCache>
                <c:formatCode>0%</c:formatCode>
                <c:ptCount val="22"/>
                <c:pt idx="0">
                  <c:v>0.171875</c:v>
                </c:pt>
                <c:pt idx="1">
                  <c:v>6.1797752808988762E-2</c:v>
                </c:pt>
                <c:pt idx="2">
                  <c:v>0.6966292134831461</c:v>
                </c:pt>
                <c:pt idx="3">
                  <c:v>6.1224489795918366E-2</c:v>
                </c:pt>
                <c:pt idx="4">
                  <c:v>0.21428571428571427</c:v>
                </c:pt>
                <c:pt idx="5">
                  <c:v>0</c:v>
                </c:pt>
                <c:pt idx="6">
                  <c:v>5.8823529411764705E-2</c:v>
                </c:pt>
                <c:pt idx="7">
                  <c:v>0.16666666666666666</c:v>
                </c:pt>
                <c:pt idx="8">
                  <c:v>0.12850467289719625</c:v>
                </c:pt>
                <c:pt idx="9">
                  <c:v>0.42056074766355139</c:v>
                </c:pt>
                <c:pt idx="10">
                  <c:v>2.197802197802198E-2</c:v>
                </c:pt>
                <c:pt idx="11">
                  <c:v>0.26373626373626374</c:v>
                </c:pt>
                <c:pt idx="12">
                  <c:v>0.15873015873015872</c:v>
                </c:pt>
                <c:pt idx="13">
                  <c:v>0.55737704918032782</c:v>
                </c:pt>
                <c:pt idx="14">
                  <c:v>6.5573770491803279E-3</c:v>
                </c:pt>
                <c:pt idx="15">
                  <c:v>0.76949541284403666</c:v>
                </c:pt>
                <c:pt idx="16">
                  <c:v>9.1743119266055051E-3</c:v>
                </c:pt>
                <c:pt idx="17">
                  <c:v>0.1111111111111111</c:v>
                </c:pt>
                <c:pt idx="18">
                  <c:v>0.52777777777777779</c:v>
                </c:pt>
                <c:pt idx="19">
                  <c:v>0</c:v>
                </c:pt>
                <c:pt idx="20">
                  <c:v>1.5873015873015872E-2</c:v>
                </c:pt>
                <c:pt idx="21">
                  <c:v>4.6728971962616819E-3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582592"/>
        <c:axId val="268031616"/>
      </c:barChart>
      <c:catAx>
        <c:axId val="2895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031616"/>
        <c:crosses val="autoZero"/>
        <c:auto val="1"/>
        <c:lblAlgn val="ctr"/>
        <c:lblOffset val="100"/>
        <c:noMultiLvlLbl val="0"/>
      </c:catAx>
      <c:valAx>
        <c:axId val="26803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958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734958464811208E-2"/>
          <c:y val="2.6383709041089793E-2"/>
          <c:w val="0.91036369883395141"/>
          <c:h val="0.86001786029125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[Hemoculturas2005_2016.xls]Plan1!$F$94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94635449393331E-2"/>
                  <c:y val="3.055696019648920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[Hemoculturas2005_2016.xls]Plan1!$A$95:$A$100</c:f>
              <c:strCache>
                <c:ptCount val="6"/>
                <c:pt idx="0">
                  <c:v>A.baumanii res. Carb</c:v>
                </c:pt>
                <c:pt idx="1">
                  <c:v>Pseudomonas sp. res. Carb</c:v>
                </c:pt>
                <c:pt idx="2">
                  <c:v>E.coli res. cefalo 3ªg (ESBL)</c:v>
                </c:pt>
                <c:pt idx="3">
                  <c:v>E.coli res. Carbapenemico</c:v>
                </c:pt>
                <c:pt idx="4">
                  <c:v>K.pneumoniae res. cefalo 3ªg (ESBL)</c:v>
                </c:pt>
                <c:pt idx="5">
                  <c:v>K.pneumoniae res. a Carb</c:v>
                </c:pt>
              </c:strCache>
            </c:strRef>
          </c:cat>
          <c:val>
            <c:numRef>
              <c:f>[Hemoculturas2005_2016.xls]Plan1!$F$95:$F$100</c:f>
              <c:numCache>
                <c:formatCode>0%</c:formatCode>
                <c:ptCount val="6"/>
                <c:pt idx="0">
                  <c:v>0.55942275042444822</c:v>
                </c:pt>
                <c:pt idx="1">
                  <c:v>0.38404255319148939</c:v>
                </c:pt>
                <c:pt idx="2">
                  <c:v>0.27572016460905352</c:v>
                </c:pt>
                <c:pt idx="4">
                  <c:v>0.59409282700421939</c:v>
                </c:pt>
              </c:numCache>
            </c:numRef>
          </c:val>
        </c:ser>
        <c:ser>
          <c:idx val="1"/>
          <c:order val="1"/>
          <c:tx>
            <c:strRef>
              <c:f>[Hemoculturas2005_2016.xls]Plan1!$G$94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5838150191327924E-3"/>
                  <c:y val="4.037339369276088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[Hemoculturas2005_2016.xls]Plan1!$A$95:$A$100</c:f>
              <c:strCache>
                <c:ptCount val="6"/>
                <c:pt idx="0">
                  <c:v>A.baumanii res. Carb</c:v>
                </c:pt>
                <c:pt idx="1">
                  <c:v>Pseudomonas sp. res. Carb</c:v>
                </c:pt>
                <c:pt idx="2">
                  <c:v>E.coli res. cefalo 3ªg (ESBL)</c:v>
                </c:pt>
                <c:pt idx="3">
                  <c:v>E.coli res. Carbapenemico</c:v>
                </c:pt>
                <c:pt idx="4">
                  <c:v>K.pneumoniae res. cefalo 3ªg (ESBL)</c:v>
                </c:pt>
                <c:pt idx="5">
                  <c:v>K.pneumoniae res. a Carb</c:v>
                </c:pt>
              </c:strCache>
            </c:strRef>
          </c:cat>
          <c:val>
            <c:numRef>
              <c:f>[Hemoculturas2005_2016.xls]Plan1!$G$95:$G$100</c:f>
              <c:numCache>
                <c:formatCode>0%</c:formatCode>
                <c:ptCount val="6"/>
                <c:pt idx="0">
                  <c:v>0.68332052267486598</c:v>
                </c:pt>
                <c:pt idx="1">
                  <c:v>0.38814317673378074</c:v>
                </c:pt>
                <c:pt idx="2">
                  <c:v>0.29858657243816256</c:v>
                </c:pt>
                <c:pt idx="4">
                  <c:v>0.61210240496508916</c:v>
                </c:pt>
              </c:numCache>
            </c:numRef>
          </c:val>
        </c:ser>
        <c:ser>
          <c:idx val="2"/>
          <c:order val="2"/>
          <c:tx>
            <c:strRef>
              <c:f>[Hemoculturas2005_2016.xls]Plan1!$H$94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291146997515323E-3"/>
                  <c:y val="2.032475298385867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[Hemoculturas2005_2016.xls]Plan1!$A$95:$A$100</c:f>
              <c:strCache>
                <c:ptCount val="6"/>
                <c:pt idx="0">
                  <c:v>A.baumanii res. Carb</c:v>
                </c:pt>
                <c:pt idx="1">
                  <c:v>Pseudomonas sp. res. Carb</c:v>
                </c:pt>
                <c:pt idx="2">
                  <c:v>E.coli res. cefalo 3ªg (ESBL)</c:v>
                </c:pt>
                <c:pt idx="3">
                  <c:v>E.coli res. Carbapenemico</c:v>
                </c:pt>
                <c:pt idx="4">
                  <c:v>K.pneumoniae res. cefalo 3ªg (ESBL)</c:v>
                </c:pt>
                <c:pt idx="5">
                  <c:v>K.pneumoniae res. a Carb</c:v>
                </c:pt>
              </c:strCache>
            </c:strRef>
          </c:cat>
          <c:val>
            <c:numRef>
              <c:f>[Hemoculturas2005_2016.xls]Plan1!$H$95:$H$100</c:f>
              <c:numCache>
                <c:formatCode>0%</c:formatCode>
                <c:ptCount val="6"/>
                <c:pt idx="0">
                  <c:v>0.746</c:v>
                </c:pt>
                <c:pt idx="1">
                  <c:v>0.38900000000000001</c:v>
                </c:pt>
                <c:pt idx="2">
                  <c:v>0.26500000000000001</c:v>
                </c:pt>
                <c:pt idx="4">
                  <c:v>0.56000000000000005</c:v>
                </c:pt>
                <c:pt idx="5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[Hemoculturas2005_2016.xls]Plan1!$I$94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73562441634992E-2"/>
                  <c:y val="-2.03784551911467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9501016213103E-3"/>
                  <c:y val="8.15494393476044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[Hemoculturas2005_2016.xls]Plan1!$A$95:$A$100</c:f>
              <c:strCache>
                <c:ptCount val="6"/>
                <c:pt idx="0">
                  <c:v>A.baumanii res. Carb</c:v>
                </c:pt>
                <c:pt idx="1">
                  <c:v>Pseudomonas sp. res. Carb</c:v>
                </c:pt>
                <c:pt idx="2">
                  <c:v>E.coli res. cefalo 3ªg (ESBL)</c:v>
                </c:pt>
                <c:pt idx="3">
                  <c:v>E.coli res. Carbapenemico</c:v>
                </c:pt>
                <c:pt idx="4">
                  <c:v>K.pneumoniae res. cefalo 3ªg (ESBL)</c:v>
                </c:pt>
                <c:pt idx="5">
                  <c:v>K.pneumoniae res. a Carb</c:v>
                </c:pt>
              </c:strCache>
            </c:strRef>
          </c:cat>
          <c:val>
            <c:numRef>
              <c:f>[Hemoculturas2005_2016.xls]Plan1!$I$95:$I$100</c:f>
              <c:numCache>
                <c:formatCode>0%</c:formatCode>
                <c:ptCount val="6"/>
                <c:pt idx="0">
                  <c:v>0.80799999999999994</c:v>
                </c:pt>
                <c:pt idx="1">
                  <c:v>0.40899999999999997</c:v>
                </c:pt>
                <c:pt idx="2">
                  <c:v>0.22800000000000001</c:v>
                </c:pt>
                <c:pt idx="4">
                  <c:v>0.6501854140914709</c:v>
                </c:pt>
                <c:pt idx="5">
                  <c:v>0.32756489493201485</c:v>
                </c:pt>
              </c:numCache>
            </c:numRef>
          </c:val>
        </c:ser>
        <c:ser>
          <c:idx val="4"/>
          <c:order val="4"/>
          <c:tx>
            <c:strRef>
              <c:f>[Hemoculturas2005_2016.xls]Plan1!$J$94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2220472105600984E-3"/>
                  <c:y val="1.2283785627713968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[Hemoculturas2005_2016.xls]Plan1!$A$95:$A$100</c:f>
              <c:strCache>
                <c:ptCount val="6"/>
                <c:pt idx="0">
                  <c:v>A.baumanii res. Carb</c:v>
                </c:pt>
                <c:pt idx="1">
                  <c:v>Pseudomonas sp. res. Carb</c:v>
                </c:pt>
                <c:pt idx="2">
                  <c:v>E.coli res. cefalo 3ªg (ESBL)</c:v>
                </c:pt>
                <c:pt idx="3">
                  <c:v>E.coli res. Carbapenemico</c:v>
                </c:pt>
                <c:pt idx="4">
                  <c:v>K.pneumoniae res. cefalo 3ªg (ESBL)</c:v>
                </c:pt>
                <c:pt idx="5">
                  <c:v>K.pneumoniae res. a Carb</c:v>
                </c:pt>
              </c:strCache>
            </c:strRef>
          </c:cat>
          <c:val>
            <c:numRef>
              <c:f>[Hemoculturas2005_2016.xls]Plan1!$J$95:$J$100</c:f>
              <c:numCache>
                <c:formatCode>0%</c:formatCode>
                <c:ptCount val="6"/>
                <c:pt idx="0">
                  <c:v>0.80800000000000005</c:v>
                </c:pt>
                <c:pt idx="1">
                  <c:v>0.376</c:v>
                </c:pt>
                <c:pt idx="2">
                  <c:v>0.311</c:v>
                </c:pt>
                <c:pt idx="3">
                  <c:v>8.9800000000000005E-2</c:v>
                </c:pt>
                <c:pt idx="4">
                  <c:v>0.71599999999999997</c:v>
                </c:pt>
                <c:pt idx="5">
                  <c:v>0.42199999999999999</c:v>
                </c:pt>
              </c:numCache>
            </c:numRef>
          </c:val>
        </c:ser>
        <c:ser>
          <c:idx val="5"/>
          <c:order val="5"/>
          <c:tx>
            <c:strRef>
              <c:f>[Hemoculturas2005_2016.xls]Plan1!$K$94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121690378305737E-3"/>
                  <c:y val="-2.6503567787971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5117107025678E-2"/>
                  <c:y val="4.0774719673802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[Hemoculturas2005_2016.xls]Plan1!$A$95:$A$100</c:f>
              <c:strCache>
                <c:ptCount val="6"/>
                <c:pt idx="0">
                  <c:v>A.baumanii res. Carb</c:v>
                </c:pt>
                <c:pt idx="1">
                  <c:v>Pseudomonas sp. res. Carb</c:v>
                </c:pt>
                <c:pt idx="2">
                  <c:v>E.coli res. cefalo 3ªg (ESBL)</c:v>
                </c:pt>
                <c:pt idx="3">
                  <c:v>E.coli res. Carbapenemico</c:v>
                </c:pt>
                <c:pt idx="4">
                  <c:v>K.pneumoniae res. cefalo 3ªg (ESBL)</c:v>
                </c:pt>
                <c:pt idx="5">
                  <c:v>K.pneumoniae res. a Carb</c:v>
                </c:pt>
              </c:strCache>
            </c:strRef>
          </c:cat>
          <c:val>
            <c:numRef>
              <c:f>[Hemoculturas2005_2016.xls]Plan1!$K$95:$K$100</c:f>
              <c:numCache>
                <c:formatCode>0%</c:formatCode>
                <c:ptCount val="6"/>
                <c:pt idx="0">
                  <c:v>0.81526104417670686</c:v>
                </c:pt>
                <c:pt idx="1">
                  <c:v>0.376</c:v>
                </c:pt>
                <c:pt idx="2">
                  <c:v>0.44295302013422821</c:v>
                </c:pt>
                <c:pt idx="3">
                  <c:v>8.0536912751677847E-2</c:v>
                </c:pt>
                <c:pt idx="4">
                  <c:v>0.78316032295271054</c:v>
                </c:pt>
                <c:pt idx="5">
                  <c:v>0.51441753171856974</c:v>
                </c:pt>
              </c:numCache>
            </c:numRef>
          </c:val>
        </c:ser>
        <c:ser>
          <c:idx val="6"/>
          <c:order val="6"/>
          <c:tx>
            <c:strRef>
              <c:f>[Hemoculturas2005_2016.xls]Plan1!$L$94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097505081065555E-2"/>
                  <c:y val="1.4271151885830785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[Hemoculturas2005_2016.xls]Plan1!$A$95:$A$100</c:f>
              <c:strCache>
                <c:ptCount val="6"/>
                <c:pt idx="0">
                  <c:v>A.baumanii res. Carb</c:v>
                </c:pt>
                <c:pt idx="1">
                  <c:v>Pseudomonas sp. res. Carb</c:v>
                </c:pt>
                <c:pt idx="2">
                  <c:v>E.coli res. cefalo 3ªg (ESBL)</c:v>
                </c:pt>
                <c:pt idx="3">
                  <c:v>E.coli res. Carbapenemico</c:v>
                </c:pt>
                <c:pt idx="4">
                  <c:v>K.pneumoniae res. cefalo 3ªg (ESBL)</c:v>
                </c:pt>
                <c:pt idx="5">
                  <c:v>K.pneumoniae res. a Carb</c:v>
                </c:pt>
              </c:strCache>
            </c:strRef>
          </c:cat>
          <c:val>
            <c:numRef>
              <c:f>[Hemoculturas2005_2016.xls]Plan1!$L$95:$L$100</c:f>
              <c:numCache>
                <c:formatCode>0%</c:formatCode>
                <c:ptCount val="6"/>
                <c:pt idx="0">
                  <c:v>0.85629999999999995</c:v>
                </c:pt>
                <c:pt idx="1">
                  <c:v>0.36649999999999999</c:v>
                </c:pt>
                <c:pt idx="2">
                  <c:v>0.32140000000000002</c:v>
                </c:pt>
                <c:pt idx="3">
                  <c:v>0.1071</c:v>
                </c:pt>
                <c:pt idx="4">
                  <c:v>0.78759999999999997</c:v>
                </c:pt>
                <c:pt idx="5">
                  <c:v>0.5454</c:v>
                </c:pt>
              </c:numCache>
            </c:numRef>
          </c:val>
        </c:ser>
        <c:ser>
          <c:idx val="7"/>
          <c:order val="7"/>
          <c:tx>
            <c:strRef>
              <c:f>[Hemoculturas2005_2016.xls]Plan1!$M$94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103059581320411E-2"/>
                  <c:y val="2.0405189216355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[Hemoculturas2005_2016.xls]Plan1!$A$95:$A$100</c:f>
              <c:strCache>
                <c:ptCount val="6"/>
                <c:pt idx="0">
                  <c:v>A.baumanii res. Carb</c:v>
                </c:pt>
                <c:pt idx="1">
                  <c:v>Pseudomonas sp. res. Carb</c:v>
                </c:pt>
                <c:pt idx="2">
                  <c:v>E.coli res. cefalo 3ªg (ESBL)</c:v>
                </c:pt>
                <c:pt idx="3">
                  <c:v>E.coli res. Carbapenemico</c:v>
                </c:pt>
                <c:pt idx="4">
                  <c:v>K.pneumoniae res. cefalo 3ªg (ESBL)</c:v>
                </c:pt>
                <c:pt idx="5">
                  <c:v>K.pneumoniae res. a Carb</c:v>
                </c:pt>
              </c:strCache>
            </c:strRef>
          </c:cat>
          <c:val>
            <c:numRef>
              <c:f>[Hemoculturas2005_2016.xls]Plan1!$M$95:$M$100</c:f>
              <c:numCache>
                <c:formatCode>0%</c:formatCode>
                <c:ptCount val="6"/>
                <c:pt idx="0">
                  <c:v>0.85</c:v>
                </c:pt>
                <c:pt idx="1">
                  <c:v>0.36</c:v>
                </c:pt>
                <c:pt idx="2">
                  <c:v>0.47</c:v>
                </c:pt>
                <c:pt idx="3">
                  <c:v>0.11</c:v>
                </c:pt>
                <c:pt idx="4">
                  <c:v>0.75</c:v>
                </c:pt>
                <c:pt idx="5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312640"/>
        <c:axId val="286229632"/>
      </c:barChart>
      <c:catAx>
        <c:axId val="44331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86229632"/>
        <c:crosses val="autoZero"/>
        <c:auto val="1"/>
        <c:lblAlgn val="ctr"/>
        <c:lblOffset val="100"/>
        <c:noMultiLvlLbl val="0"/>
      </c:catAx>
      <c:valAx>
        <c:axId val="286229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331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466462289952035"/>
          <c:y val="0.11863645484681389"/>
          <c:w val="5.3420426646992203E-2"/>
          <c:h val="0.37380593480860763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FFFFFF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Plan1!$A$95</c:f>
              <c:strCache>
                <c:ptCount val="1"/>
                <c:pt idx="0">
                  <c:v>A.baumanii res. Carb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Plan1!$B$94:$M$94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Plan1!$B$95:$M$95</c:f>
              <c:numCache>
                <c:formatCode>0%</c:formatCode>
                <c:ptCount val="12"/>
                <c:pt idx="0">
                  <c:v>0.20087336244541484</c:v>
                </c:pt>
                <c:pt idx="1">
                  <c:v>0.21020408163265306</c:v>
                </c:pt>
                <c:pt idx="2">
                  <c:v>0.39053254437869822</c:v>
                </c:pt>
                <c:pt idx="3">
                  <c:v>0.50941704035874436</c:v>
                </c:pt>
                <c:pt idx="4">
                  <c:v>0.55942275042444822</c:v>
                </c:pt>
                <c:pt idx="5">
                  <c:v>0.68332052267486598</c:v>
                </c:pt>
                <c:pt idx="6">
                  <c:v>0.746</c:v>
                </c:pt>
                <c:pt idx="7">
                  <c:v>0.80799999999999994</c:v>
                </c:pt>
                <c:pt idx="8">
                  <c:v>0.80800000000000005</c:v>
                </c:pt>
                <c:pt idx="9">
                  <c:v>0.81526104417670686</c:v>
                </c:pt>
                <c:pt idx="10">
                  <c:v>0.85629999999999995</c:v>
                </c:pt>
                <c:pt idx="11">
                  <c:v>0.85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Plan1!$A$96</c:f>
              <c:strCache>
                <c:ptCount val="1"/>
                <c:pt idx="0">
                  <c:v>Pseudomonas sp. res. Carb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Plan1!$B$94:$M$94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Plan1!$B$96:$M$96</c:f>
              <c:numCache>
                <c:formatCode>0%</c:formatCode>
                <c:ptCount val="12"/>
                <c:pt idx="0">
                  <c:v>0.41109298531810767</c:v>
                </c:pt>
                <c:pt idx="1">
                  <c:v>0.34</c:v>
                </c:pt>
                <c:pt idx="2">
                  <c:v>0.35787511649580617</c:v>
                </c:pt>
                <c:pt idx="3">
                  <c:v>0.33672525439407958</c:v>
                </c:pt>
                <c:pt idx="4">
                  <c:v>0.38404255319148939</c:v>
                </c:pt>
                <c:pt idx="5">
                  <c:v>0.38814317673378074</c:v>
                </c:pt>
                <c:pt idx="6">
                  <c:v>0.38900000000000001</c:v>
                </c:pt>
                <c:pt idx="7">
                  <c:v>0.40899999999999997</c:v>
                </c:pt>
                <c:pt idx="8">
                  <c:v>0.376</c:v>
                </c:pt>
                <c:pt idx="9">
                  <c:v>0.376</c:v>
                </c:pt>
                <c:pt idx="10">
                  <c:v>0.36649999999999999</c:v>
                </c:pt>
                <c:pt idx="11">
                  <c:v>0.36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Plan1!$A$100</c:f>
              <c:strCache>
                <c:ptCount val="1"/>
                <c:pt idx="0">
                  <c:v>K.pneumoniae res. a Carb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Plan1!$B$94:$M$94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Plan1!$B$100:$M$100</c:f>
              <c:numCache>
                <c:formatCode>General</c:formatCode>
                <c:ptCount val="12"/>
                <c:pt idx="6" formatCode="0%">
                  <c:v>0.14000000000000001</c:v>
                </c:pt>
                <c:pt idx="7" formatCode="0%">
                  <c:v>0.32756489493201485</c:v>
                </c:pt>
                <c:pt idx="8" formatCode="0%">
                  <c:v>0.42199999999999999</c:v>
                </c:pt>
                <c:pt idx="9" formatCode="0%">
                  <c:v>0.51441753171856974</c:v>
                </c:pt>
                <c:pt idx="10" formatCode="0%">
                  <c:v>0.5454</c:v>
                </c:pt>
                <c:pt idx="11" formatCode="0%">
                  <c:v>0.53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Plan1!$A$98</c:f>
              <c:strCache>
                <c:ptCount val="1"/>
                <c:pt idx="0">
                  <c:v>E.coli res. Carbapenemico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Plan1!$B$94:$M$94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Plan1!$B$98:$M$98</c:f>
              <c:numCache>
                <c:formatCode>General</c:formatCode>
                <c:ptCount val="12"/>
                <c:pt idx="8" formatCode="0%">
                  <c:v>8.9800000000000005E-2</c:v>
                </c:pt>
                <c:pt idx="9" formatCode="0%">
                  <c:v>8.0536912751677847E-2</c:v>
                </c:pt>
                <c:pt idx="10" formatCode="0%">
                  <c:v>0.1071</c:v>
                </c:pt>
                <c:pt idx="11" formatCode="0%">
                  <c:v>0.11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598080"/>
        <c:axId val="145673024"/>
      </c:lineChart>
      <c:catAx>
        <c:axId val="1515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673024"/>
        <c:crosses val="autoZero"/>
        <c:auto val="1"/>
        <c:lblAlgn val="ctr"/>
        <c:lblOffset val="100"/>
        <c:noMultiLvlLbl val="0"/>
      </c:catAx>
      <c:valAx>
        <c:axId val="145673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1598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Mediana do Consumo de Antimicrobianos em UTI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AMC!$A$54</c:f>
              <c:strCache>
                <c:ptCount val="1"/>
                <c:pt idx="0">
                  <c:v>Cefalosporinas </c:v>
                </c:pt>
              </c:strCache>
            </c:strRef>
          </c:tx>
          <c:dLbls>
            <c:dLbl>
              <c:idx val="0"/>
              <c:layout>
                <c:manualLayout>
                  <c:x val="-1.4869886541334643E-2"/>
                  <c:y val="-3.571428571428571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565467309926943E-2"/>
                  <c:y val="-2.3809523809523808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783144235557678E-2"/>
                  <c:y val="-2.678571428571428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435353851261587E-2"/>
                  <c:y val="-3.571428571428571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AMC!$B$53:$G$53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0">
                  <c:v>2016</c:v>
                </c:pt>
              </c:numCache>
            </c:numRef>
          </c:cat>
          <c:val>
            <c:numRef>
              <c:f>AMC!$B$54:$G$54</c:f>
              <c:numCache>
                <c:formatCode>0.00</c:formatCode>
                <c:ptCount val="6"/>
                <c:pt idx="0">
                  <c:v>224.51127252156857</c:v>
                </c:pt>
                <c:pt idx="1">
                  <c:v>216.95989529972906</c:v>
                </c:pt>
                <c:pt idx="2">
                  <c:v>205.22517874227032</c:v>
                </c:pt>
                <c:pt idx="3">
                  <c:v>204.29004955557025</c:v>
                </c:pt>
                <c:pt idx="4">
                  <c:v>221.44861378017472</c:v>
                </c:pt>
                <c:pt idx="5">
                  <c:v>202.37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AMC!$A$55</c:f>
              <c:strCache>
                <c:ptCount val="1"/>
                <c:pt idx="0">
                  <c:v>Piperacilina-Tazibactam </c:v>
                </c:pt>
              </c:strCache>
            </c:strRef>
          </c:tx>
          <c:dLbls>
            <c:dLbl>
              <c:idx val="0"/>
              <c:layout>
                <c:manualLayout>
                  <c:x val="-6.443617501245010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088384628153968E-3"/>
                  <c:y val="8.9285714285714281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783144235557678E-2"/>
                  <c:y val="-4.464285714285714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783144235557737E-2"/>
                  <c:y val="-3.869047619047619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565467309926943E-2"/>
                  <c:y val="-4.464285714285714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AMC!$B$53:$G$53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0">
                  <c:v>2016</c:v>
                </c:pt>
              </c:numCache>
            </c:numRef>
          </c:cat>
          <c:val>
            <c:numRef>
              <c:f>AMC!$B$55:$G$55</c:f>
              <c:numCache>
                <c:formatCode>0.00</c:formatCode>
                <c:ptCount val="6"/>
                <c:pt idx="0">
                  <c:v>90.56</c:v>
                </c:pt>
                <c:pt idx="1">
                  <c:v>103.59823070423936</c:v>
                </c:pt>
                <c:pt idx="2">
                  <c:v>111.71732917640946</c:v>
                </c:pt>
                <c:pt idx="3">
                  <c:v>118.07607874905614</c:v>
                </c:pt>
                <c:pt idx="4">
                  <c:v>122.0827394889545</c:v>
                </c:pt>
                <c:pt idx="5">
                  <c:v>115.44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AMC!$A$56</c:f>
              <c:strCache>
                <c:ptCount val="1"/>
                <c:pt idx="0">
                  <c:v>Glicopeptídeos</c:v>
                </c:pt>
              </c:strCache>
            </c:strRef>
          </c:tx>
          <c:dLbls>
            <c:dLbl>
              <c:idx val="0"/>
              <c:layout>
                <c:manualLayout>
                  <c:x val="-5.6175126933930869E-2"/>
                  <c:y val="-3.571428571428571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30934619853886E-2"/>
                  <c:y val="-4.464285714285714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826515388446129E-2"/>
                  <c:y val="1.785714285714285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565467309926943E-2"/>
                  <c:y val="8.9285714285714281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6628847111547E-3"/>
                  <c:y val="-1.190476190476190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AMC!$B$53:$G$53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0">
                  <c:v>2016</c:v>
                </c:pt>
              </c:numCache>
            </c:numRef>
          </c:cat>
          <c:val>
            <c:numRef>
              <c:f>AMC!$B$56:$G$56</c:f>
              <c:numCache>
                <c:formatCode>0.00</c:formatCode>
                <c:ptCount val="6"/>
                <c:pt idx="0">
                  <c:v>102.46377668230095</c:v>
                </c:pt>
                <c:pt idx="1">
                  <c:v>106.20479337687843</c:v>
                </c:pt>
                <c:pt idx="2">
                  <c:v>110.09526101569357</c:v>
                </c:pt>
                <c:pt idx="3">
                  <c:v>112.31952949259754</c:v>
                </c:pt>
                <c:pt idx="4">
                  <c:v>117.57672878917174</c:v>
                </c:pt>
                <c:pt idx="5">
                  <c:v>98.54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AMC!$A$57</c:f>
              <c:strCache>
                <c:ptCount val="1"/>
                <c:pt idx="0">
                  <c:v>Carbapenêmicos </c:v>
                </c:pt>
              </c:strCache>
            </c:strRef>
          </c:tx>
          <c:dLbls>
            <c:dLbl>
              <c:idx val="0"/>
              <c:layout>
                <c:manualLayout>
                  <c:x val="-6.774059424385781E-2"/>
                  <c:y val="2.976190476190476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69640192978083E-2"/>
                  <c:y val="2.678571428571428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348611545484619E-2"/>
                  <c:y val="2.97619047619047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044192314076924E-2"/>
                  <c:y val="3.27380952380952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08838462815396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AMC!$B$53:$G$53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0">
                  <c:v>2016</c:v>
                </c:pt>
              </c:numCache>
            </c:numRef>
          </c:cat>
          <c:val>
            <c:numRef>
              <c:f>AMC!$B$57:$G$57</c:f>
              <c:numCache>
                <c:formatCode>0.00</c:formatCode>
                <c:ptCount val="6"/>
                <c:pt idx="0">
                  <c:v>81.277949667015392</c:v>
                </c:pt>
                <c:pt idx="1">
                  <c:v>92.327344927397561</c:v>
                </c:pt>
                <c:pt idx="2">
                  <c:v>90.194313503088836</c:v>
                </c:pt>
                <c:pt idx="3">
                  <c:v>103.32757578936587</c:v>
                </c:pt>
                <c:pt idx="4">
                  <c:v>108.91107371238802</c:v>
                </c:pt>
                <c:pt idx="5">
                  <c:v>109.6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AMC!$A$58</c:f>
              <c:strCache>
                <c:ptCount val="1"/>
                <c:pt idx="0">
                  <c:v>Quinolonas</c:v>
                </c:pt>
              </c:strCache>
            </c:strRef>
          </c:tx>
          <c:dLbls>
            <c:dLbl>
              <c:idx val="1"/>
              <c:layout>
                <c:manualLayout>
                  <c:x val="-1.9826515388446188E-2"/>
                  <c:y val="-1.785714285714285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869886541334582E-2"/>
                  <c:y val="-2.6785714285714177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565467309926943E-2"/>
                  <c:y val="-2.678571428571428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AMC!$B$53:$G$53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0">
                  <c:v>2016</c:v>
                </c:pt>
              </c:numCache>
            </c:numRef>
          </c:cat>
          <c:val>
            <c:numRef>
              <c:f>AMC!$B$58:$G$58</c:f>
              <c:numCache>
                <c:formatCode>0.00</c:formatCode>
                <c:ptCount val="6"/>
                <c:pt idx="0">
                  <c:v>39.796481634869785</c:v>
                </c:pt>
                <c:pt idx="1">
                  <c:v>35.488943479038007</c:v>
                </c:pt>
                <c:pt idx="2">
                  <c:v>33.58159929932161</c:v>
                </c:pt>
                <c:pt idx="3">
                  <c:v>30.637145938179973</c:v>
                </c:pt>
                <c:pt idx="4">
                  <c:v>27.778015457801231</c:v>
                </c:pt>
                <c:pt idx="5">
                  <c:v>26.44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AMC!$A$59</c:f>
              <c:strCache>
                <c:ptCount val="1"/>
                <c:pt idx="0">
                  <c:v>Polimixina B</c:v>
                </c:pt>
              </c:strCache>
            </c:strRef>
          </c:tx>
          <c:dLbls>
            <c:dLbl>
              <c:idx val="0"/>
              <c:layout>
                <c:manualLayout>
                  <c:x val="-5.4522917318227018E-2"/>
                  <c:y val="-1.1904761904762013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217676925630794E-2"/>
                  <c:y val="-2.97619047619047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478725004149976E-2"/>
                  <c:y val="-8.9285714285713188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9132576942230939E-3"/>
                  <c:y val="1.190476190476190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6628847111547E-3"/>
                  <c:y val="1.785714285714285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AMC!$B$53:$G$53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0">
                  <c:v>2016</c:v>
                </c:pt>
              </c:numCache>
            </c:numRef>
          </c:cat>
          <c:val>
            <c:numRef>
              <c:f>AMC!$B$59:$G$59</c:f>
              <c:numCache>
                <c:formatCode>0.00</c:formatCode>
                <c:ptCount val="6"/>
                <c:pt idx="0">
                  <c:v>6.1266536543049197</c:v>
                </c:pt>
                <c:pt idx="1">
                  <c:v>7.5179533213644527</c:v>
                </c:pt>
                <c:pt idx="2">
                  <c:v>9.7737314232159598</c:v>
                </c:pt>
                <c:pt idx="3">
                  <c:v>14.514144372267715</c:v>
                </c:pt>
                <c:pt idx="4">
                  <c:v>17.667739475486961</c:v>
                </c:pt>
                <c:pt idx="5">
                  <c:v>18.88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AMC!$A$60</c:f>
              <c:strCache>
                <c:ptCount val="1"/>
                <c:pt idx="0">
                  <c:v>Fluconazol</c:v>
                </c:pt>
              </c:strCache>
            </c:strRef>
          </c:tx>
          <c:dLbls>
            <c:dLbl>
              <c:idx val="4"/>
              <c:layout>
                <c:manualLayout>
                  <c:x val="-9.9132589838909543E-3"/>
                  <c:y val="-3.5714285714285823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AMC!$B$53:$G$53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0">
                  <c:v>2016</c:v>
                </c:pt>
              </c:numCache>
            </c:numRef>
          </c:cat>
          <c:val>
            <c:numRef>
              <c:f>AMC!$B$60:$G$60</c:f>
              <c:numCache>
                <c:formatCode>General</c:formatCode>
                <c:ptCount val="6"/>
                <c:pt idx="4" formatCode="0.00">
                  <c:v>36.700000000000003</c:v>
                </c:pt>
                <c:pt idx="5" formatCode="0.00">
                  <c:v>38.700000000000003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39168"/>
        <c:axId val="43233216"/>
      </c:lineChart>
      <c:catAx>
        <c:axId val="1528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33216"/>
        <c:crosses val="autoZero"/>
        <c:auto val="1"/>
        <c:lblAlgn val="ctr"/>
        <c:lblOffset val="100"/>
        <c:noMultiLvlLbl val="0"/>
      </c:catAx>
      <c:valAx>
        <c:axId val="43233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DDD/1000pac-dia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2839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32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'2016'!$D$90</c:f>
              <c:strCache>
                <c:ptCount val="1"/>
                <c:pt idx="0">
                  <c:v>Número Hospitais Notificantes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'2016'!$C$91:$C$102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'2016'!$D$91:$D$102</c:f>
              <c:numCache>
                <c:formatCode>General</c:formatCode>
                <c:ptCount val="12"/>
                <c:pt idx="0">
                  <c:v>50</c:v>
                </c:pt>
                <c:pt idx="1">
                  <c:v>52</c:v>
                </c:pt>
                <c:pt idx="2">
                  <c:v>52</c:v>
                </c:pt>
                <c:pt idx="3">
                  <c:v>56</c:v>
                </c:pt>
                <c:pt idx="4">
                  <c:v>58</c:v>
                </c:pt>
                <c:pt idx="5">
                  <c:v>65</c:v>
                </c:pt>
                <c:pt idx="6">
                  <c:v>82</c:v>
                </c:pt>
                <c:pt idx="7">
                  <c:v>84</c:v>
                </c:pt>
                <c:pt idx="8">
                  <c:v>79</c:v>
                </c:pt>
                <c:pt idx="9">
                  <c:v>81</c:v>
                </c:pt>
                <c:pt idx="10">
                  <c:v>77</c:v>
                </c:pt>
                <c:pt idx="1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42848"/>
        <c:axId val="151501568"/>
      </c:barChart>
      <c:catAx>
        <c:axId val="15534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1501568"/>
        <c:crosses val="autoZero"/>
        <c:auto val="1"/>
        <c:lblAlgn val="ctr"/>
        <c:lblOffset val="100"/>
        <c:noMultiLvlLbl val="0"/>
      </c:catAx>
      <c:valAx>
        <c:axId val="15150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5342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'2016'!$D$104:$D$105</c:f>
              <c:strCache>
                <c:ptCount val="2"/>
                <c:pt idx="0">
                  <c:v>Psiq</c:v>
                </c:pt>
                <c:pt idx="1">
                  <c:v>LP </c:v>
                </c:pt>
              </c:strCache>
            </c:strRef>
          </c:cat>
          <c:val>
            <c:numRef>
              <c:f>'2016'!$E$104:$E$105</c:f>
              <c:numCache>
                <c:formatCode>General</c:formatCode>
                <c:ptCount val="2"/>
                <c:pt idx="0">
                  <c:v>46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3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Taxas medianas de Densidades de Incidência de IH de Hospitais de Longa Permanência, Estado de São Paulo, 2011 a  (n=32) a 2016 (n=34)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'comparativo medianas'!$I$4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medianas'!$J$3:$M$3</c:f>
              <c:strCache>
                <c:ptCount val="4"/>
                <c:pt idx="0">
                  <c:v>ITU</c:v>
                </c:pt>
                <c:pt idx="1">
                  <c:v>Pneumonia</c:v>
                </c:pt>
                <c:pt idx="2">
                  <c:v>Gastroenterite</c:v>
                </c:pt>
                <c:pt idx="3">
                  <c:v>Inf. Tegumentar</c:v>
                </c:pt>
              </c:strCache>
            </c:strRef>
          </c:cat>
          <c:val>
            <c:numRef>
              <c:f>'comparativo medianas'!$J$4:$M$4</c:f>
              <c:numCache>
                <c:formatCode>0.00</c:formatCode>
                <c:ptCount val="4"/>
                <c:pt idx="0">
                  <c:v>0.41689166605019568</c:v>
                </c:pt>
                <c:pt idx="1">
                  <c:v>0.31869295292587818</c:v>
                </c:pt>
                <c:pt idx="2">
                  <c:v>0.17347486798892506</c:v>
                </c:pt>
                <c:pt idx="3">
                  <c:v>0.44588145912809218</c:v>
                </c:pt>
              </c:numCache>
            </c:numRef>
          </c:val>
        </c:ser>
        <c:ser>
          <c:idx val="1"/>
          <c:order val="1"/>
          <c:tx>
            <c:strRef>
              <c:f>'comparativo medianas'!$I$5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medianas'!$J$3:$M$3</c:f>
              <c:strCache>
                <c:ptCount val="4"/>
                <c:pt idx="0">
                  <c:v>ITU</c:v>
                </c:pt>
                <c:pt idx="1">
                  <c:v>Pneumonia</c:v>
                </c:pt>
                <c:pt idx="2">
                  <c:v>Gastroenterite</c:v>
                </c:pt>
                <c:pt idx="3">
                  <c:v>Inf. Tegumentar</c:v>
                </c:pt>
              </c:strCache>
            </c:strRef>
          </c:cat>
          <c:val>
            <c:numRef>
              <c:f>'comparativo medianas'!$J$5:$M$5</c:f>
              <c:numCache>
                <c:formatCode>0.00</c:formatCode>
                <c:ptCount val="4"/>
                <c:pt idx="0">
                  <c:v>0.60323553605703317</c:v>
                </c:pt>
                <c:pt idx="1">
                  <c:v>0.39190071848465058</c:v>
                </c:pt>
                <c:pt idx="2">
                  <c:v>7.1550377428240927E-2</c:v>
                </c:pt>
                <c:pt idx="3">
                  <c:v>0.47820064639535648</c:v>
                </c:pt>
              </c:numCache>
            </c:numRef>
          </c:val>
        </c:ser>
        <c:ser>
          <c:idx val="2"/>
          <c:order val="2"/>
          <c:tx>
            <c:strRef>
              <c:f>'comparativo medianas'!$I$6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medianas'!$J$3:$M$3</c:f>
              <c:strCache>
                <c:ptCount val="4"/>
                <c:pt idx="0">
                  <c:v>ITU</c:v>
                </c:pt>
                <c:pt idx="1">
                  <c:v>Pneumonia</c:v>
                </c:pt>
                <c:pt idx="2">
                  <c:v>Gastroenterite</c:v>
                </c:pt>
                <c:pt idx="3">
                  <c:v>Inf. Tegumentar</c:v>
                </c:pt>
              </c:strCache>
            </c:strRef>
          </c:cat>
          <c:val>
            <c:numRef>
              <c:f>'comparativo medianas'!$J$6:$M$6</c:f>
              <c:numCache>
                <c:formatCode>General</c:formatCode>
                <c:ptCount val="4"/>
                <c:pt idx="0" formatCode="0.00">
                  <c:v>0.7</c:v>
                </c:pt>
                <c:pt idx="1">
                  <c:v>0.63</c:v>
                </c:pt>
                <c:pt idx="2">
                  <c:v>0.09</c:v>
                </c:pt>
                <c:pt idx="3">
                  <c:v>0.43</c:v>
                </c:pt>
              </c:numCache>
            </c:numRef>
          </c:val>
        </c:ser>
        <c:ser>
          <c:idx val="3"/>
          <c:order val="3"/>
          <c:tx>
            <c:strRef>
              <c:f>'comparativo medianas'!$I$7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medianas'!$J$3:$M$3</c:f>
              <c:strCache>
                <c:ptCount val="4"/>
                <c:pt idx="0">
                  <c:v>ITU</c:v>
                </c:pt>
                <c:pt idx="1">
                  <c:v>Pneumonia</c:v>
                </c:pt>
                <c:pt idx="2">
                  <c:v>Gastroenterite</c:v>
                </c:pt>
                <c:pt idx="3">
                  <c:v>Inf. Tegumentar</c:v>
                </c:pt>
              </c:strCache>
            </c:strRef>
          </c:cat>
          <c:val>
            <c:numRef>
              <c:f>'comparativo medianas'!$J$7:$M$7</c:f>
              <c:numCache>
                <c:formatCode>0.00</c:formatCode>
                <c:ptCount val="4"/>
                <c:pt idx="0">
                  <c:v>0.68743330870885666</c:v>
                </c:pt>
                <c:pt idx="1">
                  <c:v>0.59515634299317854</c:v>
                </c:pt>
                <c:pt idx="2">
                  <c:v>7.2385088671733613E-2</c:v>
                </c:pt>
                <c:pt idx="3">
                  <c:v>0.28954035468693445</c:v>
                </c:pt>
              </c:numCache>
            </c:numRef>
          </c:val>
        </c:ser>
        <c:ser>
          <c:idx val="4"/>
          <c:order val="4"/>
          <c:tx>
            <c:strRef>
              <c:f>'comparativo medianas'!$I$8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medianas'!$J$3:$M$3</c:f>
              <c:strCache>
                <c:ptCount val="4"/>
                <c:pt idx="0">
                  <c:v>ITU</c:v>
                </c:pt>
                <c:pt idx="1">
                  <c:v>Pneumonia</c:v>
                </c:pt>
                <c:pt idx="2">
                  <c:v>Gastroenterite</c:v>
                </c:pt>
                <c:pt idx="3">
                  <c:v>Inf. Tegumentar</c:v>
                </c:pt>
              </c:strCache>
            </c:strRef>
          </c:cat>
          <c:val>
            <c:numRef>
              <c:f>'comparativo medianas'!$J$8:$M$8</c:f>
              <c:numCache>
                <c:formatCode>0.00</c:formatCode>
                <c:ptCount val="4"/>
                <c:pt idx="0">
                  <c:v>0.3694447556263506</c:v>
                </c:pt>
                <c:pt idx="1">
                  <c:v>0.25756592918442045</c:v>
                </c:pt>
                <c:pt idx="2">
                  <c:v>6.5261402532516694E-2</c:v>
                </c:pt>
                <c:pt idx="3">
                  <c:v>0.23826653217432581</c:v>
                </c:pt>
              </c:numCache>
            </c:numRef>
          </c:val>
        </c:ser>
        <c:ser>
          <c:idx val="5"/>
          <c:order val="5"/>
          <c:tx>
            <c:strRef>
              <c:f>'comparativo medianas'!$I$9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medianas'!$J$3:$M$3</c:f>
              <c:strCache>
                <c:ptCount val="4"/>
                <c:pt idx="0">
                  <c:v>ITU</c:v>
                </c:pt>
                <c:pt idx="1">
                  <c:v>Pneumonia</c:v>
                </c:pt>
                <c:pt idx="2">
                  <c:v>Gastroenterite</c:v>
                </c:pt>
                <c:pt idx="3">
                  <c:v>Inf. Tegumentar</c:v>
                </c:pt>
              </c:strCache>
            </c:strRef>
          </c:cat>
          <c:val>
            <c:numRef>
              <c:f>'comparativo medianas'!$J$9:$M$9</c:f>
              <c:numCache>
                <c:formatCode>0.00</c:formatCode>
                <c:ptCount val="4"/>
                <c:pt idx="0">
                  <c:v>0.61</c:v>
                </c:pt>
                <c:pt idx="1">
                  <c:v>0.49</c:v>
                </c:pt>
                <c:pt idx="2">
                  <c:v>6.4100120573835351E-2</c:v>
                </c:pt>
                <c:pt idx="3">
                  <c:v>0.19772413409763995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870656"/>
        <c:axId val="149005440"/>
      </c:barChart>
      <c:catAx>
        <c:axId val="1568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9005440"/>
        <c:crosses val="autoZero"/>
        <c:auto val="1"/>
        <c:lblAlgn val="ctr"/>
        <c:lblOffset val="100"/>
        <c:noMultiLvlLbl val="0"/>
      </c:catAx>
      <c:valAx>
        <c:axId val="14900544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Densidade de Incidência por 1000 pac-dia</a:t>
                </a:r>
              </a:p>
            </c:rich>
          </c:tx>
          <c:layout>
            <c:manualLayout>
              <c:xMode val="edge"/>
              <c:yMode val="edge"/>
              <c:x val="1.0303958580519901E-2"/>
              <c:y val="0.2143319820871447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6870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Taxas medianas de Densidades de Incidência de IH de Hospitais Psiquiátricos, Estado de São Paulo, 2004 (n=25) a 2016 (n=46)</a:t>
            </a:r>
          </a:p>
        </c:rich>
      </c:tx>
      <c:layout>
        <c:manualLayout>
          <c:xMode val="edge"/>
          <c:yMode val="edge"/>
          <c:x val="0.16302792007583147"/>
          <c:y val="2.061769780262347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26158400816011"/>
          <c:y val="0.15826676785883692"/>
          <c:w val="0.74035566409813747"/>
          <c:h val="0.71761977977604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'comparativo medianas'!$B$4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medianas'!$C$4:$F$4</c:f>
              <c:numCache>
                <c:formatCode>0.00</c:formatCode>
                <c:ptCount val="4"/>
                <c:pt idx="0">
                  <c:v>0.15</c:v>
                </c:pt>
                <c:pt idx="1">
                  <c:v>0.3</c:v>
                </c:pt>
                <c:pt idx="2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'comparativo medianas'!$B$5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medianas'!$C$5:$F$5</c:f>
              <c:numCache>
                <c:formatCode>0.00</c:formatCode>
                <c:ptCount val="4"/>
                <c:pt idx="0">
                  <c:v>0.10964912280701755</c:v>
                </c:pt>
                <c:pt idx="1">
                  <c:v>0.15136989757303596</c:v>
                </c:pt>
                <c:pt idx="2">
                  <c:v>0.19567358946331459</c:v>
                </c:pt>
              </c:numCache>
            </c:numRef>
          </c:val>
        </c:ser>
        <c:ser>
          <c:idx val="2"/>
          <c:order val="2"/>
          <c:tx>
            <c:strRef>
              <c:f>'comparativo medianas'!$B$6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medianas'!$C$6:$F$6</c:f>
              <c:numCache>
                <c:formatCode>0.00</c:formatCode>
                <c:ptCount val="4"/>
                <c:pt idx="0">
                  <c:v>8.5384328430427398E-2</c:v>
                </c:pt>
                <c:pt idx="1">
                  <c:v>0.14516889361783097</c:v>
                </c:pt>
                <c:pt idx="2">
                  <c:v>6.5816942627944297E-2</c:v>
                </c:pt>
              </c:numCache>
            </c:numRef>
          </c:val>
        </c:ser>
        <c:ser>
          <c:idx val="3"/>
          <c:order val="3"/>
          <c:tx>
            <c:strRef>
              <c:f>'comparativo medianas'!$B$7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medianas'!$C$7:$F$7</c:f>
              <c:numCache>
                <c:formatCode>0.00</c:formatCode>
                <c:ptCount val="4"/>
                <c:pt idx="0">
                  <c:v>0.185016478016715</c:v>
                </c:pt>
                <c:pt idx="1">
                  <c:v>0.17718878042901903</c:v>
                </c:pt>
                <c:pt idx="2">
                  <c:v>4.1854415833918662E-2</c:v>
                </c:pt>
              </c:numCache>
            </c:numRef>
          </c:val>
        </c:ser>
        <c:ser>
          <c:idx val="4"/>
          <c:order val="4"/>
          <c:tx>
            <c:strRef>
              <c:f>'comparativo medianas'!$B$8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medianas'!$C$8:$F$8</c:f>
              <c:numCache>
                <c:formatCode>0.00</c:formatCode>
                <c:ptCount val="4"/>
                <c:pt idx="0">
                  <c:v>0.16814026173722652</c:v>
                </c:pt>
                <c:pt idx="1">
                  <c:v>0.15591587260819101</c:v>
                </c:pt>
                <c:pt idx="2">
                  <c:v>5.3552761071375056E-2</c:v>
                </c:pt>
              </c:numCache>
            </c:numRef>
          </c:val>
        </c:ser>
        <c:ser>
          <c:idx val="5"/>
          <c:order val="5"/>
          <c:tx>
            <c:strRef>
              <c:f>'comparativo medianas'!$B$9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2602495543672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8509741969457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medianas'!$C$9:$F$9</c:f>
              <c:numCache>
                <c:formatCode>0.00</c:formatCode>
                <c:ptCount val="4"/>
                <c:pt idx="0">
                  <c:v>0.2</c:v>
                </c:pt>
                <c:pt idx="1">
                  <c:v>0.11</c:v>
                </c:pt>
                <c:pt idx="2">
                  <c:v>0.09</c:v>
                </c:pt>
              </c:numCache>
            </c:numRef>
          </c:val>
        </c:ser>
        <c:ser>
          <c:idx val="6"/>
          <c:order val="6"/>
          <c:tx>
            <c:strRef>
              <c:f>'comparativo medianas'!$B$10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medianas'!$C$10:$F$10</c:f>
              <c:numCache>
                <c:formatCode>0.00</c:formatCode>
                <c:ptCount val="4"/>
                <c:pt idx="0">
                  <c:v>0.21</c:v>
                </c:pt>
                <c:pt idx="1">
                  <c:v>0.09</c:v>
                </c:pt>
                <c:pt idx="2">
                  <c:v>0.12</c:v>
                </c:pt>
              </c:numCache>
            </c:numRef>
          </c:val>
        </c:ser>
        <c:ser>
          <c:idx val="7"/>
          <c:order val="7"/>
          <c:tx>
            <c:strRef>
              <c:f>'comparativo medianas'!$B$11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medianas'!$C$11:$F$11</c:f>
              <c:numCache>
                <c:formatCode>0.00</c:formatCode>
                <c:ptCount val="4"/>
                <c:pt idx="0">
                  <c:v>0.13</c:v>
                </c:pt>
                <c:pt idx="1">
                  <c:v>0.17</c:v>
                </c:pt>
                <c:pt idx="2">
                  <c:v>0.12</c:v>
                </c:pt>
              </c:numCache>
            </c:numRef>
          </c:val>
        </c:ser>
        <c:ser>
          <c:idx val="8"/>
          <c:order val="8"/>
          <c:tx>
            <c:strRef>
              <c:f>'comparativo medianas'!$B$12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medianas'!$C$12:$F$12</c:f>
              <c:numCache>
                <c:formatCode>0.00</c:formatCode>
                <c:ptCount val="4"/>
                <c:pt idx="0">
                  <c:v>0.14412544678888503</c:v>
                </c:pt>
                <c:pt idx="1">
                  <c:v>0.117243602895917</c:v>
                </c:pt>
                <c:pt idx="2">
                  <c:v>0.15590408780518225</c:v>
                </c:pt>
              </c:numCache>
            </c:numRef>
          </c:val>
        </c:ser>
        <c:ser>
          <c:idx val="9"/>
          <c:order val="9"/>
          <c:tx>
            <c:strRef>
              <c:f>'comparativo medianas'!$B$13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medianas'!$C$13:$F$13</c:f>
              <c:numCache>
                <c:formatCode>0.00</c:formatCode>
                <c:ptCount val="4"/>
                <c:pt idx="0">
                  <c:v>0.13</c:v>
                </c:pt>
                <c:pt idx="1">
                  <c:v>0.42</c:v>
                </c:pt>
                <c:pt idx="2">
                  <c:v>0.16</c:v>
                </c:pt>
                <c:pt idx="3" formatCode="General">
                  <c:v>0.24</c:v>
                </c:pt>
              </c:numCache>
            </c:numRef>
          </c:val>
        </c:ser>
        <c:ser>
          <c:idx val="10"/>
          <c:order val="10"/>
          <c:tx>
            <c:strRef>
              <c:f>'comparativo medianas'!$B$14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medianas'!$C$14:$F$14</c:f>
              <c:numCache>
                <c:formatCode>General</c:formatCode>
                <c:ptCount val="4"/>
                <c:pt idx="0">
                  <c:v>0.16</c:v>
                </c:pt>
                <c:pt idx="1">
                  <c:v>0.34</c:v>
                </c:pt>
                <c:pt idx="2">
                  <c:v>0.11</c:v>
                </c:pt>
                <c:pt idx="3">
                  <c:v>0.28999999999999998</c:v>
                </c:pt>
              </c:numCache>
            </c:numRef>
          </c:val>
        </c:ser>
        <c:ser>
          <c:idx val="11"/>
          <c:order val="11"/>
          <c:tx>
            <c:strRef>
              <c:f>'comparativo medianas'!$B$15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medianas'!$C$15:$F$15</c:f>
              <c:numCache>
                <c:formatCode>0.00</c:formatCode>
                <c:ptCount val="4"/>
                <c:pt idx="0">
                  <c:v>0.31425675340517711</c:v>
                </c:pt>
                <c:pt idx="1">
                  <c:v>0.15186939357485044</c:v>
                </c:pt>
                <c:pt idx="2">
                  <c:v>4.3868697861902187E-2</c:v>
                </c:pt>
                <c:pt idx="3">
                  <c:v>0.37130546814991505</c:v>
                </c:pt>
              </c:numCache>
            </c:numRef>
          </c:val>
        </c:ser>
        <c:ser>
          <c:idx val="12"/>
          <c:order val="12"/>
          <c:tx>
            <c:strRef>
              <c:f>'comparativo medianas'!$B$16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25E-2"/>
                  <c:y val="-4.0160642570281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'comparativo medianas'!$C$3:$F$3</c:f>
              <c:strCache>
                <c:ptCount val="4"/>
                <c:pt idx="0">
                  <c:v>Pneumonia</c:v>
                </c:pt>
                <c:pt idx="1">
                  <c:v>Escabiose/IT</c:v>
                </c:pt>
                <c:pt idx="2">
                  <c:v>Gastroenterite</c:v>
                </c:pt>
                <c:pt idx="3">
                  <c:v>ITU (a partir de 2013)</c:v>
                </c:pt>
              </c:strCache>
            </c:strRef>
          </c:cat>
          <c:val>
            <c:numRef>
              <c:f>'comparativo medianas'!$C$16:$F$16</c:f>
              <c:numCache>
                <c:formatCode>0.00</c:formatCode>
                <c:ptCount val="4"/>
                <c:pt idx="0">
                  <c:v>0.25</c:v>
                </c:pt>
                <c:pt idx="1">
                  <c:v>0.56999999999999995</c:v>
                </c:pt>
                <c:pt idx="2">
                  <c:v>0.05</c:v>
                </c:pt>
                <c:pt idx="3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189120"/>
        <c:axId val="149010624"/>
      </c:barChart>
      <c:catAx>
        <c:axId val="15718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9010624"/>
        <c:crosses val="autoZero"/>
        <c:auto val="1"/>
        <c:lblAlgn val="ctr"/>
        <c:lblOffset val="100"/>
        <c:noMultiLvlLbl val="0"/>
      </c:catAx>
      <c:valAx>
        <c:axId val="149010624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Densidade de infecção por 1000 pac-dia</a:t>
                </a:r>
              </a:p>
            </c:rich>
          </c:tx>
          <c:layout>
            <c:manualLayout>
              <c:xMode val="edge"/>
              <c:yMode val="edge"/>
              <c:x val="2.8033136482939633E-2"/>
              <c:y val="0.1755358441640577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7189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191220131675502E-2"/>
          <c:y val="3.5364425600646066E-2"/>
          <c:w val="0.83522251168295181"/>
          <c:h val="0.902417886023356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'HOSPITAIS NOTIFICANTES '!$A$34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'!$B$34:$M$34</c:f>
              <c:numCache>
                <c:formatCode>General</c:formatCode>
                <c:ptCount val="12"/>
                <c:pt idx="0">
                  <c:v>46</c:v>
                </c:pt>
                <c:pt idx="1">
                  <c:v>43</c:v>
                </c:pt>
                <c:pt idx="2">
                  <c:v>87</c:v>
                </c:pt>
                <c:pt idx="3">
                  <c:v>113</c:v>
                </c:pt>
                <c:pt idx="4">
                  <c:v>182</c:v>
                </c:pt>
                <c:pt idx="5">
                  <c:v>193</c:v>
                </c:pt>
                <c:pt idx="6">
                  <c:v>313</c:v>
                </c:pt>
                <c:pt idx="7">
                  <c:v>289</c:v>
                </c:pt>
                <c:pt idx="8">
                  <c:v>309</c:v>
                </c:pt>
                <c:pt idx="9">
                  <c:v>293</c:v>
                </c:pt>
                <c:pt idx="10">
                  <c:v>308</c:v>
                </c:pt>
                <c:pt idx="11">
                  <c:v>247</c:v>
                </c:pt>
              </c:numCache>
            </c:numRef>
          </c:val>
        </c:ser>
        <c:ser>
          <c:idx val="1"/>
          <c:order val="1"/>
          <c:tx>
            <c:strRef>
              <c:f>'HOSPITAIS NOTIFICANTES '!$A$35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'!$B$35:$M$35</c:f>
              <c:numCache>
                <c:formatCode>General</c:formatCode>
                <c:ptCount val="12"/>
                <c:pt idx="0">
                  <c:v>397</c:v>
                </c:pt>
                <c:pt idx="1">
                  <c:v>389</c:v>
                </c:pt>
                <c:pt idx="2">
                  <c:v>383</c:v>
                </c:pt>
                <c:pt idx="3">
                  <c:v>421</c:v>
                </c:pt>
                <c:pt idx="4">
                  <c:v>405</c:v>
                </c:pt>
                <c:pt idx="5">
                  <c:v>412</c:v>
                </c:pt>
                <c:pt idx="6">
                  <c:v>393</c:v>
                </c:pt>
                <c:pt idx="7">
                  <c:v>411</c:v>
                </c:pt>
                <c:pt idx="8">
                  <c:v>409</c:v>
                </c:pt>
                <c:pt idx="9">
                  <c:v>419</c:v>
                </c:pt>
                <c:pt idx="10">
                  <c:v>404</c:v>
                </c:pt>
                <c:pt idx="11">
                  <c:v>369</c:v>
                </c:pt>
              </c:numCache>
            </c:numRef>
          </c:val>
        </c:ser>
        <c:ser>
          <c:idx val="2"/>
          <c:order val="2"/>
          <c:tx>
            <c:strRef>
              <c:f>'HOSPITAIS NOTIFICANTES '!$A$36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'!$B$36:$M$36</c:f>
              <c:numCache>
                <c:formatCode>General</c:formatCode>
                <c:ptCount val="12"/>
                <c:pt idx="0">
                  <c:v>516</c:v>
                </c:pt>
                <c:pt idx="1">
                  <c:v>506</c:v>
                </c:pt>
                <c:pt idx="2">
                  <c:v>491</c:v>
                </c:pt>
                <c:pt idx="3">
                  <c:v>488</c:v>
                </c:pt>
                <c:pt idx="4">
                  <c:v>485</c:v>
                </c:pt>
                <c:pt idx="5">
                  <c:v>478</c:v>
                </c:pt>
                <c:pt idx="6">
                  <c:v>461</c:v>
                </c:pt>
                <c:pt idx="7">
                  <c:v>463</c:v>
                </c:pt>
                <c:pt idx="8">
                  <c:v>445</c:v>
                </c:pt>
                <c:pt idx="9">
                  <c:v>430</c:v>
                </c:pt>
                <c:pt idx="10">
                  <c:v>418</c:v>
                </c:pt>
                <c:pt idx="11">
                  <c:v>389</c:v>
                </c:pt>
              </c:numCache>
            </c:numRef>
          </c:val>
        </c:ser>
        <c:ser>
          <c:idx val="3"/>
          <c:order val="3"/>
          <c:tx>
            <c:strRef>
              <c:f>'HOSPITAIS NOTIFICANTES '!$A$37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'!$B$37:$M$37</c:f>
              <c:numCache>
                <c:formatCode>General</c:formatCode>
                <c:ptCount val="12"/>
                <c:pt idx="0">
                  <c:v>533</c:v>
                </c:pt>
                <c:pt idx="1">
                  <c:v>527</c:v>
                </c:pt>
                <c:pt idx="2">
                  <c:v>523</c:v>
                </c:pt>
                <c:pt idx="3">
                  <c:v>526</c:v>
                </c:pt>
                <c:pt idx="4">
                  <c:v>519</c:v>
                </c:pt>
                <c:pt idx="5">
                  <c:v>512</c:v>
                </c:pt>
                <c:pt idx="6">
                  <c:v>524</c:v>
                </c:pt>
                <c:pt idx="7">
                  <c:v>516</c:v>
                </c:pt>
                <c:pt idx="8">
                  <c:v>510</c:v>
                </c:pt>
                <c:pt idx="9">
                  <c:v>510</c:v>
                </c:pt>
                <c:pt idx="10">
                  <c:v>494</c:v>
                </c:pt>
                <c:pt idx="11">
                  <c:v>524</c:v>
                </c:pt>
              </c:numCache>
            </c:numRef>
          </c:val>
        </c:ser>
        <c:ser>
          <c:idx val="4"/>
          <c:order val="4"/>
          <c:tx>
            <c:strRef>
              <c:f>'HOSPITAIS NOTIFICANTES '!$A$38</c:f>
              <c:strCache>
                <c:ptCount val="1"/>
                <c:pt idx="0">
                  <c:v>2008</c:v>
                </c:pt>
              </c:strCache>
            </c:strRef>
          </c:tx>
          <c:invertIfNegative val="1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'!$B$38:$M$38</c:f>
              <c:numCache>
                <c:formatCode>General</c:formatCode>
                <c:ptCount val="12"/>
                <c:pt idx="0">
                  <c:v>647</c:v>
                </c:pt>
                <c:pt idx="1">
                  <c:v>646</c:v>
                </c:pt>
                <c:pt idx="2">
                  <c:v>647</c:v>
                </c:pt>
                <c:pt idx="3">
                  <c:v>649</c:v>
                </c:pt>
                <c:pt idx="4">
                  <c:v>645</c:v>
                </c:pt>
                <c:pt idx="5">
                  <c:v>640</c:v>
                </c:pt>
                <c:pt idx="6">
                  <c:v>635</c:v>
                </c:pt>
                <c:pt idx="7">
                  <c:v>637</c:v>
                </c:pt>
                <c:pt idx="8">
                  <c:v>627</c:v>
                </c:pt>
                <c:pt idx="9">
                  <c:v>615</c:v>
                </c:pt>
                <c:pt idx="10">
                  <c:v>598</c:v>
                </c:pt>
                <c:pt idx="11">
                  <c:v>577</c:v>
                </c:pt>
              </c:numCache>
            </c:numRef>
          </c:val>
        </c:ser>
        <c:ser>
          <c:idx val="5"/>
          <c:order val="5"/>
          <c:tx>
            <c:strRef>
              <c:f>'HOSPITAIS NOTIFICANTES '!$A$39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'!$B$39:$M$39</c:f>
              <c:numCache>
                <c:formatCode>General</c:formatCode>
                <c:ptCount val="12"/>
                <c:pt idx="0">
                  <c:v>638</c:v>
                </c:pt>
                <c:pt idx="1">
                  <c:v>642</c:v>
                </c:pt>
                <c:pt idx="2">
                  <c:v>643</c:v>
                </c:pt>
                <c:pt idx="3">
                  <c:v>652</c:v>
                </c:pt>
                <c:pt idx="4">
                  <c:v>655</c:v>
                </c:pt>
                <c:pt idx="5">
                  <c:v>656</c:v>
                </c:pt>
                <c:pt idx="6">
                  <c:v>657</c:v>
                </c:pt>
                <c:pt idx="7">
                  <c:v>645</c:v>
                </c:pt>
                <c:pt idx="8">
                  <c:v>635</c:v>
                </c:pt>
                <c:pt idx="9">
                  <c:v>629</c:v>
                </c:pt>
                <c:pt idx="10">
                  <c:v>614</c:v>
                </c:pt>
                <c:pt idx="11">
                  <c:v>588</c:v>
                </c:pt>
              </c:numCache>
            </c:numRef>
          </c:val>
        </c:ser>
        <c:ser>
          <c:idx val="6"/>
          <c:order val="6"/>
          <c:tx>
            <c:strRef>
              <c:f>'HOSPITAIS NOTIFICANTES '!$A$40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'!$B$40:$M$40</c:f>
              <c:numCache>
                <c:formatCode>General</c:formatCode>
                <c:ptCount val="12"/>
                <c:pt idx="0">
                  <c:v>686</c:v>
                </c:pt>
                <c:pt idx="1">
                  <c:v>684</c:v>
                </c:pt>
                <c:pt idx="2">
                  <c:v>685</c:v>
                </c:pt>
                <c:pt idx="3">
                  <c:v>686</c:v>
                </c:pt>
                <c:pt idx="4">
                  <c:v>686</c:v>
                </c:pt>
                <c:pt idx="5">
                  <c:v>681</c:v>
                </c:pt>
                <c:pt idx="6">
                  <c:v>677</c:v>
                </c:pt>
                <c:pt idx="7">
                  <c:v>677</c:v>
                </c:pt>
                <c:pt idx="8">
                  <c:v>673</c:v>
                </c:pt>
                <c:pt idx="9">
                  <c:v>672</c:v>
                </c:pt>
                <c:pt idx="10">
                  <c:v>658</c:v>
                </c:pt>
                <c:pt idx="11">
                  <c:v>641</c:v>
                </c:pt>
              </c:numCache>
            </c:numRef>
          </c:val>
        </c:ser>
        <c:ser>
          <c:idx val="7"/>
          <c:order val="7"/>
          <c:tx>
            <c:strRef>
              <c:f>'HOSPITAIS NOTIFICANTES '!$A$41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'!$B$41:$M$41</c:f>
              <c:numCache>
                <c:formatCode>General</c:formatCode>
                <c:ptCount val="12"/>
                <c:pt idx="0">
                  <c:v>719</c:v>
                </c:pt>
                <c:pt idx="1">
                  <c:v>718</c:v>
                </c:pt>
                <c:pt idx="2">
                  <c:v>715</c:v>
                </c:pt>
                <c:pt idx="3">
                  <c:v>715</c:v>
                </c:pt>
                <c:pt idx="4">
                  <c:v>712</c:v>
                </c:pt>
                <c:pt idx="5">
                  <c:v>714</c:v>
                </c:pt>
                <c:pt idx="6">
                  <c:v>716</c:v>
                </c:pt>
                <c:pt idx="7">
                  <c:v>714</c:v>
                </c:pt>
                <c:pt idx="8">
                  <c:v>707</c:v>
                </c:pt>
                <c:pt idx="9">
                  <c:v>701</c:v>
                </c:pt>
                <c:pt idx="10">
                  <c:v>692</c:v>
                </c:pt>
                <c:pt idx="11">
                  <c:v>667</c:v>
                </c:pt>
              </c:numCache>
            </c:numRef>
          </c:val>
        </c:ser>
        <c:ser>
          <c:idx val="8"/>
          <c:order val="8"/>
          <c:tx>
            <c:strRef>
              <c:f>'HOSPITAIS NOTIFICANTES '!$A$42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'!$B$42:$M$42</c:f>
              <c:numCache>
                <c:formatCode>General</c:formatCode>
                <c:ptCount val="12"/>
                <c:pt idx="0">
                  <c:v>732</c:v>
                </c:pt>
                <c:pt idx="1">
                  <c:v>728</c:v>
                </c:pt>
                <c:pt idx="2">
                  <c:v>729</c:v>
                </c:pt>
                <c:pt idx="3">
                  <c:v>729</c:v>
                </c:pt>
                <c:pt idx="4">
                  <c:v>722</c:v>
                </c:pt>
                <c:pt idx="5">
                  <c:v>721</c:v>
                </c:pt>
                <c:pt idx="6">
                  <c:v>721</c:v>
                </c:pt>
                <c:pt idx="7">
                  <c:v>718</c:v>
                </c:pt>
                <c:pt idx="8">
                  <c:v>720</c:v>
                </c:pt>
                <c:pt idx="9">
                  <c:v>712</c:v>
                </c:pt>
                <c:pt idx="10">
                  <c:v>703</c:v>
                </c:pt>
                <c:pt idx="11">
                  <c:v>688</c:v>
                </c:pt>
              </c:numCache>
            </c:numRef>
          </c:val>
        </c:ser>
        <c:ser>
          <c:idx val="9"/>
          <c:order val="9"/>
          <c:tx>
            <c:strRef>
              <c:f>'HOSPITAIS NOTIFICANTES '!$A$43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'!$B$43:$M$43</c:f>
              <c:numCache>
                <c:formatCode>General</c:formatCode>
                <c:ptCount val="12"/>
                <c:pt idx="0">
                  <c:v>732</c:v>
                </c:pt>
                <c:pt idx="1">
                  <c:v>730</c:v>
                </c:pt>
                <c:pt idx="2">
                  <c:v>733</c:v>
                </c:pt>
                <c:pt idx="3">
                  <c:v>731</c:v>
                </c:pt>
                <c:pt idx="4">
                  <c:v>730</c:v>
                </c:pt>
                <c:pt idx="5">
                  <c:v>728</c:v>
                </c:pt>
                <c:pt idx="6">
                  <c:v>725</c:v>
                </c:pt>
                <c:pt idx="7">
                  <c:v>722</c:v>
                </c:pt>
                <c:pt idx="8">
                  <c:v>721</c:v>
                </c:pt>
                <c:pt idx="9">
                  <c:v>718</c:v>
                </c:pt>
                <c:pt idx="10">
                  <c:v>716</c:v>
                </c:pt>
                <c:pt idx="11">
                  <c:v>707</c:v>
                </c:pt>
              </c:numCache>
            </c:numRef>
          </c:val>
        </c:ser>
        <c:ser>
          <c:idx val="10"/>
          <c:order val="10"/>
          <c:tx>
            <c:strRef>
              <c:f>'HOSPITAIS NOTIFICANTES '!$A$44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'!$B$44:$M$44</c:f>
              <c:numCache>
                <c:formatCode>General</c:formatCode>
                <c:ptCount val="12"/>
                <c:pt idx="0">
                  <c:v>746</c:v>
                </c:pt>
                <c:pt idx="1">
                  <c:v>746</c:v>
                </c:pt>
                <c:pt idx="2">
                  <c:v>740</c:v>
                </c:pt>
                <c:pt idx="3">
                  <c:v>739</c:v>
                </c:pt>
                <c:pt idx="4">
                  <c:v>739</c:v>
                </c:pt>
                <c:pt idx="5">
                  <c:v>739</c:v>
                </c:pt>
                <c:pt idx="6">
                  <c:v>737</c:v>
                </c:pt>
                <c:pt idx="7">
                  <c:v>734</c:v>
                </c:pt>
                <c:pt idx="8">
                  <c:v>733</c:v>
                </c:pt>
                <c:pt idx="9">
                  <c:v>726</c:v>
                </c:pt>
                <c:pt idx="10">
                  <c:v>722</c:v>
                </c:pt>
                <c:pt idx="11">
                  <c:v>698</c:v>
                </c:pt>
              </c:numCache>
            </c:numRef>
          </c:val>
        </c:ser>
        <c:ser>
          <c:idx val="11"/>
          <c:order val="11"/>
          <c:tx>
            <c:strRef>
              <c:f>'HOSPITAIS NOTIFICANTES '!$A$45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'!$B$45:$M$45</c:f>
              <c:numCache>
                <c:formatCode>General</c:formatCode>
                <c:ptCount val="12"/>
                <c:pt idx="0">
                  <c:v>744</c:v>
                </c:pt>
                <c:pt idx="1">
                  <c:v>743</c:v>
                </c:pt>
                <c:pt idx="2">
                  <c:v>743</c:v>
                </c:pt>
                <c:pt idx="3">
                  <c:v>744</c:v>
                </c:pt>
                <c:pt idx="4">
                  <c:v>743</c:v>
                </c:pt>
                <c:pt idx="5">
                  <c:v>741</c:v>
                </c:pt>
                <c:pt idx="6">
                  <c:v>737</c:v>
                </c:pt>
                <c:pt idx="7">
                  <c:v>731</c:v>
                </c:pt>
                <c:pt idx="8">
                  <c:v>728</c:v>
                </c:pt>
                <c:pt idx="9">
                  <c:v>724</c:v>
                </c:pt>
                <c:pt idx="10">
                  <c:v>719</c:v>
                </c:pt>
                <c:pt idx="11">
                  <c:v>710</c:v>
                </c:pt>
              </c:numCache>
            </c:numRef>
          </c:val>
        </c:ser>
        <c:ser>
          <c:idx val="12"/>
          <c:order val="12"/>
          <c:tx>
            <c:strRef>
              <c:f>'HOSPITAIS NOTIFICANTES '!$A$46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'HOSPITAIS NOTIFICANTES '!$B$33:$M$33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'HOSPITAIS NOTIFICANTES '!$B$46:$M$46</c:f>
              <c:numCache>
                <c:formatCode>General</c:formatCode>
                <c:ptCount val="12"/>
                <c:pt idx="0">
                  <c:v>723</c:v>
                </c:pt>
                <c:pt idx="1">
                  <c:v>724</c:v>
                </c:pt>
                <c:pt idx="2">
                  <c:v>727</c:v>
                </c:pt>
                <c:pt idx="3">
                  <c:v>726</c:v>
                </c:pt>
                <c:pt idx="4">
                  <c:v>728</c:v>
                </c:pt>
                <c:pt idx="5">
                  <c:v>728</c:v>
                </c:pt>
                <c:pt idx="6">
                  <c:v>729</c:v>
                </c:pt>
                <c:pt idx="7">
                  <c:v>728</c:v>
                </c:pt>
                <c:pt idx="8">
                  <c:v>727</c:v>
                </c:pt>
                <c:pt idx="9">
                  <c:v>722</c:v>
                </c:pt>
                <c:pt idx="10">
                  <c:v>714</c:v>
                </c:pt>
                <c:pt idx="11">
                  <c:v>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224064"/>
        <c:axId val="268027584"/>
        <c:axId val="253704064"/>
      </c:bar3DChart>
      <c:catAx>
        <c:axId val="9122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027584"/>
        <c:crosses val="autoZero"/>
        <c:auto val="1"/>
        <c:lblAlgn val="ctr"/>
        <c:lblOffset val="100"/>
        <c:noMultiLvlLbl val="0"/>
      </c:catAx>
      <c:valAx>
        <c:axId val="26802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224064"/>
        <c:crosses val="autoZero"/>
        <c:crossBetween val="between"/>
      </c:valAx>
      <c:serAx>
        <c:axId val="25370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027584"/>
        <c:crosses val="autoZero"/>
        <c:tickLblSkip val="2"/>
        <c:tickMarkSkip val="1"/>
      </c:ser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010" b="0" i="0" u="none" strike="noStrike" baseline="0">
              <a:solidFill>
                <a:srgbClr val="FFFFFF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Natureza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4F81BD"/>
              </a:solidFill>
              <a:ln w="2540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4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privados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'HOSPITAIS NOTIFICANTES '!$A$99:$A$101</c:f>
              <c:strCache>
                <c:ptCount val="3"/>
                <c:pt idx="0">
                  <c:v>publicos</c:v>
                </c:pt>
                <c:pt idx="1">
                  <c:v>privados</c:v>
                </c:pt>
                <c:pt idx="2">
                  <c:v>filantropicos</c:v>
                </c:pt>
              </c:strCache>
            </c:strRef>
          </c:cat>
          <c:val>
            <c:numRef>
              <c:f>'HOSPITAIS NOTIFICANTES '!$B$99:$B$101</c:f>
              <c:numCache>
                <c:formatCode>General</c:formatCode>
                <c:ptCount val="3"/>
                <c:pt idx="0">
                  <c:v>187</c:v>
                </c:pt>
                <c:pt idx="1">
                  <c:v>274</c:v>
                </c:pt>
                <c:pt idx="2">
                  <c:v>268</c:v>
                </c:pt>
              </c:numCache>
            </c:numRef>
          </c:val>
        </c:ser>
        <c:ser>
          <c:idx val="1"/>
          <c:order val="1"/>
          <c:cat>
            <c:strRef>
              <c:f>'HOSPITAIS NOTIFICANTES '!$A$99:$A$101</c:f>
              <c:strCache>
                <c:ptCount val="3"/>
                <c:pt idx="0">
                  <c:v>publicos</c:v>
                </c:pt>
                <c:pt idx="1">
                  <c:v>privados</c:v>
                </c:pt>
                <c:pt idx="2">
                  <c:v>filantropicos</c:v>
                </c:pt>
              </c:strCache>
            </c:strRef>
          </c:cat>
          <c:val>
            <c:numRef>
              <c:f>'HOSPITAIS NOTIFICANTES '!$C$99:$C$101</c:f>
              <c:numCache>
                <c:formatCode>0%</c:formatCode>
                <c:ptCount val="3"/>
                <c:pt idx="0">
                  <c:v>0.25651577503429357</c:v>
                </c:pt>
                <c:pt idx="1">
                  <c:v>0.37585733882030176</c:v>
                </c:pt>
                <c:pt idx="2">
                  <c:v>0.36762688614540467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'TIPO DE PLANILHA'!$C$17:$S$17</c:f>
              <c:strCache>
                <c:ptCount val="17"/>
                <c:pt idx="0">
                  <c:v>Plan1</c:v>
                </c:pt>
                <c:pt idx="1">
                  <c:v>Plan 1B</c:v>
                </c:pt>
                <c:pt idx="2">
                  <c:v>Plan2</c:v>
                </c:pt>
                <c:pt idx="3">
                  <c:v>Adulto</c:v>
                </c:pt>
                <c:pt idx="4">
                  <c:v>UCO</c:v>
                </c:pt>
                <c:pt idx="5">
                  <c:v>Ped</c:v>
                </c:pt>
                <c:pt idx="6">
                  <c:v>Plan3 UTINEO</c:v>
                </c:pt>
                <c:pt idx="7">
                  <c:v>Plan5Ad</c:v>
                </c:pt>
                <c:pt idx="8">
                  <c:v>Plan5UCO</c:v>
                </c:pt>
                <c:pt idx="9">
                  <c:v>Plan 5B PED</c:v>
                </c:pt>
                <c:pt idx="10">
                  <c:v>Plan 5B NEO</c:v>
                </c:pt>
                <c:pt idx="11">
                  <c:v>Plan6 Ad</c:v>
                </c:pt>
                <c:pt idx="12">
                  <c:v>Plan6 Uco</c:v>
                </c:pt>
                <c:pt idx="13">
                  <c:v>Plan4ad</c:v>
                </c:pt>
                <c:pt idx="14">
                  <c:v>Plan4Uco</c:v>
                </c:pt>
                <c:pt idx="15">
                  <c:v>Plan4ped</c:v>
                </c:pt>
                <c:pt idx="16">
                  <c:v>plan4neo</c:v>
                </c:pt>
              </c:strCache>
            </c:strRef>
          </c:cat>
          <c:val>
            <c:numRef>
              <c:f>'TIPO DE PLANILHA'!$C$19:$S$19</c:f>
              <c:numCache>
                <c:formatCode>General</c:formatCode>
                <c:ptCount val="17"/>
                <c:pt idx="0">
                  <c:v>605</c:v>
                </c:pt>
                <c:pt idx="1">
                  <c:v>574</c:v>
                </c:pt>
                <c:pt idx="2">
                  <c:v>434</c:v>
                </c:pt>
                <c:pt idx="3">
                  <c:v>413</c:v>
                </c:pt>
                <c:pt idx="4">
                  <c:v>52</c:v>
                </c:pt>
                <c:pt idx="5">
                  <c:v>170</c:v>
                </c:pt>
                <c:pt idx="6">
                  <c:v>218</c:v>
                </c:pt>
                <c:pt idx="7">
                  <c:v>342</c:v>
                </c:pt>
                <c:pt idx="8">
                  <c:v>43</c:v>
                </c:pt>
                <c:pt idx="9">
                  <c:v>132</c:v>
                </c:pt>
                <c:pt idx="10">
                  <c:v>192</c:v>
                </c:pt>
                <c:pt idx="11">
                  <c:v>411</c:v>
                </c:pt>
                <c:pt idx="12">
                  <c:v>46</c:v>
                </c:pt>
                <c:pt idx="13">
                  <c:v>407</c:v>
                </c:pt>
                <c:pt idx="14">
                  <c:v>49</c:v>
                </c:pt>
                <c:pt idx="15">
                  <c:v>163</c:v>
                </c:pt>
                <c:pt idx="16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34880"/>
        <c:axId val="103646336"/>
      </c:barChart>
      <c:catAx>
        <c:axId val="10303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646336"/>
        <c:crosses val="autoZero"/>
        <c:auto val="1"/>
        <c:lblAlgn val="ctr"/>
        <c:lblOffset val="100"/>
        <c:noMultiLvlLbl val="0"/>
      </c:catAx>
      <c:valAx>
        <c:axId val="103646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30348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[Global2016_final.xls]TabelaCIRAcool!$A$30:$A$40</c:f>
              <c:strCache>
                <c:ptCount val="11"/>
                <c:pt idx="0">
                  <c:v>CGERA</c:v>
                </c:pt>
                <c:pt idx="1">
                  <c:v>GINEC</c:v>
                </c:pt>
                <c:pt idx="2">
                  <c:v>ORTOP</c:v>
                </c:pt>
                <c:pt idx="3">
                  <c:v>CIVAS</c:v>
                </c:pt>
                <c:pt idx="4">
                  <c:v>PLAST</c:v>
                </c:pt>
                <c:pt idx="5">
                  <c:v>UROCI</c:v>
                </c:pt>
                <c:pt idx="6">
                  <c:v>NEUCI</c:v>
                </c:pt>
                <c:pt idx="7">
                  <c:v>CIRPE</c:v>
                </c:pt>
                <c:pt idx="8">
                  <c:v>GASCI</c:v>
                </c:pt>
                <c:pt idx="9">
                  <c:v>TORAX</c:v>
                </c:pt>
                <c:pt idx="10">
                  <c:v>CCARD</c:v>
                </c:pt>
              </c:strCache>
            </c:strRef>
          </c:cat>
          <c:val>
            <c:numRef>
              <c:f>[Global2016_final.xls]TabelaCIRAcool!$B$30:$B$40</c:f>
              <c:numCache>
                <c:formatCode>General</c:formatCode>
                <c:ptCount val="11"/>
                <c:pt idx="0">
                  <c:v>508</c:v>
                </c:pt>
                <c:pt idx="1">
                  <c:v>499</c:v>
                </c:pt>
                <c:pt idx="2">
                  <c:v>483</c:v>
                </c:pt>
                <c:pt idx="3">
                  <c:v>442</c:v>
                </c:pt>
                <c:pt idx="4">
                  <c:v>433</c:v>
                </c:pt>
                <c:pt idx="5">
                  <c:v>413</c:v>
                </c:pt>
                <c:pt idx="6">
                  <c:v>319</c:v>
                </c:pt>
                <c:pt idx="7">
                  <c:v>302</c:v>
                </c:pt>
                <c:pt idx="8">
                  <c:v>249</c:v>
                </c:pt>
                <c:pt idx="9">
                  <c:v>230</c:v>
                </c:pt>
                <c:pt idx="10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947392"/>
        <c:axId val="141303104"/>
      </c:barChart>
      <c:catAx>
        <c:axId val="14194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303104"/>
        <c:crosses val="autoZero"/>
        <c:auto val="1"/>
        <c:lblAlgn val="ctr"/>
        <c:lblOffset val="100"/>
        <c:noMultiLvlLbl val="0"/>
      </c:catAx>
      <c:valAx>
        <c:axId val="14130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947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[Global2016_final.xls]TabelaCIRAcool!$A$11:$A$21</c:f>
              <c:strCache>
                <c:ptCount val="11"/>
                <c:pt idx="0">
                  <c:v>ORTOP</c:v>
                </c:pt>
                <c:pt idx="1">
                  <c:v>CGERA</c:v>
                </c:pt>
                <c:pt idx="2">
                  <c:v>PLAST</c:v>
                </c:pt>
                <c:pt idx="3">
                  <c:v>GINEC</c:v>
                </c:pt>
                <c:pt idx="4">
                  <c:v>CIVAS</c:v>
                </c:pt>
                <c:pt idx="5">
                  <c:v>UROCI</c:v>
                </c:pt>
                <c:pt idx="6">
                  <c:v>GASCI</c:v>
                </c:pt>
                <c:pt idx="7">
                  <c:v>NEUCI</c:v>
                </c:pt>
                <c:pt idx="8">
                  <c:v>CIRPE</c:v>
                </c:pt>
                <c:pt idx="9">
                  <c:v>CCARD</c:v>
                </c:pt>
                <c:pt idx="10">
                  <c:v>TORAX</c:v>
                </c:pt>
              </c:strCache>
            </c:strRef>
          </c:cat>
          <c:val>
            <c:numRef>
              <c:f>[Global2016_final.xls]TabelaCIRAcool!$B$11:$B$21</c:f>
              <c:numCache>
                <c:formatCode>General</c:formatCode>
                <c:ptCount val="11"/>
                <c:pt idx="0">
                  <c:v>318144</c:v>
                </c:pt>
                <c:pt idx="1">
                  <c:v>202935</c:v>
                </c:pt>
                <c:pt idx="2">
                  <c:v>135831</c:v>
                </c:pt>
                <c:pt idx="3">
                  <c:v>130255</c:v>
                </c:pt>
                <c:pt idx="4">
                  <c:v>89870</c:v>
                </c:pt>
                <c:pt idx="5">
                  <c:v>85999</c:v>
                </c:pt>
                <c:pt idx="6">
                  <c:v>48693</c:v>
                </c:pt>
                <c:pt idx="7">
                  <c:v>47638</c:v>
                </c:pt>
                <c:pt idx="8">
                  <c:v>44457</c:v>
                </c:pt>
                <c:pt idx="9">
                  <c:v>35953</c:v>
                </c:pt>
                <c:pt idx="10">
                  <c:v>10490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189056"/>
        <c:axId val="141332992"/>
      </c:barChart>
      <c:catAx>
        <c:axId val="14218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332992"/>
        <c:crosses val="autoZero"/>
        <c:auto val="1"/>
        <c:lblAlgn val="ctr"/>
        <c:lblOffset val="100"/>
        <c:noMultiLvlLbl val="0"/>
      </c:catAx>
      <c:valAx>
        <c:axId val="14133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189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Mediana de taxas de ISC em cirurgias limpas, ESP, 2004 - 2016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'MEDIANA CIRURGIA LIMPA'!$D$1</c:f>
              <c:strCache>
                <c:ptCount val="1"/>
                <c:pt idx="0">
                  <c:v>CCARD</c:v>
                </c:pt>
              </c:strCache>
            </c:strRef>
          </c:tx>
          <c:cat>
            <c:numRef>
              <c:f>'MEDIANA CIRURGIA LIMPA'!$A$2:$A$14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'MEDIANA CIRURGIA LIMPA'!$D$2:$D$14</c:f>
              <c:numCache>
                <c:formatCode>0.00</c:formatCode>
                <c:ptCount val="13"/>
                <c:pt idx="1">
                  <c:v>1.910828025477707</c:v>
                </c:pt>
                <c:pt idx="2">
                  <c:v>1.1494252873563218</c:v>
                </c:pt>
                <c:pt idx="3">
                  <c:v>1.6920473773265652</c:v>
                </c:pt>
                <c:pt idx="4">
                  <c:v>1.4598540145985401</c:v>
                </c:pt>
                <c:pt idx="5">
                  <c:v>1.18</c:v>
                </c:pt>
                <c:pt idx="6">
                  <c:v>1.23</c:v>
                </c:pt>
                <c:pt idx="7">
                  <c:v>2.39816976217057</c:v>
                </c:pt>
                <c:pt idx="8">
                  <c:v>1.31578947368421</c:v>
                </c:pt>
                <c:pt idx="9">
                  <c:v>0.95268195773884778</c:v>
                </c:pt>
                <c:pt idx="10">
                  <c:v>1.4705882352941175</c:v>
                </c:pt>
                <c:pt idx="11">
                  <c:v>1.496715437444013</c:v>
                </c:pt>
                <c:pt idx="12">
                  <c:v>0.73784722222222221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'MEDIANA CIRURGIA LIMPA'!$J$1</c:f>
              <c:strCache>
                <c:ptCount val="1"/>
                <c:pt idx="0">
                  <c:v>NEUCI</c:v>
                </c:pt>
              </c:strCache>
            </c:strRef>
          </c:tx>
          <c:cat>
            <c:numRef>
              <c:f>'MEDIANA CIRURGIA LIMPA'!$A$2:$A$14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'MEDIANA CIRURGIA LIMPA'!$J$2:$J$14</c:f>
              <c:numCache>
                <c:formatCode>0.00</c:formatCode>
                <c:ptCount val="13"/>
                <c:pt idx="1">
                  <c:v>0</c:v>
                </c:pt>
                <c:pt idx="2">
                  <c:v>0.20661157024793389</c:v>
                </c:pt>
                <c:pt idx="3">
                  <c:v>1.3333333333333335</c:v>
                </c:pt>
                <c:pt idx="4">
                  <c:v>0.70921985815602839</c:v>
                </c:pt>
                <c:pt idx="5">
                  <c:v>1.45</c:v>
                </c:pt>
                <c:pt idx="6">
                  <c:v>1.46</c:v>
                </c:pt>
                <c:pt idx="7">
                  <c:v>1.69858271124094</c:v>
                </c:pt>
                <c:pt idx="8">
                  <c:v>1.3333333333333299</c:v>
                </c:pt>
                <c:pt idx="9">
                  <c:v>1.9704911667637353</c:v>
                </c:pt>
                <c:pt idx="10">
                  <c:v>1.4925373134328357</c:v>
                </c:pt>
                <c:pt idx="11">
                  <c:v>1.8207193324222952</c:v>
                </c:pt>
                <c:pt idx="12">
                  <c:v>2.0137856467090147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'MEDIANA CIRURGIA LIMPA'!$K$1</c:f>
              <c:strCache>
                <c:ptCount val="1"/>
                <c:pt idx="0">
                  <c:v>ORTOP</c:v>
                </c:pt>
              </c:strCache>
            </c:strRef>
          </c:tx>
          <c:cat>
            <c:numRef>
              <c:f>'MEDIANA CIRURGIA LIMPA'!$A$2:$A$14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'MEDIANA CIRURGIA LIMPA'!$K$2:$K$14</c:f>
              <c:numCache>
                <c:formatCode>0.00</c:formatCode>
                <c:ptCount val="13"/>
                <c:pt idx="1">
                  <c:v>0</c:v>
                </c:pt>
                <c:pt idx="2">
                  <c:v>0.40871934604904631</c:v>
                </c:pt>
                <c:pt idx="3">
                  <c:v>0.40650406504065045</c:v>
                </c:pt>
                <c:pt idx="4">
                  <c:v>0.23476248208971673</c:v>
                </c:pt>
                <c:pt idx="5">
                  <c:v>0.44</c:v>
                </c:pt>
                <c:pt idx="6">
                  <c:v>0.39</c:v>
                </c:pt>
                <c:pt idx="7">
                  <c:v>0.52747202742399502</c:v>
                </c:pt>
                <c:pt idx="8">
                  <c:v>0.52731491246572404</c:v>
                </c:pt>
                <c:pt idx="9">
                  <c:v>0.50146268681737793</c:v>
                </c:pt>
                <c:pt idx="10">
                  <c:v>0.47132786351115191</c:v>
                </c:pt>
                <c:pt idx="11">
                  <c:v>0.4784798534798535</c:v>
                </c:pt>
                <c:pt idx="12">
                  <c:v>0.5089058524173028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'MEDIANA CIRURGIA LIMPA'!$O$1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'MEDIANA CIRURGIA LIMPA'!$A$2:$A$14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'MEDIANA CIRURGIA LIMPA'!$O$2:$O$14</c:f>
              <c:numCache>
                <c:formatCode>0.00</c:formatCode>
                <c:ptCount val="13"/>
                <c:pt idx="0" formatCode="General">
                  <c:v>0.62</c:v>
                </c:pt>
                <c:pt idx="1">
                  <c:v>0.56602546549835697</c:v>
                </c:pt>
                <c:pt idx="2">
                  <c:v>0.60018467220683291</c:v>
                </c:pt>
                <c:pt idx="3">
                  <c:v>0.58163689239717487</c:v>
                </c:pt>
                <c:pt idx="4">
                  <c:v>0.5</c:v>
                </c:pt>
                <c:pt idx="5">
                  <c:v>0.51</c:v>
                </c:pt>
                <c:pt idx="6">
                  <c:v>0.48</c:v>
                </c:pt>
                <c:pt idx="7">
                  <c:v>0.52724077328646701</c:v>
                </c:pt>
                <c:pt idx="8">
                  <c:v>0.62586926286509004</c:v>
                </c:pt>
                <c:pt idx="9">
                  <c:v>0.57020698960784555</c:v>
                </c:pt>
                <c:pt idx="10">
                  <c:v>0.47689324440501946</c:v>
                </c:pt>
                <c:pt idx="11">
                  <c:v>0.45937504945898466</c:v>
                </c:pt>
                <c:pt idx="12">
                  <c:v>0.51546391752577314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75296"/>
        <c:axId val="74904640"/>
      </c:lineChart>
      <c:catAx>
        <c:axId val="1427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904640"/>
        <c:crosses val="autoZero"/>
        <c:auto val="1"/>
        <c:lblAlgn val="ctr"/>
        <c:lblOffset val="100"/>
        <c:noMultiLvlLbl val="0"/>
      </c:catAx>
      <c:valAx>
        <c:axId val="74904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Taxa de ISC (%)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7752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[Global2016_final.xls]TabelaCIRAcool!$A$135:$A$145</c:f>
              <c:strCache>
                <c:ptCount val="11"/>
                <c:pt idx="0">
                  <c:v>Revascularização do miocárdio</c:v>
                </c:pt>
                <c:pt idx="1">
                  <c:v>Colectomia laparoscópica</c:v>
                </c:pt>
                <c:pt idx="2">
                  <c:v>Histerectomia laparoscópica</c:v>
                </c:pt>
                <c:pt idx="3">
                  <c:v>Mastectomia</c:v>
                </c:pt>
                <c:pt idx="4">
                  <c:v>Craniotomia</c:v>
                </c:pt>
                <c:pt idx="5">
                  <c:v>Apendicectomia laparoscópica</c:v>
                </c:pt>
                <c:pt idx="6">
                  <c:v>Herniorrafia/hernioplastia laparoscópica</c:v>
                </c:pt>
                <c:pt idx="7">
                  <c:v>Artroplastia de joelho</c:v>
                </c:pt>
                <c:pt idx="8">
                  <c:v>Artroplastia Total de Quadril</c:v>
                </c:pt>
                <c:pt idx="9">
                  <c:v>Colecistectomia laparoscópica</c:v>
                </c:pt>
                <c:pt idx="10">
                  <c:v>Parto cesariano</c:v>
                </c:pt>
              </c:strCache>
            </c:strRef>
          </c:cat>
          <c:val>
            <c:numRef>
              <c:f>[Global2016_final.xls]TabelaCIRAcool!$B$135:$B$145</c:f>
              <c:numCache>
                <c:formatCode>General</c:formatCode>
                <c:ptCount val="11"/>
                <c:pt idx="0">
                  <c:v>142</c:v>
                </c:pt>
                <c:pt idx="1">
                  <c:v>191</c:v>
                </c:pt>
                <c:pt idx="2">
                  <c:v>240</c:v>
                </c:pt>
                <c:pt idx="3">
                  <c:v>250</c:v>
                </c:pt>
                <c:pt idx="4">
                  <c:v>254</c:v>
                </c:pt>
                <c:pt idx="5">
                  <c:v>263</c:v>
                </c:pt>
                <c:pt idx="6">
                  <c:v>303</c:v>
                </c:pt>
                <c:pt idx="7">
                  <c:v>309</c:v>
                </c:pt>
                <c:pt idx="8">
                  <c:v>310</c:v>
                </c:pt>
                <c:pt idx="9">
                  <c:v>379</c:v>
                </c:pt>
                <c:pt idx="10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77856"/>
        <c:axId val="82187904"/>
      </c:barChart>
      <c:catAx>
        <c:axId val="142777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87904"/>
        <c:crosses val="autoZero"/>
        <c:auto val="1"/>
        <c:lblAlgn val="ctr"/>
        <c:lblOffset val="100"/>
        <c:noMultiLvlLbl val="0"/>
      </c:catAx>
      <c:valAx>
        <c:axId val="821879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2777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0A540-8EAE-44E6-885A-F26D3DCE19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E3EAAF-8948-4E5B-933C-35103DCD6CF9}">
      <dgm:prSet phldrT="[Texto]"/>
      <dgm:spPr>
        <a:xfrm>
          <a:off x="251672" y="3708"/>
          <a:ext cx="2121792" cy="1060896"/>
        </a:xfrm>
        <a:solidFill>
          <a:srgbClr val="3333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pt-BR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NACIONAL</a:t>
          </a:r>
          <a:endParaRPr lang="pt-BR" b="1" dirty="0">
            <a:solidFill>
              <a:srgbClr val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A39EE85-D530-4B3A-9D51-5A358FCD7352}" type="parTrans" cxnId="{8880DDB8-BB1C-4D25-9C6E-D40B6D8711E0}">
      <dgm:prSet/>
      <dgm:spPr/>
      <dgm:t>
        <a:bodyPr/>
        <a:lstStyle/>
        <a:p>
          <a:endParaRPr lang="pt-BR"/>
        </a:p>
      </dgm:t>
    </dgm:pt>
    <dgm:pt modelId="{39B2E32A-47EC-4783-B4BA-0A6523B22815}" type="sibTrans" cxnId="{8880DDB8-BB1C-4D25-9C6E-D40B6D8711E0}">
      <dgm:prSet/>
      <dgm:spPr/>
      <dgm:t>
        <a:bodyPr/>
        <a:lstStyle/>
        <a:p>
          <a:endParaRPr lang="pt-BR"/>
        </a:p>
      </dgm:t>
    </dgm:pt>
    <dgm:pt modelId="{2539B968-C9CC-4A40-8BFE-C6BFD19EA5AF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>
          <a:off x="676030" y="1329828"/>
          <a:ext cx="1697433" cy="1060896"/>
        </a:xfrm>
        <a:gradFill rotWithShape="1">
          <a:gsLst>
            <a:gs pos="0">
              <a:srgbClr val="AAE2CA">
                <a:shade val="51000"/>
                <a:satMod val="130000"/>
              </a:srgbClr>
            </a:gs>
            <a:gs pos="80000">
              <a:srgbClr val="AAE2CA">
                <a:shade val="93000"/>
                <a:satMod val="130000"/>
              </a:srgbClr>
            </a:gs>
            <a:gs pos="100000">
              <a:srgbClr val="AAE2CA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AAE2CA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ANVISA</a:t>
          </a:r>
          <a:endParaRPr lang="pt-BR" sz="2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1D6E2B40-9EBC-488A-9A1E-4666ED8465BE}" type="parTrans" cxnId="{66167BA7-ED9C-4757-B2EC-79F6FB8F464E}">
      <dgm:prSet/>
      <dgm:spPr>
        <a:xfrm>
          <a:off x="463851" y="1064604"/>
          <a:ext cx="212179" cy="795672"/>
        </a:xfr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3FFD82D6-BAC6-4E72-A829-30341FA31C30}" type="sibTrans" cxnId="{66167BA7-ED9C-4757-B2EC-79F6FB8F464E}">
      <dgm:prSet/>
      <dgm:spPr/>
      <dgm:t>
        <a:bodyPr/>
        <a:lstStyle/>
        <a:p>
          <a:endParaRPr lang="pt-BR"/>
        </a:p>
      </dgm:t>
    </dgm:pt>
    <dgm:pt modelId="{C929A285-7BA9-443C-BC2A-D800375EB34A}">
      <dgm:prSet phldrT="[Texto]" custT="1"/>
      <dgm:spPr>
        <a:xfrm>
          <a:off x="676030" y="3982068"/>
          <a:ext cx="1879823" cy="102407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Guias de recomendações</a:t>
          </a:r>
          <a:endParaRPr lang="pt-BR" sz="1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9704E07-13C1-4C2C-93B1-50F7349FA513}" type="parTrans" cxnId="{4DAAB744-E8D8-47FB-9FCC-03352294319C}">
      <dgm:prSet/>
      <dgm:spPr>
        <a:xfrm>
          <a:off x="463851" y="1064604"/>
          <a:ext cx="212179" cy="3429500"/>
        </a:xfr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B7741CF3-CC16-422A-AEC8-25C20E785349}" type="sibTrans" cxnId="{4DAAB744-E8D8-47FB-9FCC-03352294319C}">
      <dgm:prSet/>
      <dgm:spPr/>
      <dgm:t>
        <a:bodyPr/>
        <a:lstStyle/>
        <a:p>
          <a:endParaRPr lang="pt-BR"/>
        </a:p>
      </dgm:t>
    </dgm:pt>
    <dgm:pt modelId="{C523D696-3745-442C-8438-78A41BA5B928}">
      <dgm:prSet phldrT="[Texto]"/>
      <dgm:spPr>
        <a:xfrm>
          <a:off x="2903912" y="3708"/>
          <a:ext cx="2121792" cy="1060896"/>
        </a:xfrm>
        <a:solidFill>
          <a:srgbClr val="3333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</a:pPr>
          <a:r>
            <a:rPr lang="pt-BR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ESTADUAL</a:t>
          </a:r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pt-B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B24D8C-1044-48C6-AA22-B9FDD09927C2}" type="parTrans" cxnId="{CB55D7C7-1394-48BD-A07A-1DFA25771A72}">
      <dgm:prSet/>
      <dgm:spPr/>
      <dgm:t>
        <a:bodyPr/>
        <a:lstStyle/>
        <a:p>
          <a:endParaRPr lang="pt-BR"/>
        </a:p>
      </dgm:t>
    </dgm:pt>
    <dgm:pt modelId="{5A531C59-E3EB-4931-B6B5-B6332F185737}" type="sibTrans" cxnId="{CB55D7C7-1394-48BD-A07A-1DFA25771A72}">
      <dgm:prSet/>
      <dgm:spPr/>
      <dgm:t>
        <a:bodyPr/>
        <a:lstStyle/>
        <a:p>
          <a:endParaRPr lang="pt-BR"/>
        </a:p>
      </dgm:t>
    </dgm:pt>
    <dgm:pt modelId="{1E1865E6-3FCD-415C-9AE5-5022C8778B31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>
          <a:off x="3328271" y="1329828"/>
          <a:ext cx="1785649" cy="1229196"/>
        </a:xfrm>
        <a:gradFill rotWithShape="1">
          <a:gsLst>
            <a:gs pos="0">
              <a:srgbClr val="AAE2CA">
                <a:shade val="51000"/>
                <a:satMod val="130000"/>
              </a:srgbClr>
            </a:gs>
            <a:gs pos="80000">
              <a:srgbClr val="AAE2CA">
                <a:shade val="93000"/>
                <a:satMod val="130000"/>
              </a:srgbClr>
            </a:gs>
            <a:gs pos="100000">
              <a:srgbClr val="AAE2CA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AAE2CA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sz="24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CVE</a:t>
          </a:r>
          <a:r>
            <a:rPr lang="pt-BR" sz="18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r>
            <a:rPr lang="pt-BR" sz="18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 Divisão de Infecção Hospitalar </a:t>
          </a:r>
          <a:endParaRPr lang="pt-BR" sz="1800" b="1" dirty="0">
            <a:solidFill>
              <a:srgbClr val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1D492334-B426-4AE7-BB69-51926324C437}" type="parTrans" cxnId="{2CA55F17-83D1-4A67-8D8C-8738D746FC49}">
      <dgm:prSet/>
      <dgm:spPr>
        <a:xfrm>
          <a:off x="3116092" y="1064604"/>
          <a:ext cx="212179" cy="879822"/>
        </a:xfr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3707E91A-3769-49E1-95AE-43A9DD2B8681}" type="sibTrans" cxnId="{2CA55F17-83D1-4A67-8D8C-8738D746FC49}">
      <dgm:prSet/>
      <dgm:spPr/>
      <dgm:t>
        <a:bodyPr/>
        <a:lstStyle/>
        <a:p>
          <a:endParaRPr lang="pt-BR"/>
        </a:p>
      </dgm:t>
    </dgm:pt>
    <dgm:pt modelId="{8D8694CD-A36C-4282-BFF0-E444F28B4C16}">
      <dgm:prSet phldrT="[Texto]" custT="1"/>
      <dgm:spPr>
        <a:xfrm>
          <a:off x="3328271" y="4150369"/>
          <a:ext cx="1697433" cy="106089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Define normativas técnicas </a:t>
          </a:r>
          <a:endParaRPr lang="pt-BR" sz="18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8A0F668-C634-4140-A41E-0FBB8710E292}" type="parTrans" cxnId="{ECA7C351-302C-4637-98F8-EE66530DFCC0}">
      <dgm:prSet/>
      <dgm:spPr>
        <a:xfrm>
          <a:off x="3116092" y="1064604"/>
          <a:ext cx="212179" cy="3616213"/>
        </a:xfr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C9F3FE08-259D-4990-995C-7BB2300FE82D}" type="sibTrans" cxnId="{ECA7C351-302C-4637-98F8-EE66530DFCC0}">
      <dgm:prSet/>
      <dgm:spPr/>
      <dgm:t>
        <a:bodyPr/>
        <a:lstStyle/>
        <a:p>
          <a:endParaRPr lang="pt-BR"/>
        </a:p>
      </dgm:t>
    </dgm:pt>
    <dgm:pt modelId="{A4F50C5E-05F5-4EAC-9787-26D18E996982}">
      <dgm:prSet phldrT="[Texto]"/>
      <dgm:spPr>
        <a:xfrm>
          <a:off x="5556153" y="90"/>
          <a:ext cx="2121792" cy="1060896"/>
        </a:xfrm>
        <a:solidFill>
          <a:srgbClr val="3333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MUNICIPAL</a:t>
          </a:r>
        </a:p>
      </dgm:t>
    </dgm:pt>
    <dgm:pt modelId="{499B6DD8-3D49-454B-AC41-C8E53AF55848}" type="parTrans" cxnId="{096F3492-9ED0-4207-807D-9AD521E0843C}">
      <dgm:prSet/>
      <dgm:spPr/>
      <dgm:t>
        <a:bodyPr/>
        <a:lstStyle/>
        <a:p>
          <a:endParaRPr lang="pt-BR"/>
        </a:p>
      </dgm:t>
    </dgm:pt>
    <dgm:pt modelId="{59927E69-181A-4449-B06E-C5BB6FAA39E6}" type="sibTrans" cxnId="{096F3492-9ED0-4207-807D-9AD521E0843C}">
      <dgm:prSet/>
      <dgm:spPr/>
      <dgm:t>
        <a:bodyPr/>
        <a:lstStyle/>
        <a:p>
          <a:endParaRPr lang="pt-BR"/>
        </a:p>
      </dgm:t>
    </dgm:pt>
    <dgm:pt modelId="{5DC57A86-647A-4B70-8AA5-714BC0037F21}">
      <dgm:prSet phldrT="[Texto]" custT="1"/>
      <dgm:spPr>
        <a:xfrm>
          <a:off x="5980511" y="2655948"/>
          <a:ext cx="1697433" cy="106089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2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Executa as ações</a:t>
          </a:r>
          <a:endParaRPr lang="pt-BR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248FBFA-430A-46F4-BD34-8FB169856DF6}" type="parTrans" cxnId="{17308BE0-3F6E-45C1-949C-642A635D0107}">
      <dgm:prSet/>
      <dgm:spPr>
        <a:xfrm>
          <a:off x="5768332" y="1060986"/>
          <a:ext cx="212179" cy="2125409"/>
        </a:xfr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8C8ED24F-9530-4674-8AAA-7A6871DDD004}" type="sibTrans" cxnId="{17308BE0-3F6E-45C1-949C-642A635D0107}">
      <dgm:prSet/>
      <dgm:spPr/>
      <dgm:t>
        <a:bodyPr/>
        <a:lstStyle/>
        <a:p>
          <a:endParaRPr lang="pt-BR"/>
        </a:p>
      </dgm:t>
    </dgm:pt>
    <dgm:pt modelId="{7479633D-CED2-4CF7-A311-FF06C0B5283F}">
      <dgm:prSet custT="1"/>
      <dgm:spPr>
        <a:xfrm>
          <a:off x="676030" y="2655948"/>
          <a:ext cx="1697433" cy="106089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Legislações</a:t>
          </a:r>
          <a:endParaRPr lang="pt-BR" sz="20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220EAFA-65F6-4B58-AFDE-DD9998FBC075}" type="parTrans" cxnId="{6F64E619-85EF-4E41-A998-EE9EC04A4319}">
      <dgm:prSet/>
      <dgm:spPr>
        <a:xfrm>
          <a:off x="463851" y="1064604"/>
          <a:ext cx="212179" cy="2121792"/>
        </a:xfr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6C65D45F-F70C-43CB-984F-E8DFE4E7B4AE}" type="sibTrans" cxnId="{6F64E619-85EF-4E41-A998-EE9EC04A4319}">
      <dgm:prSet/>
      <dgm:spPr/>
      <dgm:t>
        <a:bodyPr/>
        <a:lstStyle/>
        <a:p>
          <a:endParaRPr lang="pt-BR"/>
        </a:p>
      </dgm:t>
    </dgm:pt>
    <dgm:pt modelId="{3B5774AE-2DE1-430C-9E52-B18397C6766A}">
      <dgm:prSet custT="1"/>
      <dgm:spPr>
        <a:xfrm>
          <a:off x="3328271" y="2824249"/>
          <a:ext cx="1697433" cy="106089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Coordena o sistema estadual</a:t>
          </a:r>
          <a:endParaRPr lang="pt-BR" sz="1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7754EBD-4805-4EAC-BDC4-3F3930AB2056}" type="parTrans" cxnId="{B6EB79FC-0B58-486D-8FBA-FF57980BC2E5}">
      <dgm:prSet/>
      <dgm:spPr>
        <a:xfrm>
          <a:off x="3116092" y="1064604"/>
          <a:ext cx="212179" cy="2290092"/>
        </a:xfr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C7D34D32-28E7-48B2-84DD-A327EBB5CE58}" type="sibTrans" cxnId="{B6EB79FC-0B58-486D-8FBA-FF57980BC2E5}">
      <dgm:prSet/>
      <dgm:spPr/>
      <dgm:t>
        <a:bodyPr/>
        <a:lstStyle/>
        <a:p>
          <a:endParaRPr lang="pt-BR"/>
        </a:p>
      </dgm:t>
    </dgm:pt>
    <dgm:pt modelId="{890C0C77-80E5-4607-84C3-A5959403E50E}">
      <dgm:prSet custT="1"/>
      <dgm:spPr>
        <a:xfrm>
          <a:off x="5980511" y="1329828"/>
          <a:ext cx="1697433" cy="106089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5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Coordena o sistema municipal </a:t>
          </a:r>
          <a:endParaRPr lang="pt-BR" sz="18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D454794-117C-4A61-81FB-EBC34176E68C}" type="parTrans" cxnId="{E08A7FDE-F6F3-4CE8-9266-A6F6FC9A2D80}">
      <dgm:prSet/>
      <dgm:spPr>
        <a:xfrm>
          <a:off x="5768332" y="1060986"/>
          <a:ext cx="212179" cy="799289"/>
        </a:xfr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83EC54AA-C877-4D2E-A203-123649C0FB26}" type="sibTrans" cxnId="{E08A7FDE-F6F3-4CE8-9266-A6F6FC9A2D80}">
      <dgm:prSet/>
      <dgm:spPr/>
      <dgm:t>
        <a:bodyPr/>
        <a:lstStyle/>
        <a:p>
          <a:endParaRPr lang="pt-BR"/>
        </a:p>
      </dgm:t>
    </dgm:pt>
    <dgm:pt modelId="{74CBEF8F-5ECA-435B-8008-771787045797}" type="pres">
      <dgm:prSet presAssocID="{A680A540-8EAE-44E6-885A-F26D3DCE19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49CA12F-BAAE-487D-9F8A-A031418A8491}" type="pres">
      <dgm:prSet presAssocID="{C2E3EAAF-8948-4E5B-933C-35103DCD6CF9}" presName="root" presStyleCnt="0"/>
      <dgm:spPr/>
    </dgm:pt>
    <dgm:pt modelId="{0E18C8DE-650A-4821-A496-B82E2844875A}" type="pres">
      <dgm:prSet presAssocID="{C2E3EAAF-8948-4E5B-933C-35103DCD6CF9}" presName="rootComposite" presStyleCnt="0"/>
      <dgm:spPr/>
    </dgm:pt>
    <dgm:pt modelId="{80877D8C-A9CA-4A11-A507-8E48A59270AC}" type="pres">
      <dgm:prSet presAssocID="{C2E3EAAF-8948-4E5B-933C-35103DCD6CF9}" presName="rootText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651D3D6-B744-45D6-8F79-636695F8B031}" type="pres">
      <dgm:prSet presAssocID="{C2E3EAAF-8948-4E5B-933C-35103DCD6CF9}" presName="rootConnector" presStyleLbl="node1" presStyleIdx="0" presStyleCnt="3"/>
      <dgm:spPr/>
      <dgm:t>
        <a:bodyPr/>
        <a:lstStyle/>
        <a:p>
          <a:endParaRPr lang="pt-BR"/>
        </a:p>
      </dgm:t>
    </dgm:pt>
    <dgm:pt modelId="{D0C939FF-74D9-46CE-8CFD-BE55FA7BA11C}" type="pres">
      <dgm:prSet presAssocID="{C2E3EAAF-8948-4E5B-933C-35103DCD6CF9}" presName="childShape" presStyleCnt="0"/>
      <dgm:spPr/>
    </dgm:pt>
    <dgm:pt modelId="{881BEBBD-6AD8-43DC-BC6C-AE5C4A296C9F}" type="pres">
      <dgm:prSet presAssocID="{1D6E2B40-9EBC-488A-9A1E-4666ED8465BE}" presName="Name13" presStyleLbl="parChTrans1D2" presStyleIdx="0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672"/>
              </a:lnTo>
              <a:lnTo>
                <a:pt x="212179" y="79567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5A665AD-CE7F-4A84-89C2-E863CE3BDA0D}" type="pres">
      <dgm:prSet presAssocID="{2539B968-C9CC-4A40-8BFE-C6BFD19EA5AF}" presName="childText" presStyleLbl="bgAcc1" presStyleIdx="0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AE62E577-9C4B-451B-9FFB-EAD8F633D008}" type="pres">
      <dgm:prSet presAssocID="{6220EAFA-65F6-4B58-AFDE-DD9998FBC075}" presName="Name13" presStyleLbl="parChTrans1D2" presStyleIdx="1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792"/>
              </a:lnTo>
              <a:lnTo>
                <a:pt x="212179" y="212179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12240F06-E7DE-4F29-A18F-7426B475E47E}" type="pres">
      <dgm:prSet presAssocID="{7479633D-CED2-4CF7-A311-FF06C0B5283F}" presName="childText" presStyleLbl="bgAcc1" presStyleIdx="1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36A84BEA-9EB8-4AC8-B02E-08FEC14A15E9}" type="pres">
      <dgm:prSet presAssocID="{B9704E07-13C1-4C2C-93B1-50F7349FA513}" presName="Name13" presStyleLbl="parChTrans1D2" presStyleIdx="2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500"/>
              </a:lnTo>
              <a:lnTo>
                <a:pt x="212179" y="3429500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C972161D-8DB7-4946-AD83-5584D25BF57D}" type="pres">
      <dgm:prSet presAssocID="{C929A285-7BA9-443C-BC2A-D800375EB34A}" presName="childText" presStyleLbl="bgAcc1" presStyleIdx="2" presStyleCnt="8" custScaleX="110745" custScaleY="965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DEA2FA9F-B3CE-4DC1-8353-A854887BFD55}" type="pres">
      <dgm:prSet presAssocID="{C523D696-3745-442C-8438-78A41BA5B928}" presName="root" presStyleCnt="0"/>
      <dgm:spPr/>
    </dgm:pt>
    <dgm:pt modelId="{538DE414-A658-4B8C-9F5D-A82800B1F4AB}" type="pres">
      <dgm:prSet presAssocID="{C523D696-3745-442C-8438-78A41BA5B928}" presName="rootComposite" presStyleCnt="0"/>
      <dgm:spPr/>
    </dgm:pt>
    <dgm:pt modelId="{47339ACF-6362-4BDC-A393-EAC366400B25}" type="pres">
      <dgm:prSet presAssocID="{C523D696-3745-442C-8438-78A41BA5B928}" presName="rootText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FC256B1F-3703-4F33-882A-24F1B899C091}" type="pres">
      <dgm:prSet presAssocID="{C523D696-3745-442C-8438-78A41BA5B928}" presName="rootConnector" presStyleLbl="node1" presStyleIdx="1" presStyleCnt="3"/>
      <dgm:spPr/>
      <dgm:t>
        <a:bodyPr/>
        <a:lstStyle/>
        <a:p>
          <a:endParaRPr lang="pt-BR"/>
        </a:p>
      </dgm:t>
    </dgm:pt>
    <dgm:pt modelId="{545FFA05-DBED-4320-8EAD-5571AAB16F3D}" type="pres">
      <dgm:prSet presAssocID="{C523D696-3745-442C-8438-78A41BA5B928}" presName="childShape" presStyleCnt="0"/>
      <dgm:spPr/>
    </dgm:pt>
    <dgm:pt modelId="{C32540EA-73A8-4092-9D0A-7CD7B4CDC75E}" type="pres">
      <dgm:prSet presAssocID="{1D492334-B426-4AE7-BB69-51926324C437}" presName="Name13" presStyleLbl="parChTrans1D2" presStyleIdx="3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822"/>
              </a:lnTo>
              <a:lnTo>
                <a:pt x="212179" y="87982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E7902DEC-3DB7-4CAB-A4BA-73370A7BA7BD}" type="pres">
      <dgm:prSet presAssocID="{1E1865E6-3FCD-415C-9AE5-5022C8778B31}" presName="childText" presStyleLbl="bgAcc1" presStyleIdx="3" presStyleCnt="8" custScaleX="105197" custScaleY="11586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092D0F14-E96D-4B21-BC37-249ECFC7688A}" type="pres">
      <dgm:prSet presAssocID="{67754EBD-4805-4EAC-BDC4-3F3930AB2056}" presName="Name13" presStyleLbl="parChTrans1D2" presStyleIdx="4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092"/>
              </a:lnTo>
              <a:lnTo>
                <a:pt x="212179" y="229009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64D2E47-49C0-4C0D-9187-361C58D4CA6E}" type="pres">
      <dgm:prSet presAssocID="{3B5774AE-2DE1-430C-9E52-B18397C6766A}" presName="childText" presStyleLbl="bgAcc1" presStyleIdx="4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C7E10E29-52F8-47FE-896B-34BAE2E917E9}" type="pres">
      <dgm:prSet presAssocID="{48A0F668-C634-4140-A41E-0FBB8710E292}" presName="Name13" presStyleLbl="parChTrans1D2" presStyleIdx="5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213"/>
              </a:lnTo>
              <a:lnTo>
                <a:pt x="212179" y="3616213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EB8CA66-1A16-4501-B21B-EAD7233439F5}" type="pres">
      <dgm:prSet presAssocID="{8D8694CD-A36C-4282-BFF0-E444F28B4C16}" presName="childText" presStyleLbl="bgAcc1" presStyleIdx="5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9B141DC3-8486-4FD3-923C-C67349D65189}" type="pres">
      <dgm:prSet presAssocID="{A4F50C5E-05F5-4EAC-9787-26D18E996982}" presName="root" presStyleCnt="0"/>
      <dgm:spPr/>
    </dgm:pt>
    <dgm:pt modelId="{9E799A5C-657F-4ADB-8597-B88BFC33C3AE}" type="pres">
      <dgm:prSet presAssocID="{A4F50C5E-05F5-4EAC-9787-26D18E996982}" presName="rootComposite" presStyleCnt="0"/>
      <dgm:spPr/>
    </dgm:pt>
    <dgm:pt modelId="{E8B5149E-13DD-431A-B32D-A651ECBAC8B3}" type="pres">
      <dgm:prSet presAssocID="{A4F50C5E-05F5-4EAC-9787-26D18E996982}" presName="rootText" presStyleLbl="node1" presStyleIdx="2" presStyleCnt="3" custLinFactNeighborY="-34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B0DDCEA7-5A79-46DC-B375-13FC5F65C02F}" type="pres">
      <dgm:prSet presAssocID="{A4F50C5E-05F5-4EAC-9787-26D18E996982}" presName="rootConnector" presStyleLbl="node1" presStyleIdx="2" presStyleCnt="3"/>
      <dgm:spPr/>
      <dgm:t>
        <a:bodyPr/>
        <a:lstStyle/>
        <a:p>
          <a:endParaRPr lang="pt-BR"/>
        </a:p>
      </dgm:t>
    </dgm:pt>
    <dgm:pt modelId="{13C966DB-E6CC-4BC5-AAA5-62274FCFE46D}" type="pres">
      <dgm:prSet presAssocID="{A4F50C5E-05F5-4EAC-9787-26D18E996982}" presName="childShape" presStyleCnt="0"/>
      <dgm:spPr/>
    </dgm:pt>
    <dgm:pt modelId="{6DFC5B15-CDCE-4E13-A8CD-D9D1F538CA8F}" type="pres">
      <dgm:prSet presAssocID="{8D454794-117C-4A61-81FB-EBC34176E68C}" presName="Name13" presStyleLbl="parChTrans1D2" presStyleIdx="6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289"/>
              </a:lnTo>
              <a:lnTo>
                <a:pt x="212179" y="799289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1256BE2-FD9E-4508-B146-9A0359C8E263}" type="pres">
      <dgm:prSet presAssocID="{890C0C77-80E5-4607-84C3-A5959403E50E}" presName="childText" presStyleLbl="bgAcc1" presStyleIdx="6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4A30F3A2-3488-4B7A-BB8D-DF342AD0CFB7}" type="pres">
      <dgm:prSet presAssocID="{7248FBFA-430A-46F4-BD34-8FB169856DF6}" presName="Name13" presStyleLbl="parChTrans1D2" presStyleIdx="7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409"/>
              </a:lnTo>
              <a:lnTo>
                <a:pt x="212179" y="2125409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2EE4897E-0824-4863-86BD-E23237284E98}" type="pres">
      <dgm:prSet presAssocID="{5DC57A86-647A-4B70-8AA5-714BC0037F21}" presName="childText" presStyleLbl="bgAcc1" presStyleIdx="7" presStyleCnt="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</dgm:ptLst>
  <dgm:cxnLst>
    <dgm:cxn modelId="{B88341EA-5873-47C0-ADAD-D22961B802B9}" type="presOf" srcId="{1E1865E6-3FCD-415C-9AE5-5022C8778B31}" destId="{E7902DEC-3DB7-4CAB-A4BA-73370A7BA7BD}" srcOrd="0" destOrd="0" presId="urn:microsoft.com/office/officeart/2005/8/layout/hierarchy3"/>
    <dgm:cxn modelId="{CB55D7C7-1394-48BD-A07A-1DFA25771A72}" srcId="{A680A540-8EAE-44E6-885A-F26D3DCE1931}" destId="{C523D696-3745-442C-8438-78A41BA5B928}" srcOrd="1" destOrd="0" parTransId="{27B24D8C-1044-48C6-AA22-B9FDD09927C2}" sibTransId="{5A531C59-E3EB-4931-B6B5-B6332F185737}"/>
    <dgm:cxn modelId="{C98C2488-93ED-4B19-9F4D-059B8CB6EF0E}" type="presOf" srcId="{C2E3EAAF-8948-4E5B-933C-35103DCD6CF9}" destId="{80877D8C-A9CA-4A11-A507-8E48A59270AC}" srcOrd="0" destOrd="0" presId="urn:microsoft.com/office/officeart/2005/8/layout/hierarchy3"/>
    <dgm:cxn modelId="{5AC07C0B-049F-4071-94B6-797E295A2A98}" type="presOf" srcId="{7248FBFA-430A-46F4-BD34-8FB169856DF6}" destId="{4A30F3A2-3488-4B7A-BB8D-DF342AD0CFB7}" srcOrd="0" destOrd="0" presId="urn:microsoft.com/office/officeart/2005/8/layout/hierarchy3"/>
    <dgm:cxn modelId="{E08A7FDE-F6F3-4CE8-9266-A6F6FC9A2D80}" srcId="{A4F50C5E-05F5-4EAC-9787-26D18E996982}" destId="{890C0C77-80E5-4607-84C3-A5959403E50E}" srcOrd="0" destOrd="0" parTransId="{8D454794-117C-4A61-81FB-EBC34176E68C}" sibTransId="{83EC54AA-C877-4D2E-A203-123649C0FB26}"/>
    <dgm:cxn modelId="{7B2D355E-6222-49A8-87AF-FE74B58640DE}" type="presOf" srcId="{A4F50C5E-05F5-4EAC-9787-26D18E996982}" destId="{B0DDCEA7-5A79-46DC-B375-13FC5F65C02F}" srcOrd="1" destOrd="0" presId="urn:microsoft.com/office/officeart/2005/8/layout/hierarchy3"/>
    <dgm:cxn modelId="{EC200760-66D3-4D04-B1FA-CD7E6D86F8B6}" type="presOf" srcId="{A4F50C5E-05F5-4EAC-9787-26D18E996982}" destId="{E8B5149E-13DD-431A-B32D-A651ECBAC8B3}" srcOrd="0" destOrd="0" presId="urn:microsoft.com/office/officeart/2005/8/layout/hierarchy3"/>
    <dgm:cxn modelId="{3E16A30B-C60F-4D2B-829C-A514D55D762B}" type="presOf" srcId="{890C0C77-80E5-4607-84C3-A5959403E50E}" destId="{31256BE2-FD9E-4508-B146-9A0359C8E263}" srcOrd="0" destOrd="0" presId="urn:microsoft.com/office/officeart/2005/8/layout/hierarchy3"/>
    <dgm:cxn modelId="{9426245A-2723-41D1-A26F-403490F6E1A4}" type="presOf" srcId="{6220EAFA-65F6-4B58-AFDE-DD9998FBC075}" destId="{AE62E577-9C4B-451B-9FFB-EAD8F633D008}" srcOrd="0" destOrd="0" presId="urn:microsoft.com/office/officeart/2005/8/layout/hierarchy3"/>
    <dgm:cxn modelId="{78E505B7-7DE2-414F-964E-04FC77891679}" type="presOf" srcId="{1D6E2B40-9EBC-488A-9A1E-4666ED8465BE}" destId="{881BEBBD-6AD8-43DC-BC6C-AE5C4A296C9F}" srcOrd="0" destOrd="0" presId="urn:microsoft.com/office/officeart/2005/8/layout/hierarchy3"/>
    <dgm:cxn modelId="{770D68F4-5EEA-4439-A269-8D9A7FF850BC}" type="presOf" srcId="{C2E3EAAF-8948-4E5B-933C-35103DCD6CF9}" destId="{E651D3D6-B744-45D6-8F79-636695F8B031}" srcOrd="1" destOrd="0" presId="urn:microsoft.com/office/officeart/2005/8/layout/hierarchy3"/>
    <dgm:cxn modelId="{C7798966-C8BB-4C4F-978B-E17CF19FA604}" type="presOf" srcId="{1D492334-B426-4AE7-BB69-51926324C437}" destId="{C32540EA-73A8-4092-9D0A-7CD7B4CDC75E}" srcOrd="0" destOrd="0" presId="urn:microsoft.com/office/officeart/2005/8/layout/hierarchy3"/>
    <dgm:cxn modelId="{65107869-0AD1-4659-9500-09FE75CEDDCC}" type="presOf" srcId="{C929A285-7BA9-443C-BC2A-D800375EB34A}" destId="{C972161D-8DB7-4946-AD83-5584D25BF57D}" srcOrd="0" destOrd="0" presId="urn:microsoft.com/office/officeart/2005/8/layout/hierarchy3"/>
    <dgm:cxn modelId="{096F3492-9ED0-4207-807D-9AD521E0843C}" srcId="{A680A540-8EAE-44E6-885A-F26D3DCE1931}" destId="{A4F50C5E-05F5-4EAC-9787-26D18E996982}" srcOrd="2" destOrd="0" parTransId="{499B6DD8-3D49-454B-AC41-C8E53AF55848}" sibTransId="{59927E69-181A-4449-B06E-C5BB6FAA39E6}"/>
    <dgm:cxn modelId="{17308BE0-3F6E-45C1-949C-642A635D0107}" srcId="{A4F50C5E-05F5-4EAC-9787-26D18E996982}" destId="{5DC57A86-647A-4B70-8AA5-714BC0037F21}" srcOrd="1" destOrd="0" parTransId="{7248FBFA-430A-46F4-BD34-8FB169856DF6}" sibTransId="{8C8ED24F-9530-4674-8AAA-7A6871DDD004}"/>
    <dgm:cxn modelId="{5BBB105E-E70C-4FC4-BAFC-E38536A7EC3E}" type="presOf" srcId="{2539B968-C9CC-4A40-8BFE-C6BFD19EA5AF}" destId="{25A665AD-CE7F-4A84-89C2-E863CE3BDA0D}" srcOrd="0" destOrd="0" presId="urn:microsoft.com/office/officeart/2005/8/layout/hierarchy3"/>
    <dgm:cxn modelId="{66167BA7-ED9C-4757-B2EC-79F6FB8F464E}" srcId="{C2E3EAAF-8948-4E5B-933C-35103DCD6CF9}" destId="{2539B968-C9CC-4A40-8BFE-C6BFD19EA5AF}" srcOrd="0" destOrd="0" parTransId="{1D6E2B40-9EBC-488A-9A1E-4666ED8465BE}" sibTransId="{3FFD82D6-BAC6-4E72-A829-30341FA31C30}"/>
    <dgm:cxn modelId="{ECA7C351-302C-4637-98F8-EE66530DFCC0}" srcId="{C523D696-3745-442C-8438-78A41BA5B928}" destId="{8D8694CD-A36C-4282-BFF0-E444F28B4C16}" srcOrd="2" destOrd="0" parTransId="{48A0F668-C634-4140-A41E-0FBB8710E292}" sibTransId="{C9F3FE08-259D-4990-995C-7BB2300FE82D}"/>
    <dgm:cxn modelId="{4FE710A0-5FC6-4C32-BE18-0F85CC2712D2}" type="presOf" srcId="{7479633D-CED2-4CF7-A311-FF06C0B5283F}" destId="{12240F06-E7DE-4F29-A18F-7426B475E47E}" srcOrd="0" destOrd="0" presId="urn:microsoft.com/office/officeart/2005/8/layout/hierarchy3"/>
    <dgm:cxn modelId="{8880DDB8-BB1C-4D25-9C6E-D40B6D8711E0}" srcId="{A680A540-8EAE-44E6-885A-F26D3DCE1931}" destId="{C2E3EAAF-8948-4E5B-933C-35103DCD6CF9}" srcOrd="0" destOrd="0" parTransId="{3A39EE85-D530-4B3A-9D51-5A358FCD7352}" sibTransId="{39B2E32A-47EC-4783-B4BA-0A6523B22815}"/>
    <dgm:cxn modelId="{27A4C754-3B90-4672-903C-85F1F7CADD52}" type="presOf" srcId="{67754EBD-4805-4EAC-BDC4-3F3930AB2056}" destId="{092D0F14-E96D-4B21-BC37-249ECFC7688A}" srcOrd="0" destOrd="0" presId="urn:microsoft.com/office/officeart/2005/8/layout/hierarchy3"/>
    <dgm:cxn modelId="{89ABAB0C-BE21-4480-8324-681473900926}" type="presOf" srcId="{C523D696-3745-442C-8438-78A41BA5B928}" destId="{FC256B1F-3703-4F33-882A-24F1B899C091}" srcOrd="1" destOrd="0" presId="urn:microsoft.com/office/officeart/2005/8/layout/hierarchy3"/>
    <dgm:cxn modelId="{4DAAB744-E8D8-47FB-9FCC-03352294319C}" srcId="{C2E3EAAF-8948-4E5B-933C-35103DCD6CF9}" destId="{C929A285-7BA9-443C-BC2A-D800375EB34A}" srcOrd="2" destOrd="0" parTransId="{B9704E07-13C1-4C2C-93B1-50F7349FA513}" sibTransId="{B7741CF3-CC16-422A-AEC8-25C20E785349}"/>
    <dgm:cxn modelId="{6F64E619-85EF-4E41-A998-EE9EC04A4319}" srcId="{C2E3EAAF-8948-4E5B-933C-35103DCD6CF9}" destId="{7479633D-CED2-4CF7-A311-FF06C0B5283F}" srcOrd="1" destOrd="0" parTransId="{6220EAFA-65F6-4B58-AFDE-DD9998FBC075}" sibTransId="{6C65D45F-F70C-43CB-984F-E8DFE4E7B4AE}"/>
    <dgm:cxn modelId="{2CA55F17-83D1-4A67-8D8C-8738D746FC49}" srcId="{C523D696-3745-442C-8438-78A41BA5B928}" destId="{1E1865E6-3FCD-415C-9AE5-5022C8778B31}" srcOrd="0" destOrd="0" parTransId="{1D492334-B426-4AE7-BB69-51926324C437}" sibTransId="{3707E91A-3769-49E1-95AE-43A9DD2B8681}"/>
    <dgm:cxn modelId="{0EC7DDAB-FF62-4DB8-9940-3717DEEECA36}" type="presOf" srcId="{B9704E07-13C1-4C2C-93B1-50F7349FA513}" destId="{36A84BEA-9EB8-4AC8-B02E-08FEC14A15E9}" srcOrd="0" destOrd="0" presId="urn:microsoft.com/office/officeart/2005/8/layout/hierarchy3"/>
    <dgm:cxn modelId="{AB13603E-82FE-4F34-834D-C82F4C292257}" type="presOf" srcId="{A680A540-8EAE-44E6-885A-F26D3DCE1931}" destId="{74CBEF8F-5ECA-435B-8008-771787045797}" srcOrd="0" destOrd="0" presId="urn:microsoft.com/office/officeart/2005/8/layout/hierarchy3"/>
    <dgm:cxn modelId="{6143FAF0-59FA-4F3B-B1FB-72942D785B06}" type="presOf" srcId="{C523D696-3745-442C-8438-78A41BA5B928}" destId="{47339ACF-6362-4BDC-A393-EAC366400B25}" srcOrd="0" destOrd="0" presId="urn:microsoft.com/office/officeart/2005/8/layout/hierarchy3"/>
    <dgm:cxn modelId="{99A75090-6322-450B-935E-06BB7D81D082}" type="presOf" srcId="{5DC57A86-647A-4B70-8AA5-714BC0037F21}" destId="{2EE4897E-0824-4863-86BD-E23237284E98}" srcOrd="0" destOrd="0" presId="urn:microsoft.com/office/officeart/2005/8/layout/hierarchy3"/>
    <dgm:cxn modelId="{F17BDF98-785A-4CA7-BD41-A0C39FFA985A}" type="presOf" srcId="{8D454794-117C-4A61-81FB-EBC34176E68C}" destId="{6DFC5B15-CDCE-4E13-A8CD-D9D1F538CA8F}" srcOrd="0" destOrd="0" presId="urn:microsoft.com/office/officeart/2005/8/layout/hierarchy3"/>
    <dgm:cxn modelId="{0D1C2451-F2AA-4A5E-9B81-6DA464E9EAA3}" type="presOf" srcId="{8D8694CD-A36C-4282-BFF0-E444F28B4C16}" destId="{6EB8CA66-1A16-4501-B21B-EAD7233439F5}" srcOrd="0" destOrd="0" presId="urn:microsoft.com/office/officeart/2005/8/layout/hierarchy3"/>
    <dgm:cxn modelId="{56AAE497-D169-4101-84D3-4575CE9FD166}" type="presOf" srcId="{3B5774AE-2DE1-430C-9E52-B18397C6766A}" destId="{264D2E47-49C0-4C0D-9187-361C58D4CA6E}" srcOrd="0" destOrd="0" presId="urn:microsoft.com/office/officeart/2005/8/layout/hierarchy3"/>
    <dgm:cxn modelId="{B6EB79FC-0B58-486D-8FBA-FF57980BC2E5}" srcId="{C523D696-3745-442C-8438-78A41BA5B928}" destId="{3B5774AE-2DE1-430C-9E52-B18397C6766A}" srcOrd="1" destOrd="0" parTransId="{67754EBD-4805-4EAC-BDC4-3F3930AB2056}" sibTransId="{C7D34D32-28E7-48B2-84DD-A327EBB5CE58}"/>
    <dgm:cxn modelId="{126D9F13-CAD0-4700-B931-40AFD5E51802}" type="presOf" srcId="{48A0F668-C634-4140-A41E-0FBB8710E292}" destId="{C7E10E29-52F8-47FE-896B-34BAE2E917E9}" srcOrd="0" destOrd="0" presId="urn:microsoft.com/office/officeart/2005/8/layout/hierarchy3"/>
    <dgm:cxn modelId="{DD7A97A2-21F0-4513-A14E-8B2C2CB58BAC}" type="presParOf" srcId="{74CBEF8F-5ECA-435B-8008-771787045797}" destId="{249CA12F-BAAE-487D-9F8A-A031418A8491}" srcOrd="0" destOrd="0" presId="urn:microsoft.com/office/officeart/2005/8/layout/hierarchy3"/>
    <dgm:cxn modelId="{0DF23C4F-4EDE-4F77-9139-0CA11214784D}" type="presParOf" srcId="{249CA12F-BAAE-487D-9F8A-A031418A8491}" destId="{0E18C8DE-650A-4821-A496-B82E2844875A}" srcOrd="0" destOrd="0" presId="urn:microsoft.com/office/officeart/2005/8/layout/hierarchy3"/>
    <dgm:cxn modelId="{AE48DFB2-5C24-41F8-BA9C-9D4C37227D32}" type="presParOf" srcId="{0E18C8DE-650A-4821-A496-B82E2844875A}" destId="{80877D8C-A9CA-4A11-A507-8E48A59270AC}" srcOrd="0" destOrd="0" presId="urn:microsoft.com/office/officeart/2005/8/layout/hierarchy3"/>
    <dgm:cxn modelId="{D29A3150-08A9-4483-9B13-29A9C36DBF4A}" type="presParOf" srcId="{0E18C8DE-650A-4821-A496-B82E2844875A}" destId="{E651D3D6-B744-45D6-8F79-636695F8B031}" srcOrd="1" destOrd="0" presId="urn:microsoft.com/office/officeart/2005/8/layout/hierarchy3"/>
    <dgm:cxn modelId="{F949D8E4-C532-4132-B457-4E486DADE83A}" type="presParOf" srcId="{249CA12F-BAAE-487D-9F8A-A031418A8491}" destId="{D0C939FF-74D9-46CE-8CFD-BE55FA7BA11C}" srcOrd="1" destOrd="0" presId="urn:microsoft.com/office/officeart/2005/8/layout/hierarchy3"/>
    <dgm:cxn modelId="{C9EDFF6D-202B-442F-B982-CF7631BE939B}" type="presParOf" srcId="{D0C939FF-74D9-46CE-8CFD-BE55FA7BA11C}" destId="{881BEBBD-6AD8-43DC-BC6C-AE5C4A296C9F}" srcOrd="0" destOrd="0" presId="urn:microsoft.com/office/officeart/2005/8/layout/hierarchy3"/>
    <dgm:cxn modelId="{0323E746-D421-42E7-A9F5-E1E78D9EB212}" type="presParOf" srcId="{D0C939FF-74D9-46CE-8CFD-BE55FA7BA11C}" destId="{25A665AD-CE7F-4A84-89C2-E863CE3BDA0D}" srcOrd="1" destOrd="0" presId="urn:microsoft.com/office/officeart/2005/8/layout/hierarchy3"/>
    <dgm:cxn modelId="{AD883554-7E82-4C4E-8CBF-1D2AAF6257BE}" type="presParOf" srcId="{D0C939FF-74D9-46CE-8CFD-BE55FA7BA11C}" destId="{AE62E577-9C4B-451B-9FFB-EAD8F633D008}" srcOrd="2" destOrd="0" presId="urn:microsoft.com/office/officeart/2005/8/layout/hierarchy3"/>
    <dgm:cxn modelId="{46CDA46A-FCC4-4A13-998E-630BCB85A19D}" type="presParOf" srcId="{D0C939FF-74D9-46CE-8CFD-BE55FA7BA11C}" destId="{12240F06-E7DE-4F29-A18F-7426B475E47E}" srcOrd="3" destOrd="0" presId="urn:microsoft.com/office/officeart/2005/8/layout/hierarchy3"/>
    <dgm:cxn modelId="{159ACB1D-00E0-4E18-AD79-01A001C8EEE0}" type="presParOf" srcId="{D0C939FF-74D9-46CE-8CFD-BE55FA7BA11C}" destId="{36A84BEA-9EB8-4AC8-B02E-08FEC14A15E9}" srcOrd="4" destOrd="0" presId="urn:microsoft.com/office/officeart/2005/8/layout/hierarchy3"/>
    <dgm:cxn modelId="{1DFA142E-EEB1-47E4-A35C-47098BA55841}" type="presParOf" srcId="{D0C939FF-74D9-46CE-8CFD-BE55FA7BA11C}" destId="{C972161D-8DB7-4946-AD83-5584D25BF57D}" srcOrd="5" destOrd="0" presId="urn:microsoft.com/office/officeart/2005/8/layout/hierarchy3"/>
    <dgm:cxn modelId="{640A25C2-13B8-47DD-B24E-208E926E440B}" type="presParOf" srcId="{74CBEF8F-5ECA-435B-8008-771787045797}" destId="{DEA2FA9F-B3CE-4DC1-8353-A854887BFD55}" srcOrd="1" destOrd="0" presId="urn:microsoft.com/office/officeart/2005/8/layout/hierarchy3"/>
    <dgm:cxn modelId="{BB0426E4-F97C-457C-8136-EE8051C7CDC3}" type="presParOf" srcId="{DEA2FA9F-B3CE-4DC1-8353-A854887BFD55}" destId="{538DE414-A658-4B8C-9F5D-A82800B1F4AB}" srcOrd="0" destOrd="0" presId="urn:microsoft.com/office/officeart/2005/8/layout/hierarchy3"/>
    <dgm:cxn modelId="{578CDF24-BD36-44E7-8444-EF430E470E9D}" type="presParOf" srcId="{538DE414-A658-4B8C-9F5D-A82800B1F4AB}" destId="{47339ACF-6362-4BDC-A393-EAC366400B25}" srcOrd="0" destOrd="0" presId="urn:microsoft.com/office/officeart/2005/8/layout/hierarchy3"/>
    <dgm:cxn modelId="{73C7E151-5981-4125-BEBB-2568255B44F8}" type="presParOf" srcId="{538DE414-A658-4B8C-9F5D-A82800B1F4AB}" destId="{FC256B1F-3703-4F33-882A-24F1B899C091}" srcOrd="1" destOrd="0" presId="urn:microsoft.com/office/officeart/2005/8/layout/hierarchy3"/>
    <dgm:cxn modelId="{486DAD5E-375A-4982-BBE1-1FF94C150F34}" type="presParOf" srcId="{DEA2FA9F-B3CE-4DC1-8353-A854887BFD55}" destId="{545FFA05-DBED-4320-8EAD-5571AAB16F3D}" srcOrd="1" destOrd="0" presId="urn:microsoft.com/office/officeart/2005/8/layout/hierarchy3"/>
    <dgm:cxn modelId="{6A73A62A-5D96-4FC8-B5D7-0F5ABA0F5338}" type="presParOf" srcId="{545FFA05-DBED-4320-8EAD-5571AAB16F3D}" destId="{C32540EA-73A8-4092-9D0A-7CD7B4CDC75E}" srcOrd="0" destOrd="0" presId="urn:microsoft.com/office/officeart/2005/8/layout/hierarchy3"/>
    <dgm:cxn modelId="{0980C4A1-3C58-45B4-AE98-3C31BC0D2431}" type="presParOf" srcId="{545FFA05-DBED-4320-8EAD-5571AAB16F3D}" destId="{E7902DEC-3DB7-4CAB-A4BA-73370A7BA7BD}" srcOrd="1" destOrd="0" presId="urn:microsoft.com/office/officeart/2005/8/layout/hierarchy3"/>
    <dgm:cxn modelId="{6494C6E2-0DF1-4E26-9F11-83B9149EDB49}" type="presParOf" srcId="{545FFA05-DBED-4320-8EAD-5571AAB16F3D}" destId="{092D0F14-E96D-4B21-BC37-249ECFC7688A}" srcOrd="2" destOrd="0" presId="urn:microsoft.com/office/officeart/2005/8/layout/hierarchy3"/>
    <dgm:cxn modelId="{925CD86E-47B7-40CE-A5B6-A18D7D19806A}" type="presParOf" srcId="{545FFA05-DBED-4320-8EAD-5571AAB16F3D}" destId="{264D2E47-49C0-4C0D-9187-361C58D4CA6E}" srcOrd="3" destOrd="0" presId="urn:microsoft.com/office/officeart/2005/8/layout/hierarchy3"/>
    <dgm:cxn modelId="{1FE83D96-5363-4055-BA52-4C437C887A25}" type="presParOf" srcId="{545FFA05-DBED-4320-8EAD-5571AAB16F3D}" destId="{C7E10E29-52F8-47FE-896B-34BAE2E917E9}" srcOrd="4" destOrd="0" presId="urn:microsoft.com/office/officeart/2005/8/layout/hierarchy3"/>
    <dgm:cxn modelId="{07742AE8-E9AD-4665-A4A4-B39DDEF7D109}" type="presParOf" srcId="{545FFA05-DBED-4320-8EAD-5571AAB16F3D}" destId="{6EB8CA66-1A16-4501-B21B-EAD7233439F5}" srcOrd="5" destOrd="0" presId="urn:microsoft.com/office/officeart/2005/8/layout/hierarchy3"/>
    <dgm:cxn modelId="{6B54212A-7205-4738-B570-B39004989883}" type="presParOf" srcId="{74CBEF8F-5ECA-435B-8008-771787045797}" destId="{9B141DC3-8486-4FD3-923C-C67349D65189}" srcOrd="2" destOrd="0" presId="urn:microsoft.com/office/officeart/2005/8/layout/hierarchy3"/>
    <dgm:cxn modelId="{D97DD941-0D68-4136-8B28-F38AA6096922}" type="presParOf" srcId="{9B141DC3-8486-4FD3-923C-C67349D65189}" destId="{9E799A5C-657F-4ADB-8597-B88BFC33C3AE}" srcOrd="0" destOrd="0" presId="urn:microsoft.com/office/officeart/2005/8/layout/hierarchy3"/>
    <dgm:cxn modelId="{0065F883-F5F5-4D83-8CE1-B9A5B35DF64C}" type="presParOf" srcId="{9E799A5C-657F-4ADB-8597-B88BFC33C3AE}" destId="{E8B5149E-13DD-431A-B32D-A651ECBAC8B3}" srcOrd="0" destOrd="0" presId="urn:microsoft.com/office/officeart/2005/8/layout/hierarchy3"/>
    <dgm:cxn modelId="{71CA2F80-65AE-49CE-B2CE-08E5EA403DD7}" type="presParOf" srcId="{9E799A5C-657F-4ADB-8597-B88BFC33C3AE}" destId="{B0DDCEA7-5A79-46DC-B375-13FC5F65C02F}" srcOrd="1" destOrd="0" presId="urn:microsoft.com/office/officeart/2005/8/layout/hierarchy3"/>
    <dgm:cxn modelId="{ABEF7324-5C83-401E-824A-557411834341}" type="presParOf" srcId="{9B141DC3-8486-4FD3-923C-C67349D65189}" destId="{13C966DB-E6CC-4BC5-AAA5-62274FCFE46D}" srcOrd="1" destOrd="0" presId="urn:microsoft.com/office/officeart/2005/8/layout/hierarchy3"/>
    <dgm:cxn modelId="{4FBC6943-B875-4317-AD22-CF24BA7F8A5C}" type="presParOf" srcId="{13C966DB-E6CC-4BC5-AAA5-62274FCFE46D}" destId="{6DFC5B15-CDCE-4E13-A8CD-D9D1F538CA8F}" srcOrd="0" destOrd="0" presId="urn:microsoft.com/office/officeart/2005/8/layout/hierarchy3"/>
    <dgm:cxn modelId="{686F3422-B3B3-40C9-92D4-FF2BC58BA357}" type="presParOf" srcId="{13C966DB-E6CC-4BC5-AAA5-62274FCFE46D}" destId="{31256BE2-FD9E-4508-B146-9A0359C8E263}" srcOrd="1" destOrd="0" presId="urn:microsoft.com/office/officeart/2005/8/layout/hierarchy3"/>
    <dgm:cxn modelId="{FFD99A63-28E0-41BC-A192-D8137AB478BD}" type="presParOf" srcId="{13C966DB-E6CC-4BC5-AAA5-62274FCFE46D}" destId="{4A30F3A2-3488-4B7A-BB8D-DF342AD0CFB7}" srcOrd="2" destOrd="0" presId="urn:microsoft.com/office/officeart/2005/8/layout/hierarchy3"/>
    <dgm:cxn modelId="{BBE354E4-C775-4982-A7E1-A34AC30DD63F}" type="presParOf" srcId="{13C966DB-E6CC-4BC5-AAA5-62274FCFE46D}" destId="{2EE4897E-0824-4863-86BD-E23237284E9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3A5A-47FD-44AD-AF19-B42B6D63C966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188C29-1C5B-4D41-9E60-C9BB3770AD93}">
      <dgm:prSet custT="1"/>
      <dgm:spPr>
        <a:xfrm>
          <a:off x="3180" y="496"/>
          <a:ext cx="4583824" cy="1938015"/>
        </a:xfrm>
        <a:gradFill rotWithShape="0">
          <a:gsLst>
            <a:gs pos="0">
              <a:srgbClr val="00CC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C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C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pt-BR" sz="24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Prestar apoio técnico aos municípios, executando, supletivamente, ações, caso necessário</a:t>
          </a:r>
          <a:endParaRPr lang="pt-BR" sz="2400" dirty="0">
            <a:solidFill>
              <a:srgbClr val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482FAF5-8787-49E5-979F-72961A79438C}" type="parTrans" cxnId="{1E6F412C-FC57-409E-9A49-8270F6656E81}">
      <dgm:prSet/>
      <dgm:spPr/>
      <dgm:t>
        <a:bodyPr/>
        <a:lstStyle/>
        <a:p>
          <a:endParaRPr lang="pt-BR"/>
        </a:p>
      </dgm:t>
    </dgm:pt>
    <dgm:pt modelId="{2F6A6705-AD30-4D5D-B898-B1A36D05993D}" type="sibTrans" cxnId="{1E6F412C-FC57-409E-9A49-8270F6656E81}">
      <dgm:prSet/>
      <dgm:spPr/>
      <dgm:t>
        <a:bodyPr/>
        <a:lstStyle/>
        <a:p>
          <a:endParaRPr lang="pt-BR"/>
        </a:p>
      </dgm:t>
    </dgm:pt>
    <dgm:pt modelId="{D1F05B73-B460-4C5A-AB84-BA9481D1DD38}">
      <dgm:prSet custT="1"/>
      <dgm:spPr>
        <a:xfrm>
          <a:off x="650" y="2132313"/>
          <a:ext cx="4583736" cy="1938015"/>
        </a:xfrm>
        <a:gradFill rotWithShape="0">
          <a:gsLst>
            <a:gs pos="0">
              <a:srgbClr val="00CC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C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C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pt-BR" sz="24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Acompanhar, avaliar e divulgar os indicadores epidemiológicos de IH</a:t>
          </a:r>
          <a:endParaRPr lang="pt-BR" sz="2400" dirty="0">
            <a:solidFill>
              <a:srgbClr val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2E58FD7-FB84-481C-AF1B-20B8BA89567C}" type="parTrans" cxnId="{E8C06337-F924-46E0-8E1A-9D60A577C33C}">
      <dgm:prSet/>
      <dgm:spPr/>
      <dgm:t>
        <a:bodyPr/>
        <a:lstStyle/>
        <a:p>
          <a:endParaRPr lang="pt-BR"/>
        </a:p>
      </dgm:t>
    </dgm:pt>
    <dgm:pt modelId="{3F32AB58-C4D1-42B0-B776-766677B6F54F}" type="sibTrans" cxnId="{E8C06337-F924-46E0-8E1A-9D60A577C33C}">
      <dgm:prSet/>
      <dgm:spPr/>
      <dgm:t>
        <a:bodyPr/>
        <a:lstStyle/>
        <a:p>
          <a:endParaRPr lang="pt-BR"/>
        </a:p>
      </dgm:t>
    </dgm:pt>
    <dgm:pt modelId="{D1A9CA4E-D267-4136-82AB-316751B3FBEB}">
      <dgm:prSet custT="1"/>
      <dgm:spPr>
        <a:xfrm>
          <a:off x="4585031" y="2086421"/>
          <a:ext cx="4200663" cy="1938015"/>
        </a:xfr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Sistema de Vigilância das IH no estado de São Paulo</a:t>
          </a:r>
          <a:endParaRPr lang="pt-BR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7D3A964-4171-456E-93E1-5FDF485DD3B9}" type="parTrans" cxnId="{EEFD17F8-D613-49E0-9BCC-629135C2C9FD}">
      <dgm:prSet/>
      <dgm:spPr/>
      <dgm:t>
        <a:bodyPr/>
        <a:lstStyle/>
        <a:p>
          <a:endParaRPr lang="pt-BR"/>
        </a:p>
      </dgm:t>
    </dgm:pt>
    <dgm:pt modelId="{7F86D007-9D62-415A-A752-7BD600E7D457}" type="sibTrans" cxnId="{EEFD17F8-D613-49E0-9BCC-629135C2C9FD}">
      <dgm:prSet/>
      <dgm:spPr/>
      <dgm:t>
        <a:bodyPr/>
        <a:lstStyle/>
        <a:p>
          <a:endParaRPr lang="pt-BR"/>
        </a:p>
      </dgm:t>
    </dgm:pt>
    <dgm:pt modelId="{7B2150E1-0E26-4F2C-B670-4AD1A0972D68}">
      <dgm:prSet custT="1"/>
      <dgm:spPr>
        <a:xfrm>
          <a:off x="4587005" y="496"/>
          <a:ext cx="4195515" cy="1938015"/>
        </a:xfr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Medidas de Prevenção</a:t>
          </a:r>
          <a:endParaRPr lang="pt-BR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5244EB0-8A91-4AFD-8BEE-BD81FDF3264A}" type="parTrans" cxnId="{D2FAB359-6449-4A7C-BBD5-DA174D6D6AD7}">
      <dgm:prSet/>
      <dgm:spPr/>
      <dgm:t>
        <a:bodyPr/>
        <a:lstStyle/>
        <a:p>
          <a:endParaRPr lang="pt-BR"/>
        </a:p>
      </dgm:t>
    </dgm:pt>
    <dgm:pt modelId="{CD0C5992-ADE4-4CC1-B9F8-A9CE0E6E1F61}" type="sibTrans" cxnId="{D2FAB359-6449-4A7C-BBD5-DA174D6D6AD7}">
      <dgm:prSet/>
      <dgm:spPr/>
      <dgm:t>
        <a:bodyPr/>
        <a:lstStyle/>
        <a:p>
          <a:endParaRPr lang="pt-BR"/>
        </a:p>
      </dgm:t>
    </dgm:pt>
    <dgm:pt modelId="{6416FC8E-FA3C-4F20-A74B-07A4E8EFA807}">
      <dgm:prSet custT="1"/>
      <dgm:spPr>
        <a:xfrm>
          <a:off x="4585031" y="2086421"/>
          <a:ext cx="4200663" cy="1938015"/>
        </a:xfr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22DB928-0DFF-446A-B87D-39369EF3750C}" type="parTrans" cxnId="{56AAB8AA-9AB7-402F-84DF-599CAB36B861}">
      <dgm:prSet/>
      <dgm:spPr/>
      <dgm:t>
        <a:bodyPr/>
        <a:lstStyle/>
        <a:p>
          <a:endParaRPr lang="pt-BR"/>
        </a:p>
      </dgm:t>
    </dgm:pt>
    <dgm:pt modelId="{33A902E2-637D-4FF1-A75F-ACE33FE77CD5}" type="sibTrans" cxnId="{56AAB8AA-9AB7-402F-84DF-599CAB36B861}">
      <dgm:prSet/>
      <dgm:spPr/>
      <dgm:t>
        <a:bodyPr/>
        <a:lstStyle/>
        <a:p>
          <a:endParaRPr lang="pt-BR"/>
        </a:p>
      </dgm:t>
    </dgm:pt>
    <dgm:pt modelId="{865E9233-B700-4FEE-B601-245C7F8C9A1A}">
      <dgm:prSet custT="1"/>
      <dgm:spPr>
        <a:xfrm>
          <a:off x="4587005" y="496"/>
          <a:ext cx="4195515" cy="1938015"/>
        </a:xfr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indent="0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135DD39-8460-4B7C-A739-7E10AB3C0BCD}" type="parTrans" cxnId="{626E8D7A-3DB4-4F2A-ABB3-21B6E7004754}">
      <dgm:prSet/>
      <dgm:spPr/>
      <dgm:t>
        <a:bodyPr/>
        <a:lstStyle/>
        <a:p>
          <a:endParaRPr lang="pt-BR"/>
        </a:p>
      </dgm:t>
    </dgm:pt>
    <dgm:pt modelId="{C16512E0-CF5C-400F-92A6-55CD38108B50}" type="sibTrans" cxnId="{626E8D7A-3DB4-4F2A-ABB3-21B6E7004754}">
      <dgm:prSet/>
      <dgm:spPr/>
      <dgm:t>
        <a:bodyPr/>
        <a:lstStyle/>
        <a:p>
          <a:endParaRPr lang="pt-BR"/>
        </a:p>
      </dgm:t>
    </dgm:pt>
    <dgm:pt modelId="{2C4E1836-BD53-4D3F-A085-D7CEBE5E1E1C}">
      <dgm:prSet custT="1"/>
      <dgm:spPr>
        <a:xfrm>
          <a:off x="4587005" y="496"/>
          <a:ext cx="4195515" cy="1938015"/>
        </a:xfr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indent="0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2EF35C6-960B-4797-B339-034377F8639C}" type="parTrans" cxnId="{56B58A46-CC3E-4A62-B251-0C2CF135E33A}">
      <dgm:prSet/>
      <dgm:spPr/>
      <dgm:t>
        <a:bodyPr/>
        <a:lstStyle/>
        <a:p>
          <a:endParaRPr lang="pt-BR"/>
        </a:p>
      </dgm:t>
    </dgm:pt>
    <dgm:pt modelId="{8F9C42C3-7312-4020-BFE6-DE7AD862661E}" type="sibTrans" cxnId="{56B58A46-CC3E-4A62-B251-0C2CF135E33A}">
      <dgm:prSet/>
      <dgm:spPr/>
      <dgm:t>
        <a:bodyPr/>
        <a:lstStyle/>
        <a:p>
          <a:endParaRPr lang="pt-BR"/>
        </a:p>
      </dgm:t>
    </dgm:pt>
    <dgm:pt modelId="{D1C991D1-25DA-41D0-A037-24B8B5735132}">
      <dgm:prSet custT="1"/>
      <dgm:spPr>
        <a:xfrm>
          <a:off x="4587005" y="496"/>
          <a:ext cx="4195515" cy="1938015"/>
        </a:xfr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Colaborar nas investigações de  surtos</a:t>
          </a:r>
          <a:endParaRPr lang="pt-BR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85A717A-BAEE-467A-96DB-E7886830D07B}" type="parTrans" cxnId="{E954838B-E723-4BB1-96A8-281ABC4501F9}">
      <dgm:prSet/>
      <dgm:spPr/>
      <dgm:t>
        <a:bodyPr/>
        <a:lstStyle/>
        <a:p>
          <a:endParaRPr lang="pt-BR"/>
        </a:p>
      </dgm:t>
    </dgm:pt>
    <dgm:pt modelId="{242967A3-3B31-49A5-9A2D-C12DF9FC3E82}" type="sibTrans" cxnId="{E954838B-E723-4BB1-96A8-281ABC4501F9}">
      <dgm:prSet/>
      <dgm:spPr/>
      <dgm:t>
        <a:bodyPr/>
        <a:lstStyle/>
        <a:p>
          <a:endParaRPr lang="pt-BR"/>
        </a:p>
      </dgm:t>
    </dgm:pt>
    <dgm:pt modelId="{F622868D-10F2-4197-A935-FFBD8A4CE2B2}">
      <dgm:prSet custT="1"/>
      <dgm:spPr>
        <a:xfrm>
          <a:off x="4587005" y="496"/>
          <a:ext cx="4195515" cy="1938015"/>
        </a:xfr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9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8B12F8A-BA0D-45C9-824E-67CFBC7A2497}" type="parTrans" cxnId="{EB2BF6BF-2119-4D7F-8B70-EC07405577F1}">
      <dgm:prSet/>
      <dgm:spPr/>
      <dgm:t>
        <a:bodyPr/>
        <a:lstStyle/>
        <a:p>
          <a:endParaRPr lang="pt-BR"/>
        </a:p>
      </dgm:t>
    </dgm:pt>
    <dgm:pt modelId="{F6412E4D-10C0-4A73-8A6B-F005599CB8CB}" type="sibTrans" cxnId="{EB2BF6BF-2119-4D7F-8B70-EC07405577F1}">
      <dgm:prSet/>
      <dgm:spPr/>
      <dgm:t>
        <a:bodyPr/>
        <a:lstStyle/>
        <a:p>
          <a:endParaRPr lang="pt-BR"/>
        </a:p>
      </dgm:t>
    </dgm:pt>
    <dgm:pt modelId="{81AC9444-FD5F-41C2-9C8E-BA792BE1C485}" type="pres">
      <dgm:prSet presAssocID="{3E523A5A-47FD-44AD-AF19-B42B6D63C9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2CC8F00-4F7B-4207-BA08-62FBA8315F6A}" type="pres">
      <dgm:prSet presAssocID="{D2188C29-1C5B-4D41-9E60-C9BB3770AD93}" presName="linNode" presStyleCnt="0"/>
      <dgm:spPr/>
    </dgm:pt>
    <dgm:pt modelId="{83E4EA26-E7C8-4CED-96B7-382B84CD247E}" type="pres">
      <dgm:prSet presAssocID="{D2188C29-1C5B-4D41-9E60-C9BB3770AD93}" presName="parentShp" presStyleLbl="node1" presStyleIdx="0" presStyleCnt="2" custScaleX="1638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F448F55-362F-4D0B-82B3-E88C8DF2B441}" type="pres">
      <dgm:prSet presAssocID="{D2188C29-1C5B-4D41-9E60-C9BB3770AD93}" presName="childShp" presStyleLbl="bgAccFollowNode1" presStyleIdx="0" presStyleCnt="2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F7EDCA87-D3F3-4C16-B1CB-A167489A1ADE}" type="pres">
      <dgm:prSet presAssocID="{2F6A6705-AD30-4D5D-B898-B1A36D05993D}" presName="spacing" presStyleCnt="0"/>
      <dgm:spPr/>
    </dgm:pt>
    <dgm:pt modelId="{F08912F2-058B-49ED-9303-CA0DD7046BF6}" type="pres">
      <dgm:prSet presAssocID="{D1F05B73-B460-4C5A-AB84-BA9481D1DD38}" presName="linNode" presStyleCnt="0"/>
      <dgm:spPr/>
    </dgm:pt>
    <dgm:pt modelId="{150909ED-1C12-4A12-84A1-0C76E0BEB826}" type="pres">
      <dgm:prSet presAssocID="{D1F05B73-B460-4C5A-AB84-BA9481D1DD38}" presName="parentShp" presStyleLbl="node1" presStyleIdx="1" presStyleCnt="2" custScaleX="163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226E01DC-F7ED-4B93-BF51-497E9AC21134}" type="pres">
      <dgm:prSet presAssocID="{D1F05B73-B460-4C5A-AB84-BA9481D1DD38}" presName="childShp" presStyleLbl="bgAccFollowNode1" presStyleIdx="1" presStyleCnt="2" custLinFactNeighborX="23" custLinFactNeighborY="-2368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pt-BR"/>
        </a:p>
      </dgm:t>
    </dgm:pt>
  </dgm:ptLst>
  <dgm:cxnLst>
    <dgm:cxn modelId="{373E7B57-5446-4DBB-9269-6AE5E84E2905}" type="presOf" srcId="{6416FC8E-FA3C-4F20-A74B-07A4E8EFA807}" destId="{226E01DC-F7ED-4B93-BF51-497E9AC21134}" srcOrd="0" destOrd="0" presId="urn:microsoft.com/office/officeart/2005/8/layout/vList6"/>
    <dgm:cxn modelId="{5E3411B2-CD93-4C67-B988-8A3BBD1B5658}" type="presOf" srcId="{F622868D-10F2-4197-A935-FFBD8A4CE2B2}" destId="{DF448F55-362F-4D0B-82B3-E88C8DF2B441}" srcOrd="0" destOrd="1" presId="urn:microsoft.com/office/officeart/2005/8/layout/vList6"/>
    <dgm:cxn modelId="{EB2BF6BF-2119-4D7F-8B70-EC07405577F1}" srcId="{D2188C29-1C5B-4D41-9E60-C9BB3770AD93}" destId="{F622868D-10F2-4197-A935-FFBD8A4CE2B2}" srcOrd="1" destOrd="0" parTransId="{F8B12F8A-BA0D-45C9-824E-67CFBC7A2497}" sibTransId="{F6412E4D-10C0-4A73-8A6B-F005599CB8CB}"/>
    <dgm:cxn modelId="{9E7E7AF3-20C7-4037-96BE-7F47371AA46B}" type="presOf" srcId="{D1C991D1-25DA-41D0-A037-24B8B5735132}" destId="{DF448F55-362F-4D0B-82B3-E88C8DF2B441}" srcOrd="0" destOrd="2" presId="urn:microsoft.com/office/officeart/2005/8/layout/vList6"/>
    <dgm:cxn modelId="{DE0DED0C-6B08-4A87-84E2-A5E3CC60F9BF}" type="presOf" srcId="{3E523A5A-47FD-44AD-AF19-B42B6D63C966}" destId="{81AC9444-FD5F-41C2-9C8E-BA792BE1C485}" srcOrd="0" destOrd="0" presId="urn:microsoft.com/office/officeart/2005/8/layout/vList6"/>
    <dgm:cxn modelId="{7735240C-4A74-41C1-9DCA-16FBFFD144EA}" type="presOf" srcId="{2C4E1836-BD53-4D3F-A085-D7CEBE5E1E1C}" destId="{DF448F55-362F-4D0B-82B3-E88C8DF2B441}" srcOrd="0" destOrd="3" presId="urn:microsoft.com/office/officeart/2005/8/layout/vList6"/>
    <dgm:cxn modelId="{626E8D7A-3DB4-4F2A-ABB3-21B6E7004754}" srcId="{D2188C29-1C5B-4D41-9E60-C9BB3770AD93}" destId="{865E9233-B700-4FEE-B601-245C7F8C9A1A}" srcOrd="4" destOrd="0" parTransId="{D135DD39-8460-4B7C-A739-7E10AB3C0BCD}" sibTransId="{C16512E0-CF5C-400F-92A6-55CD38108B50}"/>
    <dgm:cxn modelId="{E8C06337-F924-46E0-8E1A-9D60A577C33C}" srcId="{3E523A5A-47FD-44AD-AF19-B42B6D63C966}" destId="{D1F05B73-B460-4C5A-AB84-BA9481D1DD38}" srcOrd="1" destOrd="0" parTransId="{82E58FD7-FB84-481C-AF1B-20B8BA89567C}" sibTransId="{3F32AB58-C4D1-42B0-B776-766677B6F54F}"/>
    <dgm:cxn modelId="{CBE57BF8-979B-4B76-B83C-D1FE79CBFB78}" type="presOf" srcId="{D1F05B73-B460-4C5A-AB84-BA9481D1DD38}" destId="{150909ED-1C12-4A12-84A1-0C76E0BEB826}" srcOrd="0" destOrd="0" presId="urn:microsoft.com/office/officeart/2005/8/layout/vList6"/>
    <dgm:cxn modelId="{56B58A46-CC3E-4A62-B251-0C2CF135E33A}" srcId="{D2188C29-1C5B-4D41-9E60-C9BB3770AD93}" destId="{2C4E1836-BD53-4D3F-A085-D7CEBE5E1E1C}" srcOrd="3" destOrd="0" parTransId="{42EF35C6-960B-4797-B339-034377F8639C}" sibTransId="{8F9C42C3-7312-4020-BFE6-DE7AD862661E}"/>
    <dgm:cxn modelId="{BB37CD53-059A-4822-BB91-9BEB882A8027}" type="presOf" srcId="{865E9233-B700-4FEE-B601-245C7F8C9A1A}" destId="{DF448F55-362F-4D0B-82B3-E88C8DF2B441}" srcOrd="0" destOrd="4" presId="urn:microsoft.com/office/officeart/2005/8/layout/vList6"/>
    <dgm:cxn modelId="{66A0D57C-16F5-4E76-9689-55E57D33FA96}" type="presOf" srcId="{D1A9CA4E-D267-4136-82AB-316751B3FBEB}" destId="{226E01DC-F7ED-4B93-BF51-497E9AC21134}" srcOrd="0" destOrd="1" presId="urn:microsoft.com/office/officeart/2005/8/layout/vList6"/>
    <dgm:cxn modelId="{1E6F412C-FC57-409E-9A49-8270F6656E81}" srcId="{3E523A5A-47FD-44AD-AF19-B42B6D63C966}" destId="{D2188C29-1C5B-4D41-9E60-C9BB3770AD93}" srcOrd="0" destOrd="0" parTransId="{0482FAF5-8787-49E5-979F-72961A79438C}" sibTransId="{2F6A6705-AD30-4D5D-B898-B1A36D05993D}"/>
    <dgm:cxn modelId="{EEFD17F8-D613-49E0-9BCC-629135C2C9FD}" srcId="{D1F05B73-B460-4C5A-AB84-BA9481D1DD38}" destId="{D1A9CA4E-D267-4136-82AB-316751B3FBEB}" srcOrd="1" destOrd="0" parTransId="{B7D3A964-4171-456E-93E1-5FDF485DD3B9}" sibTransId="{7F86D007-9D62-415A-A752-7BD600E7D457}"/>
    <dgm:cxn modelId="{0281D6EF-739F-4BBC-976A-62E30B726303}" type="presOf" srcId="{D2188C29-1C5B-4D41-9E60-C9BB3770AD93}" destId="{83E4EA26-E7C8-4CED-96B7-382B84CD247E}" srcOrd="0" destOrd="0" presId="urn:microsoft.com/office/officeart/2005/8/layout/vList6"/>
    <dgm:cxn modelId="{D9E3DC6D-DA92-4839-B38C-102F6F9FD5E1}" type="presOf" srcId="{7B2150E1-0E26-4F2C-B670-4AD1A0972D68}" destId="{DF448F55-362F-4D0B-82B3-E88C8DF2B441}" srcOrd="0" destOrd="0" presId="urn:microsoft.com/office/officeart/2005/8/layout/vList6"/>
    <dgm:cxn modelId="{56AAB8AA-9AB7-402F-84DF-599CAB36B861}" srcId="{D1F05B73-B460-4C5A-AB84-BA9481D1DD38}" destId="{6416FC8E-FA3C-4F20-A74B-07A4E8EFA807}" srcOrd="0" destOrd="0" parTransId="{F22DB928-0DFF-446A-B87D-39369EF3750C}" sibTransId="{33A902E2-637D-4FF1-A75F-ACE33FE77CD5}"/>
    <dgm:cxn modelId="{D2FAB359-6449-4A7C-BBD5-DA174D6D6AD7}" srcId="{D2188C29-1C5B-4D41-9E60-C9BB3770AD93}" destId="{7B2150E1-0E26-4F2C-B670-4AD1A0972D68}" srcOrd="0" destOrd="0" parTransId="{05244EB0-8A91-4AFD-8BEE-BD81FDF3264A}" sibTransId="{CD0C5992-ADE4-4CC1-B9F8-A9CE0E6E1F61}"/>
    <dgm:cxn modelId="{E954838B-E723-4BB1-96A8-281ABC4501F9}" srcId="{D2188C29-1C5B-4D41-9E60-C9BB3770AD93}" destId="{D1C991D1-25DA-41D0-A037-24B8B5735132}" srcOrd="2" destOrd="0" parTransId="{B85A717A-BAEE-467A-96DB-E7886830D07B}" sibTransId="{242967A3-3B31-49A5-9A2D-C12DF9FC3E82}"/>
    <dgm:cxn modelId="{BB695128-1A49-4164-A4C2-B38BC0EF42FD}" type="presParOf" srcId="{81AC9444-FD5F-41C2-9C8E-BA792BE1C485}" destId="{B2CC8F00-4F7B-4207-BA08-62FBA8315F6A}" srcOrd="0" destOrd="0" presId="urn:microsoft.com/office/officeart/2005/8/layout/vList6"/>
    <dgm:cxn modelId="{6C4C5F04-1532-4324-BEB0-BAF6A601F68B}" type="presParOf" srcId="{B2CC8F00-4F7B-4207-BA08-62FBA8315F6A}" destId="{83E4EA26-E7C8-4CED-96B7-382B84CD247E}" srcOrd="0" destOrd="0" presId="urn:microsoft.com/office/officeart/2005/8/layout/vList6"/>
    <dgm:cxn modelId="{F6757DF5-94FD-4354-86A6-21405E4D71A0}" type="presParOf" srcId="{B2CC8F00-4F7B-4207-BA08-62FBA8315F6A}" destId="{DF448F55-362F-4D0B-82B3-E88C8DF2B441}" srcOrd="1" destOrd="0" presId="urn:microsoft.com/office/officeart/2005/8/layout/vList6"/>
    <dgm:cxn modelId="{4E663AAA-CC38-4F0A-BFD0-7C931296EC4A}" type="presParOf" srcId="{81AC9444-FD5F-41C2-9C8E-BA792BE1C485}" destId="{F7EDCA87-D3F3-4C16-B1CB-A167489A1ADE}" srcOrd="1" destOrd="0" presId="urn:microsoft.com/office/officeart/2005/8/layout/vList6"/>
    <dgm:cxn modelId="{3AC56F03-B8BD-4DFC-A6E1-869B8DCF7035}" type="presParOf" srcId="{81AC9444-FD5F-41C2-9C8E-BA792BE1C485}" destId="{F08912F2-058B-49ED-9303-CA0DD7046BF6}" srcOrd="2" destOrd="0" presId="urn:microsoft.com/office/officeart/2005/8/layout/vList6"/>
    <dgm:cxn modelId="{CF338C99-DC8B-41D9-8BF5-6D94CC504ACF}" type="presParOf" srcId="{F08912F2-058B-49ED-9303-CA0DD7046BF6}" destId="{150909ED-1C12-4A12-84A1-0C76E0BEB826}" srcOrd="0" destOrd="0" presId="urn:microsoft.com/office/officeart/2005/8/layout/vList6"/>
    <dgm:cxn modelId="{D15F3031-3796-4615-BB75-15526901BD65}" type="presParOf" srcId="{F08912F2-058B-49ED-9303-CA0DD7046BF6}" destId="{226E01DC-F7ED-4B93-BF51-497E9AC211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77D8C-A9CA-4A11-A507-8E48A59270AC}">
      <dsp:nvSpPr>
        <dsp:cNvPr id="0" name=""/>
        <dsp:cNvSpPr/>
      </dsp:nvSpPr>
      <dsp:spPr>
        <a:xfrm>
          <a:off x="251672" y="3708"/>
          <a:ext cx="2121792" cy="1060896"/>
        </a:xfrm>
        <a:prstGeom prst="roundRect">
          <a:avLst>
            <a:gd name="adj" fmla="val 10000"/>
          </a:avLst>
        </a:prstGeom>
        <a:solidFill>
          <a:srgbClr val="3333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NACIONAL</a:t>
          </a:r>
          <a:endParaRPr lang="pt-BR" sz="2500" b="1" kern="1200" dirty="0">
            <a:solidFill>
              <a:srgbClr val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2745" y="34781"/>
        <a:ext cx="2059646" cy="998750"/>
      </dsp:txXfrm>
    </dsp:sp>
    <dsp:sp modelId="{881BEBBD-6AD8-43DC-BC6C-AE5C4A296C9F}">
      <dsp:nvSpPr>
        <dsp:cNvPr id="0" name=""/>
        <dsp:cNvSpPr/>
      </dsp:nvSpPr>
      <dsp:spPr>
        <a:xfrm>
          <a:off x="463851" y="1064604"/>
          <a:ext cx="212179" cy="795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672"/>
              </a:lnTo>
              <a:lnTo>
                <a:pt x="212179" y="795672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65AD-CE7F-4A84-89C2-E863CE3BDA0D}">
      <dsp:nvSpPr>
        <dsp:cNvPr id="0" name=""/>
        <dsp:cNvSpPr/>
      </dsp:nvSpPr>
      <dsp:spPr>
        <a:xfrm>
          <a:off x="676030" y="1329828"/>
          <a:ext cx="1697433" cy="1060896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AAE2CA">
                <a:shade val="51000"/>
                <a:satMod val="130000"/>
              </a:srgbClr>
            </a:gs>
            <a:gs pos="80000">
              <a:srgbClr val="AAE2CA">
                <a:shade val="93000"/>
                <a:satMod val="130000"/>
              </a:srgbClr>
            </a:gs>
            <a:gs pos="100000">
              <a:srgbClr val="AAE2CA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AAE2CA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ANVISA</a:t>
          </a:r>
          <a:endParaRPr lang="pt-BR" sz="2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07103" y="1360901"/>
        <a:ext cx="1635287" cy="998750"/>
      </dsp:txXfrm>
    </dsp:sp>
    <dsp:sp modelId="{AE62E577-9C4B-451B-9FFB-EAD8F633D008}">
      <dsp:nvSpPr>
        <dsp:cNvPr id="0" name=""/>
        <dsp:cNvSpPr/>
      </dsp:nvSpPr>
      <dsp:spPr>
        <a:xfrm>
          <a:off x="463851" y="1064604"/>
          <a:ext cx="212179" cy="212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792"/>
              </a:lnTo>
              <a:lnTo>
                <a:pt x="212179" y="2121792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40F06-E7DE-4F29-A18F-7426B475E47E}">
      <dsp:nvSpPr>
        <dsp:cNvPr id="0" name=""/>
        <dsp:cNvSpPr/>
      </dsp:nvSpPr>
      <dsp:spPr>
        <a:xfrm>
          <a:off x="676030" y="2655948"/>
          <a:ext cx="1697433" cy="10608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Legislações</a:t>
          </a:r>
          <a:endParaRPr lang="pt-BR" sz="20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7103" y="2687021"/>
        <a:ext cx="1635287" cy="998750"/>
      </dsp:txXfrm>
    </dsp:sp>
    <dsp:sp modelId="{36A84BEA-9EB8-4AC8-B02E-08FEC14A15E9}">
      <dsp:nvSpPr>
        <dsp:cNvPr id="0" name=""/>
        <dsp:cNvSpPr/>
      </dsp:nvSpPr>
      <dsp:spPr>
        <a:xfrm>
          <a:off x="463851" y="1064604"/>
          <a:ext cx="212179" cy="342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500"/>
              </a:lnTo>
              <a:lnTo>
                <a:pt x="212179" y="3429500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2161D-8DB7-4946-AD83-5584D25BF57D}">
      <dsp:nvSpPr>
        <dsp:cNvPr id="0" name=""/>
        <dsp:cNvSpPr/>
      </dsp:nvSpPr>
      <dsp:spPr>
        <a:xfrm>
          <a:off x="676030" y="3982068"/>
          <a:ext cx="1879823" cy="102407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Guias de recomendações</a:t>
          </a:r>
          <a:endParaRPr lang="pt-BR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024" y="4012062"/>
        <a:ext cx="1819835" cy="964084"/>
      </dsp:txXfrm>
    </dsp:sp>
    <dsp:sp modelId="{47339ACF-6362-4BDC-A393-EAC366400B25}">
      <dsp:nvSpPr>
        <dsp:cNvPr id="0" name=""/>
        <dsp:cNvSpPr/>
      </dsp:nvSpPr>
      <dsp:spPr>
        <a:xfrm>
          <a:off x="2903912" y="3708"/>
          <a:ext cx="2121792" cy="1060896"/>
        </a:xfrm>
        <a:prstGeom prst="roundRect">
          <a:avLst>
            <a:gd name="adj" fmla="val 10000"/>
          </a:avLst>
        </a:prstGeom>
        <a:solidFill>
          <a:srgbClr val="3333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ESTADUAL</a:t>
          </a:r>
          <a:r>
            <a:rPr lang="pt-BR" sz="25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endParaRPr lang="pt-BR" sz="25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934985" y="34781"/>
        <a:ext cx="2059646" cy="998750"/>
      </dsp:txXfrm>
    </dsp:sp>
    <dsp:sp modelId="{C32540EA-73A8-4092-9D0A-7CD7B4CDC75E}">
      <dsp:nvSpPr>
        <dsp:cNvPr id="0" name=""/>
        <dsp:cNvSpPr/>
      </dsp:nvSpPr>
      <dsp:spPr>
        <a:xfrm>
          <a:off x="3116092" y="1064604"/>
          <a:ext cx="212179" cy="879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822"/>
              </a:lnTo>
              <a:lnTo>
                <a:pt x="212179" y="879822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02DEC-3DB7-4CAB-A4BA-73370A7BA7BD}">
      <dsp:nvSpPr>
        <dsp:cNvPr id="0" name=""/>
        <dsp:cNvSpPr/>
      </dsp:nvSpPr>
      <dsp:spPr>
        <a:xfrm>
          <a:off x="3328271" y="1329828"/>
          <a:ext cx="1785649" cy="1229196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AAE2CA">
                <a:shade val="51000"/>
                <a:satMod val="130000"/>
              </a:srgbClr>
            </a:gs>
            <a:gs pos="80000">
              <a:srgbClr val="AAE2CA">
                <a:shade val="93000"/>
                <a:satMod val="130000"/>
              </a:srgbClr>
            </a:gs>
            <a:gs pos="100000">
              <a:srgbClr val="AAE2CA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AAE2CA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CVE</a:t>
          </a:r>
          <a:r>
            <a:rPr lang="pt-BR" sz="1800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 Divisão de Infecção Hospitalar </a:t>
          </a:r>
          <a:endParaRPr lang="pt-BR" sz="1800" b="1" kern="1200" dirty="0">
            <a:solidFill>
              <a:srgbClr val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364273" y="1365830"/>
        <a:ext cx="1713645" cy="1157192"/>
      </dsp:txXfrm>
    </dsp:sp>
    <dsp:sp modelId="{092D0F14-E96D-4B21-BC37-249ECFC7688A}">
      <dsp:nvSpPr>
        <dsp:cNvPr id="0" name=""/>
        <dsp:cNvSpPr/>
      </dsp:nvSpPr>
      <dsp:spPr>
        <a:xfrm>
          <a:off x="3116092" y="1064604"/>
          <a:ext cx="212179" cy="2290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092"/>
              </a:lnTo>
              <a:lnTo>
                <a:pt x="212179" y="2290092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D2E47-49C0-4C0D-9187-361C58D4CA6E}">
      <dsp:nvSpPr>
        <dsp:cNvPr id="0" name=""/>
        <dsp:cNvSpPr/>
      </dsp:nvSpPr>
      <dsp:spPr>
        <a:xfrm>
          <a:off x="3328271" y="2824249"/>
          <a:ext cx="1697433" cy="10608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Coordena o sistema estadual</a:t>
          </a:r>
          <a:endParaRPr lang="pt-BR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359344" y="2855322"/>
        <a:ext cx="1635287" cy="998750"/>
      </dsp:txXfrm>
    </dsp:sp>
    <dsp:sp modelId="{C7E10E29-52F8-47FE-896B-34BAE2E917E9}">
      <dsp:nvSpPr>
        <dsp:cNvPr id="0" name=""/>
        <dsp:cNvSpPr/>
      </dsp:nvSpPr>
      <dsp:spPr>
        <a:xfrm>
          <a:off x="3116092" y="1064604"/>
          <a:ext cx="212179" cy="3616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213"/>
              </a:lnTo>
              <a:lnTo>
                <a:pt x="212179" y="3616213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CA66-1A16-4501-B21B-EAD7233439F5}">
      <dsp:nvSpPr>
        <dsp:cNvPr id="0" name=""/>
        <dsp:cNvSpPr/>
      </dsp:nvSpPr>
      <dsp:spPr>
        <a:xfrm>
          <a:off x="3328271" y="4150369"/>
          <a:ext cx="1697433" cy="10608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Define normativas técnicas </a:t>
          </a:r>
          <a:endParaRPr lang="pt-BR" sz="18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3359344" y="4181442"/>
        <a:ext cx="1635287" cy="998750"/>
      </dsp:txXfrm>
    </dsp:sp>
    <dsp:sp modelId="{E8B5149E-13DD-431A-B32D-A651ECBAC8B3}">
      <dsp:nvSpPr>
        <dsp:cNvPr id="0" name=""/>
        <dsp:cNvSpPr/>
      </dsp:nvSpPr>
      <dsp:spPr>
        <a:xfrm>
          <a:off x="5556153" y="90"/>
          <a:ext cx="2121792" cy="1060896"/>
        </a:xfrm>
        <a:prstGeom prst="roundRect">
          <a:avLst>
            <a:gd name="adj" fmla="val 10000"/>
          </a:avLst>
        </a:prstGeom>
        <a:solidFill>
          <a:srgbClr val="3333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MUNICIPAL</a:t>
          </a:r>
        </a:p>
      </dsp:txBody>
      <dsp:txXfrm>
        <a:off x="5587226" y="31163"/>
        <a:ext cx="2059646" cy="998750"/>
      </dsp:txXfrm>
    </dsp:sp>
    <dsp:sp modelId="{6DFC5B15-CDCE-4E13-A8CD-D9D1F538CA8F}">
      <dsp:nvSpPr>
        <dsp:cNvPr id="0" name=""/>
        <dsp:cNvSpPr/>
      </dsp:nvSpPr>
      <dsp:spPr>
        <a:xfrm>
          <a:off x="5768332" y="1060986"/>
          <a:ext cx="212179" cy="79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289"/>
              </a:lnTo>
              <a:lnTo>
                <a:pt x="212179" y="799289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6BE2-FD9E-4508-B146-9A0359C8E263}">
      <dsp:nvSpPr>
        <dsp:cNvPr id="0" name=""/>
        <dsp:cNvSpPr/>
      </dsp:nvSpPr>
      <dsp:spPr>
        <a:xfrm>
          <a:off x="5980511" y="1329828"/>
          <a:ext cx="1697433" cy="10608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5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Coordena o sistema municipal </a:t>
          </a:r>
          <a:endParaRPr lang="pt-BR" sz="18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011584" y="1360901"/>
        <a:ext cx="1635287" cy="998750"/>
      </dsp:txXfrm>
    </dsp:sp>
    <dsp:sp modelId="{4A30F3A2-3488-4B7A-BB8D-DF342AD0CFB7}">
      <dsp:nvSpPr>
        <dsp:cNvPr id="0" name=""/>
        <dsp:cNvSpPr/>
      </dsp:nvSpPr>
      <dsp:spPr>
        <a:xfrm>
          <a:off x="5768332" y="1060986"/>
          <a:ext cx="212179" cy="212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409"/>
              </a:lnTo>
              <a:lnTo>
                <a:pt x="212179" y="2125409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4897E-0824-4863-86BD-E23237284E98}">
      <dsp:nvSpPr>
        <dsp:cNvPr id="0" name=""/>
        <dsp:cNvSpPr/>
      </dsp:nvSpPr>
      <dsp:spPr>
        <a:xfrm>
          <a:off x="5980511" y="2655948"/>
          <a:ext cx="1697433" cy="106089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Executa as ações</a:t>
          </a:r>
          <a:endParaRPr lang="pt-BR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011584" y="2687021"/>
        <a:ext cx="1635287" cy="998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48F55-362F-4D0B-82B3-E88C8DF2B441}">
      <dsp:nvSpPr>
        <dsp:cNvPr id="0" name=""/>
        <dsp:cNvSpPr/>
      </dsp:nvSpPr>
      <dsp:spPr>
        <a:xfrm>
          <a:off x="4587005" y="496"/>
          <a:ext cx="4195515" cy="1938015"/>
        </a:xfrm>
        <a:prstGeom prst="rightArrow">
          <a:avLst>
            <a:gd name="adj1" fmla="val 75000"/>
            <a:gd name="adj2" fmla="val 50000"/>
          </a:avLst>
        </a:prstGeo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Medidas de Prevenção</a:t>
          </a:r>
          <a:endParaRPr lang="pt-BR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pt-BR" sz="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 Colaborar nas investigações de  surtos</a:t>
          </a:r>
          <a:endParaRPr lang="pt-BR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587005" y="242748"/>
        <a:ext cx="3468759" cy="1453511"/>
      </dsp:txXfrm>
    </dsp:sp>
    <dsp:sp modelId="{83E4EA26-E7C8-4CED-96B7-382B84CD247E}">
      <dsp:nvSpPr>
        <dsp:cNvPr id="0" name=""/>
        <dsp:cNvSpPr/>
      </dsp:nvSpPr>
      <dsp:spPr>
        <a:xfrm>
          <a:off x="3180" y="496"/>
          <a:ext cx="4583824" cy="1938015"/>
        </a:xfrm>
        <a:prstGeom prst="roundRect">
          <a:avLst/>
        </a:prstGeom>
        <a:gradFill rotWithShape="0">
          <a:gsLst>
            <a:gs pos="0">
              <a:srgbClr val="00CC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C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C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Prestar apoio técnico aos municípios, executando, supletivamente, ações, caso necessário</a:t>
          </a:r>
          <a:endParaRPr lang="pt-BR" sz="2400" kern="1200" dirty="0">
            <a:solidFill>
              <a:srgbClr val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97786" y="95102"/>
        <a:ext cx="4394612" cy="1748803"/>
      </dsp:txXfrm>
    </dsp:sp>
    <dsp:sp modelId="{226E01DC-F7ED-4B93-BF51-497E9AC21134}">
      <dsp:nvSpPr>
        <dsp:cNvPr id="0" name=""/>
        <dsp:cNvSpPr/>
      </dsp:nvSpPr>
      <dsp:spPr>
        <a:xfrm>
          <a:off x="4585031" y="2086421"/>
          <a:ext cx="4200663" cy="1938015"/>
        </a:xfrm>
        <a:prstGeom prst="rightArrow">
          <a:avLst>
            <a:gd name="adj1" fmla="val 75000"/>
            <a:gd name="adj2" fmla="val 50000"/>
          </a:avLst>
        </a:prstGeom>
        <a:solidFill>
          <a:srgbClr val="FF99CC"/>
        </a:solidFill>
        <a:ln w="9525" cap="flat" cmpd="sng" algn="ctr">
          <a:solidFill>
            <a:srgbClr val="00CC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itchFamily="34" charset="0"/>
              <a:ea typeface="+mn-ea"/>
              <a:cs typeface="Arial" pitchFamily="34" charset="0"/>
            </a:rPr>
            <a:t>Sistema de Vigilância das IH no estado de São Paulo</a:t>
          </a:r>
          <a:endParaRPr lang="pt-BR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4585031" y="2328673"/>
        <a:ext cx="3473907" cy="1453511"/>
      </dsp:txXfrm>
    </dsp:sp>
    <dsp:sp modelId="{150909ED-1C12-4A12-84A1-0C76E0BEB826}">
      <dsp:nvSpPr>
        <dsp:cNvPr id="0" name=""/>
        <dsp:cNvSpPr/>
      </dsp:nvSpPr>
      <dsp:spPr>
        <a:xfrm>
          <a:off x="650" y="2132313"/>
          <a:ext cx="4583736" cy="1938015"/>
        </a:xfrm>
        <a:prstGeom prst="roundRect">
          <a:avLst/>
        </a:prstGeom>
        <a:gradFill rotWithShape="0">
          <a:gsLst>
            <a:gs pos="0">
              <a:srgbClr val="00CC9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CC9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CC9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rPr>
            <a:t>Acompanhar, avaliar e divulgar os indicadores epidemiológicos de IH</a:t>
          </a:r>
          <a:endParaRPr lang="pt-BR" sz="2400" kern="1200" dirty="0">
            <a:solidFill>
              <a:srgbClr val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95256" y="2226919"/>
        <a:ext cx="4394524" cy="1748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F43C04E-971C-4279-829C-369BD85553EA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BFD446-1F3D-4BB1-9F96-BE1A6C6F1A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3734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FD446-1F3D-4BB1-9F96-BE1A6C6F1A2D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728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</a:rPr>
              <a:t>Colocar</a:t>
            </a:r>
            <a:r>
              <a:rPr lang="pt-BR" b="1" baseline="0" dirty="0" smtClean="0">
                <a:solidFill>
                  <a:srgbClr val="C00000"/>
                </a:solidFill>
              </a:rPr>
              <a:t> aquela chave dividindo os </a:t>
            </a:r>
            <a:r>
              <a:rPr lang="pt-BR" b="1" baseline="0" dirty="0" err="1" smtClean="0">
                <a:solidFill>
                  <a:srgbClr val="C00000"/>
                </a:solidFill>
              </a:rPr>
              <a:t>gram</a:t>
            </a:r>
            <a:r>
              <a:rPr lang="pt-BR" b="1" baseline="0" dirty="0" smtClean="0">
                <a:solidFill>
                  <a:srgbClr val="C00000"/>
                </a:solidFill>
              </a:rPr>
              <a:t> – e </a:t>
            </a:r>
            <a:r>
              <a:rPr lang="pt-BR" b="1" baseline="0" dirty="0" err="1" smtClean="0">
                <a:solidFill>
                  <a:srgbClr val="C00000"/>
                </a:solidFill>
              </a:rPr>
              <a:t>gram</a:t>
            </a:r>
            <a:r>
              <a:rPr lang="pt-BR" b="1" baseline="0" dirty="0" smtClean="0">
                <a:solidFill>
                  <a:srgbClr val="C00000"/>
                </a:solidFill>
              </a:rPr>
              <a:t> +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FD446-1F3D-4BB1-9F96-BE1A6C6F1A2D}" type="slidenum">
              <a:rPr lang="pt-BR" altLang="pt-BR" smtClean="0"/>
              <a:pPr>
                <a:defRPr/>
              </a:pPr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200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FD446-1F3D-4BB1-9F96-BE1A6C6F1A2D}" type="slidenum">
              <a:rPr lang="pt-BR" altLang="pt-BR" smtClean="0"/>
              <a:pPr>
                <a:defRPr/>
              </a:pPr>
              <a:t>38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984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FD446-1F3D-4BB1-9F96-BE1A6C6F1A2D}" type="slidenum">
              <a:rPr lang="pt-BR" altLang="pt-BR" smtClean="0"/>
              <a:pPr>
                <a:defRPr/>
              </a:pPr>
              <a:t>39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523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C00000"/>
                </a:solidFill>
              </a:rPr>
              <a:t>Colocar</a:t>
            </a:r>
            <a:r>
              <a:rPr lang="pt-BR" b="1" baseline="0" dirty="0" smtClean="0">
                <a:solidFill>
                  <a:srgbClr val="C00000"/>
                </a:solidFill>
              </a:rPr>
              <a:t> aquela chave dividindo os </a:t>
            </a:r>
            <a:r>
              <a:rPr lang="pt-BR" b="1" baseline="0" dirty="0" err="1" smtClean="0">
                <a:solidFill>
                  <a:srgbClr val="C00000"/>
                </a:solidFill>
              </a:rPr>
              <a:t>gram</a:t>
            </a:r>
            <a:r>
              <a:rPr lang="pt-BR" b="1" baseline="0" dirty="0" smtClean="0">
                <a:solidFill>
                  <a:srgbClr val="C00000"/>
                </a:solidFill>
              </a:rPr>
              <a:t> – e </a:t>
            </a:r>
            <a:r>
              <a:rPr lang="pt-BR" b="1" baseline="0" dirty="0" err="1" smtClean="0">
                <a:solidFill>
                  <a:srgbClr val="C00000"/>
                </a:solidFill>
              </a:rPr>
              <a:t>gram</a:t>
            </a:r>
            <a:r>
              <a:rPr lang="pt-BR" b="1" baseline="0" dirty="0" smtClean="0">
                <a:solidFill>
                  <a:srgbClr val="C00000"/>
                </a:solidFill>
              </a:rPr>
              <a:t> +</a:t>
            </a:r>
            <a:endParaRPr lang="pt-BR" b="1" dirty="0" smtClean="0">
              <a:solidFill>
                <a:srgbClr val="C00000"/>
              </a:solidFill>
            </a:endParaRPr>
          </a:p>
          <a:p>
            <a:pPr eaLnBrk="1" hangingPunct="1"/>
            <a:endParaRPr lang="pt-BR" altLang="pt-BR" dirty="0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5FE673-6061-42D5-B216-956BFF3F7495}" type="slidenum">
              <a:rPr lang="pt-BR" altLang="pt-BR"/>
              <a:pPr/>
              <a:t>54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006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C00000"/>
                </a:solidFill>
              </a:rPr>
              <a:t>Colocar</a:t>
            </a:r>
            <a:r>
              <a:rPr lang="pt-BR" b="1" baseline="0" dirty="0" smtClean="0">
                <a:solidFill>
                  <a:srgbClr val="C00000"/>
                </a:solidFill>
              </a:rPr>
              <a:t> aquela chave dividindo os </a:t>
            </a:r>
            <a:r>
              <a:rPr lang="pt-BR" b="1" baseline="0" dirty="0" err="1" smtClean="0">
                <a:solidFill>
                  <a:srgbClr val="C00000"/>
                </a:solidFill>
              </a:rPr>
              <a:t>gram</a:t>
            </a:r>
            <a:r>
              <a:rPr lang="pt-BR" b="1" baseline="0" dirty="0" smtClean="0">
                <a:solidFill>
                  <a:srgbClr val="C00000"/>
                </a:solidFill>
              </a:rPr>
              <a:t> – e </a:t>
            </a:r>
            <a:r>
              <a:rPr lang="pt-BR" b="1" baseline="0" dirty="0" err="1" smtClean="0">
                <a:solidFill>
                  <a:srgbClr val="C00000"/>
                </a:solidFill>
              </a:rPr>
              <a:t>gram</a:t>
            </a:r>
            <a:r>
              <a:rPr lang="pt-BR" b="1" baseline="0" dirty="0" smtClean="0">
                <a:solidFill>
                  <a:srgbClr val="C00000"/>
                </a:solidFill>
              </a:rPr>
              <a:t> +</a:t>
            </a:r>
            <a:endParaRPr lang="pt-BR" b="1" dirty="0" smtClean="0">
              <a:solidFill>
                <a:srgbClr val="C0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FD446-1F3D-4BB1-9F96-BE1A6C6F1A2D}" type="slidenum">
              <a:rPr lang="pt-BR" altLang="pt-BR" smtClean="0"/>
              <a:pPr>
                <a:defRPr/>
              </a:pPr>
              <a:t>60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600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9902AE0-08FA-40F6-8B83-FD39C3C428BA}" type="slidenum">
              <a:rPr lang="pt-BR" altLang="pt-BR"/>
              <a:pPr/>
              <a:t>76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171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FCA303-736C-46CE-9805-4F12EE62D0D0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/>
              <a:t>80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0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AE86-CBBC-4628-AF2D-F42FE1D5486B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BA63-ECB7-487B-A64E-59B6CD0005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577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5844-5868-45CB-8C72-F0D8163A964A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B8F9-72CB-4DC9-8D68-150866FBEC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455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CEB5-D41B-4A7B-9DE6-13D8D4DDECEC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3BBF-354A-4816-A7BB-A43913C071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59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64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7127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38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96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5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7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6791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5DC7-E7C1-4450-BC6F-2F7678B97511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96A3-9728-4C32-A86A-37871653C0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9280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3650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431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693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73169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B659-F992-47D3-9178-AC8EE350E1ED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A83F-8706-474F-9E65-6A84F3E1B6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06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D306-FE03-4AA6-80FE-7836C8344D7F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81B4-EA06-4143-AA71-B9D9E1116D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392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3D35-07B4-4890-9316-4C1EACE3D394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E3F0-21E3-4069-BC2E-159B2084B4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368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E2DF-54CA-4575-803F-6A36C0607084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B8CB-3B4D-4D29-8EA3-5618A33F4D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23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A624-231A-432A-8BC6-A63E80A2D185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1F0C-80CF-47C4-8FD3-1BCD9B01CC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031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E780-2D7E-4CD0-9C1D-113FBD160ECF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8035-58E2-47DC-9906-799F7D9800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244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21E2-5B2A-4616-8F6B-053ACA2023F3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58FD-80A3-49F9-9D5F-3A35B042EF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13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743D29-E7B7-4203-94F1-6E7250ABB84A}" type="datetimeFigureOut">
              <a:rPr lang="pt-BR"/>
              <a:pPr>
                <a:defRPr/>
              </a:pPr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D2CFC3-CB54-453C-82DE-03D96FFB48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pic>
        <p:nvPicPr>
          <p:cNvPr id="2052" name="Picture 4" descr="logo_cv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08738"/>
            <a:ext cx="34290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28600" y="152400"/>
          <a:ext cx="78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Foto do Photo Editor" r:id="rId16" imgW="1085714" imgH="1247619" progId="MSPhotoEd.3">
                  <p:embed/>
                </p:oleObj>
              </mc:Choice>
              <mc:Fallback>
                <p:oleObj name="Foto do Photo Editor" r:id="rId16" imgW="1085714" imgH="124761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787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8" descr="LOG_DIV_HOSPITALAR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65088"/>
            <a:ext cx="14017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7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23.jpeg"/><Relationship Id="rId5" Type="http://schemas.openxmlformats.org/officeDocument/2006/relationships/image" Target="../media/image8.png"/><Relationship Id="rId10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5.jpe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dvhosp@saude.sp.gov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ve.saude.sp.gov.br/htm/cve_ihb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bdalla\Documents\2015\LOGOS\BRANCO_ABERTURA_E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7316788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4365625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BR" altLang="pt-BR" sz="2000" b="1" dirty="0" smtClean="0">
                <a:solidFill>
                  <a:srgbClr val="7F7F7F"/>
                </a:solidFill>
              </a:rPr>
              <a:t>Divisão de Infecção Hospitalar-DIH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BR" altLang="pt-BR" sz="2000" b="1" dirty="0" smtClean="0">
                <a:solidFill>
                  <a:srgbClr val="7F7F7F"/>
                </a:solidFill>
              </a:rPr>
              <a:t>Centro de Vigilância Epidemiológica-CVE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BR" altLang="pt-BR" sz="2000" b="1" dirty="0" smtClean="0">
                <a:solidFill>
                  <a:srgbClr val="7F7F7F"/>
                </a:solidFill>
              </a:rPr>
              <a:t>Coordenadoria de Controle de Doenças/SES/SP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34925" y="836712"/>
            <a:ext cx="90741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Análise dos Dados do Sistema de Vigilância Epidemiológica das Infecções Hospitalares do Estado de São Paulo - </a:t>
            </a:r>
            <a:r>
              <a:rPr lang="pt-BR" sz="32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2016</a:t>
            </a:r>
            <a:endParaRPr lang="pt-BR" sz="3200" b="1" dirty="0">
              <a:solidFill>
                <a:srgbClr val="2D2DE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31913" y="0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Adesão de Hospitais 2004 - 2016</a:t>
            </a:r>
          </a:p>
        </p:txBody>
      </p:sp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924983" y="1300162"/>
          <a:ext cx="7294034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4363" y="142875"/>
            <a:ext cx="7815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Número de hospitais notificantes por mês 2004 -2016</a:t>
            </a:r>
            <a:endParaRPr lang="pt-BR" sz="2800" b="1" dirty="0">
              <a:solidFill>
                <a:srgbClr val="3333FF"/>
              </a:solidFill>
              <a:latin typeface="Tahoma" pitchFamily="34" charset="0"/>
              <a:cs typeface="+mn-cs"/>
            </a:endParaRPr>
          </a:p>
        </p:txBody>
      </p:sp>
      <p:graphicFrame>
        <p:nvGraphicFramePr>
          <p:cNvPr id="11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242707"/>
              </p:ext>
            </p:extLst>
          </p:nvPr>
        </p:nvGraphicFramePr>
        <p:xfrm>
          <a:off x="742975" y="1268760"/>
          <a:ext cx="7686650" cy="438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Seta para a direita 1"/>
          <p:cNvSpPr/>
          <p:nvPr/>
        </p:nvSpPr>
        <p:spPr>
          <a:xfrm>
            <a:off x="251520" y="1844824"/>
            <a:ext cx="864096" cy="57606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4363" y="142875"/>
            <a:ext cx="7815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Número de hospitais notificantes por mês 2004 -2016</a:t>
            </a:r>
            <a:endParaRPr lang="pt-BR" sz="2800" b="1" dirty="0">
              <a:solidFill>
                <a:srgbClr val="2D2DE7">
                  <a:lumMod val="75000"/>
                </a:srgbClr>
              </a:solidFill>
              <a:latin typeface="Tahoma" pitchFamily="34" charset="0"/>
              <a:cs typeface="+mn-cs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524459"/>
              </p:ext>
            </p:extLst>
          </p:nvPr>
        </p:nvGraphicFramePr>
        <p:xfrm>
          <a:off x="446616" y="1212850"/>
          <a:ext cx="8250767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Seta para baixo 1"/>
          <p:cNvSpPr/>
          <p:nvPr/>
        </p:nvSpPr>
        <p:spPr>
          <a:xfrm>
            <a:off x="6929835" y="1179457"/>
            <a:ext cx="966390" cy="64807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96"/>
          <p:cNvSpPr txBox="1">
            <a:spLocks noChangeArrowheads="1"/>
          </p:cNvSpPr>
          <p:nvPr/>
        </p:nvSpPr>
        <p:spPr bwMode="auto">
          <a:xfrm>
            <a:off x="1258888" y="98425"/>
            <a:ext cx="6769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Hospitais notificantes segundo GVE </a:t>
            </a:r>
            <a:r>
              <a:rPr lang="pt-BR" sz="28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2016</a:t>
            </a:r>
            <a:endParaRPr lang="pt-BR" sz="2800" b="1" dirty="0">
              <a:solidFill>
                <a:srgbClr val="2D2DE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+mn-cs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2213"/>
            <a:ext cx="7704856" cy="471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611981" y="5189538"/>
            <a:ext cx="3313113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1" kern="0" dirty="0" smtClean="0">
                <a:solidFill>
                  <a:srgbClr val="3333FF"/>
                </a:solidFill>
                <a:cs typeface="+mn-cs"/>
              </a:rPr>
              <a:t>Total = 729 hospitais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21993"/>
            <a:ext cx="1828801" cy="15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96"/>
          <p:cNvSpPr txBox="1">
            <a:spLocks noChangeArrowheads="1"/>
          </p:cNvSpPr>
          <p:nvPr/>
        </p:nvSpPr>
        <p:spPr bwMode="auto">
          <a:xfrm>
            <a:off x="-323850" y="188913"/>
            <a:ext cx="9539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Taxa de ADESÃO segundo GVE - 2016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41226"/>
              </p:ext>
            </p:extLst>
          </p:nvPr>
        </p:nvGraphicFramePr>
        <p:xfrm>
          <a:off x="1187624" y="892089"/>
          <a:ext cx="5976938" cy="5949473"/>
        </p:xfrm>
        <a:graphic>
          <a:graphicData uri="http://schemas.openxmlformats.org/drawingml/2006/table">
            <a:tbl>
              <a:tblPr/>
              <a:tblGrid>
                <a:gridCol w="1870013"/>
                <a:gridCol w="1704314"/>
                <a:gridCol w="1503112"/>
                <a:gridCol w="899499"/>
              </a:tblGrid>
              <a:tr h="369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GVE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de Hospitais Notificantes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2016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 de Hospitais com critério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Adesão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2016 (%)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3947" marR="3947" marT="3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Araçatuba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Araraquara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Assis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Barretos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Bauru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Botucatu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Campinas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Caraguatatuba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Franco da Rocha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Itapeva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Jales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Marília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Mogi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Osasco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Piracicaba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Presidente Prudente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Presidente Venceslau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Registro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Ribeirão Preto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Santo André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Santos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São João da Boa Vista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São José do Rio Preto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São José dos Campos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Sorocaba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Taubaté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6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770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94,7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2" name="Seta para a esquerda 1"/>
          <p:cNvSpPr/>
          <p:nvPr/>
        </p:nvSpPr>
        <p:spPr>
          <a:xfrm>
            <a:off x="7225393" y="2898419"/>
            <a:ext cx="504056" cy="432048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/>
          <p:cNvSpPr/>
          <p:nvPr/>
        </p:nvSpPr>
        <p:spPr>
          <a:xfrm>
            <a:off x="7225393" y="5938540"/>
            <a:ext cx="504056" cy="507008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240407"/>
              </p:ext>
            </p:extLst>
          </p:nvPr>
        </p:nvGraphicFramePr>
        <p:xfrm>
          <a:off x="755650" y="933450"/>
          <a:ext cx="7140575" cy="5969600"/>
        </p:xfrm>
        <a:graphic>
          <a:graphicData uri="http://schemas.openxmlformats.org/drawingml/2006/table">
            <a:tbl>
              <a:tblPr/>
              <a:tblGrid>
                <a:gridCol w="2151269"/>
                <a:gridCol w="1596102"/>
                <a:gridCol w="1767116"/>
                <a:gridCol w="1626088"/>
              </a:tblGrid>
              <a:tr h="368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GVE</a:t>
                      </a:r>
                    </a:p>
                  </a:txBody>
                  <a:tcPr marL="5989" marR="5989" marT="5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Nº hospitais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gerais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5989" marR="5989" marT="5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Nº Hospitais 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LP/PSIQ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5989" marR="5989" marT="5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Total de Hospitais Notificantes 2016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5989" marR="5989" marT="5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Araçatuba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Araraquara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Barretos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Bauru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Botucatu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Campinas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Caraguatatuba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Franca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Franco da Rocha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Itapeva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Marília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Mogi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Osasco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Piracicaba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Presidente Prudente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Presidente Venceslau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Registro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Ribeirão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Santo André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São João da Boa Vista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São José do Rio Preto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São José dos Campos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Sorocaba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0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Taubaté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5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729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947" marR="3947" marT="39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3" name="Text Box 696"/>
          <p:cNvSpPr txBox="1">
            <a:spLocks noChangeArrowheads="1"/>
          </p:cNvSpPr>
          <p:nvPr/>
        </p:nvSpPr>
        <p:spPr bwMode="auto">
          <a:xfrm>
            <a:off x="1258888" y="44450"/>
            <a:ext cx="6769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Hospitais notificantes segundo GVE e tipo de hospital - 2016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68313" y="0"/>
            <a:ext cx="8135937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t-BR" sz="36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 </a:t>
            </a:r>
            <a:r>
              <a:rPr lang="pt-BR" sz="32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Número de Hospitais Notificantes, segundo natureza</a:t>
            </a:r>
          </a:p>
        </p:txBody>
      </p:sp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4572000" y="5046275"/>
            <a:ext cx="439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1" kern="0" dirty="0" smtClean="0">
                <a:solidFill>
                  <a:srgbClr val="000000"/>
                </a:solidFill>
                <a:cs typeface="+mn-cs"/>
              </a:rPr>
              <a:t>Total = </a:t>
            </a:r>
            <a:r>
              <a:rPr lang="pt-BR" altLang="pt-BR" sz="2400" b="1" kern="0" dirty="0" smtClean="0">
                <a:cs typeface="+mn-cs"/>
              </a:rPr>
              <a:t>729</a:t>
            </a:r>
            <a:r>
              <a:rPr lang="pt-BR" altLang="pt-BR" sz="2400" b="1" kern="0" dirty="0" smtClean="0">
                <a:solidFill>
                  <a:srgbClr val="000000"/>
                </a:solidFill>
                <a:cs typeface="+mn-cs"/>
              </a:rPr>
              <a:t> hospitais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0694"/>
              </p:ext>
            </p:extLst>
          </p:nvPr>
        </p:nvGraphicFramePr>
        <p:xfrm>
          <a:off x="0" y="3794383"/>
          <a:ext cx="3132138" cy="1853405"/>
        </p:xfrm>
        <a:graphic>
          <a:graphicData uri="http://schemas.openxmlformats.org/drawingml/2006/table">
            <a:tbl>
              <a:tblPr firstRow="1" bandRow="1"/>
              <a:tblGrid>
                <a:gridCol w="1815324"/>
                <a:gridCol w="658407"/>
                <a:gridCol w="658407"/>
              </a:tblGrid>
              <a:tr h="37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pt-BR" sz="1800" dirty="0" smtClean="0"/>
                        <a:t>Natureza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pt-BR" sz="1800" dirty="0" smtClean="0"/>
                        <a:t>n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pt-BR" sz="1800" dirty="0" smtClean="0"/>
                        <a:t>%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7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pt-BR" sz="1800" dirty="0" smtClean="0"/>
                        <a:t>Filantrópico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/>
                        <a:t>268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/>
                        <a:t>37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</a:tr>
              <a:tr h="37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pt-BR" sz="1800" dirty="0" smtClean="0"/>
                        <a:t>Privado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/>
                        <a:t>274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/>
                        <a:t>38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20000"/>
                      </a:srgbClr>
                    </a:solidFill>
                  </a:tcPr>
                </a:tc>
              </a:tr>
              <a:tr h="37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pt-BR" sz="1800" dirty="0" smtClean="0"/>
                        <a:t>Público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/>
                        <a:t>187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/>
                        <a:t>26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Total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729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100</a:t>
                      </a:r>
                      <a:endParaRPr lang="pt-BR" sz="1800" dirty="0"/>
                    </a:p>
                  </a:txBody>
                  <a:tcPr marL="91449" marR="91449" marT="45700" marB="457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538421"/>
              </p:ext>
            </p:extLst>
          </p:nvPr>
        </p:nvGraphicFramePr>
        <p:xfrm>
          <a:off x="3275856" y="1145376"/>
          <a:ext cx="5688630" cy="365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2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5288" y="4983163"/>
            <a:ext cx="100806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chemeClr val="bg1"/>
                </a:solidFill>
                <a:latin typeface="Arial" charset="0"/>
                <a:cs typeface="+mn-cs"/>
              </a:rPr>
              <a:t>ISC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82861" y="4993431"/>
            <a:ext cx="2557091" cy="307777"/>
          </a:xfrm>
          <a:prstGeom prst="rect">
            <a:avLst/>
          </a:prstGeom>
          <a:solidFill>
            <a:srgbClr val="808080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solidFill>
                  <a:srgbClr val="000000"/>
                </a:solidFill>
                <a:latin typeface="Arial" charset="0"/>
                <a:cs typeface="+mn-cs"/>
              </a:rPr>
              <a:t>Terapia Intensiva</a:t>
            </a:r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4335179" y="4993431"/>
            <a:ext cx="1820997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400" b="1" kern="0" dirty="0" smtClean="0">
                <a:cs typeface="+mn-cs"/>
              </a:rPr>
              <a:t>Hemoculturas</a:t>
            </a:r>
          </a:p>
        </p:txBody>
      </p:sp>
      <p:sp>
        <p:nvSpPr>
          <p:cNvPr id="11" name="Texto explicativo retangular 9"/>
          <p:cNvSpPr>
            <a:spLocks noChangeArrowheads="1"/>
          </p:cNvSpPr>
          <p:nvPr/>
        </p:nvSpPr>
        <p:spPr bwMode="auto">
          <a:xfrm>
            <a:off x="7308304" y="5156870"/>
            <a:ext cx="935037" cy="360362"/>
          </a:xfrm>
          <a:prstGeom prst="wedgeRectCallout">
            <a:avLst>
              <a:gd name="adj1" fmla="val 26602"/>
              <a:gd name="adj2" fmla="val -109736"/>
            </a:avLst>
          </a:prstGeom>
          <a:solidFill>
            <a:srgbClr val="0070C0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b="1" kern="0" dirty="0" smtClean="0">
                <a:solidFill>
                  <a:srgbClr val="000000"/>
                </a:solidFill>
                <a:cs typeface="+mn-cs"/>
              </a:rPr>
              <a:t>Álcool</a:t>
            </a:r>
          </a:p>
        </p:txBody>
      </p:sp>
      <p:sp>
        <p:nvSpPr>
          <p:cNvPr id="12" name="Texto explicativo retangular 11"/>
          <p:cNvSpPr/>
          <p:nvPr/>
        </p:nvSpPr>
        <p:spPr bwMode="auto">
          <a:xfrm>
            <a:off x="6084168" y="1700808"/>
            <a:ext cx="936625" cy="576263"/>
          </a:xfrm>
          <a:prstGeom prst="wedgeRectCallout">
            <a:avLst>
              <a:gd name="adj1" fmla="val -29815"/>
              <a:gd name="adj2" fmla="val 89868"/>
            </a:avLst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2D2DE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rgbClr val="000000"/>
                </a:solidFill>
                <a:latin typeface="Arial" charset="0"/>
                <a:cs typeface="+mn-cs"/>
              </a:rPr>
              <a:t>AMC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4212" y="0"/>
            <a:ext cx="8135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Número de Hospitais notificantes segundo tipo de planilhas enviadas -2016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218600"/>
              </p:ext>
            </p:extLst>
          </p:nvPr>
        </p:nvGraphicFramePr>
        <p:xfrm>
          <a:off x="125760" y="1511435"/>
          <a:ext cx="8892480" cy="347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2379663"/>
            <a:ext cx="7772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pt-BR" sz="6600" b="1" kern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Hospitais Gerais</a:t>
            </a:r>
          </a:p>
          <a:p>
            <a:pPr algn="ctr">
              <a:defRPr/>
            </a:pPr>
            <a:endParaRPr lang="pt-BR" sz="2800" b="1" kern="0" dirty="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1000" y="1512888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z="2400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lvl="2" eaLnBrk="1" hangingPunct="1">
              <a:defRPr/>
            </a:pPr>
            <a:endParaRPr lang="pt-BR" altLang="pt-BR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Cirurgia:</a:t>
            </a:r>
          </a:p>
          <a:p>
            <a:pPr lvl="1"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Taxa de infecção em </a:t>
            </a:r>
            <a:r>
              <a:rPr lang="pt-BR" altLang="pt-BR" sz="2400" b="1" dirty="0" smtClean="0">
                <a:solidFill>
                  <a:srgbClr val="C00000"/>
                </a:solidFill>
                <a:latin typeface="Tahoma" pitchFamily="34" charset="0"/>
                <a:cs typeface="+mn-cs"/>
              </a:rPr>
              <a:t>cirurgia limpa</a:t>
            </a:r>
          </a:p>
          <a:p>
            <a:pPr lvl="1"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Taxa de infecção em </a:t>
            </a:r>
            <a:r>
              <a:rPr lang="pt-BR" altLang="pt-BR" sz="2400" b="1" dirty="0" smtClean="0">
                <a:solidFill>
                  <a:srgbClr val="C00000"/>
                </a:solidFill>
                <a:latin typeface="Tahoma" pitchFamily="34" charset="0"/>
                <a:cs typeface="+mn-cs"/>
              </a:rPr>
              <a:t>procedimentos cirúrgicos selecionados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00113" y="44450"/>
            <a:ext cx="741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Indicadores de Infecção Hospitalar do Estado de São Paulo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a 11"/>
          <p:cNvGraphicFramePr/>
          <p:nvPr/>
        </p:nvGraphicFramePr>
        <p:xfrm>
          <a:off x="467544" y="1052736"/>
          <a:ext cx="79296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80975" y="215900"/>
            <a:ext cx="91265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Controle de Infecção Hospitalar - Brasil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srgbClr val="00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9" name="Texto explicativo em elipse 8"/>
          <p:cNvSpPr/>
          <p:nvPr/>
        </p:nvSpPr>
        <p:spPr bwMode="auto">
          <a:xfrm>
            <a:off x="5072063" y="1285875"/>
            <a:ext cx="1928812" cy="1571625"/>
          </a:xfrm>
          <a:prstGeom prst="wedgeEllipseCallout">
            <a:avLst/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Grupos regionais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36513" y="2349500"/>
            <a:ext cx="9144001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4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Infecção em Cirurgias Limpas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t-BR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2513013" y="5529263"/>
            <a:ext cx="371475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Total de Hospitais = </a:t>
            </a: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605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6840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Número de Hospitais Notificantes por Especialidade Cirúrgica - 2016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938659"/>
              </p:ext>
            </p:extLst>
          </p:nvPr>
        </p:nvGraphicFramePr>
        <p:xfrm>
          <a:off x="323528" y="966788"/>
          <a:ext cx="8496943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42988" y="115888"/>
            <a:ext cx="698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Número de cirurgias limpas notificadas por Especialidade Cirúrgica - 2016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2268538" y="5373216"/>
            <a:ext cx="4521200" cy="400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Total de Cirurgias = </a:t>
            </a: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1.149.413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05759"/>
              </p:ext>
            </p:extLst>
          </p:nvPr>
        </p:nvGraphicFramePr>
        <p:xfrm>
          <a:off x="0" y="1017587"/>
          <a:ext cx="8604448" cy="435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7950" y="1268413"/>
          <a:ext cx="8820150" cy="4102099"/>
        </p:xfrm>
        <a:graphic>
          <a:graphicData uri="http://schemas.openxmlformats.org/drawingml/2006/table">
            <a:tbl>
              <a:tblPr/>
              <a:tblGrid>
                <a:gridCol w="1763623"/>
                <a:gridCol w="1728129"/>
                <a:gridCol w="1080081"/>
                <a:gridCol w="946088"/>
                <a:gridCol w="1100743"/>
                <a:gridCol w="1100743"/>
                <a:gridCol w="1100743"/>
              </a:tblGrid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Nº Hospitais &gt; 250 cirurgias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Percentil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4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Especialidade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CCARD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CGERA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CIRPE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CIVAS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GINEC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ORTOP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TORAX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UROCI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957263" y="5373688"/>
            <a:ext cx="7286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501 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Hospitais realizaram &gt; 250 cirurgias no período</a:t>
            </a:r>
          </a:p>
        </p:txBody>
      </p:sp>
      <p:sp>
        <p:nvSpPr>
          <p:cNvPr id="9" name="Text Box 1295"/>
          <p:cNvSpPr txBox="1">
            <a:spLocks noChangeArrowheads="1"/>
          </p:cNvSpPr>
          <p:nvPr/>
        </p:nvSpPr>
        <p:spPr bwMode="auto">
          <a:xfrm>
            <a:off x="1042988" y="115888"/>
            <a:ext cx="6769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Percentis das Taxas de Infecção em Cirurgia Limpa - 2016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26"/>
          <p:cNvSpPr txBox="1">
            <a:spLocks noChangeArrowheads="1"/>
          </p:cNvSpPr>
          <p:nvPr/>
        </p:nvSpPr>
        <p:spPr bwMode="auto">
          <a:xfrm>
            <a:off x="1116013" y="0"/>
            <a:ext cx="66246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Medianas das taxas de ISC em cirurgia limpa 2004 - 2016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796899"/>
              </p:ext>
            </p:extLst>
          </p:nvPr>
        </p:nvGraphicFramePr>
        <p:xfrm>
          <a:off x="395536" y="1196752"/>
          <a:ext cx="8208912" cy="44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850" y="2349500"/>
            <a:ext cx="86026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44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Infecção em Procedimentos Cirúrgicos Selecionados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t-BR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117600" y="5549230"/>
            <a:ext cx="70564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Total de Hospitais que informaram Plan1B= </a:t>
            </a: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574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6013" y="115888"/>
            <a:ext cx="68405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Número de Hospitais Notificantes por Procedimento - 2016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272718"/>
              </p:ext>
            </p:extLst>
          </p:nvPr>
        </p:nvGraphicFramePr>
        <p:xfrm>
          <a:off x="467544" y="1199593"/>
          <a:ext cx="8281205" cy="445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750" y="173038"/>
            <a:ext cx="8137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Número de procedimentos notificados   2016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226630"/>
              </p:ext>
            </p:extLst>
          </p:nvPr>
        </p:nvGraphicFramePr>
        <p:xfrm>
          <a:off x="755576" y="1144971"/>
          <a:ext cx="7353374" cy="466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63964"/>
              </p:ext>
            </p:extLst>
          </p:nvPr>
        </p:nvGraphicFramePr>
        <p:xfrm>
          <a:off x="539750" y="1268413"/>
          <a:ext cx="8353426" cy="4745660"/>
        </p:xfrm>
        <a:graphic>
          <a:graphicData uri="http://schemas.openxmlformats.org/drawingml/2006/table">
            <a:tbl>
              <a:tblPr/>
              <a:tblGrid>
                <a:gridCol w="2376404"/>
                <a:gridCol w="936160"/>
                <a:gridCol w="1152197"/>
                <a:gridCol w="833866"/>
                <a:gridCol w="573563"/>
                <a:gridCol w="546251"/>
                <a:gridCol w="672309"/>
                <a:gridCol w="563057"/>
                <a:gridCol w="699619"/>
              </a:tblGrid>
              <a:tr h="19191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Procedimento cirúrgico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Nº Hospitais notificantes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Nº procedimentos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% </a:t>
                      </a:r>
                      <a:r>
                        <a:rPr lang="pt-BR" sz="12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Hosp</a:t>
                      </a:r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Realiza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VPA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Percentil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838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8849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Apendicectomia laparoscópica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Artroplastia de joelho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2880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Artroplastia Total de Quadril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Colecistectomia laparoscópica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2880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Colectomia laparoscópica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Craniotomia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Herniorrafia/hernioplastia laparoscópica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35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Histerectomia laparoscópica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60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Mastectomia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Parto cesariano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325569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2880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Revascularização do miocárdio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 Hospitais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295"/>
          <p:cNvSpPr txBox="1">
            <a:spLocks noChangeArrowheads="1"/>
          </p:cNvSpPr>
          <p:nvPr/>
        </p:nvSpPr>
        <p:spPr bwMode="auto">
          <a:xfrm>
            <a:off x="323850" y="44450"/>
            <a:ext cx="8496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Percentis das Taxas de Infecção em Procedimentos cirúrgicos selecionados - 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0825" y="2349500"/>
            <a:ext cx="86026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Infecções em UTI</a:t>
            </a:r>
            <a:endParaRPr lang="pt-BR" sz="6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m 1" descr="GV_2009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1268413"/>
            <a:ext cx="883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UTI Adulto, Coronariana (UCO), Pediátrica</a:t>
            </a:r>
          </a:p>
          <a:p>
            <a:pPr lvl="1"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Densidades de Incidência de infecções: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Infecção primária da corrente sanguínea (</a:t>
            </a:r>
            <a:r>
              <a:rPr lang="pt-BR" altLang="pt-BR" b="1" dirty="0" smtClean="0">
                <a:solidFill>
                  <a:srgbClr val="A50021"/>
                </a:solidFill>
                <a:latin typeface="Tahoma" pitchFamily="34" charset="0"/>
                <a:cs typeface="+mn-cs"/>
              </a:rPr>
              <a:t>laboratorial e sepse clínica</a:t>
            </a: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) x cateter central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Pneumonia x ventilação mecânica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Infecção urinária x sonda vesical</a:t>
            </a:r>
          </a:p>
          <a:p>
            <a:pPr lvl="1"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Taxas de utilização de dispositivos: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Cateter central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Ventilador mecânico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Sonda vesical de demora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27088" y="44450"/>
            <a:ext cx="741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Indicadores de Infecção Hospitalar do Estado de São Paulo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1614488"/>
            <a:ext cx="88392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UTI Adulto, Coronariana, Pediátrica e Neo: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Hemoculturas positivas (IPCS Laboratorial)</a:t>
            </a:r>
            <a:endParaRPr lang="pt-BR" sz="2800" b="1" dirty="0">
              <a:solidFill>
                <a:srgbClr val="C00000"/>
              </a:solidFill>
              <a:latin typeface="Tahoma" pitchFamily="34" charset="0"/>
              <a:cs typeface="+mn-cs"/>
            </a:endParaRP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Distribuição de microrganismos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Marcadores de resistência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  <a:defRPr/>
            </a:pPr>
            <a:endParaRPr lang="pt-BR" sz="2800" b="1" dirty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 UTI Adulto e Coronariana</a:t>
            </a:r>
          </a:p>
          <a:p>
            <a:pPr marL="685800" lvl="1" indent="-228600" eaLnBrk="1" hangingPunct="1">
              <a:spcBef>
                <a:spcPct val="20000"/>
              </a:spcBef>
              <a:defRPr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- Consumo de antimicrobianos (DDD)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5650" y="44450"/>
            <a:ext cx="741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Indicadores de Infecção Hospitalar do Estado de São Paulo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13" y="1584325"/>
            <a:ext cx="9144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BR" altLang="pt-BR" sz="2800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pt-BR" altLang="pt-BR" sz="2800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UTI Adulto, UCO, Pediátrica e Neonatal: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  - Consumo de produto alcoólico (</a:t>
            </a:r>
            <a:r>
              <a:rPr lang="pt-BR" altLang="pt-BR" sz="2800" b="1" dirty="0" err="1" smtClean="0">
                <a:solidFill>
                  <a:srgbClr val="000000"/>
                </a:solidFill>
                <a:latin typeface="Tahoma" pitchFamily="34" charset="0"/>
                <a:cs typeface="+mn-cs"/>
              </a:rPr>
              <a:t>mL</a:t>
            </a: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/</a:t>
            </a:r>
            <a:r>
              <a:rPr lang="pt-BR" altLang="pt-BR" sz="2800" b="1" dirty="0" err="1" smtClean="0">
                <a:solidFill>
                  <a:srgbClr val="000000"/>
                </a:solidFill>
                <a:latin typeface="Tahoma" pitchFamily="34" charset="0"/>
                <a:cs typeface="+mn-cs"/>
              </a:rPr>
              <a:t>pac</a:t>
            </a: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-dia)</a:t>
            </a:r>
            <a:endParaRPr lang="pt-BR" altLang="pt-BR" sz="2400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00113" y="115888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Indicadores de Infecção Hospitalar do Estado de São Paulo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50825" y="1989138"/>
          <a:ext cx="8640764" cy="3168649"/>
        </p:xfrm>
        <a:graphic>
          <a:graphicData uri="http://schemas.openxmlformats.org/drawingml/2006/table">
            <a:tbl>
              <a:tblPr firstRow="1" bandRow="1"/>
              <a:tblGrid>
                <a:gridCol w="2160191"/>
                <a:gridCol w="2160191"/>
                <a:gridCol w="2380619"/>
                <a:gridCol w="1939763"/>
              </a:tblGrid>
              <a:tr h="1188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pt-BR" sz="2400" dirty="0" smtClean="0"/>
                        <a:t>Tipo de UTI</a:t>
                      </a:r>
                      <a:endParaRPr lang="pt-BR" sz="2400" dirty="0"/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/>
                        <a:t>Nº hospitais notificantes Plan2</a:t>
                      </a:r>
                      <a:endParaRPr lang="pt-BR" sz="2400" dirty="0"/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/>
                        <a:t>Nº hospitais c/ UTI &gt; 500 p-dia</a:t>
                      </a:r>
                      <a:endParaRPr lang="pt-BR" sz="2400" dirty="0"/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/>
                        <a:t>%</a:t>
                      </a:r>
                    </a:p>
                    <a:p>
                      <a:endParaRPr lang="pt-BR" sz="2400" dirty="0"/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632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Adulto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</a:tr>
              <a:tr h="632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UCO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20000"/>
                      </a:srgbClr>
                    </a:solidFill>
                  </a:tcPr>
                </a:tc>
              </a:tr>
              <a:tr h="715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Pediátrica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170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2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pt-BR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693"/>
          <p:cNvSpPr txBox="1">
            <a:spLocks noChangeArrowheads="1"/>
          </p:cNvSpPr>
          <p:nvPr/>
        </p:nvSpPr>
        <p:spPr bwMode="auto">
          <a:xfrm>
            <a:off x="971550" y="44450"/>
            <a:ext cx="7200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UTI Adulto, UCO, UTI Pediátrica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900113" y="2533650"/>
            <a:ext cx="748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7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UTI Adulto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17638" y="908050"/>
          <a:ext cx="5746749" cy="2232026"/>
        </p:xfrm>
        <a:graphic>
          <a:graphicData uri="http://schemas.openxmlformats.org/drawingml/2006/table">
            <a:tbl>
              <a:tblPr/>
              <a:tblGrid>
                <a:gridCol w="1130248"/>
                <a:gridCol w="1257600"/>
                <a:gridCol w="1321275"/>
                <a:gridCol w="1173431"/>
                <a:gridCol w="864195"/>
              </a:tblGrid>
              <a:tr h="604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Percentil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Lab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Clin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826"/>
          <p:cNvSpPr txBox="1">
            <a:spLocks noChangeArrowheads="1"/>
          </p:cNvSpPr>
          <p:nvPr/>
        </p:nvSpPr>
        <p:spPr bwMode="auto">
          <a:xfrm>
            <a:off x="1042988" y="26988"/>
            <a:ext cx="7058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UTI Adulto c/&gt; 500 pacientes-dia 2016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76375" y="3213100"/>
          <a:ext cx="5616574" cy="2160589"/>
        </p:xfrm>
        <a:graphic>
          <a:graphicData uri="http://schemas.openxmlformats.org/drawingml/2006/table">
            <a:tbl>
              <a:tblPr/>
              <a:tblGrid>
                <a:gridCol w="1104646"/>
                <a:gridCol w="1229112"/>
                <a:gridCol w="1291346"/>
                <a:gridCol w="995735"/>
                <a:gridCol w="995735"/>
              </a:tblGrid>
              <a:tr h="617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Percentil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VM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475656" y="5622339"/>
            <a:ext cx="5544616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glow rad="139700">
              <a:srgbClr val="3333FF">
                <a:satMod val="175000"/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Total de hospitais c/ UTI = 405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Total Pacientes-dia= 1.982.595</a:t>
            </a:r>
          </a:p>
        </p:txBody>
      </p:sp>
      <p:sp>
        <p:nvSpPr>
          <p:cNvPr id="11" name="Canto dobrado 10"/>
          <p:cNvSpPr/>
          <p:nvPr/>
        </p:nvSpPr>
        <p:spPr bwMode="auto">
          <a:xfrm>
            <a:off x="7236296" y="2852936"/>
            <a:ext cx="1584176" cy="1368152"/>
          </a:xfrm>
          <a:prstGeom prst="foldedCorner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2D2DE7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000000"/>
                </a:solidFill>
                <a:latin typeface="Arial" charset="0"/>
                <a:cs typeface="+mn-cs"/>
              </a:rPr>
              <a:t>IPCSL  </a:t>
            </a:r>
            <a:r>
              <a:rPr lang="pt-BR" kern="0" dirty="0" err="1">
                <a:solidFill>
                  <a:srgbClr val="000000"/>
                </a:solidFill>
                <a:latin typeface="Arial" charset="0"/>
                <a:cs typeface="+mn-cs"/>
              </a:rPr>
              <a:t>Anvisa</a:t>
            </a:r>
            <a:endParaRPr lang="pt-BR" kern="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000000"/>
                </a:solidFill>
                <a:latin typeface="Arial" charset="0"/>
                <a:cs typeface="+mn-cs"/>
              </a:rPr>
              <a:t> 2015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P50=3,3</a:t>
            </a:r>
            <a:endParaRPr lang="pt-BR" sz="2800" b="1" kern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7236296" y="692696"/>
            <a:ext cx="1584176" cy="15841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68 </a:t>
            </a:r>
            <a:r>
              <a:rPr lang="pt-BR" b="1" dirty="0" err="1" smtClean="0"/>
              <a:t>hosp</a:t>
            </a:r>
            <a:r>
              <a:rPr lang="pt-BR" b="1" dirty="0" smtClean="0"/>
              <a:t> c/ DI= 0,00 (17%)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4"/>
          <p:cNvSpPr txBox="1">
            <a:spLocks noChangeArrowheads="1"/>
          </p:cNvSpPr>
          <p:nvPr/>
        </p:nvSpPr>
        <p:spPr bwMode="auto">
          <a:xfrm>
            <a:off x="323577" y="5661248"/>
            <a:ext cx="5616575" cy="831850"/>
          </a:xfrm>
          <a:prstGeom prst="rect">
            <a:avLst/>
          </a:prstGeom>
          <a:solidFill>
            <a:srgbClr val="2D2DE7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342 hospitais notificaram/5.733 microrganismos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042988" y="179388"/>
            <a:ext cx="7058025" cy="946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Microrganismos isolados em Hemocultura  - UTI Adulto - 2016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147957"/>
              </p:ext>
            </p:extLst>
          </p:nvPr>
        </p:nvGraphicFramePr>
        <p:xfrm>
          <a:off x="862012" y="885825"/>
          <a:ext cx="7419975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848599" y="1825079"/>
            <a:ext cx="125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</a:rPr>
              <a:t>Gram – 50%</a:t>
            </a:r>
            <a:endParaRPr lang="pt-BR" sz="1400" b="1" dirty="0">
              <a:latin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848599" y="3625279"/>
            <a:ext cx="125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</a:rPr>
              <a:t>Gram + 37%</a:t>
            </a:r>
            <a:endParaRPr lang="pt-BR" sz="1400" b="1" dirty="0">
              <a:latin typeface="Arial" panose="020B06040202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3347864" y="1641290"/>
            <a:ext cx="216024" cy="3587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295636" y="2128795"/>
            <a:ext cx="2196244" cy="1012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2807804" y="1713298"/>
            <a:ext cx="612068" cy="12116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ave direita 9"/>
          <p:cNvSpPr/>
          <p:nvPr/>
        </p:nvSpPr>
        <p:spPr>
          <a:xfrm>
            <a:off x="7668343" y="1125538"/>
            <a:ext cx="432670" cy="194342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have direita 19"/>
          <p:cNvSpPr/>
          <p:nvPr/>
        </p:nvSpPr>
        <p:spPr>
          <a:xfrm>
            <a:off x="7668343" y="3140968"/>
            <a:ext cx="432670" cy="165618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13035" y="4293096"/>
            <a:ext cx="125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</a:rPr>
              <a:t>Gram + 37%</a:t>
            </a:r>
            <a:endParaRPr lang="pt-BR" sz="1400" b="1" dirty="0">
              <a:latin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634379" y="1960552"/>
            <a:ext cx="125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</a:rPr>
              <a:t>Gram – 50%</a:t>
            </a:r>
            <a:endParaRPr lang="pt-BR" sz="1400" b="1" dirty="0">
              <a:latin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333856" y="1646365"/>
            <a:ext cx="125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latin typeface="Arial" panose="020B0604020202020204" pitchFamily="34" charset="0"/>
              </a:rPr>
              <a:t>Candidas</a:t>
            </a:r>
            <a:endParaRPr lang="pt-BR" sz="1400" b="1" dirty="0">
              <a:latin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717799" y="1333308"/>
            <a:ext cx="77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</a:rPr>
              <a:t>Outros</a:t>
            </a:r>
            <a:endParaRPr lang="pt-BR" sz="1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299200" y="1268413"/>
            <a:ext cx="20526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Gram - =50%</a:t>
            </a:r>
          </a:p>
          <a:p>
            <a:pPr eaLnBrk="1" hangingPunct="1">
              <a:defRPr/>
            </a:pPr>
            <a:r>
              <a:rPr lang="pt-B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Gram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+ = 37%</a:t>
            </a:r>
          </a:p>
          <a:p>
            <a:pPr eaLnBrk="1" hangingPunct="1">
              <a:defRPr/>
            </a:pPr>
            <a:r>
              <a:rPr lang="pt-BR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Candidas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= 9%</a:t>
            </a: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6218238" y="2900363"/>
            <a:ext cx="2879725" cy="1201737"/>
          </a:xfrm>
          <a:prstGeom prst="rect">
            <a:avLst/>
          </a:prstGeom>
          <a:solidFill>
            <a:srgbClr val="2D2DE7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rgbClr val="C00000"/>
                </a:solidFill>
                <a:latin typeface="Arial" charset="0"/>
                <a:cs typeface="+mn-cs"/>
              </a:rPr>
              <a:t>342 hospitais notificaram/ 5733 microrganismos</a:t>
            </a:r>
          </a:p>
        </p:txBody>
      </p:sp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827088" y="98425"/>
            <a:ext cx="7058025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Microrganismos isolados em Hemocultura IPCS - UTI Adulto - 2016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8750" y="1131888"/>
          <a:ext cx="6015038" cy="5249860"/>
        </p:xfrm>
        <a:graphic>
          <a:graphicData uri="http://schemas.openxmlformats.org/drawingml/2006/table">
            <a:tbl>
              <a:tblPr/>
              <a:tblGrid>
                <a:gridCol w="3169577"/>
                <a:gridCol w="936158"/>
                <a:gridCol w="1152195"/>
                <a:gridCol w="757108"/>
              </a:tblGrid>
              <a:tr h="20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Microorganismos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Acinetobacter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baumannii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Pseudomonas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aeruginosa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Klebsiella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pneumoniae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Enterobacterias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Enterobacter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Escherichia coli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Serratia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26796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Complexo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Burkholderia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Stenotrophomonas maltophilia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Staphylococcus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aureus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Staphylococcus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coagulase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negativo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Enterococcus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Enterococcus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faecalis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Enterococcus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faecium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Corynebacterium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Bacillus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Streptococcus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Candidas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Candidas</a:t>
                      </a:r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não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albicans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1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Leveduras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 microrganismos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micro-organismos isolados em pacientes com IPCS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085051"/>
              </p:ext>
            </p:extLst>
          </p:nvPr>
        </p:nvGraphicFramePr>
        <p:xfrm>
          <a:off x="1409700" y="1412776"/>
          <a:ext cx="5746749" cy="2059440"/>
        </p:xfrm>
        <a:graphic>
          <a:graphicData uri="http://schemas.openxmlformats.org/drawingml/2006/table">
            <a:tbl>
              <a:tblPr/>
              <a:tblGrid>
                <a:gridCol w="1130248"/>
                <a:gridCol w="1257600"/>
                <a:gridCol w="1321275"/>
                <a:gridCol w="1253377"/>
                <a:gridCol w="784249"/>
              </a:tblGrid>
              <a:tr h="43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OSS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Lab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Clin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 bwMode="auto">
          <a:xfrm>
            <a:off x="1116013" y="0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t-BR" sz="3200" b="1" kern="0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Taxas dos Hospitais OSS e Hospitais de Ensino</a:t>
            </a:r>
            <a:endParaRPr lang="pt-BR" sz="3200" b="1" kern="0" dirty="0">
              <a:solidFill>
                <a:srgbClr val="2D2DE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16485"/>
              </p:ext>
            </p:extLst>
          </p:nvPr>
        </p:nvGraphicFramePr>
        <p:xfrm>
          <a:off x="1403350" y="3910774"/>
          <a:ext cx="5746749" cy="2007426"/>
        </p:xfrm>
        <a:graphic>
          <a:graphicData uri="http://schemas.openxmlformats.org/drawingml/2006/table">
            <a:tbl>
              <a:tblPr/>
              <a:tblGrid>
                <a:gridCol w="1130248"/>
                <a:gridCol w="1257600"/>
                <a:gridCol w="1321275"/>
                <a:gridCol w="1327088"/>
                <a:gridCol w="710538"/>
              </a:tblGrid>
              <a:tr h="379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HE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Lab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Clin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4"/>
          <p:cNvSpPr txBox="1">
            <a:spLocks noChangeArrowheads="1"/>
          </p:cNvSpPr>
          <p:nvPr/>
        </p:nvSpPr>
        <p:spPr bwMode="auto">
          <a:xfrm>
            <a:off x="7267469" y="1949931"/>
            <a:ext cx="1765510" cy="830997"/>
          </a:xfrm>
          <a:prstGeom prst="rect">
            <a:avLst/>
          </a:prstGeom>
          <a:solidFill>
            <a:srgbClr val="FFFFFF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31 </a:t>
            </a:r>
            <a:r>
              <a:rPr lang="pt-BR" altLang="pt-BR" sz="2400" b="1" kern="0" dirty="0">
                <a:solidFill>
                  <a:srgbClr val="000000"/>
                </a:solidFill>
                <a:latin typeface="Arial" charset="0"/>
                <a:cs typeface="+mn-cs"/>
              </a:rPr>
              <a:t>hospitais</a:t>
            </a: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7378490" y="4300672"/>
            <a:ext cx="1765510" cy="830997"/>
          </a:xfrm>
          <a:prstGeom prst="rect">
            <a:avLst/>
          </a:prstGeom>
          <a:solidFill>
            <a:srgbClr val="FFFFFF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46 </a:t>
            </a:r>
            <a:r>
              <a:rPr lang="pt-BR" altLang="pt-BR" sz="2400" b="1" kern="0" dirty="0">
                <a:solidFill>
                  <a:srgbClr val="000000"/>
                </a:solidFill>
                <a:latin typeface="Arial" charset="0"/>
                <a:cs typeface="+mn-cs"/>
              </a:rPr>
              <a:t>hospitais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2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90" y="6061794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0" y="6115769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40" y="6206257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73773"/>
              </p:ext>
            </p:extLst>
          </p:nvPr>
        </p:nvGraphicFramePr>
        <p:xfrm>
          <a:off x="522139" y="1196975"/>
          <a:ext cx="5746749" cy="1992196"/>
        </p:xfrm>
        <a:graphic>
          <a:graphicData uri="http://schemas.openxmlformats.org/drawingml/2006/table">
            <a:tbl>
              <a:tblPr/>
              <a:tblGrid>
                <a:gridCol w="1130248"/>
                <a:gridCol w="1257600"/>
                <a:gridCol w="1321275"/>
                <a:gridCol w="1252484"/>
                <a:gridCol w="785142"/>
              </a:tblGrid>
              <a:tr h="364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Públicos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Lab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Clin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6557553" y="4376797"/>
            <a:ext cx="2236597" cy="46166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189 </a:t>
            </a:r>
            <a:r>
              <a:rPr lang="pt-BR" altLang="pt-BR" sz="2400" b="1" kern="0" dirty="0">
                <a:solidFill>
                  <a:srgbClr val="000000"/>
                </a:solidFill>
                <a:latin typeface="Arial" charset="0"/>
                <a:cs typeface="+mn-cs"/>
              </a:rPr>
              <a:t>hospitais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98475" y="-27384"/>
            <a:ext cx="814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t-BR" sz="32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Taxas segundo a Natureza dos Hospitais – Públicos/Privados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65591"/>
              </p:ext>
            </p:extLst>
          </p:nvPr>
        </p:nvGraphicFramePr>
        <p:xfrm>
          <a:off x="539552" y="3293782"/>
          <a:ext cx="5746749" cy="2007426"/>
        </p:xfrm>
        <a:graphic>
          <a:graphicData uri="http://schemas.openxmlformats.org/drawingml/2006/table">
            <a:tbl>
              <a:tblPr/>
              <a:tblGrid>
                <a:gridCol w="1130248"/>
                <a:gridCol w="1257600"/>
                <a:gridCol w="1321275"/>
                <a:gridCol w="1327088"/>
                <a:gridCol w="710538"/>
              </a:tblGrid>
              <a:tr h="379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Privados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Lab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Clin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4"/>
          <p:cNvSpPr txBox="1">
            <a:spLocks noChangeArrowheads="1"/>
          </p:cNvSpPr>
          <p:nvPr/>
        </p:nvSpPr>
        <p:spPr bwMode="auto">
          <a:xfrm>
            <a:off x="6542451" y="2091739"/>
            <a:ext cx="2236597" cy="461665"/>
          </a:xfrm>
          <a:prstGeom prst="rect">
            <a:avLst/>
          </a:prstGeom>
          <a:solidFill>
            <a:srgbClr val="FFFFFF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110 </a:t>
            </a:r>
            <a:r>
              <a:rPr lang="pt-BR" altLang="pt-BR" sz="2400" b="1" kern="0" dirty="0">
                <a:solidFill>
                  <a:srgbClr val="000000"/>
                </a:solidFill>
                <a:latin typeface="Arial" charset="0"/>
                <a:cs typeface="+mn-cs"/>
              </a:rPr>
              <a:t>hospitais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635625"/>
            <a:ext cx="86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07950" y="260350"/>
            <a:ext cx="8812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spcBef>
                <a:spcPct val="50000"/>
              </a:spcBef>
              <a:defRPr/>
            </a:pPr>
            <a:r>
              <a:rPr lang="pt-BR" sz="40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Divisão de Infecção Hospitalar 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228600" y="1096963"/>
            <a:ext cx="876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Tahoma" panose="020B0604030504040204" pitchFamily="34" charset="0"/>
              </a:rPr>
              <a:t>Coordenação Estadual do Programa de Controle de IH </a:t>
            </a:r>
            <a:r>
              <a:rPr lang="pt-BR" altLang="pt-BR" sz="2400">
                <a:solidFill>
                  <a:srgbClr val="00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</a:t>
            </a:r>
            <a:r>
              <a:rPr lang="pt-BR" altLang="pt-BR" sz="2400">
                <a:solidFill>
                  <a:srgbClr val="000000"/>
                </a:solidFill>
                <a:latin typeface="Tahoma" panose="020B0604030504040204" pitchFamily="34" charset="0"/>
              </a:rPr>
              <a:t>  Portaria 2.616 de 1998 </a:t>
            </a:r>
            <a:endParaRPr lang="pt-BR" altLang="pt-BR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250794" y="1950462"/>
          <a:ext cx="8785702" cy="407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02110"/>
              </p:ext>
            </p:extLst>
          </p:nvPr>
        </p:nvGraphicFramePr>
        <p:xfrm>
          <a:off x="1403648" y="1585584"/>
          <a:ext cx="5962351" cy="2059440"/>
        </p:xfrm>
        <a:graphic>
          <a:graphicData uri="http://schemas.openxmlformats.org/drawingml/2006/table">
            <a:tbl>
              <a:tblPr/>
              <a:tblGrid>
                <a:gridCol w="1345850"/>
                <a:gridCol w="1257600"/>
                <a:gridCol w="1321275"/>
                <a:gridCol w="1259851"/>
                <a:gridCol w="777775"/>
              </a:tblGrid>
              <a:tr h="431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Filantrópico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Lab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Clin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3374856" y="3847307"/>
            <a:ext cx="2879725" cy="46196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109 </a:t>
            </a:r>
            <a:r>
              <a:rPr lang="pt-BR" altLang="pt-BR" sz="2400" b="1" kern="0" dirty="0">
                <a:solidFill>
                  <a:srgbClr val="000000"/>
                </a:solidFill>
                <a:latin typeface="Arial" charset="0"/>
                <a:cs typeface="+mn-cs"/>
              </a:rPr>
              <a:t>hospitais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900113" y="53975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t-BR" sz="3200" b="1" kern="0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Taxas segundo a Natureza dos Hospitais - Filantrópicos</a:t>
            </a:r>
            <a:endParaRPr lang="pt-BR" sz="3200" b="1" kern="0" dirty="0">
              <a:solidFill>
                <a:srgbClr val="2D2DE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0825" y="53975"/>
            <a:ext cx="849788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32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Medianas das </a:t>
            </a:r>
            <a:r>
              <a:rPr lang="pt-BR" sz="3200" b="1" kern="0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taxas </a:t>
            </a:r>
            <a:r>
              <a:rPr lang="pt-BR" sz="32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de infecção por dispositivos invasivos - 2004 a 2016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975915"/>
              </p:ext>
            </p:extLst>
          </p:nvPr>
        </p:nvGraphicFramePr>
        <p:xfrm>
          <a:off x="26116" y="1272381"/>
          <a:ext cx="9073008" cy="464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5" name="Grupo 6"/>
          <p:cNvGrpSpPr>
            <a:grpSpLocks/>
          </p:cNvGrpSpPr>
          <p:nvPr/>
        </p:nvGrpSpPr>
        <p:grpSpPr bwMode="auto">
          <a:xfrm>
            <a:off x="827088" y="1555750"/>
            <a:ext cx="7489825" cy="3529013"/>
            <a:chOff x="1042988" y="1412875"/>
            <a:chExt cx="7489825" cy="3529013"/>
          </a:xfrm>
        </p:grpSpPr>
        <p:pic>
          <p:nvPicPr>
            <p:cNvPr id="5325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1916113"/>
              <a:ext cx="720725" cy="279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3"/>
            <p:cNvSpPr txBox="1">
              <a:spLocks noChangeArrowheads="1"/>
            </p:cNvSpPr>
            <p:nvPr/>
          </p:nvSpPr>
          <p:spPr bwMode="auto">
            <a:xfrm>
              <a:off x="2195513" y="1628775"/>
              <a:ext cx="2447925" cy="461963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2400" kern="0" dirty="0" smtClean="0">
                  <a:solidFill>
                    <a:srgbClr val="000000"/>
                  </a:solidFill>
                  <a:cs typeface="+mn-cs"/>
                </a:rPr>
                <a:t>Percentil 90</a:t>
              </a:r>
            </a:p>
          </p:txBody>
        </p:sp>
        <p:sp>
          <p:nvSpPr>
            <p:cNvPr id="10" name="CaixaDeTexto 4"/>
            <p:cNvSpPr txBox="1">
              <a:spLocks noChangeArrowheads="1"/>
            </p:cNvSpPr>
            <p:nvPr/>
          </p:nvSpPr>
          <p:spPr bwMode="auto">
            <a:xfrm>
              <a:off x="2195513" y="4221163"/>
              <a:ext cx="2447925" cy="46196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2400" kern="0" smtClean="0">
                  <a:solidFill>
                    <a:srgbClr val="000000"/>
                  </a:solidFill>
                  <a:cs typeface="+mn-cs"/>
                </a:rPr>
                <a:t>Percentil 10</a:t>
              </a:r>
            </a:p>
          </p:txBody>
        </p:sp>
        <p:sp>
          <p:nvSpPr>
            <p:cNvPr id="11" name="Retângulo de cantos arredondados 6"/>
            <p:cNvSpPr>
              <a:spLocks noChangeArrowheads="1"/>
            </p:cNvSpPr>
            <p:nvPr/>
          </p:nvSpPr>
          <p:spPr bwMode="auto">
            <a:xfrm>
              <a:off x="5364163" y="1412875"/>
              <a:ext cx="2952750" cy="792163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1800" kern="0" smtClean="0">
                  <a:solidFill>
                    <a:srgbClr val="002060"/>
                  </a:solidFill>
                  <a:cs typeface="+mn-cs"/>
                </a:rPr>
                <a:t>Extremos 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1800" kern="0" smtClean="0">
                  <a:solidFill>
                    <a:srgbClr val="002060"/>
                  </a:solidFill>
                  <a:cs typeface="+mn-cs"/>
                </a:rPr>
                <a:t>10% dos valores mais altos</a:t>
              </a:r>
            </a:p>
          </p:txBody>
        </p:sp>
        <p:sp>
          <p:nvSpPr>
            <p:cNvPr id="12" name="Retângulo de cantos arredondados 7"/>
            <p:cNvSpPr>
              <a:spLocks noChangeArrowheads="1"/>
            </p:cNvSpPr>
            <p:nvPr/>
          </p:nvSpPr>
          <p:spPr bwMode="auto">
            <a:xfrm>
              <a:off x="5435600" y="4149725"/>
              <a:ext cx="3097213" cy="792163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1800" kern="0" smtClean="0">
                  <a:solidFill>
                    <a:srgbClr val="002060"/>
                  </a:solidFill>
                  <a:cs typeface="+mn-cs"/>
                </a:rPr>
                <a:t>Extremos 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1800" kern="0" smtClean="0">
                  <a:solidFill>
                    <a:srgbClr val="002060"/>
                  </a:solidFill>
                  <a:cs typeface="+mn-cs"/>
                </a:rPr>
                <a:t>10% dos valores mais baixos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411413" y="3068638"/>
              <a:ext cx="2160587" cy="831850"/>
            </a:xfrm>
            <a:prstGeom prst="rect">
              <a:avLst/>
            </a:prstGeom>
            <a:solidFill>
              <a:srgbClr val="2D2DE7">
                <a:lumMod val="40000"/>
                <a:lumOff val="60000"/>
              </a:srgbClr>
            </a:solidFill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solidFill>
                    <a:srgbClr val="C00000"/>
                  </a:solidFill>
                  <a:latin typeface="Arial" charset="0"/>
                  <a:cs typeface="+mn-cs"/>
                </a:rPr>
                <a:t>Percentil 50 mediana</a:t>
              </a:r>
            </a:p>
          </p:txBody>
        </p:sp>
        <p:sp>
          <p:nvSpPr>
            <p:cNvPr id="14" name="Chave direita 9"/>
            <p:cNvSpPr>
              <a:spLocks/>
            </p:cNvSpPr>
            <p:nvPr/>
          </p:nvSpPr>
          <p:spPr bwMode="auto">
            <a:xfrm>
              <a:off x="2051050" y="2852738"/>
              <a:ext cx="5257800" cy="1152525"/>
            </a:xfrm>
            <a:prstGeom prst="rightBrace">
              <a:avLst>
                <a:gd name="adj1" fmla="val 24750"/>
                <a:gd name="adj2" fmla="val 50000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pt-BR" altLang="pt-BR" sz="2400" kern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" name="Retângulo de cantos arredondados 10"/>
            <p:cNvSpPr>
              <a:spLocks noChangeArrowheads="1"/>
            </p:cNvSpPr>
            <p:nvPr/>
          </p:nvSpPr>
          <p:spPr bwMode="auto">
            <a:xfrm>
              <a:off x="5722938" y="2852738"/>
              <a:ext cx="2736850" cy="1081087"/>
            </a:xfrm>
            <a:prstGeom prst="roundRect">
              <a:avLst>
                <a:gd name="adj" fmla="val 16667"/>
              </a:avLst>
            </a:prstGeom>
            <a:solidFill>
              <a:srgbClr val="000066"/>
            </a:solidFill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2400" kern="0" smtClean="0">
                  <a:solidFill>
                    <a:srgbClr val="FFFFFF"/>
                  </a:solidFill>
                  <a:cs typeface="+mn-cs"/>
                </a:rPr>
                <a:t>Faixa endêmica 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2400" kern="0" smtClean="0">
                  <a:solidFill>
                    <a:srgbClr val="FFFFFF"/>
                  </a:solidFill>
                  <a:cs typeface="+mn-cs"/>
                </a:rPr>
                <a:t>entre p25 e p75</a:t>
              </a:r>
            </a:p>
          </p:txBody>
        </p:sp>
        <p:sp>
          <p:nvSpPr>
            <p:cNvPr id="16" name="Chave esquerda 11"/>
            <p:cNvSpPr>
              <a:spLocks/>
            </p:cNvSpPr>
            <p:nvPr/>
          </p:nvSpPr>
          <p:spPr bwMode="auto">
            <a:xfrm>
              <a:off x="2051050" y="3141663"/>
              <a:ext cx="288925" cy="792162"/>
            </a:xfrm>
            <a:prstGeom prst="leftBrace">
              <a:avLst>
                <a:gd name="adj1" fmla="val 8251"/>
                <a:gd name="adj2" fmla="val 50000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pt-BR" altLang="pt-BR" sz="2400" kern="0" smtClean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53266" name="Conector reto 13"/>
            <p:cNvCxnSpPr>
              <a:cxnSpLocks noChangeShapeType="1"/>
            </p:cNvCxnSpPr>
            <p:nvPr/>
          </p:nvCxnSpPr>
          <p:spPr bwMode="auto">
            <a:xfrm>
              <a:off x="1476375" y="4221163"/>
              <a:ext cx="719138" cy="0"/>
            </a:xfrm>
            <a:prstGeom prst="line">
              <a:avLst/>
            </a:prstGeom>
            <a:noFill/>
            <a:ln w="38100" algn="ctr">
              <a:solidFill>
                <a:srgbClr val="A5002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7" name="Conector reto 14"/>
            <p:cNvCxnSpPr>
              <a:cxnSpLocks noChangeShapeType="1"/>
            </p:cNvCxnSpPr>
            <p:nvPr/>
          </p:nvCxnSpPr>
          <p:spPr bwMode="auto">
            <a:xfrm>
              <a:off x="1763713" y="3573463"/>
              <a:ext cx="287337" cy="0"/>
            </a:xfrm>
            <a:prstGeom prst="line">
              <a:avLst/>
            </a:prstGeom>
            <a:noFill/>
            <a:ln w="38100" algn="ctr">
              <a:solidFill>
                <a:srgbClr val="A5002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8" name="Conector reto 15"/>
            <p:cNvCxnSpPr>
              <a:cxnSpLocks noChangeShapeType="1"/>
            </p:cNvCxnSpPr>
            <p:nvPr/>
          </p:nvCxnSpPr>
          <p:spPr bwMode="auto">
            <a:xfrm>
              <a:off x="1692275" y="2060575"/>
              <a:ext cx="503238" cy="0"/>
            </a:xfrm>
            <a:prstGeom prst="line">
              <a:avLst/>
            </a:prstGeom>
            <a:noFill/>
            <a:ln w="38100" algn="ctr">
              <a:solidFill>
                <a:srgbClr val="A5002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CaixaDeTexto 14"/>
            <p:cNvSpPr txBox="1">
              <a:spLocks noChangeArrowheads="1"/>
            </p:cNvSpPr>
            <p:nvPr/>
          </p:nvSpPr>
          <p:spPr bwMode="auto">
            <a:xfrm>
              <a:off x="1619250" y="2565400"/>
              <a:ext cx="11525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1800" kern="0" smtClean="0">
                  <a:solidFill>
                    <a:srgbClr val="000000"/>
                  </a:solidFill>
                  <a:cs typeface="+mn-cs"/>
                </a:rPr>
                <a:t>p75</a:t>
              </a:r>
            </a:p>
          </p:txBody>
        </p:sp>
        <p:cxnSp>
          <p:nvCxnSpPr>
            <p:cNvPr id="53270" name="Conector reto 16"/>
            <p:cNvCxnSpPr>
              <a:cxnSpLocks noChangeShapeType="1"/>
            </p:cNvCxnSpPr>
            <p:nvPr/>
          </p:nvCxnSpPr>
          <p:spPr bwMode="auto">
            <a:xfrm>
              <a:off x="1331913" y="2852738"/>
              <a:ext cx="360362" cy="0"/>
            </a:xfrm>
            <a:prstGeom prst="line">
              <a:avLst/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CaixaDeTexto 17"/>
            <p:cNvSpPr txBox="1">
              <a:spLocks noChangeArrowheads="1"/>
            </p:cNvSpPr>
            <p:nvPr/>
          </p:nvSpPr>
          <p:spPr bwMode="auto">
            <a:xfrm>
              <a:off x="1547813" y="3716338"/>
              <a:ext cx="647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pt-BR" altLang="pt-BR" sz="1800" kern="0" smtClean="0">
                  <a:solidFill>
                    <a:srgbClr val="000000"/>
                  </a:solidFill>
                  <a:cs typeface="+mn-cs"/>
                </a:rPr>
                <a:t>p25</a:t>
              </a:r>
            </a:p>
          </p:txBody>
        </p:sp>
        <p:cxnSp>
          <p:nvCxnSpPr>
            <p:cNvPr id="53272" name="Conector reto 18"/>
            <p:cNvCxnSpPr>
              <a:cxnSpLocks noChangeShapeType="1"/>
            </p:cNvCxnSpPr>
            <p:nvPr/>
          </p:nvCxnSpPr>
          <p:spPr bwMode="auto">
            <a:xfrm>
              <a:off x="1258888" y="4005263"/>
              <a:ext cx="360362" cy="0"/>
            </a:xfrm>
            <a:prstGeom prst="line">
              <a:avLst/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Seta para a direita 18"/>
            <p:cNvSpPr>
              <a:spLocks noChangeArrowheads="1"/>
            </p:cNvSpPr>
            <p:nvPr/>
          </p:nvSpPr>
          <p:spPr bwMode="auto">
            <a:xfrm>
              <a:off x="4787900" y="1773238"/>
              <a:ext cx="504825" cy="215900"/>
            </a:xfrm>
            <a:prstGeom prst="rightArrow">
              <a:avLst>
                <a:gd name="adj1" fmla="val 50000"/>
                <a:gd name="adj2" fmla="val 50110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pt-BR" altLang="pt-BR" sz="2400" kern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" name="Seta para a direita 19"/>
            <p:cNvSpPr>
              <a:spLocks noChangeArrowheads="1"/>
            </p:cNvSpPr>
            <p:nvPr/>
          </p:nvSpPr>
          <p:spPr bwMode="auto">
            <a:xfrm>
              <a:off x="4859338" y="4437063"/>
              <a:ext cx="504825" cy="215900"/>
            </a:xfrm>
            <a:prstGeom prst="rightArrow">
              <a:avLst>
                <a:gd name="adj1" fmla="val 50000"/>
                <a:gd name="adj2" fmla="val 50110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pt-BR" altLang="pt-BR" sz="2400" kern="0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6" name="Título 1"/>
          <p:cNvSpPr txBox="1">
            <a:spLocks/>
          </p:cNvSpPr>
          <p:nvPr/>
        </p:nvSpPr>
        <p:spPr>
          <a:xfrm>
            <a:off x="1139825" y="115888"/>
            <a:ext cx="6672263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32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Entendendo o Gráfico a seguir Box </a:t>
            </a:r>
            <a:r>
              <a:rPr lang="pt-BR" sz="3200" b="1" kern="0" dirty="0" err="1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Plot</a:t>
            </a:r>
            <a:endParaRPr lang="pt-BR" sz="3200" b="1" kern="0" dirty="0">
              <a:solidFill>
                <a:srgbClr val="2D2DE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36588" y="44450"/>
            <a:ext cx="8039100" cy="5762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32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Série Histórica de Pneumonia Associada a Ventilação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796182"/>
              </p:ext>
            </p:extLst>
          </p:nvPr>
        </p:nvGraphicFramePr>
        <p:xfrm>
          <a:off x="636588" y="1268760"/>
          <a:ext cx="8039100" cy="438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11188" y="115888"/>
            <a:ext cx="80391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28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Série Histórica de Infecção Urinária Associada a Sondagem Vesical de Demora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254321"/>
              </p:ext>
            </p:extLst>
          </p:nvPr>
        </p:nvGraphicFramePr>
        <p:xfrm>
          <a:off x="585321" y="1068276"/>
          <a:ext cx="8352928" cy="472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68313" y="188640"/>
            <a:ext cx="8280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3200" b="1" kern="0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t>Série Histórica IPCS associada a CVC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628439"/>
              </p:ext>
            </p:extLst>
          </p:nvPr>
        </p:nvGraphicFramePr>
        <p:xfrm>
          <a:off x="539552" y="1196752"/>
          <a:ext cx="7920880" cy="472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476" y="376101"/>
            <a:ext cx="5872749" cy="526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900113" y="53975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pt-BR" sz="3600" b="1" kern="0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IPCS/CVC – ANVISA 2015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350" y="1219940"/>
            <a:ext cx="7012127" cy="5136410"/>
          </a:xfrm>
          <a:prstGeom prst="rect">
            <a:avLst/>
          </a:prstGeom>
        </p:spPr>
      </p:pic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763688" y="2954482"/>
            <a:ext cx="5769876" cy="618534"/>
          </a:xfrm>
          <a:prstGeom prst="rect">
            <a:avLst/>
          </a:prstGeom>
          <a:noFill/>
          <a:ln w="381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2400" kern="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 descr="B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9069">
            <a:off x="508000" y="1590675"/>
            <a:ext cx="38163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 descr="B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8367">
            <a:off x="1585913" y="1909763"/>
            <a:ext cx="38862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6" descr="B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0956">
            <a:off x="2611438" y="2057400"/>
            <a:ext cx="348456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7" descr="B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8513">
            <a:off x="3694113" y="1992313"/>
            <a:ext cx="3743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8" descr="B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35300">
            <a:off x="5019675" y="2278063"/>
            <a:ext cx="338772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/>
          </p:cNvSpPr>
          <p:nvPr/>
        </p:nvSpPr>
        <p:spPr bwMode="auto">
          <a:xfrm>
            <a:off x="179388" y="44450"/>
            <a:ext cx="8713787" cy="100806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600" b="1" kern="0" dirty="0" smtClean="0">
                <a:solidFill>
                  <a:srgbClr val="FFC000"/>
                </a:solidFill>
                <a:cs typeface="Arial" charset="0"/>
              </a:rPr>
              <a:t>BOLETINS GGTES: SEGURANÇA DO PACIENTE E QUALIDADE EM SERVIÇOS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116013" y="2565400"/>
            <a:ext cx="72009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UTI Coronariana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04025" y="0"/>
            <a:ext cx="1512888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17638" y="1196975"/>
          <a:ext cx="5746749" cy="1987548"/>
        </p:xfrm>
        <a:graphic>
          <a:graphicData uri="http://schemas.openxmlformats.org/drawingml/2006/table">
            <a:tbl>
              <a:tblPr/>
              <a:tblGrid>
                <a:gridCol w="1130248"/>
                <a:gridCol w="1257600"/>
                <a:gridCol w="1321275"/>
                <a:gridCol w="1173431"/>
                <a:gridCol w="864195"/>
              </a:tblGrid>
              <a:tr h="359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Percentil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Lab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Clin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25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25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403350" y="3500438"/>
          <a:ext cx="5616574" cy="1976436"/>
        </p:xfrm>
        <a:graphic>
          <a:graphicData uri="http://schemas.openxmlformats.org/drawingml/2006/table">
            <a:tbl>
              <a:tblPr/>
              <a:tblGrid>
                <a:gridCol w="1104646"/>
                <a:gridCol w="1229112"/>
                <a:gridCol w="1291346"/>
                <a:gridCol w="995735"/>
                <a:gridCol w="995735"/>
              </a:tblGrid>
              <a:tr h="432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Percentil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VM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0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0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31640" y="5661248"/>
            <a:ext cx="5544616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glow rad="139700">
              <a:srgbClr val="3333FF">
                <a:satMod val="175000"/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Total de hospitais c/ UTI = 52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Total Pacientes-dia=153.689</a:t>
            </a:r>
          </a:p>
        </p:txBody>
      </p:sp>
      <p:sp>
        <p:nvSpPr>
          <p:cNvPr id="10" name="Text Box 1826"/>
          <p:cNvSpPr txBox="1">
            <a:spLocks noChangeArrowheads="1"/>
          </p:cNvSpPr>
          <p:nvPr/>
        </p:nvSpPr>
        <p:spPr bwMode="auto">
          <a:xfrm>
            <a:off x="1116013" y="158750"/>
            <a:ext cx="698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UCO  c/&gt; 500 pacientes-dia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0" y="5085184"/>
            <a:ext cx="6199759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1" kern="0" dirty="0" smtClean="0">
                <a:solidFill>
                  <a:srgbClr val="C00000"/>
                </a:solidFill>
                <a:cs typeface="+mn-cs"/>
              </a:rPr>
              <a:t>207 microrganismos/43 hospitais notificaram</a:t>
            </a:r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1331913" y="26988"/>
            <a:ext cx="6410325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Microrganismos isolados em Hemocultura  - UCO - 2016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197931" y="1017588"/>
          <a:ext cx="7717632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Chave direita 1"/>
          <p:cNvSpPr/>
          <p:nvPr/>
        </p:nvSpPr>
        <p:spPr>
          <a:xfrm>
            <a:off x="7522442" y="1340768"/>
            <a:ext cx="289918" cy="19442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>
            <a:off x="7791941" y="3396149"/>
            <a:ext cx="164435" cy="16890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884368" y="1990581"/>
            <a:ext cx="8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Gram-55%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028384" y="3917500"/>
            <a:ext cx="85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Gram+35%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403350" y="2320925"/>
            <a:ext cx="6481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6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UTI Pediátrica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89075" y="1196975"/>
          <a:ext cx="5746749" cy="2232026"/>
        </p:xfrm>
        <a:graphic>
          <a:graphicData uri="http://schemas.openxmlformats.org/drawingml/2006/table">
            <a:tbl>
              <a:tblPr/>
              <a:tblGrid>
                <a:gridCol w="1130248"/>
                <a:gridCol w="1257600"/>
                <a:gridCol w="1321275"/>
                <a:gridCol w="1174002"/>
                <a:gridCol w="863624"/>
              </a:tblGrid>
              <a:tr h="604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Percentil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Lab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IPCS </a:t>
                      </a:r>
                      <a:r>
                        <a:rPr lang="pt-B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Clin</a:t>
                      </a:r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5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476375" y="3500438"/>
          <a:ext cx="5761038" cy="2160588"/>
        </p:xfrm>
        <a:graphic>
          <a:graphicData uri="http://schemas.openxmlformats.org/drawingml/2006/table">
            <a:tbl>
              <a:tblPr/>
              <a:tblGrid>
                <a:gridCol w="1133058"/>
                <a:gridCol w="1260726"/>
                <a:gridCol w="1324560"/>
                <a:gridCol w="1021347"/>
                <a:gridCol w="1021347"/>
              </a:tblGrid>
              <a:tr h="617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Percentil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VM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TX 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>
                        <a:lumMod val="20000"/>
                        <a:lumOff val="80000"/>
                      </a:srgbClr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8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p90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75656" y="5805264"/>
            <a:ext cx="5544616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glow rad="139700">
              <a:srgbClr val="3333FF">
                <a:satMod val="175000"/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Total de hospitais c/ UTI = 152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Total Pacientes-dia=347.324</a:t>
            </a:r>
          </a:p>
        </p:txBody>
      </p:sp>
      <p:sp>
        <p:nvSpPr>
          <p:cNvPr id="10" name="Canto dobrado 9"/>
          <p:cNvSpPr/>
          <p:nvPr/>
        </p:nvSpPr>
        <p:spPr bwMode="auto">
          <a:xfrm>
            <a:off x="7380312" y="2060848"/>
            <a:ext cx="1584176" cy="1368152"/>
          </a:xfrm>
          <a:prstGeom prst="foldedCorner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2D2DE7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000000"/>
                </a:solidFill>
                <a:latin typeface="Arial" charset="0"/>
                <a:cs typeface="+mn-cs"/>
              </a:rPr>
              <a:t>IPCSL </a:t>
            </a:r>
            <a:r>
              <a:rPr lang="pt-BR" kern="0" dirty="0" err="1">
                <a:solidFill>
                  <a:srgbClr val="000000"/>
                </a:solidFill>
                <a:latin typeface="Arial" charset="0"/>
                <a:cs typeface="+mn-cs"/>
              </a:rPr>
              <a:t>Anvisa</a:t>
            </a:r>
            <a:endParaRPr lang="pt-BR" kern="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000000"/>
                </a:solidFill>
                <a:latin typeface="Arial" charset="0"/>
                <a:cs typeface="+mn-cs"/>
              </a:rPr>
              <a:t> 2015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P50=4,1</a:t>
            </a:r>
            <a:endParaRPr lang="pt-BR" sz="2800" b="1" kern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Text Box 1826"/>
          <p:cNvSpPr txBox="1">
            <a:spLocks noChangeArrowheads="1"/>
          </p:cNvSpPr>
          <p:nvPr/>
        </p:nvSpPr>
        <p:spPr bwMode="auto">
          <a:xfrm>
            <a:off x="1547813" y="98425"/>
            <a:ext cx="5616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UTI Pediátrica c/&gt; 500 pacientes-dia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1439863" y="4906963"/>
            <a:ext cx="4176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1" kern="0" dirty="0" smtClean="0">
                <a:solidFill>
                  <a:srgbClr val="C00000"/>
                </a:solidFill>
                <a:cs typeface="+mn-cs"/>
              </a:rPr>
              <a:t>984 microrganismos/ </a:t>
            </a:r>
            <a:r>
              <a:rPr lang="pt-BR" altLang="pt-BR" sz="2400" b="1" kern="0" dirty="0" smtClean="0">
                <a:solidFill>
                  <a:srgbClr val="C00000"/>
                </a:solidFill>
                <a:cs typeface="+mn-cs"/>
              </a:rPr>
              <a:t>132 </a:t>
            </a:r>
            <a:r>
              <a:rPr lang="pt-BR" altLang="pt-BR" sz="2400" b="1" kern="0" dirty="0" smtClean="0">
                <a:solidFill>
                  <a:srgbClr val="C00000"/>
                </a:solidFill>
                <a:cs typeface="+mn-cs"/>
              </a:rPr>
              <a:t>hospitais notificaram</a:t>
            </a:r>
          </a:p>
        </p:txBody>
      </p:sp>
      <p:cxnSp>
        <p:nvCxnSpPr>
          <p:cNvPr id="70664" name="Conector angulado 13"/>
          <p:cNvCxnSpPr>
            <a:cxnSpLocks noChangeShapeType="1"/>
          </p:cNvCxnSpPr>
          <p:nvPr/>
        </p:nvCxnSpPr>
        <p:spPr bwMode="auto">
          <a:xfrm>
            <a:off x="1116013" y="1955800"/>
            <a:ext cx="647700" cy="28733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A500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827088" y="0"/>
            <a:ext cx="7058025" cy="946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Microrganismos isolados em Hemocultura  - UTI PED - 2016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970028"/>
              </p:ext>
            </p:extLst>
          </p:nvPr>
        </p:nvGraphicFramePr>
        <p:xfrm>
          <a:off x="584024" y="976313"/>
          <a:ext cx="8020050" cy="49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Chave direita 1"/>
          <p:cNvSpPr/>
          <p:nvPr/>
        </p:nvSpPr>
        <p:spPr>
          <a:xfrm>
            <a:off x="7705093" y="1358561"/>
            <a:ext cx="360040" cy="18544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/>
          <p:cNvSpPr/>
          <p:nvPr/>
        </p:nvSpPr>
        <p:spPr>
          <a:xfrm>
            <a:off x="7784740" y="3284984"/>
            <a:ext cx="387660" cy="15121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100900" y="1918573"/>
            <a:ext cx="93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Gram- 48%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189124" y="3790781"/>
            <a:ext cx="9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Gram+ 34%</a:t>
            </a:r>
            <a:endParaRPr lang="pt-BR" b="1" dirty="0"/>
          </a:p>
        </p:txBody>
      </p:sp>
      <p:sp>
        <p:nvSpPr>
          <p:cNvPr id="14" name="CaixaDeTexto 12"/>
          <p:cNvSpPr txBox="1">
            <a:spLocks noChangeArrowheads="1"/>
          </p:cNvSpPr>
          <p:nvPr/>
        </p:nvSpPr>
        <p:spPr bwMode="auto">
          <a:xfrm>
            <a:off x="395288" y="1484313"/>
            <a:ext cx="1800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600" b="1" kern="0" dirty="0" err="1" smtClean="0">
                <a:solidFill>
                  <a:srgbClr val="000000"/>
                </a:solidFill>
                <a:cs typeface="+mn-cs"/>
              </a:rPr>
              <a:t>Candidas</a:t>
            </a:r>
            <a:r>
              <a:rPr lang="pt-BR" altLang="pt-BR" sz="1600" b="1" kern="0" dirty="0" smtClean="0">
                <a:solidFill>
                  <a:srgbClr val="000000"/>
                </a:solidFill>
                <a:cs typeface="+mn-cs"/>
              </a:rPr>
              <a:t> 13%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26"/>
          <p:cNvSpPr txBox="1">
            <a:spLocks noChangeArrowheads="1"/>
          </p:cNvSpPr>
          <p:nvPr/>
        </p:nvSpPr>
        <p:spPr bwMode="auto">
          <a:xfrm>
            <a:off x="827088" y="2533650"/>
            <a:ext cx="74882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6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UTI Neonatal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0975" y="1268413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UTI Neonatal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- Infecções (densidade de incidência por 1000 procedimentos-dia):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infecção primária da corrente sanguínea (</a:t>
            </a:r>
            <a:r>
              <a:rPr lang="pt-BR" altLang="pt-BR" b="1" dirty="0" smtClean="0">
                <a:solidFill>
                  <a:srgbClr val="A50021"/>
                </a:solidFill>
                <a:latin typeface="Tahoma" pitchFamily="34" charset="0"/>
                <a:cs typeface="+mn-cs"/>
              </a:rPr>
              <a:t>laboratorial e sepse clínica</a:t>
            </a: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) x cateter central/umbilical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pneumonia x ventilação mecânica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- Taxas de utilização de dispositivos (%):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cateter central/umbilical</a:t>
            </a:r>
          </a:p>
          <a:p>
            <a:pPr lvl="2" eaLnBrk="1" hangingPunct="1">
              <a:defRPr/>
            </a:pP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ventilador mecânico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088" y="152400"/>
            <a:ext cx="741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Indicadores de Infecção Hospitalar do Estado de São Paulo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71550" y="1196975"/>
          <a:ext cx="6985000" cy="4679993"/>
        </p:xfrm>
        <a:graphic>
          <a:graphicData uri="http://schemas.openxmlformats.org/drawingml/2006/table">
            <a:tbl>
              <a:tblPr/>
              <a:tblGrid>
                <a:gridCol w="1995714"/>
                <a:gridCol w="1676812"/>
                <a:gridCol w="1620456"/>
                <a:gridCol w="1692018"/>
              </a:tblGrid>
              <a:tr h="31995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Sem Critério </a:t>
                      </a: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Faixa de Peso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Pacientes-dia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80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nº </a:t>
                      </a: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hospitais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mediana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&lt;750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193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40937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124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750-999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203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77235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247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1000-1499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213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153095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557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1500-2499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217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206417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724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2500&gt;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216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170477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539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Com </a:t>
                      </a:r>
                      <a:r>
                        <a:rPr lang="pt-BR" sz="18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critério &gt;50 </a:t>
                      </a:r>
                      <a:r>
                        <a:rPr lang="pt-BR" sz="1800" b="1" i="0" u="none" strike="noStrike" kern="1200" dirty="0" err="1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pac</a:t>
                      </a:r>
                      <a:r>
                        <a:rPr lang="pt-BR" sz="1800" b="1" i="0" u="none" strike="noStrike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+mn-cs"/>
                        </a:rPr>
                        <a:t>-dia por</a:t>
                      </a:r>
                    </a:p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Faixa de Peso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Pacientes-dia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nº </a:t>
                      </a: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hospitais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mediana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&lt;750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132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39927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213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750-999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182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76839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294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1000-1499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209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153005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576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1500-2499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214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206356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731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&gt;=2500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214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170409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0" i="0" u="none" strike="noStrike" dirty="0" smtClean="0">
                          <a:latin typeface="Arial"/>
                        </a:rPr>
                        <a:t>543</a:t>
                      </a:r>
                      <a:endParaRPr lang="pt-BR" sz="18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694"/>
          <p:cNvSpPr txBox="1">
            <a:spLocks noChangeArrowheads="1"/>
          </p:cNvSpPr>
          <p:nvPr/>
        </p:nvSpPr>
        <p:spPr bwMode="auto">
          <a:xfrm>
            <a:off x="755650" y="115888"/>
            <a:ext cx="73453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Critério&gt;50 </a:t>
            </a:r>
            <a:r>
              <a:rPr lang="pt-BR" altLang="pt-BR" sz="2800" b="1" dirty="0" err="1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pac</a:t>
            </a:r>
            <a:r>
              <a:rPr lang="pt-BR" alt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-dia segundo Faixa de Peso ao nascer - 2016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76375" y="1196975"/>
          <a:ext cx="6264276" cy="5395910"/>
        </p:xfrm>
        <a:graphic>
          <a:graphicData uri="http://schemas.openxmlformats.org/drawingml/2006/table">
            <a:tbl>
              <a:tblPr/>
              <a:tblGrid>
                <a:gridCol w="2008291"/>
                <a:gridCol w="851197"/>
                <a:gridCol w="851197"/>
                <a:gridCol w="851197"/>
                <a:gridCol w="851197"/>
                <a:gridCol w="851197"/>
              </a:tblGrid>
              <a:tr h="262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DI IPCS Laboratorial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 dirty="0">
                          <a:latin typeface="Arial"/>
                        </a:rPr>
                        <a:t> &lt;750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 dirty="0">
                          <a:latin typeface="Arial"/>
                        </a:rPr>
                        <a:t>750-999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1000-1499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1500-2499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&gt;2500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DI IPCS Clínica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&lt;750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750-999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1000-1499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1500-2499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&gt;2500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TX CT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9524" marR="9524" marT="9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&lt;750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750-999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1000-1499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1500-2499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4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&gt;2500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39"/>
          <p:cNvSpPr txBox="1">
            <a:spLocks noChangeArrowheads="1"/>
          </p:cNvSpPr>
          <p:nvPr/>
        </p:nvSpPr>
        <p:spPr bwMode="auto">
          <a:xfrm>
            <a:off x="684213" y="160338"/>
            <a:ext cx="76739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Percentis das Taxas de IPCS e Utilização de dispositivo (CVC) em UTI Neonatal - 2016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258888" y="1412875"/>
          <a:ext cx="6265861" cy="4098926"/>
        </p:xfrm>
        <a:graphic>
          <a:graphicData uri="http://schemas.openxmlformats.org/drawingml/2006/table">
            <a:tbl>
              <a:tblPr/>
              <a:tblGrid>
                <a:gridCol w="2008801"/>
                <a:gridCol w="851412"/>
                <a:gridCol w="851412"/>
                <a:gridCol w="851412"/>
                <a:gridCol w="851412"/>
                <a:gridCol w="851412"/>
              </a:tblGrid>
              <a:tr h="308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DI PN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&lt;750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750-999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1000-1499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1500-2499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&gt;2500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latin typeface="Arial"/>
                      </a:endParaRP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1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TX VM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9527" marR="9527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&lt;750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750-999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1000-1499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1500-2499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 &gt;2500</a:t>
                      </a:r>
                    </a:p>
                  </a:txBody>
                  <a:tcPr marL="9527" marR="9527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39"/>
          <p:cNvSpPr txBox="1">
            <a:spLocks noChangeArrowheads="1"/>
          </p:cNvSpPr>
          <p:nvPr/>
        </p:nvSpPr>
        <p:spPr bwMode="auto">
          <a:xfrm>
            <a:off x="539750" y="88900"/>
            <a:ext cx="82089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600" b="1" dirty="0" err="1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Percentis</a:t>
            </a:r>
            <a:r>
              <a:rPr lang="pt-BR" altLang="pt-BR" sz="2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 das Taxas de PNM em UTI Neonatal e Utilização de dispositivo (VM) em UTI Neonatal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341438"/>
            <a:ext cx="669766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71438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pt-BR" sz="40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Fluxo de Informação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614363" y="4965700"/>
            <a:ext cx="5414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1" kern="0" dirty="0" smtClean="0">
                <a:solidFill>
                  <a:srgbClr val="C00000"/>
                </a:solidFill>
                <a:cs typeface="+mn-cs"/>
              </a:rPr>
              <a:t>2629 microrganismos/192 hospitais notificaram</a:t>
            </a:r>
          </a:p>
        </p:txBody>
      </p:sp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900113" y="44624"/>
            <a:ext cx="7058025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2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Microrganismos isolados em Hemocultura  - UTI Neo - 2016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617143"/>
              </p:ext>
            </p:extLst>
          </p:nvPr>
        </p:nvGraphicFramePr>
        <p:xfrm>
          <a:off x="35718" y="875109"/>
          <a:ext cx="8786813" cy="510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Chave direita 1"/>
          <p:cNvSpPr/>
          <p:nvPr/>
        </p:nvSpPr>
        <p:spPr>
          <a:xfrm>
            <a:off x="8019274" y="1268760"/>
            <a:ext cx="369149" cy="1800200"/>
          </a:xfrm>
          <a:prstGeom prst="rightBrace">
            <a:avLst>
              <a:gd name="adj1" fmla="val 8333"/>
              <a:gd name="adj2" fmla="val 506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8074363" y="3068960"/>
            <a:ext cx="314060" cy="1512168"/>
          </a:xfrm>
          <a:prstGeom prst="rightBrace">
            <a:avLst>
              <a:gd name="adj1" fmla="val 8333"/>
              <a:gd name="adj2" fmla="val 506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316416" y="1846565"/>
            <a:ext cx="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Gram -  37%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316416" y="3429000"/>
            <a:ext cx="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Gram +  48%</a:t>
            </a:r>
            <a:endParaRPr lang="pt-BR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2533650"/>
            <a:ext cx="882015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54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Resistência Microbiana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" y="130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76375" y="44624"/>
            <a:ext cx="5759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Resistência Microbiana UTI Adulto - 2016</a:t>
            </a:r>
          </a:p>
        </p:txBody>
      </p:sp>
      <p:sp>
        <p:nvSpPr>
          <p:cNvPr id="8" name="Retângulo de cantos arredondados 1"/>
          <p:cNvSpPr>
            <a:spLocks noChangeArrowheads="1"/>
          </p:cNvSpPr>
          <p:nvPr/>
        </p:nvSpPr>
        <p:spPr bwMode="auto">
          <a:xfrm>
            <a:off x="2023395" y="5229200"/>
            <a:ext cx="3887788" cy="576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rgbClr val="000000"/>
                </a:solidFill>
                <a:cs typeface="+mn-cs"/>
              </a:rPr>
              <a:t>70,8% dos microrganismos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064449"/>
              </p:ext>
            </p:extLst>
          </p:nvPr>
        </p:nvGraphicFramePr>
        <p:xfrm>
          <a:off x="323528" y="1121843"/>
          <a:ext cx="8352928" cy="452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76375" y="44624"/>
            <a:ext cx="5759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Resistência Microbiana UTI Neonatal - 2016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361858"/>
              </p:ext>
            </p:extLst>
          </p:nvPr>
        </p:nvGraphicFramePr>
        <p:xfrm>
          <a:off x="107504" y="1121842"/>
          <a:ext cx="8856984" cy="48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Retângulo de cantos arredondados 1"/>
          <p:cNvSpPr>
            <a:spLocks noChangeArrowheads="1"/>
          </p:cNvSpPr>
          <p:nvPr/>
        </p:nvSpPr>
        <p:spPr bwMode="auto">
          <a:xfrm>
            <a:off x="1864518" y="5503069"/>
            <a:ext cx="3889375" cy="5762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rgbClr val="000000"/>
                </a:solidFill>
                <a:cs typeface="+mn-cs"/>
              </a:rPr>
              <a:t>50,4% dos microrganismos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71550" y="98425"/>
            <a:ext cx="741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Resistência Microbiana em UTI Adulto -  Gram negativos 2009 a 2016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185053"/>
              </p:ext>
            </p:extLst>
          </p:nvPr>
        </p:nvGraphicFramePr>
        <p:xfrm>
          <a:off x="179512" y="1199939"/>
          <a:ext cx="8784976" cy="484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 explicativo retangular 5"/>
          <p:cNvSpPr>
            <a:spLocks noChangeArrowheads="1"/>
          </p:cNvSpPr>
          <p:nvPr/>
        </p:nvSpPr>
        <p:spPr bwMode="auto">
          <a:xfrm>
            <a:off x="6516688" y="1196975"/>
            <a:ext cx="1439862" cy="431800"/>
          </a:xfrm>
          <a:prstGeom prst="wedgeRectCallout">
            <a:avLst>
              <a:gd name="adj1" fmla="val -33606"/>
              <a:gd name="adj2" fmla="val 80745"/>
            </a:avLst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600" b="1" kern="0" smtClean="0">
                <a:solidFill>
                  <a:srgbClr val="FFFFFF"/>
                </a:solidFill>
                <a:cs typeface="+mn-cs"/>
              </a:rPr>
              <a:t>A. baumanni</a:t>
            </a:r>
          </a:p>
        </p:txBody>
      </p:sp>
      <p:sp>
        <p:nvSpPr>
          <p:cNvPr id="9" name="Texto explicativo retangular 6"/>
          <p:cNvSpPr>
            <a:spLocks noChangeArrowheads="1"/>
          </p:cNvSpPr>
          <p:nvPr/>
        </p:nvSpPr>
        <p:spPr bwMode="auto">
          <a:xfrm>
            <a:off x="7308850" y="2420938"/>
            <a:ext cx="1008063" cy="360362"/>
          </a:xfrm>
          <a:prstGeom prst="wedgeRectCallout">
            <a:avLst>
              <a:gd name="adj1" fmla="val -34384"/>
              <a:gd name="adj2" fmla="val 100449"/>
            </a:avLst>
          </a:prstGeom>
          <a:solidFill>
            <a:srgbClr val="3399FF"/>
          </a:solidFill>
          <a:ln w="38100" algn="ctr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1800" b="1" kern="0" dirty="0" smtClean="0">
                <a:solidFill>
                  <a:srgbClr val="FFFFFF"/>
                </a:solidFill>
                <a:cs typeface="+mn-cs"/>
              </a:rPr>
              <a:t>KPC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850" y="98425"/>
            <a:ext cx="86407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Evolução da Resistência aos </a:t>
            </a:r>
            <a:r>
              <a:rPr lang="pt-BR" altLang="pt-BR" sz="2800" b="1" dirty="0" err="1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carbapenêmicos</a:t>
            </a:r>
            <a:r>
              <a:rPr lang="pt-BR" alt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 nas UTI do ESP - 2005 a 2016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0" y="1583190"/>
          <a:ext cx="8964613" cy="406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00113" y="2205038"/>
            <a:ext cx="7488237" cy="1754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54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Consumo de Antimicrobianos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6806852" y="2420888"/>
            <a:ext cx="2376685" cy="46166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 smtClean="0">
                <a:solidFill>
                  <a:srgbClr val="3333FF"/>
                </a:solidFill>
                <a:latin typeface="Arial" charset="0"/>
                <a:cs typeface="+mn-cs"/>
              </a:rPr>
              <a:t>411 </a:t>
            </a:r>
            <a:r>
              <a:rPr lang="pt-BR" altLang="pt-BR" sz="2400" b="1" kern="0" dirty="0">
                <a:solidFill>
                  <a:srgbClr val="3333FF"/>
                </a:solidFill>
                <a:latin typeface="Arial" charset="0"/>
                <a:cs typeface="+mn-cs"/>
              </a:rPr>
              <a:t>hospitais</a:t>
            </a:r>
          </a:p>
        </p:txBody>
      </p:sp>
      <p:sp>
        <p:nvSpPr>
          <p:cNvPr id="10" name="Text Box 626"/>
          <p:cNvSpPr txBox="1">
            <a:spLocks noChangeArrowheads="1"/>
          </p:cNvSpPr>
          <p:nvPr/>
        </p:nvSpPr>
        <p:spPr bwMode="auto">
          <a:xfrm>
            <a:off x="755650" y="0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Percentil da DDD – Planilha 6 UTI Adulto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522468"/>
              </p:ext>
            </p:extLst>
          </p:nvPr>
        </p:nvGraphicFramePr>
        <p:xfrm>
          <a:off x="998539" y="1143253"/>
          <a:ext cx="4797598" cy="573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5" name="Worksheet" r:id="rId7" imgW="4962593" imgH="5933950" progId="Excel.Sheet.8">
                  <p:embed/>
                </p:oleObj>
              </mc:Choice>
              <mc:Fallback>
                <p:oleObj name="Worksheet" r:id="rId7" imgW="4962593" imgH="5933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8539" y="1143253"/>
                        <a:ext cx="4797598" cy="5736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846160" y="1143252"/>
            <a:ext cx="5057753" cy="1637676"/>
          </a:xfrm>
          <a:prstGeom prst="rect">
            <a:avLst/>
          </a:prstGeom>
          <a:noFill/>
          <a:ln w="381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2400" kern="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5292725" y="5561013"/>
            <a:ext cx="3095625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1" kern="0" dirty="0" smtClean="0">
                <a:solidFill>
                  <a:srgbClr val="3333FF"/>
                </a:solidFill>
                <a:cs typeface="Arial" charset="0"/>
              </a:rPr>
              <a:t>46 hospitais</a:t>
            </a:r>
          </a:p>
        </p:txBody>
      </p:sp>
      <p:sp>
        <p:nvSpPr>
          <p:cNvPr id="10" name="Text Box 626"/>
          <p:cNvSpPr txBox="1">
            <a:spLocks noChangeArrowheads="1"/>
          </p:cNvSpPr>
          <p:nvPr/>
        </p:nvSpPr>
        <p:spPr bwMode="auto">
          <a:xfrm>
            <a:off x="684213" y="395288"/>
            <a:ext cx="7559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charset="0"/>
              </a:rPr>
              <a:t>Percentil da DDD – Planilha 6 UCO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9076"/>
              </p:ext>
            </p:extLst>
          </p:nvPr>
        </p:nvGraphicFramePr>
        <p:xfrm>
          <a:off x="971601" y="1004593"/>
          <a:ext cx="4896544" cy="5855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8" name="Worksheet" r:id="rId6" imgW="4962593" imgH="5933950" progId="Excel.Sheet.8">
                  <p:embed/>
                </p:oleObj>
              </mc:Choice>
              <mc:Fallback>
                <p:oleObj name="Worksheet" r:id="rId6" imgW="4962593" imgH="5933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1" y="1004593"/>
                        <a:ext cx="4896544" cy="5855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827584" y="1196752"/>
            <a:ext cx="5328592" cy="1512168"/>
          </a:xfrm>
          <a:prstGeom prst="rect">
            <a:avLst/>
          </a:prstGeom>
          <a:noFill/>
          <a:ln w="381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2400" kern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26"/>
          <p:cNvSpPr txBox="1">
            <a:spLocks noChangeArrowheads="1"/>
          </p:cNvSpPr>
          <p:nvPr/>
        </p:nvSpPr>
        <p:spPr bwMode="auto">
          <a:xfrm>
            <a:off x="584200" y="-26988"/>
            <a:ext cx="7916863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Consumo de AMC e DDD – Classes AMC UTI Adulto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79839"/>
              </p:ext>
            </p:extLst>
          </p:nvPr>
        </p:nvGraphicFramePr>
        <p:xfrm>
          <a:off x="584200" y="1333737"/>
          <a:ext cx="8092256" cy="3733596"/>
        </p:xfrm>
        <a:graphic>
          <a:graphicData uri="http://schemas.openxmlformats.org/drawingml/2006/table">
            <a:tbl>
              <a:tblPr/>
              <a:tblGrid>
                <a:gridCol w="2855455"/>
                <a:gridCol w="998629"/>
                <a:gridCol w="998629"/>
                <a:gridCol w="1223319"/>
                <a:gridCol w="936104"/>
                <a:gridCol w="1080120"/>
              </a:tblGrid>
              <a:tr h="30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Classe de AMC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Cefalosporinas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Piperacilina-Tazibactam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Carbapenêmicos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Glicopeptídeos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Azolicos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Quinolonas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Polimixina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Ampisulbactam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Anfotericinas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Linezolida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62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Polimixina 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36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Equinocandinas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196975"/>
            <a:ext cx="6853238" cy="4506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188" y="-26988"/>
            <a:ext cx="7391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Notificação de acordo com a complexidade dos hospitais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26"/>
          <p:cNvSpPr txBox="1">
            <a:spLocks noChangeArrowheads="1"/>
          </p:cNvSpPr>
          <p:nvPr/>
        </p:nvSpPr>
        <p:spPr bwMode="auto">
          <a:xfrm>
            <a:off x="539750" y="-26988"/>
            <a:ext cx="7704138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Evolução do Consumo de AMC em UTI Adulto, 2011 a 2016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667312"/>
              </p:ext>
            </p:extLst>
          </p:nvPr>
        </p:nvGraphicFramePr>
        <p:xfrm>
          <a:off x="539750" y="1270000"/>
          <a:ext cx="8019801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2320925"/>
            <a:ext cx="8459788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0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Consumo de Produto Alcoólico para Higiene das Mãos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87964"/>
              </p:ext>
            </p:extLst>
          </p:nvPr>
        </p:nvGraphicFramePr>
        <p:xfrm>
          <a:off x="179388" y="1412875"/>
          <a:ext cx="8748711" cy="1676402"/>
        </p:xfrm>
        <a:graphic>
          <a:graphicData uri="http://schemas.openxmlformats.org/drawingml/2006/table">
            <a:tbl>
              <a:tblPr/>
              <a:tblGrid>
                <a:gridCol w="1512211"/>
                <a:gridCol w="1368191"/>
                <a:gridCol w="1130279"/>
                <a:gridCol w="947606"/>
                <a:gridCol w="947606"/>
                <a:gridCol w="947606"/>
                <a:gridCol w="947606"/>
                <a:gridCol w="947606"/>
              </a:tblGrid>
              <a:tr h="2706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Tipo de UTI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Nº hospitais informantes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Taxa agregada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>
                          <a:latin typeface="Arial"/>
                        </a:rPr>
                        <a:t>Percentil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75</a:t>
                      </a: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latin typeface="Arial"/>
                        </a:rPr>
                        <a:t>90</a:t>
                      </a:r>
                    </a:p>
                  </a:txBody>
                  <a:tcPr marL="9525" marR="9525" marT="95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83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>
                          <a:latin typeface="Arial"/>
                        </a:rPr>
                        <a:t>UTI Adulto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25,32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3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>
                          <a:latin typeface="Arial"/>
                        </a:rPr>
                        <a:t>UCO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</a:tr>
              <a:tr h="283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>
                          <a:latin typeface="Arial"/>
                        </a:rPr>
                        <a:t>UTI Pediátrico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163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33,28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3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600" b="1" i="0" u="none" strike="noStrike" dirty="0">
                          <a:latin typeface="Arial"/>
                        </a:rPr>
                        <a:t>UTI Neonatal</a:t>
                      </a:r>
                    </a:p>
                  </a:txBody>
                  <a:tcPr marL="9525" marR="9525" marT="9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30,48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E7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Seta para baixo 7"/>
          <p:cNvSpPr>
            <a:spLocks noChangeArrowheads="1"/>
          </p:cNvSpPr>
          <p:nvPr/>
        </p:nvSpPr>
        <p:spPr bwMode="auto">
          <a:xfrm rot="10800000">
            <a:off x="7596188" y="3644900"/>
            <a:ext cx="1079500" cy="1223963"/>
          </a:xfrm>
          <a:prstGeom prst="downArrow">
            <a:avLst>
              <a:gd name="adj1" fmla="val 50000"/>
              <a:gd name="adj2" fmla="val 50019"/>
            </a:avLst>
          </a:prstGeom>
          <a:solidFill>
            <a:schemeClr val="accent3">
              <a:lumMod val="75000"/>
            </a:schemeClr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2400" kern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2483768" y="3356992"/>
            <a:ext cx="3960440" cy="648072"/>
          </a:xfrm>
          <a:prstGeom prst="round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2D2DE7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Taxa </a:t>
            </a:r>
            <a:r>
              <a:rPr lang="pt-BR" sz="2400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global=40,71ml/</a:t>
            </a:r>
            <a:r>
              <a:rPr lang="pt-BR" sz="2400" kern="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pac</a:t>
            </a:r>
            <a:endParaRPr lang="pt-BR" sz="2400" kern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63688" y="4293096"/>
            <a:ext cx="5256584" cy="1200329"/>
          </a:xfrm>
          <a:prstGeom prst="rect">
            <a:avLst/>
          </a:prstGeom>
          <a:noFill/>
          <a:ln w="28575">
            <a:solidFill>
              <a:srgbClr val="3333FF"/>
            </a:solidFill>
          </a:ln>
          <a:effectLst>
            <a:glow rad="228600">
              <a:srgbClr val="3333FF">
                <a:satMod val="175000"/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124.726.609 </a:t>
            </a: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ml = &gt; </a:t>
            </a:r>
            <a:r>
              <a:rPr lang="pt-BR" sz="2400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124 </a:t>
            </a: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mil litros de produto alcoólico utilizados na higiene das mãos</a:t>
            </a:r>
          </a:p>
        </p:txBody>
      </p:sp>
      <p:sp>
        <p:nvSpPr>
          <p:cNvPr id="11" name="Text Box 626"/>
          <p:cNvSpPr txBox="1">
            <a:spLocks noChangeArrowheads="1"/>
          </p:cNvSpPr>
          <p:nvPr/>
        </p:nvSpPr>
        <p:spPr bwMode="auto">
          <a:xfrm>
            <a:off x="584200" y="-100013"/>
            <a:ext cx="7916863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6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Consumo de Produto Alcoólico (mL)/ </a:t>
            </a:r>
            <a:r>
              <a:rPr lang="pt-BR" altLang="pt-BR" sz="3600" b="1" dirty="0" err="1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pac-dia</a:t>
            </a:r>
            <a:endParaRPr lang="pt-BR" altLang="pt-BR" sz="3600" b="1" dirty="0">
              <a:solidFill>
                <a:srgbClr val="2D2DE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7025" y="2127250"/>
            <a:ext cx="84931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4400" b="1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Hospitais de Longa Permanência e Psiquiátricos</a:t>
            </a:r>
            <a:endParaRPr lang="pt-BR" altLang="pt-BR" sz="4400" b="1" dirty="0" smtClean="0">
              <a:solidFill>
                <a:srgbClr val="2D2DE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3238" y="1154113"/>
            <a:ext cx="81724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Instituições de Longa Permanência e Psiquiátricos:</a:t>
            </a:r>
          </a:p>
          <a:p>
            <a:pPr lvl="1"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Densidade de incidência de pneumonia</a:t>
            </a:r>
          </a:p>
          <a:p>
            <a:pPr lvl="1"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Densidade de incidência de tegumentar</a:t>
            </a:r>
          </a:p>
          <a:p>
            <a:pPr lvl="1"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Densidade de incidência de gastroenterite </a:t>
            </a:r>
          </a:p>
          <a:p>
            <a:pPr lvl="1" eaLnBrk="1" hangingPunct="1"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Densidade de incidência de infecção urinária</a:t>
            </a: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539750" y="4076700"/>
            <a:ext cx="7632700" cy="1150938"/>
          </a:xfrm>
          <a:prstGeom prst="roundRect">
            <a:avLst/>
          </a:prstGeom>
          <a:solidFill>
            <a:srgbClr val="AAE2CA"/>
          </a:solidFill>
          <a:ln w="25400" cap="flat" cmpd="sng" algn="ctr">
            <a:solidFill>
              <a:srgbClr val="AAE2CA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Planilha 7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0113" y="115888"/>
            <a:ext cx="741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Indicadores de Infecção Hospitalar do Estado de São Paulo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47813" y="119063"/>
            <a:ext cx="5832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32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Hospitais notificantes  2005 - 2016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916684"/>
              </p:ext>
            </p:extLst>
          </p:nvPr>
        </p:nvGraphicFramePr>
        <p:xfrm>
          <a:off x="467544" y="1196975"/>
          <a:ext cx="7848871" cy="432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16013" y="4514850"/>
            <a:ext cx="6480175" cy="19383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000000"/>
                </a:solidFill>
                <a:latin typeface="Tahoma"/>
                <a:cs typeface="+mn-cs"/>
              </a:rPr>
              <a:t> Número de H. Psiquiátricos: </a:t>
            </a:r>
            <a:r>
              <a:rPr lang="pt-BR" sz="2400" b="1" dirty="0" smtClean="0">
                <a:latin typeface="Tahoma"/>
                <a:cs typeface="+mn-cs"/>
              </a:rPr>
              <a:t>46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b="1" dirty="0" smtClean="0">
                <a:latin typeface="Tahoma"/>
                <a:cs typeface="+mn-cs"/>
              </a:rPr>
              <a:t>Número </a:t>
            </a:r>
            <a:r>
              <a:rPr lang="pt-BR" sz="2400" b="1" dirty="0">
                <a:latin typeface="Tahoma"/>
                <a:cs typeface="+mn-cs"/>
              </a:rPr>
              <a:t>de H. Longa Permanência: </a:t>
            </a:r>
            <a:r>
              <a:rPr lang="pt-BR" sz="2400" b="1" dirty="0" smtClean="0">
                <a:latin typeface="Tahoma"/>
                <a:cs typeface="+mn-cs"/>
              </a:rPr>
              <a:t>34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Tahoma"/>
                <a:cs typeface="+mn-cs"/>
              </a:rPr>
              <a:t> Número leitos: </a:t>
            </a:r>
            <a:r>
              <a:rPr lang="pt-BR" sz="2400" b="1" dirty="0" smtClean="0">
                <a:latin typeface="Tahoma"/>
                <a:cs typeface="+mn-cs"/>
              </a:rPr>
              <a:t>14.409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Tahoma"/>
                <a:cs typeface="+mn-cs"/>
              </a:rPr>
              <a:t>Número de Moradores: </a:t>
            </a:r>
            <a:r>
              <a:rPr lang="pt-BR" sz="2400" b="1" dirty="0" smtClean="0">
                <a:latin typeface="Tahoma"/>
                <a:cs typeface="+mn-cs"/>
              </a:rPr>
              <a:t>4.182</a:t>
            </a:r>
            <a:endParaRPr lang="pt-BR" sz="2400" b="1" dirty="0">
              <a:latin typeface="Tahoma"/>
              <a:cs typeface="+mn-cs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000000"/>
                </a:solidFill>
                <a:latin typeface="Tahoma"/>
                <a:cs typeface="+mn-cs"/>
              </a:rPr>
              <a:t> Pacientes-dia: </a:t>
            </a:r>
            <a:r>
              <a:rPr lang="pt-BR" sz="2400" b="1" dirty="0" smtClean="0">
                <a:latin typeface="Tahoma"/>
                <a:cs typeface="+mn-cs"/>
              </a:rPr>
              <a:t>8.196.772</a:t>
            </a:r>
            <a:endParaRPr lang="pt-BR" sz="2400" b="1" dirty="0">
              <a:latin typeface="Tahom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16013" y="179388"/>
            <a:ext cx="691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8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Tipo de Instituição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299722"/>
              </p:ext>
            </p:extLst>
          </p:nvPr>
        </p:nvGraphicFramePr>
        <p:xfrm>
          <a:off x="2771800" y="1268760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84053"/>
              </p:ext>
            </p:extLst>
          </p:nvPr>
        </p:nvGraphicFramePr>
        <p:xfrm>
          <a:off x="755650" y="1196975"/>
          <a:ext cx="7272335" cy="2016126"/>
        </p:xfrm>
        <a:graphic>
          <a:graphicData uri="http://schemas.openxmlformats.org/drawingml/2006/table">
            <a:tbl>
              <a:tblPr/>
              <a:tblGrid>
                <a:gridCol w="1038905"/>
                <a:gridCol w="1038905"/>
                <a:gridCol w="1038905"/>
                <a:gridCol w="1038905"/>
                <a:gridCol w="1038905"/>
                <a:gridCol w="1038905"/>
                <a:gridCol w="1038905"/>
              </a:tblGrid>
              <a:tr h="336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LP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Percentil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latin typeface="Arial"/>
                        </a:rPr>
                        <a:t>DIITU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latin typeface="Arial"/>
                        </a:rPr>
                        <a:t>DIPN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latin typeface="Arial"/>
                        </a:rPr>
                        <a:t>DIGI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latin typeface="Arial"/>
                        </a:rPr>
                        <a:t>DIIT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 err="1">
                          <a:latin typeface="Arial"/>
                        </a:rPr>
                        <a:t>Pacdia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34</a:t>
                      </a:r>
                      <a:endParaRPr lang="pt-BR" sz="1800" b="1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p10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effectLst/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1846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p25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13143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p50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25283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</a:tr>
              <a:tr h="336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p75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1,34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50019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6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p90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2,88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2,70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1,23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Arial"/>
                        </a:rPr>
                        <a:t>2,90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effectLst/>
                          <a:latin typeface="Arial"/>
                        </a:rPr>
                        <a:t>88434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067175" y="3254375"/>
            <a:ext cx="3960813" cy="461963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Total </a:t>
            </a:r>
            <a:r>
              <a:rPr lang="pt-BR" sz="2400" kern="0" dirty="0" err="1">
                <a:solidFill>
                  <a:srgbClr val="000000"/>
                </a:solidFill>
                <a:latin typeface="Arial" charset="0"/>
                <a:cs typeface="+mn-cs"/>
              </a:rPr>
              <a:t>pac</a:t>
            </a: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-dia</a:t>
            </a:r>
            <a:r>
              <a:rPr lang="pt-BR" sz="2400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pt-BR" sz="24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1.376.023</a:t>
            </a:r>
            <a:endParaRPr lang="pt-BR" sz="2400" b="1" kern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26161"/>
              </p:ext>
            </p:extLst>
          </p:nvPr>
        </p:nvGraphicFramePr>
        <p:xfrm>
          <a:off x="755650" y="3789363"/>
          <a:ext cx="7056441" cy="2087562"/>
        </p:xfrm>
        <a:graphic>
          <a:graphicData uri="http://schemas.openxmlformats.org/drawingml/2006/table">
            <a:tbl>
              <a:tblPr/>
              <a:tblGrid>
                <a:gridCol w="1008063"/>
                <a:gridCol w="1008063"/>
                <a:gridCol w="1008063"/>
                <a:gridCol w="1008063"/>
                <a:gridCol w="1008063"/>
                <a:gridCol w="1008063"/>
                <a:gridCol w="1008063"/>
              </a:tblGrid>
              <a:tr h="347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PSIQ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Percentil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latin typeface="Arial"/>
                        </a:rPr>
                        <a:t>DIITU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latin typeface="Arial"/>
                        </a:rPr>
                        <a:t>DIPN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latin typeface="Arial"/>
                        </a:rPr>
                        <a:t>DIGI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>
                          <a:latin typeface="Arial"/>
                        </a:rPr>
                        <a:t>DIIT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800" b="1" i="0" u="none" strike="noStrike" dirty="0" err="1">
                          <a:latin typeface="Arial"/>
                        </a:rPr>
                        <a:t>Pacdia</a:t>
                      </a:r>
                      <a:endParaRPr lang="pt-BR" sz="1800" b="1" i="0" u="none" strike="noStrike" dirty="0">
                        <a:latin typeface="Arial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7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46</a:t>
                      </a:r>
                      <a:endParaRPr lang="pt-BR" sz="1800" b="1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p10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2401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7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p25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10679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7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p50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25797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</a:tr>
              <a:tr h="347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p75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0,29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51475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79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p90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2,61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2,78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88679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140200" y="5919788"/>
            <a:ext cx="3816350" cy="461962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Total </a:t>
            </a:r>
            <a:r>
              <a:rPr lang="pt-BR" sz="2400" kern="0" dirty="0" err="1">
                <a:solidFill>
                  <a:srgbClr val="000000"/>
                </a:solidFill>
                <a:latin typeface="Arial" charset="0"/>
                <a:cs typeface="+mn-cs"/>
              </a:rPr>
              <a:t>pac</a:t>
            </a:r>
            <a:r>
              <a:rPr lang="pt-BR" sz="2400" kern="0" dirty="0">
                <a:solidFill>
                  <a:srgbClr val="000000"/>
                </a:solidFill>
                <a:latin typeface="Arial" charset="0"/>
                <a:cs typeface="+mn-cs"/>
              </a:rPr>
              <a:t>-dia</a:t>
            </a:r>
            <a:r>
              <a:rPr lang="pt-BR" sz="2400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pt-BR" sz="2400" b="1" kern="0" dirty="0" smtClean="0">
                <a:solidFill>
                  <a:srgbClr val="000000"/>
                </a:solidFill>
                <a:latin typeface="Arial" charset="0"/>
                <a:cs typeface="+mn-cs"/>
              </a:rPr>
              <a:t>6.820.749</a:t>
            </a:r>
            <a:endParaRPr lang="pt-BR" sz="2400" b="1" kern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1" name="Text Box 139"/>
          <p:cNvSpPr txBox="1">
            <a:spLocks noChangeArrowheads="1"/>
          </p:cNvSpPr>
          <p:nvPr/>
        </p:nvSpPr>
        <p:spPr bwMode="auto">
          <a:xfrm>
            <a:off x="900113" y="98425"/>
            <a:ext cx="7127875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Percentis das Taxas Infecção em Hospitais LP/Psiquiátricos 2016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9"/>
          <p:cNvSpPr txBox="1">
            <a:spLocks noChangeArrowheads="1"/>
          </p:cNvSpPr>
          <p:nvPr/>
        </p:nvSpPr>
        <p:spPr bwMode="auto">
          <a:xfrm>
            <a:off x="395288" y="98425"/>
            <a:ext cx="7961312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Taxas de Infecção Medianas  em Instituições de Longa Permanência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324478"/>
              </p:ext>
            </p:extLst>
          </p:nvPr>
        </p:nvGraphicFramePr>
        <p:xfrm>
          <a:off x="683568" y="1196752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9"/>
          <p:cNvSpPr txBox="1">
            <a:spLocks noChangeArrowheads="1"/>
          </p:cNvSpPr>
          <p:nvPr/>
        </p:nvSpPr>
        <p:spPr bwMode="auto">
          <a:xfrm>
            <a:off x="571500" y="98425"/>
            <a:ext cx="7961313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800" b="1" dirty="0" smtClean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Taxas de Infecção Medianas  em Instituições Psiquiátricas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280941"/>
              </p:ext>
            </p:extLst>
          </p:nvPr>
        </p:nvGraphicFramePr>
        <p:xfrm>
          <a:off x="467544" y="1268760"/>
          <a:ext cx="8136904" cy="438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9613" y="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ctr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Análise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1438" y="1195388"/>
            <a:ext cx="93249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Excel</a:t>
            </a:r>
          </a:p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Avaliação de </a:t>
            </a:r>
            <a:r>
              <a:rPr lang="pt-BR" altLang="pt-BR" sz="2800" b="1" u="sng" dirty="0" smtClean="0">
                <a:solidFill>
                  <a:srgbClr val="C00000"/>
                </a:solidFill>
                <a:latin typeface="Tahoma" pitchFamily="34" charset="0"/>
                <a:cs typeface="+mn-cs"/>
              </a:rPr>
              <a:t>dados agregados do ano</a:t>
            </a: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:</a:t>
            </a:r>
          </a:p>
          <a:p>
            <a:pPr eaLnBrk="1" hangingPunct="1">
              <a:defRPr/>
            </a:pPr>
            <a:endParaRPr lang="pt-BR" altLang="pt-BR" sz="2800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pt-BR" altLang="pt-BR" sz="2600" b="1" u="sng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soma do numerador no período (n. de infecções) </a:t>
            </a:r>
          </a:p>
          <a:p>
            <a:pPr lvl="1" algn="ctr" eaLnBrk="1" hangingPunct="1">
              <a:buFontTx/>
              <a:buNone/>
              <a:defRPr/>
            </a:pPr>
            <a:r>
              <a:rPr lang="pt-BR" altLang="pt-BR" sz="26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soma dos denominadores no período</a:t>
            </a:r>
            <a:r>
              <a:rPr lang="pt-BR" altLang="pt-BR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 </a:t>
            </a:r>
          </a:p>
          <a:p>
            <a:pPr lvl="1" algn="ctr" eaLnBrk="1" hangingPunct="1">
              <a:buFontTx/>
              <a:buNone/>
              <a:defRPr/>
            </a:pPr>
            <a:r>
              <a:rPr lang="pt-BR" altLang="pt-BR" sz="26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(n. de dispositivos ou pacientes-dia)</a:t>
            </a:r>
          </a:p>
          <a:p>
            <a:pPr lvl="1" algn="ctr" eaLnBrk="1" hangingPunct="1">
              <a:buFontTx/>
              <a:buNone/>
              <a:defRPr/>
            </a:pPr>
            <a:endParaRPr lang="pt-BR" altLang="pt-BR" sz="2600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eaLnBrk="1" hangingPunct="1"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Distribuição do </a:t>
            </a:r>
            <a:r>
              <a:rPr lang="pt-BR" altLang="pt-BR" sz="2800" b="1" u="sng" dirty="0" smtClean="0">
                <a:solidFill>
                  <a:srgbClr val="C00000"/>
                </a:solidFill>
                <a:latin typeface="Tahoma" pitchFamily="34" charset="0"/>
                <a:cs typeface="+mn-cs"/>
              </a:rPr>
              <a:t>ranking em percentis</a:t>
            </a: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8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                      10, 25, 50, 75, 90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4"/>
          <p:cNvSpPr txBox="1">
            <a:spLocks noChangeArrowheads="1"/>
          </p:cNvSpPr>
          <p:nvPr/>
        </p:nvSpPr>
        <p:spPr bwMode="auto">
          <a:xfrm>
            <a:off x="107950" y="1874838"/>
            <a:ext cx="37147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Equipe Técnica: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Denise Brandão de Assis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Geraldine Madalosso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Maria Helena Soares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Miriam Gallo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Vania Lucia Melo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Yara </a:t>
            </a:r>
            <a:r>
              <a:rPr lang="pt-BR" altLang="pt-BR" sz="2000" b="1" dirty="0" err="1" smtClean="0">
                <a:solidFill>
                  <a:srgbClr val="002060"/>
                </a:solidFill>
                <a:latin typeface="Tahoma" pitchFamily="34" charset="0"/>
                <a:cs typeface="+mn-cs"/>
              </a:rPr>
              <a:t>Yatiyo</a:t>
            </a:r>
            <a:r>
              <a:rPr lang="pt-BR" altLang="pt-BR" sz="2000" b="1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 Yassuda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pt-BR" altLang="pt-BR" sz="2400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31075" name="CaixaDeTexto 2"/>
          <p:cNvSpPr txBox="1">
            <a:spLocks noChangeArrowheads="1"/>
          </p:cNvSpPr>
          <p:nvPr/>
        </p:nvSpPr>
        <p:spPr bwMode="auto">
          <a:xfrm>
            <a:off x="3851275" y="1916113"/>
            <a:ext cx="5041900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E-mail: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  <a:hlinkClick r:id="rId3"/>
              </a:rPr>
              <a:t>dvhosp@saude.sp.gov.br</a:t>
            </a:r>
            <a:endParaRPr lang="pt-BR" altLang="pt-BR" sz="2400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Site: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b="1" dirty="0" smtClean="0">
                <a:solidFill>
                  <a:srgbClr val="000000"/>
                </a:solidFill>
                <a:latin typeface="Tahoma" pitchFamily="34" charset="0"/>
                <a:cs typeface="+mn-cs"/>
                <a:hlinkClick r:id="rId4"/>
              </a:rPr>
              <a:t>www.cve.saude.sp.gov.br</a:t>
            </a:r>
            <a:endParaRPr lang="pt-BR" altLang="pt-BR" sz="2400" b="1" dirty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08175" y="161925"/>
            <a:ext cx="56165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bdalla\Documents\2015\LOGOS\BRANCO_MI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18200"/>
            <a:ext cx="166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21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6062663"/>
            <a:ext cx="15255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51500"/>
            <a:ext cx="8651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709613" y="188913"/>
            <a:ext cx="7391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pt-BR" sz="6000" b="1" dirty="0">
                <a:solidFill>
                  <a:srgbClr val="2D2DE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Análise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82804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altLang="pt-BR" sz="2800" b="1" kern="0" dirty="0" smtClean="0">
                <a:latin typeface="Tahoma" pitchFamily="34" charset="0"/>
              </a:rPr>
              <a:t>Critérios de </a:t>
            </a:r>
            <a:r>
              <a:rPr lang="pt-BR" altLang="pt-BR" sz="2800" b="1" kern="0" dirty="0" smtClean="0">
                <a:solidFill>
                  <a:srgbClr val="C00000"/>
                </a:solidFill>
                <a:latin typeface="Tahoma" pitchFamily="34" charset="0"/>
              </a:rPr>
              <a:t>exclusão da análise global</a:t>
            </a:r>
            <a:r>
              <a:rPr lang="pt-BR" altLang="pt-BR" sz="2800" b="1" kern="0" dirty="0" smtClean="0">
                <a:latin typeface="Tahoma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altLang="pt-BR" sz="2800" b="1" kern="0" dirty="0" smtClean="0">
              <a:latin typeface="Tahoma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altLang="pt-BR" sz="2400" b="1" kern="0" dirty="0" smtClean="0">
                <a:latin typeface="Tahoma" pitchFamily="34" charset="0"/>
                <a:cs typeface="Arial" charset="0"/>
              </a:rPr>
              <a:t>Plan1: </a:t>
            </a:r>
            <a:r>
              <a:rPr lang="pt-BR" altLang="pt-BR" sz="2400" b="1" kern="0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&lt; 250 cirurgias limpas </a:t>
            </a:r>
            <a:r>
              <a:rPr lang="pt-BR" altLang="pt-BR" sz="2400" b="1" kern="0" dirty="0" smtClean="0">
                <a:latin typeface="Tahoma" pitchFamily="34" charset="0"/>
                <a:cs typeface="Arial" charset="0"/>
              </a:rPr>
              <a:t>realizadas no período todo (por todas as especialidades)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pt-BR" altLang="pt-BR" sz="2400" b="1" kern="0" dirty="0" smtClean="0">
              <a:latin typeface="Tahoma" pitchFamily="34" charset="0"/>
              <a:cs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altLang="pt-BR" sz="2400" b="1" kern="0" dirty="0" smtClean="0">
                <a:latin typeface="Tahoma" pitchFamily="34" charset="0"/>
                <a:cs typeface="Arial" charset="0"/>
              </a:rPr>
              <a:t>Plan2: </a:t>
            </a:r>
            <a:r>
              <a:rPr lang="pt-BR" altLang="pt-BR" sz="2400" b="1" kern="0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&lt; 500 pacientes-dia </a:t>
            </a:r>
            <a:r>
              <a:rPr lang="pt-BR" altLang="pt-BR" sz="2400" b="1" kern="0" dirty="0" smtClean="0">
                <a:latin typeface="Tahoma" pitchFamily="34" charset="0"/>
                <a:cs typeface="Arial" charset="0"/>
              </a:rPr>
              <a:t>no período todo em cada UTI (UTI Ad, </a:t>
            </a:r>
            <a:r>
              <a:rPr lang="pt-BR" altLang="pt-BR" sz="2400" b="1" kern="0" dirty="0" err="1" smtClean="0">
                <a:latin typeface="Tahoma" pitchFamily="34" charset="0"/>
                <a:cs typeface="Arial" charset="0"/>
              </a:rPr>
              <a:t>Ped</a:t>
            </a:r>
            <a:r>
              <a:rPr lang="pt-BR" altLang="pt-BR" sz="2400" b="1" kern="0" dirty="0" smtClean="0">
                <a:latin typeface="Tahoma" pitchFamily="34" charset="0"/>
                <a:cs typeface="Arial" charset="0"/>
              </a:rPr>
              <a:t>, UCO)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pt-BR" altLang="pt-BR" sz="2400" b="1" kern="0" dirty="0" smtClean="0">
              <a:latin typeface="Tahoma" pitchFamily="34" charset="0"/>
              <a:cs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altLang="pt-BR" sz="2400" b="1" kern="0" dirty="0" smtClean="0">
                <a:latin typeface="Tahoma" pitchFamily="34" charset="0"/>
                <a:cs typeface="Arial" charset="0"/>
              </a:rPr>
              <a:t>Plan3: </a:t>
            </a:r>
            <a:r>
              <a:rPr lang="pt-BR" altLang="pt-BR" sz="2400" b="1" kern="0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&lt; 50 pacientes-dia </a:t>
            </a:r>
            <a:r>
              <a:rPr lang="pt-BR" altLang="pt-BR" sz="2400" b="1" kern="0" dirty="0" smtClean="0">
                <a:latin typeface="Tahoma" pitchFamily="34" charset="0"/>
                <a:cs typeface="Arial" charset="0"/>
              </a:rPr>
              <a:t>no período todo, em cada faixa de peso (UTI Neonatal)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pt-BR" altLang="pt-BR" sz="2400" b="1" kern="0" dirty="0" smtClean="0">
              <a:latin typeface="Tahoma" pitchFamily="34" charset="0"/>
              <a:cs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altLang="pt-BR" sz="2400" b="1" kern="0" dirty="0" smtClean="0">
                <a:latin typeface="Tahoma" pitchFamily="34" charset="0"/>
                <a:cs typeface="Arial" charset="0"/>
              </a:rPr>
              <a:t>Plan1B, 4, 5, 5B e 6: sem critérios de exclusão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altLang="pt-BR" b="1" kern="0" dirty="0" smtClean="0">
                <a:latin typeface="Tahoma" pitchFamily="34" charset="0"/>
                <a:cs typeface="Arial" charset="0"/>
              </a:rPr>
              <a:t>	</a:t>
            </a:r>
            <a:endParaRPr lang="pt-BR" altLang="pt-BR" b="1" kern="0" dirty="0" smtClean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pt-BR" altLang="pt-BR" sz="2800" b="1" kern="0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44463" y="5589588"/>
            <a:ext cx="8820150" cy="822325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b="1" kern="0" dirty="0" smtClean="0">
                <a:solidFill>
                  <a:srgbClr val="FFFFFF"/>
                </a:solidFill>
                <a:latin typeface="Tahoma" pitchFamily="34" charset="0"/>
                <a:cs typeface="+mn-cs"/>
              </a:rPr>
              <a:t>Evitar dispersão dos dados pela inclusão de hospitais com denominador extremamente pequeno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CC99"/>
      </a:accent1>
      <a:accent2>
        <a:srgbClr val="3333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E7"/>
      </a:accent6>
      <a:hlink>
        <a:srgbClr val="000066"/>
      </a:hlink>
      <a:folHlink>
        <a:srgbClr val="B2B2B2"/>
      </a:folHlink>
    </a:clrScheme>
    <a:fontScheme name="Estrutura padrã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3061</Words>
  <Application>Microsoft Office PowerPoint</Application>
  <PresentationFormat>Apresentação na tela (4:3)</PresentationFormat>
  <Paragraphs>1658</Paragraphs>
  <Slides>80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80</vt:i4>
      </vt:variant>
    </vt:vector>
  </HeadingPairs>
  <TitlesOfParts>
    <vt:vector size="84" baseType="lpstr">
      <vt:lpstr>Tema do Office</vt:lpstr>
      <vt:lpstr>Estrutura padrão</vt:lpstr>
      <vt:lpstr>Foto do Photo Editor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Dúvidas e erros  de preenchimento da planilha</dc:title>
  <dc:creator>Geraldine Madalosso</dc:creator>
  <cp:lastModifiedBy>Geraldine Madalosso</cp:lastModifiedBy>
  <cp:revision>190</cp:revision>
  <dcterms:created xsi:type="dcterms:W3CDTF">2017-03-21T12:47:57Z</dcterms:created>
  <dcterms:modified xsi:type="dcterms:W3CDTF">2017-06-26T11:09:37Z</dcterms:modified>
</cp:coreProperties>
</file>