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drawings/drawing4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12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60" r:id="rId2"/>
    <p:sldMasterId id="2147483763" r:id="rId3"/>
  </p:sldMasterIdLst>
  <p:notesMasterIdLst>
    <p:notesMasterId r:id="rId104"/>
  </p:notesMasterIdLst>
  <p:sldIdLst>
    <p:sldId id="458" r:id="rId4"/>
    <p:sldId id="459" r:id="rId5"/>
    <p:sldId id="461" r:id="rId6"/>
    <p:sldId id="462" r:id="rId7"/>
    <p:sldId id="463" r:id="rId8"/>
    <p:sldId id="464" r:id="rId9"/>
    <p:sldId id="482" r:id="rId10"/>
    <p:sldId id="495" r:id="rId11"/>
    <p:sldId id="483" r:id="rId12"/>
    <p:sldId id="484" r:id="rId13"/>
    <p:sldId id="473" r:id="rId14"/>
    <p:sldId id="474" r:id="rId15"/>
    <p:sldId id="475" r:id="rId16"/>
    <p:sldId id="476" r:id="rId17"/>
    <p:sldId id="477" r:id="rId18"/>
    <p:sldId id="478" r:id="rId19"/>
    <p:sldId id="414" r:id="rId20"/>
    <p:sldId id="415" r:id="rId21"/>
    <p:sldId id="416" r:id="rId22"/>
    <p:sldId id="486" r:id="rId23"/>
    <p:sldId id="496" r:id="rId24"/>
    <p:sldId id="328" r:id="rId25"/>
    <p:sldId id="397" r:id="rId26"/>
    <p:sldId id="278" r:id="rId27"/>
    <p:sldId id="259" r:id="rId28"/>
    <p:sldId id="497" r:id="rId29"/>
    <p:sldId id="434" r:id="rId30"/>
    <p:sldId id="437" r:id="rId31"/>
    <p:sldId id="436" r:id="rId32"/>
    <p:sldId id="444" r:id="rId33"/>
    <p:sldId id="321" r:id="rId34"/>
    <p:sldId id="447" r:id="rId35"/>
    <p:sldId id="446" r:id="rId36"/>
    <p:sldId id="498" r:id="rId37"/>
    <p:sldId id="499" r:id="rId38"/>
    <p:sldId id="500" r:id="rId39"/>
    <p:sldId id="501" r:id="rId40"/>
    <p:sldId id="502" r:id="rId41"/>
    <p:sldId id="503" r:id="rId42"/>
    <p:sldId id="504" r:id="rId43"/>
    <p:sldId id="505" r:id="rId44"/>
    <p:sldId id="506" r:id="rId45"/>
    <p:sldId id="507" r:id="rId46"/>
    <p:sldId id="508" r:id="rId47"/>
    <p:sldId id="432" r:id="rId48"/>
    <p:sldId id="519" r:id="rId49"/>
    <p:sldId id="521" r:id="rId50"/>
    <p:sldId id="522" r:id="rId51"/>
    <p:sldId id="523" r:id="rId52"/>
    <p:sldId id="524" r:id="rId53"/>
    <p:sldId id="525" r:id="rId54"/>
    <p:sldId id="526" r:id="rId55"/>
    <p:sldId id="527" r:id="rId56"/>
    <p:sldId id="528" r:id="rId57"/>
    <p:sldId id="529" r:id="rId58"/>
    <p:sldId id="530" r:id="rId59"/>
    <p:sldId id="289" r:id="rId60"/>
    <p:sldId id="291" r:id="rId61"/>
    <p:sldId id="449" r:id="rId62"/>
    <p:sldId id="429" r:id="rId63"/>
    <p:sldId id="531" r:id="rId64"/>
    <p:sldId id="532" r:id="rId65"/>
    <p:sldId id="533" r:id="rId66"/>
    <p:sldId id="534" r:id="rId67"/>
    <p:sldId id="537" r:id="rId68"/>
    <p:sldId id="538" r:id="rId69"/>
    <p:sldId id="539" r:id="rId70"/>
    <p:sldId id="540" r:id="rId71"/>
    <p:sldId id="541" r:id="rId72"/>
    <p:sldId id="543" r:id="rId73"/>
    <p:sldId id="544" r:id="rId74"/>
    <p:sldId id="295" r:id="rId75"/>
    <p:sldId id="431" r:id="rId76"/>
    <p:sldId id="545" r:id="rId77"/>
    <p:sldId id="546" r:id="rId78"/>
    <p:sldId id="547" r:id="rId79"/>
    <p:sldId id="548" r:id="rId80"/>
    <p:sldId id="549" r:id="rId81"/>
    <p:sldId id="550" r:id="rId82"/>
    <p:sldId id="551" r:id="rId83"/>
    <p:sldId id="552" r:id="rId84"/>
    <p:sldId id="553" r:id="rId85"/>
    <p:sldId id="554" r:id="rId86"/>
    <p:sldId id="555" r:id="rId87"/>
    <p:sldId id="420" r:id="rId88"/>
    <p:sldId id="297" r:id="rId89"/>
    <p:sldId id="421" r:id="rId90"/>
    <p:sldId id="408" r:id="rId91"/>
    <p:sldId id="422" r:id="rId92"/>
    <p:sldId id="302" r:id="rId93"/>
    <p:sldId id="488" r:id="rId94"/>
    <p:sldId id="487" r:id="rId95"/>
    <p:sldId id="426" r:id="rId96"/>
    <p:sldId id="427" r:id="rId97"/>
    <p:sldId id="404" r:id="rId98"/>
    <p:sldId id="405" r:id="rId99"/>
    <p:sldId id="489" r:id="rId100"/>
    <p:sldId id="490" r:id="rId101"/>
    <p:sldId id="491" r:id="rId102"/>
    <p:sldId id="492" r:id="rId103"/>
  </p:sldIdLst>
  <p:sldSz cx="9144000" cy="6858000" type="screen4x3"/>
  <p:notesSz cx="7077075" cy="9363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2100"/>
    <a:srgbClr val="6B2101"/>
    <a:srgbClr val="762F06"/>
    <a:srgbClr val="009AFF"/>
    <a:srgbClr val="88888B"/>
    <a:srgbClr val="B92F01"/>
    <a:srgbClr val="BA3002"/>
    <a:srgbClr val="414141"/>
    <a:srgbClr val="9966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Estilo Médio 4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8B1032C-EA38-4F05-BA0D-38AFFFC7BED3}" styleName="Estilo Claro 3 - Ênfas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-85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130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07" Type="http://schemas.openxmlformats.org/officeDocument/2006/relationships/theme" Target="theme/theme1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files\CVE\cve-2017\2017doCVE\2017\encontro\C&#243;pia%20de%20C&#243;pia%20de%20Gr&#225;fico%20no%20Microsoft%20Office%20PowerPoint2014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files\CVE\cve-2017\2017doCVE\2017\C&#243;pia%20de%20CNovoFECOM%20GRAFICO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files\CVE\cve-2017\DAdos\C&#243;pia%20de%20graficopavs16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files\CVE\cve-2017\DAdos\C&#243;pia%20de%20graficopavs16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files\CVE\cve-2010\ExameContatos04-09.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D:\files\CVE\cve-2017\DAdos\Brasil\A183450177_81_23_29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D:\files\CVE\cve-2017\DAdos\Brasil\A174321177_81_23_29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chartUserShapes" Target="../drawings/drawing1.xml"/><Relationship Id="rId1" Type="http://schemas.openxmlformats.org/officeDocument/2006/relationships/oleObject" Target="file:///D:\files\CVE\cve-2017\DAdos\Brasil\A174321177_81_23_29.xlsx" TargetMode="External"/><Relationship Id="rId4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chartUserShapes" Target="../drawings/drawing2.xml"/><Relationship Id="rId1" Type="http://schemas.openxmlformats.org/officeDocument/2006/relationships/oleObject" Target="file:///D:\files\CVE\cve-2017\DAdos\GraficoSeriePrevaEstado.xlsx" TargetMode="External"/><Relationship Id="rId4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D:\files\CVE\cve-2016\cve-2015\Prev2014.xls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D:\files\CVE\cve-2017\2017doCVE\2017\Prev2016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files\CVE\cve-2017\2017doCVE\2017\C&#243;pia%20de%20CNovoFECOM%20GRAFICO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774039597864617"/>
          <c:y val="6.4995869880907525E-2"/>
          <c:w val="0.8422596040213538"/>
          <c:h val="0.82008914296540392"/>
        </c:manualLayout>
      </c:layout>
      <c:pie3DChart>
        <c:varyColors val="1"/>
        <c:ser>
          <c:idx val="0"/>
          <c:order val="0"/>
          <c:tx>
            <c:strRef>
              <c:f>Plan1!$K$10</c:f>
              <c:strCache>
                <c:ptCount val="1"/>
                <c:pt idx="0">
                  <c:v>Nº de Pacientes</c:v>
                </c:pt>
              </c:strCache>
            </c:strRef>
          </c:tx>
          <c:explosion val="11"/>
          <c:dPt>
            <c:idx val="0"/>
            <c:bubble3D val="0"/>
            <c:spPr>
              <a:ln>
                <a:solidFill>
                  <a:srgbClr val="0070C0"/>
                </a:solidFill>
              </a:ln>
            </c:spPr>
          </c:dPt>
          <c:dPt>
            <c:idx val="2"/>
            <c:bubble3D val="0"/>
            <c:explosion val="24"/>
          </c:dPt>
          <c:dLbls>
            <c:dLbl>
              <c:idx val="0"/>
              <c:layout>
                <c:manualLayout>
                  <c:x val="-0.17557995424587244"/>
                  <c:y val="5.1379332718013399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pt-BR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5050843340983805"/>
                  <c:y val="-0.2034369687981830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pt-BR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0862191644457828E-3"/>
                  <c:y val="0.14076488976889584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accent3">
                          <a:lumMod val="75000"/>
                        </a:schemeClr>
                      </a:solidFill>
                    </a:defRPr>
                  </a:pPr>
                  <a:endParaRPr lang="pt-BR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defRPr>
                  </a:pPr>
                  <a:endParaRPr lang="pt-BR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 sz="1600" b="1">
                      <a:solidFill>
                        <a:srgbClr val="3CA2BE"/>
                      </a:solidFill>
                    </a:defRPr>
                  </a:pPr>
                  <a:endParaRPr lang="pt-BR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0554238492100636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ln>
                        <a:noFill/>
                      </a:ln>
                      <a:solidFill>
                        <a:schemeClr val="accent6">
                          <a:lumMod val="75000"/>
                        </a:schemeClr>
                      </a:solidFill>
                    </a:defRPr>
                  </a:pPr>
                  <a:endParaRPr lang="pt-BR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Plan1!$J$11:$J$16</c:f>
              <c:strCache>
                <c:ptCount val="6"/>
                <c:pt idx="0">
                  <c:v>Em curso de Tratamento</c:v>
                </c:pt>
                <c:pt idx="1">
                  <c:v>Candidatos a Alta por cura</c:v>
                </c:pt>
                <c:pt idx="2">
                  <c:v>Pacientes em Tratamento(NC)</c:v>
                </c:pt>
                <c:pt idx="3">
                  <c:v>Pacientes Candidatos à Saída Administrativa</c:v>
                </c:pt>
                <c:pt idx="4">
                  <c:v>Candidatos ao Retorno de Tratamento</c:v>
                </c:pt>
                <c:pt idx="5">
                  <c:v>Pacientes em Abandono de Tratamento(NC)</c:v>
                </c:pt>
              </c:strCache>
            </c:strRef>
          </c:cat>
          <c:val>
            <c:numRef>
              <c:f>Plan1!$K$11:$K$16</c:f>
              <c:numCache>
                <c:formatCode>General</c:formatCode>
                <c:ptCount val="6"/>
                <c:pt idx="0">
                  <c:v>1716</c:v>
                </c:pt>
                <c:pt idx="1">
                  <c:v>2166</c:v>
                </c:pt>
                <c:pt idx="2">
                  <c:v>30</c:v>
                </c:pt>
                <c:pt idx="3">
                  <c:v>151</c:v>
                </c:pt>
                <c:pt idx="4">
                  <c:v>860</c:v>
                </c:pt>
                <c:pt idx="5">
                  <c:v>34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Corbel" panose="020B0503020204020204" pitchFamily="34" charset="0"/>
              </a:defRPr>
            </a:pPr>
            <a:r>
              <a:rPr lang="pt-BR" sz="1600" b="1" i="0" baseline="0" dirty="0">
                <a:latin typeface="Corbel" panose="020B0503020204020204" pitchFamily="34" charset="0"/>
              </a:rPr>
              <a:t>Séries Históricas da Detecção de Hanseníase Geral e em Menores de 15 anos, Estado de São Paulo, </a:t>
            </a:r>
            <a:r>
              <a:rPr lang="pt-BR" sz="1600" b="1" i="0" baseline="0" dirty="0" smtClean="0">
                <a:latin typeface="Corbel" panose="020B0503020204020204" pitchFamily="34" charset="0"/>
              </a:rPr>
              <a:t>1994-16. </a:t>
            </a:r>
            <a:endParaRPr lang="pt-BR" sz="1600" b="1" i="0" baseline="0" dirty="0">
              <a:latin typeface="Corbel" panose="020B0503020204020204" pitchFamily="34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279716927253713"/>
          <c:y val="0.17021892174810457"/>
          <c:w val="0.72288589302297479"/>
          <c:h val="0.70550234027949432"/>
        </c:manualLayout>
      </c:layout>
      <c:lineChart>
        <c:grouping val="standard"/>
        <c:varyColors val="0"/>
        <c:ser>
          <c:idx val="0"/>
          <c:order val="0"/>
          <c:tx>
            <c:strRef>
              <c:f>Plan2!$L$58</c:f>
              <c:strCache>
                <c:ptCount val="1"/>
                <c:pt idx="0">
                  <c:v>CN 14-Jan</c:v>
                </c:pt>
              </c:strCache>
            </c:strRef>
          </c:tx>
          <c:spPr>
            <a:ln>
              <a:prstDash val="sysDot"/>
            </a:ln>
          </c:spPr>
          <c:marker>
            <c:symbol val="none"/>
          </c:marker>
          <c:cat>
            <c:strRef>
              <c:f>Plan2!$K$59:$K$81</c:f>
              <c:strCache>
                <c:ptCount val="23"/>
                <c:pt idx="0">
                  <c:v>94</c:v>
                </c:pt>
                <c:pt idx="1">
                  <c:v>95</c:v>
                </c:pt>
                <c:pt idx="2">
                  <c:v>96</c:v>
                </c:pt>
                <c:pt idx="3">
                  <c:v>97</c:v>
                </c:pt>
                <c:pt idx="4">
                  <c:v>98</c:v>
                </c:pt>
                <c:pt idx="5">
                  <c:v>99</c:v>
                </c:pt>
                <c:pt idx="6">
                  <c:v>00</c:v>
                </c:pt>
                <c:pt idx="7">
                  <c:v>01</c:v>
                </c:pt>
                <c:pt idx="8">
                  <c:v>02</c:v>
                </c:pt>
                <c:pt idx="9">
                  <c:v>03</c:v>
                </c:pt>
                <c:pt idx="10">
                  <c:v>04</c:v>
                </c:pt>
                <c:pt idx="11">
                  <c:v>05</c:v>
                </c:pt>
                <c:pt idx="12">
                  <c:v>06</c:v>
                </c:pt>
                <c:pt idx="13">
                  <c:v>07</c:v>
                </c:pt>
                <c:pt idx="14">
                  <c:v>08</c:v>
                </c:pt>
                <c:pt idx="15">
                  <c:v>09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</c:strCache>
            </c:strRef>
          </c:cat>
          <c:val>
            <c:numRef>
              <c:f>Plan2!$L$59:$L$81</c:f>
              <c:numCache>
                <c:formatCode>0.00</c:formatCode>
                <c:ptCount val="23"/>
                <c:pt idx="0">
                  <c:v>0.89</c:v>
                </c:pt>
                <c:pt idx="1">
                  <c:v>0.78</c:v>
                </c:pt>
                <c:pt idx="2">
                  <c:v>0.85</c:v>
                </c:pt>
                <c:pt idx="3">
                  <c:v>0.84</c:v>
                </c:pt>
                <c:pt idx="4">
                  <c:v>0.74</c:v>
                </c:pt>
                <c:pt idx="5">
                  <c:v>0.79</c:v>
                </c:pt>
                <c:pt idx="6">
                  <c:v>0.8</c:v>
                </c:pt>
                <c:pt idx="7">
                  <c:v>0.81</c:v>
                </c:pt>
                <c:pt idx="8">
                  <c:v>0.72</c:v>
                </c:pt>
                <c:pt idx="9">
                  <c:v>0.73</c:v>
                </c:pt>
                <c:pt idx="10">
                  <c:v>0.67</c:v>
                </c:pt>
                <c:pt idx="11">
                  <c:v>0.6</c:v>
                </c:pt>
                <c:pt idx="12">
                  <c:v>0.48</c:v>
                </c:pt>
                <c:pt idx="13">
                  <c:v>0.49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Plan2!$M$58</c:f>
              <c:strCache>
                <c:ptCount val="1"/>
                <c:pt idx="0">
                  <c:v>CasoNovo</c:v>
                </c:pt>
              </c:strCache>
            </c:strRef>
          </c:tx>
          <c:marker>
            <c:symbol val="none"/>
          </c:marker>
          <c:cat>
            <c:strRef>
              <c:f>Plan2!$K$59:$K$81</c:f>
              <c:strCache>
                <c:ptCount val="23"/>
                <c:pt idx="0">
                  <c:v>94</c:v>
                </c:pt>
                <c:pt idx="1">
                  <c:v>95</c:v>
                </c:pt>
                <c:pt idx="2">
                  <c:v>96</c:v>
                </c:pt>
                <c:pt idx="3">
                  <c:v>97</c:v>
                </c:pt>
                <c:pt idx="4">
                  <c:v>98</c:v>
                </c:pt>
                <c:pt idx="5">
                  <c:v>99</c:v>
                </c:pt>
                <c:pt idx="6">
                  <c:v>00</c:v>
                </c:pt>
                <c:pt idx="7">
                  <c:v>01</c:v>
                </c:pt>
                <c:pt idx="8">
                  <c:v>02</c:v>
                </c:pt>
                <c:pt idx="9">
                  <c:v>03</c:v>
                </c:pt>
                <c:pt idx="10">
                  <c:v>04</c:v>
                </c:pt>
                <c:pt idx="11">
                  <c:v>05</c:v>
                </c:pt>
                <c:pt idx="12">
                  <c:v>06</c:v>
                </c:pt>
                <c:pt idx="13">
                  <c:v>07</c:v>
                </c:pt>
                <c:pt idx="14">
                  <c:v>08</c:v>
                </c:pt>
                <c:pt idx="15">
                  <c:v>09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</c:strCache>
            </c:strRef>
          </c:cat>
          <c:val>
            <c:numRef>
              <c:f>Plan2!$M$59:$M$81</c:f>
              <c:numCache>
                <c:formatCode>0.00</c:formatCode>
                <c:ptCount val="23"/>
                <c:pt idx="0">
                  <c:v>0.89</c:v>
                </c:pt>
                <c:pt idx="1">
                  <c:v>0.78</c:v>
                </c:pt>
                <c:pt idx="2">
                  <c:v>0.85</c:v>
                </c:pt>
                <c:pt idx="3">
                  <c:v>0.84</c:v>
                </c:pt>
                <c:pt idx="4">
                  <c:v>0.74</c:v>
                </c:pt>
                <c:pt idx="5">
                  <c:v>0.79</c:v>
                </c:pt>
                <c:pt idx="6">
                  <c:v>0.8</c:v>
                </c:pt>
                <c:pt idx="7">
                  <c:v>0.81</c:v>
                </c:pt>
                <c:pt idx="8">
                  <c:v>0.72</c:v>
                </c:pt>
                <c:pt idx="9">
                  <c:v>0.73</c:v>
                </c:pt>
                <c:pt idx="10">
                  <c:v>0.67</c:v>
                </c:pt>
                <c:pt idx="11">
                  <c:v>0.6</c:v>
                </c:pt>
                <c:pt idx="12">
                  <c:v>0.56000000000000005</c:v>
                </c:pt>
                <c:pt idx="13">
                  <c:v>0.49</c:v>
                </c:pt>
                <c:pt idx="14">
                  <c:v>0.51</c:v>
                </c:pt>
                <c:pt idx="15">
                  <c:v>0.45</c:v>
                </c:pt>
                <c:pt idx="16">
                  <c:v>0.42499999999999999</c:v>
                </c:pt>
                <c:pt idx="17">
                  <c:v>0.45</c:v>
                </c:pt>
                <c:pt idx="18">
                  <c:v>0.39</c:v>
                </c:pt>
                <c:pt idx="19">
                  <c:v>0.36</c:v>
                </c:pt>
                <c:pt idx="20">
                  <c:v>0.33</c:v>
                </c:pt>
                <c:pt idx="21">
                  <c:v>0.27</c:v>
                </c:pt>
                <c:pt idx="22">
                  <c:v>0.28999999999999998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Plan2!$N$58</c:f>
              <c:strCache>
                <c:ptCount val="1"/>
                <c:pt idx="0">
                  <c:v>Menor 14-jan</c:v>
                </c:pt>
              </c:strCache>
            </c:strRef>
          </c:tx>
          <c:spPr>
            <a:ln>
              <a:prstDash val="sysDot"/>
            </a:ln>
          </c:spPr>
          <c:marker>
            <c:symbol val="none"/>
          </c:marker>
          <c:cat>
            <c:strRef>
              <c:f>Plan2!$K$59:$K$81</c:f>
              <c:strCache>
                <c:ptCount val="23"/>
                <c:pt idx="0">
                  <c:v>94</c:v>
                </c:pt>
                <c:pt idx="1">
                  <c:v>95</c:v>
                </c:pt>
                <c:pt idx="2">
                  <c:v>96</c:v>
                </c:pt>
                <c:pt idx="3">
                  <c:v>97</c:v>
                </c:pt>
                <c:pt idx="4">
                  <c:v>98</c:v>
                </c:pt>
                <c:pt idx="5">
                  <c:v>99</c:v>
                </c:pt>
                <c:pt idx="6">
                  <c:v>00</c:v>
                </c:pt>
                <c:pt idx="7">
                  <c:v>01</c:v>
                </c:pt>
                <c:pt idx="8">
                  <c:v>02</c:v>
                </c:pt>
                <c:pt idx="9">
                  <c:v>03</c:v>
                </c:pt>
                <c:pt idx="10">
                  <c:v>04</c:v>
                </c:pt>
                <c:pt idx="11">
                  <c:v>05</c:v>
                </c:pt>
                <c:pt idx="12">
                  <c:v>06</c:v>
                </c:pt>
                <c:pt idx="13">
                  <c:v>07</c:v>
                </c:pt>
                <c:pt idx="14">
                  <c:v>08</c:v>
                </c:pt>
                <c:pt idx="15">
                  <c:v>09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</c:strCache>
            </c:strRef>
          </c:cat>
          <c:val>
            <c:numRef>
              <c:f>Plan2!$N$59:$N$81</c:f>
              <c:numCache>
                <c:formatCode>General</c:formatCode>
                <c:ptCount val="23"/>
                <c:pt idx="0">
                  <c:v>0.12</c:v>
                </c:pt>
                <c:pt idx="1">
                  <c:v>0.08</c:v>
                </c:pt>
                <c:pt idx="2">
                  <c:v>0.09</c:v>
                </c:pt>
                <c:pt idx="3">
                  <c:v>0.1</c:v>
                </c:pt>
                <c:pt idx="4">
                  <c:v>0.09</c:v>
                </c:pt>
                <c:pt idx="5">
                  <c:v>0.09</c:v>
                </c:pt>
                <c:pt idx="6">
                  <c:v>0.08</c:v>
                </c:pt>
                <c:pt idx="7">
                  <c:v>0.09</c:v>
                </c:pt>
                <c:pt idx="8">
                  <c:v>0.09</c:v>
                </c:pt>
                <c:pt idx="9">
                  <c:v>0.09</c:v>
                </c:pt>
                <c:pt idx="10">
                  <c:v>0.09</c:v>
                </c:pt>
                <c:pt idx="11">
                  <c:v>7.0000000000000007E-2</c:v>
                </c:pt>
                <c:pt idx="12">
                  <c:v>0.05</c:v>
                </c:pt>
                <c:pt idx="13">
                  <c:v>0.08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Plan2!$O$58</c:f>
              <c:strCache>
                <c:ptCount val="1"/>
                <c:pt idx="0">
                  <c:v>Menor15anos</c:v>
                </c:pt>
              </c:strCache>
            </c:strRef>
          </c:tx>
          <c:marker>
            <c:symbol val="none"/>
          </c:marker>
          <c:cat>
            <c:strRef>
              <c:f>Plan2!$K$59:$K$81</c:f>
              <c:strCache>
                <c:ptCount val="23"/>
                <c:pt idx="0">
                  <c:v>94</c:v>
                </c:pt>
                <c:pt idx="1">
                  <c:v>95</c:v>
                </c:pt>
                <c:pt idx="2">
                  <c:v>96</c:v>
                </c:pt>
                <c:pt idx="3">
                  <c:v>97</c:v>
                </c:pt>
                <c:pt idx="4">
                  <c:v>98</c:v>
                </c:pt>
                <c:pt idx="5">
                  <c:v>99</c:v>
                </c:pt>
                <c:pt idx="6">
                  <c:v>00</c:v>
                </c:pt>
                <c:pt idx="7">
                  <c:v>01</c:v>
                </c:pt>
                <c:pt idx="8">
                  <c:v>02</c:v>
                </c:pt>
                <c:pt idx="9">
                  <c:v>03</c:v>
                </c:pt>
                <c:pt idx="10">
                  <c:v>04</c:v>
                </c:pt>
                <c:pt idx="11">
                  <c:v>05</c:v>
                </c:pt>
                <c:pt idx="12">
                  <c:v>06</c:v>
                </c:pt>
                <c:pt idx="13">
                  <c:v>07</c:v>
                </c:pt>
                <c:pt idx="14">
                  <c:v>08</c:v>
                </c:pt>
                <c:pt idx="15">
                  <c:v>09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</c:strCache>
            </c:strRef>
          </c:cat>
          <c:val>
            <c:numRef>
              <c:f>Plan2!$O$59:$O$81</c:f>
              <c:numCache>
                <c:formatCode>0.000</c:formatCode>
                <c:ptCount val="23"/>
                <c:pt idx="0">
                  <c:v>0.12</c:v>
                </c:pt>
                <c:pt idx="1">
                  <c:v>0.08</c:v>
                </c:pt>
                <c:pt idx="2">
                  <c:v>0.09</c:v>
                </c:pt>
                <c:pt idx="3">
                  <c:v>0.1</c:v>
                </c:pt>
                <c:pt idx="4">
                  <c:v>0.09</c:v>
                </c:pt>
                <c:pt idx="5">
                  <c:v>0.09</c:v>
                </c:pt>
                <c:pt idx="6">
                  <c:v>0.08</c:v>
                </c:pt>
                <c:pt idx="7">
                  <c:v>0.09</c:v>
                </c:pt>
                <c:pt idx="8">
                  <c:v>0.09</c:v>
                </c:pt>
                <c:pt idx="9">
                  <c:v>0.09</c:v>
                </c:pt>
                <c:pt idx="10">
                  <c:v>0.09</c:v>
                </c:pt>
                <c:pt idx="11">
                  <c:v>7.0000000000000007E-2</c:v>
                </c:pt>
                <c:pt idx="12">
                  <c:v>7.0000000000000007E-2</c:v>
                </c:pt>
                <c:pt idx="13">
                  <c:v>0.08</c:v>
                </c:pt>
                <c:pt idx="14">
                  <c:v>0.08</c:v>
                </c:pt>
                <c:pt idx="15">
                  <c:v>0.09</c:v>
                </c:pt>
                <c:pt idx="16">
                  <c:v>7.3999999999999996E-2</c:v>
                </c:pt>
                <c:pt idx="17">
                  <c:v>5.5E-2</c:v>
                </c:pt>
                <c:pt idx="18">
                  <c:v>5.7000000000000002E-2</c:v>
                </c:pt>
                <c:pt idx="19">
                  <c:v>0.04</c:v>
                </c:pt>
                <c:pt idx="20">
                  <c:v>3.7000000000000002E-3</c:v>
                </c:pt>
                <c:pt idx="21">
                  <c:v>2.4E-2</c:v>
                </c:pt>
                <c:pt idx="22">
                  <c:v>3.5000000000000003E-2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1676416"/>
        <c:axId val="271646016"/>
      </c:lineChart>
      <c:catAx>
        <c:axId val="2716764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Corbel" panose="020B0503020204020204" pitchFamily="34" charset="0"/>
                  </a:defRPr>
                </a:pPr>
                <a:r>
                  <a:rPr lang="en-US">
                    <a:latin typeface="Corbel" panose="020B0503020204020204" pitchFamily="34" charset="0"/>
                  </a:rPr>
                  <a:t>Ano de Detecção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Corbel" panose="020B0503020204020204" pitchFamily="34" charset="0"/>
              </a:defRPr>
            </a:pPr>
            <a:endParaRPr lang="pt-BR"/>
          </a:p>
        </c:txPr>
        <c:crossAx val="271646016"/>
        <c:crosses val="autoZero"/>
        <c:auto val="1"/>
        <c:lblAlgn val="ctr"/>
        <c:lblOffset val="100"/>
        <c:tickLblSkip val="1"/>
        <c:noMultiLvlLbl val="0"/>
      </c:catAx>
      <c:valAx>
        <c:axId val="27164601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Corbel" panose="020B0503020204020204" pitchFamily="34" charset="0"/>
                  </a:defRPr>
                </a:pPr>
                <a:r>
                  <a:rPr lang="en-US">
                    <a:latin typeface="Corbel" panose="020B0503020204020204" pitchFamily="34" charset="0"/>
                  </a:rPr>
                  <a:t>Coeficiente de Detecção p/ 100.000hab.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Corbel" panose="020B0503020204020204" pitchFamily="34" charset="0"/>
              </a:defRPr>
            </a:pPr>
            <a:endParaRPr lang="pt-BR"/>
          </a:p>
        </c:txPr>
        <c:crossAx val="27167641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8559936672011543"/>
          <c:y val="0.2795468533506914"/>
          <c:w val="0.17818276350601586"/>
          <c:h val="0.18092226608775974"/>
        </c:manualLayout>
      </c:layout>
      <c:overlay val="0"/>
      <c:txPr>
        <a:bodyPr/>
        <a:lstStyle/>
        <a:p>
          <a:pPr>
            <a:defRPr>
              <a:latin typeface="Corbel" panose="020B0503020204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title>
      <c:tx>
        <c:rich>
          <a:bodyPr/>
          <a:lstStyle/>
          <a:p>
            <a:pPr algn="r">
              <a:defRPr sz="1000" b="0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r>
              <a:rPr lang="pt-BR" sz="1800" b="1" i="0" u="none" strike="noStrike" baseline="0">
                <a:solidFill>
                  <a:srgbClr val="FFFFFF"/>
                </a:solidFill>
                <a:latin typeface="Calibri"/>
              </a:rPr>
              <a:t>Coef. Detecção em Menores de 15 anos de Hanseníase , segundo GVEs, </a:t>
            </a:r>
          </a:p>
          <a:p>
            <a:pPr algn="r">
              <a:defRPr sz="1000" b="0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r>
              <a:rPr lang="pt-BR" sz="1800" b="1" i="0" u="none" strike="noStrike" baseline="0">
                <a:solidFill>
                  <a:srgbClr val="FFFFFF"/>
                </a:solidFill>
                <a:latin typeface="Calibri"/>
              </a:rPr>
              <a:t>Estado de São Paulo, 2016.</a:t>
            </a:r>
          </a:p>
        </c:rich>
      </c:tx>
      <c:layout>
        <c:manualLayout>
          <c:xMode val="edge"/>
          <c:yMode val="edge"/>
          <c:x val="0.19027188081936686"/>
          <c:y val="1.754385964912280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0166325019428435"/>
          <c:y val="0.14024122807017547"/>
          <c:w val="0.7605155500813795"/>
          <c:h val="0.80482093521204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'GVE-CN-FEtaria'!$AQ$131</c:f>
              <c:strCache>
                <c:ptCount val="1"/>
                <c:pt idx="0">
                  <c:v>M15a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Pt>
            <c:idx val="28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29"/>
            <c:invertIfNegative val="0"/>
            <c:bubble3D val="0"/>
            <c:spPr>
              <a:solidFill>
                <a:srgbClr val="00B050"/>
              </a:solidFill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'GVE-CN-FEtaria'!$AO$132:$AO$160</c:f>
              <c:strCache>
                <c:ptCount val="29"/>
                <c:pt idx="0">
                  <c:v>1335 GVE 10 OSASCO</c:v>
                </c:pt>
                <c:pt idx="1">
                  <c:v>1333 GVE 8 MOGI DAS CRUZES</c:v>
                </c:pt>
                <c:pt idx="2">
                  <c:v>1351 GVE 27 S. JOSE DOS CAMPOS</c:v>
                </c:pt>
                <c:pt idx="3">
                  <c:v>1337 GVE 12 ARARAQUARA</c:v>
                </c:pt>
                <c:pt idx="4">
                  <c:v>1350 GVE 26 S. JOAO DA BOA VISTA</c:v>
                </c:pt>
                <c:pt idx="5">
                  <c:v>1342 GVE 17 CAMPINAS</c:v>
                </c:pt>
                <c:pt idx="6">
                  <c:v>1334 GVE 9 FRANCO DA ROCHA</c:v>
                </c:pt>
                <c:pt idx="7">
                  <c:v>1345 GVE 20 PIRACICABA</c:v>
                </c:pt>
                <c:pt idx="8">
                  <c:v>1338 GVE 13 ASSIS</c:v>
                </c:pt>
                <c:pt idx="9">
                  <c:v>1347 GVE 23 REGISTRO</c:v>
                </c:pt>
                <c:pt idx="10">
                  <c:v>1349 GVE 25 SANTOS</c:v>
                </c:pt>
                <c:pt idx="11">
                  <c:v>1344 GVE 19 MARILIA</c:v>
                </c:pt>
                <c:pt idx="12">
                  <c:v>1354 GVE 29 S. JOSE DO RIO PRETO</c:v>
                </c:pt>
                <c:pt idx="13">
                  <c:v>1339 GVE 14 BARRETOS</c:v>
                </c:pt>
                <c:pt idx="14">
                  <c:v>1346 GVE 21 PRES. PRUDENTE</c:v>
                </c:pt>
                <c:pt idx="15">
                  <c:v>1576 GVE 28 CARAGUATATUBA</c:v>
                </c:pt>
                <c:pt idx="16">
                  <c:v>1348 GVE 24 RIBEIRAO PRETO</c:v>
                </c:pt>
                <c:pt idx="17">
                  <c:v>1574 GVE 30 JALES</c:v>
                </c:pt>
                <c:pt idx="18">
                  <c:v>1341 GVE 16 BOTUCATU</c:v>
                </c:pt>
                <c:pt idx="19">
                  <c:v>1340 GVE 15 BAURU</c:v>
                </c:pt>
                <c:pt idx="20">
                  <c:v>1353 GVE 31 SOROCABA</c:v>
                </c:pt>
                <c:pt idx="21">
                  <c:v>Estado de São Paulo</c:v>
                </c:pt>
                <c:pt idx="22">
                  <c:v>1331 GVE 1 CAPITAL</c:v>
                </c:pt>
                <c:pt idx="23">
                  <c:v>1332 GVE 7 SANTO ANDRE</c:v>
                </c:pt>
                <c:pt idx="24">
                  <c:v>1573 GVE 22 PRES. VENCESLAU</c:v>
                </c:pt>
                <c:pt idx="25">
                  <c:v>1352 GVE 33 TAUBATE</c:v>
                </c:pt>
                <c:pt idx="26">
                  <c:v>1575 GVE 32 ITAPEVA</c:v>
                </c:pt>
                <c:pt idx="27">
                  <c:v>1336 GVE 11 ARACATUBA</c:v>
                </c:pt>
                <c:pt idx="28">
                  <c:v>1343 GVE 18 FRANCA</c:v>
                </c:pt>
              </c:strCache>
            </c:strRef>
          </c:cat>
          <c:val>
            <c:numRef>
              <c:f>'GVE-CN-FEtaria'!$AQ$132:$AQ$160</c:f>
              <c:numCache>
                <c:formatCode>0.00</c:formatCode>
                <c:ptCount val="2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8.2024529435527696E-2</c:v>
                </c:pt>
                <c:pt idx="19">
                  <c:v>0.14658414956273949</c:v>
                </c:pt>
                <c:pt idx="20">
                  <c:v>0.25951512194615578</c:v>
                </c:pt>
                <c:pt idx="21">
                  <c:v>0.34689309535310686</c:v>
                </c:pt>
                <c:pt idx="22">
                  <c:v>0.36074710725913367</c:v>
                </c:pt>
                <c:pt idx="23">
                  <c:v>0.68533989432058828</c:v>
                </c:pt>
                <c:pt idx="24">
                  <c:v>1.1039867168318231</c:v>
                </c:pt>
                <c:pt idx="25">
                  <c:v>1.341750581984315</c:v>
                </c:pt>
                <c:pt idx="26">
                  <c:v>3.4871961780329888</c:v>
                </c:pt>
                <c:pt idx="27">
                  <c:v>4.3317233761451996</c:v>
                </c:pt>
                <c:pt idx="28">
                  <c:v>4.4076014172133782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1934464"/>
        <c:axId val="271387456"/>
      </c:barChart>
      <c:catAx>
        <c:axId val="2719344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71387456"/>
        <c:crosses val="autoZero"/>
        <c:auto val="1"/>
        <c:lblAlgn val="ctr"/>
        <c:lblOffset val="100"/>
        <c:tickLblSkip val="1"/>
        <c:noMultiLvlLbl val="0"/>
      </c:catAx>
      <c:valAx>
        <c:axId val="271387456"/>
        <c:scaling>
          <c:orientation val="minMax"/>
        </c:scaling>
        <c:delete val="0"/>
        <c:axPos val="b"/>
        <c:minorGridlines/>
        <c:numFmt formatCode="#,##0.0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71934464"/>
        <c:crosses val="autoZero"/>
        <c:crossBetween val="between"/>
      </c:valAx>
      <c:spPr>
        <a:gradFill flip="none" rotWithShape="1">
          <a:gsLst>
            <a:gs pos="10000">
              <a:srgbClr val="1F497D">
                <a:lumMod val="60000"/>
                <a:lumOff val="40000"/>
                <a:alpha val="99000"/>
              </a:srgbClr>
            </a:gs>
            <a:gs pos="14000">
              <a:srgbClr val="FFFF00"/>
            </a:gs>
            <a:gs pos="43000">
              <a:srgbClr val="F79646">
                <a:lumMod val="75000"/>
              </a:srgbClr>
            </a:gs>
            <a:gs pos="78000">
              <a:srgbClr val="FF0000"/>
            </a:gs>
          </a:gsLst>
          <a:lin ang="0" scaled="1"/>
          <a:tileRect/>
        </a:gradFill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FFFFFF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43"/>
    </mc:Choice>
    <mc:Fallback>
      <c:style val="43"/>
    </mc:Fallback>
  </mc:AlternateContent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r>
              <a:rPr lang="pt-BR" sz="1800" b="1" i="0" u="none" strike="noStrike" baseline="0">
                <a:solidFill>
                  <a:srgbClr val="FFFFFF"/>
                </a:solidFill>
                <a:latin typeface="Calibri"/>
              </a:rPr>
              <a:t>Proporção de incapacidades físicas (grau I+II) nos casos novos de hanseníase detectados e avaliados no ano,  </a:t>
            </a:r>
          </a:p>
          <a:p>
            <a:pPr>
              <a:defRPr sz="1000" b="0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r>
              <a:rPr lang="pt-BR" sz="1800" b="1" i="0" u="none" strike="noStrike" baseline="0">
                <a:solidFill>
                  <a:srgbClr val="FFFFFF"/>
                </a:solidFill>
                <a:latin typeface="Calibri"/>
              </a:rPr>
              <a:t>Estado de São Paulo, 2001-16.</a:t>
            </a:r>
          </a:p>
        </c:rich>
      </c:tx>
      <c:layout>
        <c:manualLayout>
          <c:xMode val="edge"/>
          <c:yMode val="edge"/>
          <c:x val="0.10217476694723504"/>
          <c:y val="2.8380650625843083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0312534438297591"/>
          <c:y val="0.19365609348914858"/>
          <c:w val="0.77257075427713062"/>
          <c:h val="0.629382303839732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Plan1!$D$2</c:f>
              <c:strCache>
                <c:ptCount val="1"/>
                <c:pt idx="0">
                  <c:v>Aval</c:v>
                </c:pt>
              </c:strCache>
            </c:strRef>
          </c:tx>
          <c:invertIfNegative val="0"/>
          <c:cat>
            <c:strRef>
              <c:f>Plan1!$C$3:$C$18</c:f>
              <c:strCache>
                <c:ptCount val="16"/>
                <c:pt idx="0">
                  <c:v>01</c:v>
                </c:pt>
                <c:pt idx="1">
                  <c:v>02</c:v>
                </c:pt>
                <c:pt idx="2">
                  <c:v>03</c:v>
                </c:pt>
                <c:pt idx="3">
                  <c:v>04</c:v>
                </c:pt>
                <c:pt idx="4">
                  <c:v>05</c:v>
                </c:pt>
                <c:pt idx="5">
                  <c:v>06</c:v>
                </c:pt>
                <c:pt idx="6">
                  <c:v>07</c:v>
                </c:pt>
                <c:pt idx="7">
                  <c:v>08</c:v>
                </c:pt>
                <c:pt idx="8">
                  <c:v>09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strCache>
            </c:strRef>
          </c:cat>
          <c:val>
            <c:numRef>
              <c:f>Plan1!$D$3:$D$18</c:f>
              <c:numCache>
                <c:formatCode>General</c:formatCode>
                <c:ptCount val="16"/>
                <c:pt idx="0">
                  <c:v>86.03</c:v>
                </c:pt>
                <c:pt idx="1">
                  <c:v>85.68</c:v>
                </c:pt>
                <c:pt idx="2">
                  <c:v>86.63</c:v>
                </c:pt>
                <c:pt idx="3">
                  <c:v>89.33</c:v>
                </c:pt>
                <c:pt idx="4">
                  <c:v>88.64</c:v>
                </c:pt>
                <c:pt idx="5">
                  <c:v>87.39</c:v>
                </c:pt>
                <c:pt idx="6">
                  <c:v>80.260000000000005</c:v>
                </c:pt>
                <c:pt idx="7">
                  <c:v>83.96</c:v>
                </c:pt>
                <c:pt idx="8">
                  <c:v>88.55</c:v>
                </c:pt>
                <c:pt idx="9">
                  <c:v>89.62</c:v>
                </c:pt>
                <c:pt idx="10">
                  <c:v>89.39</c:v>
                </c:pt>
                <c:pt idx="11">
                  <c:v>90.92</c:v>
                </c:pt>
                <c:pt idx="12">
                  <c:v>90.17</c:v>
                </c:pt>
                <c:pt idx="13">
                  <c:v>91.51</c:v>
                </c:pt>
                <c:pt idx="14">
                  <c:v>88.3</c:v>
                </c:pt>
                <c:pt idx="15">
                  <c:v>92.79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1933952"/>
        <c:axId val="271389760"/>
      </c:barChart>
      <c:lineChart>
        <c:grouping val="standard"/>
        <c:varyColors val="0"/>
        <c:ser>
          <c:idx val="1"/>
          <c:order val="1"/>
          <c:tx>
            <c:strRef>
              <c:f>Plan1!$E$2</c:f>
              <c:strCache>
                <c:ptCount val="1"/>
                <c:pt idx="0">
                  <c:v>Inc I+II</c:v>
                </c:pt>
              </c:strCache>
            </c:strRef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pPr>
              <a:solidFill>
                <a:srgbClr val="C00000"/>
              </a:solidFill>
            </c:spPr>
          </c:marker>
          <c:cat>
            <c:strRef>
              <c:f>Plan1!$C$3:$C$18</c:f>
              <c:strCache>
                <c:ptCount val="16"/>
                <c:pt idx="0">
                  <c:v>01</c:v>
                </c:pt>
                <c:pt idx="1">
                  <c:v>02</c:v>
                </c:pt>
                <c:pt idx="2">
                  <c:v>03</c:v>
                </c:pt>
                <c:pt idx="3">
                  <c:v>04</c:v>
                </c:pt>
                <c:pt idx="4">
                  <c:v>05</c:v>
                </c:pt>
                <c:pt idx="5">
                  <c:v>06</c:v>
                </c:pt>
                <c:pt idx="6">
                  <c:v>07</c:v>
                </c:pt>
                <c:pt idx="7">
                  <c:v>08</c:v>
                </c:pt>
                <c:pt idx="8">
                  <c:v>09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strCache>
            </c:strRef>
          </c:cat>
          <c:val>
            <c:numRef>
              <c:f>Plan1!$E$3:$E$18</c:f>
              <c:numCache>
                <c:formatCode>General</c:formatCode>
                <c:ptCount val="16"/>
                <c:pt idx="0">
                  <c:v>28.84</c:v>
                </c:pt>
                <c:pt idx="1">
                  <c:v>32.04</c:v>
                </c:pt>
                <c:pt idx="2">
                  <c:v>30.02</c:v>
                </c:pt>
                <c:pt idx="3">
                  <c:v>30.35</c:v>
                </c:pt>
                <c:pt idx="4">
                  <c:v>33.64</c:v>
                </c:pt>
                <c:pt idx="5">
                  <c:v>34.25</c:v>
                </c:pt>
                <c:pt idx="6">
                  <c:v>48.87</c:v>
                </c:pt>
                <c:pt idx="7">
                  <c:v>43.18</c:v>
                </c:pt>
                <c:pt idx="8">
                  <c:v>39.520000000000003</c:v>
                </c:pt>
                <c:pt idx="9">
                  <c:v>39.19</c:v>
                </c:pt>
                <c:pt idx="10">
                  <c:v>39.479999999999997</c:v>
                </c:pt>
                <c:pt idx="11">
                  <c:v>39.22</c:v>
                </c:pt>
                <c:pt idx="12">
                  <c:v>41.9</c:v>
                </c:pt>
                <c:pt idx="13">
                  <c:v>41.26</c:v>
                </c:pt>
                <c:pt idx="14">
                  <c:v>39.83</c:v>
                </c:pt>
                <c:pt idx="15">
                  <c:v>45.57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Plan1!$F$2</c:f>
              <c:strCache>
                <c:ptCount val="1"/>
                <c:pt idx="0">
                  <c:v>Grau II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circle"/>
            <c:size val="9"/>
            <c:spPr>
              <a:ln>
                <a:solidFill>
                  <a:schemeClr val="accent3">
                    <a:lumMod val="75000"/>
                  </a:schemeClr>
                </a:solidFill>
              </a:ln>
            </c:spPr>
          </c:marker>
          <c:cat>
            <c:strRef>
              <c:f>Plan1!$C$3:$C$18</c:f>
              <c:strCache>
                <c:ptCount val="16"/>
                <c:pt idx="0">
                  <c:v>01</c:v>
                </c:pt>
                <c:pt idx="1">
                  <c:v>02</c:v>
                </c:pt>
                <c:pt idx="2">
                  <c:v>03</c:v>
                </c:pt>
                <c:pt idx="3">
                  <c:v>04</c:v>
                </c:pt>
                <c:pt idx="4">
                  <c:v>05</c:v>
                </c:pt>
                <c:pt idx="5">
                  <c:v>06</c:v>
                </c:pt>
                <c:pt idx="6">
                  <c:v>07</c:v>
                </c:pt>
                <c:pt idx="7">
                  <c:v>08</c:v>
                </c:pt>
                <c:pt idx="8">
                  <c:v>09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strCache>
            </c:strRef>
          </c:cat>
          <c:val>
            <c:numRef>
              <c:f>Plan1!$F$3:$F$18</c:f>
              <c:numCache>
                <c:formatCode>General</c:formatCode>
                <c:ptCount val="16"/>
                <c:pt idx="7">
                  <c:v>14.52</c:v>
                </c:pt>
                <c:pt idx="8">
                  <c:v>12.93</c:v>
                </c:pt>
                <c:pt idx="9">
                  <c:v>9.86</c:v>
                </c:pt>
                <c:pt idx="10">
                  <c:v>8.93</c:v>
                </c:pt>
                <c:pt idx="11">
                  <c:v>10.24</c:v>
                </c:pt>
                <c:pt idx="12">
                  <c:v>10.9</c:v>
                </c:pt>
                <c:pt idx="13">
                  <c:v>12.07</c:v>
                </c:pt>
                <c:pt idx="14">
                  <c:v>10.5</c:v>
                </c:pt>
                <c:pt idx="15">
                  <c:v>14.23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1933952"/>
        <c:axId val="271389760"/>
      </c:lineChart>
      <c:lineChart>
        <c:grouping val="standard"/>
        <c:varyColors val="0"/>
        <c:ser>
          <c:idx val="3"/>
          <c:order val="3"/>
          <c:tx>
            <c:strRef>
              <c:f>Plan1!$G$2</c:f>
              <c:strCache>
                <c:ptCount val="1"/>
                <c:pt idx="0">
                  <c:v>CoefGII</c:v>
                </c:pt>
              </c:strCache>
            </c:strRef>
          </c:tx>
          <c:marker>
            <c:symbol val="circle"/>
            <c:size val="9"/>
          </c:marker>
          <c:cat>
            <c:strRef>
              <c:f>Plan1!$C$3:$C$18</c:f>
              <c:strCache>
                <c:ptCount val="16"/>
                <c:pt idx="0">
                  <c:v>01</c:v>
                </c:pt>
                <c:pt idx="1">
                  <c:v>02</c:v>
                </c:pt>
                <c:pt idx="2">
                  <c:v>03</c:v>
                </c:pt>
                <c:pt idx="3">
                  <c:v>04</c:v>
                </c:pt>
                <c:pt idx="4">
                  <c:v>05</c:v>
                </c:pt>
                <c:pt idx="5">
                  <c:v>06</c:v>
                </c:pt>
                <c:pt idx="6">
                  <c:v>07</c:v>
                </c:pt>
                <c:pt idx="7">
                  <c:v>08</c:v>
                </c:pt>
                <c:pt idx="8">
                  <c:v>09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strCache>
            </c:strRef>
          </c:cat>
          <c:val>
            <c:numRef>
              <c:f>Plan1!$G$3:$G$18</c:f>
              <c:numCache>
                <c:formatCode>General</c:formatCode>
                <c:ptCount val="16"/>
                <c:pt idx="6">
                  <c:v>5.7</c:v>
                </c:pt>
                <c:pt idx="7">
                  <c:v>5.7</c:v>
                </c:pt>
                <c:pt idx="8">
                  <c:v>4</c:v>
                </c:pt>
                <c:pt idx="9">
                  <c:v>3.8</c:v>
                </c:pt>
                <c:pt idx="10">
                  <c:v>3.4</c:v>
                </c:pt>
                <c:pt idx="11">
                  <c:v>3.6</c:v>
                </c:pt>
                <c:pt idx="12">
                  <c:v>3.5</c:v>
                </c:pt>
                <c:pt idx="13">
                  <c:v>3.7</c:v>
                </c:pt>
                <c:pt idx="14">
                  <c:v>3.7</c:v>
                </c:pt>
                <c:pt idx="15">
                  <c:v>3.8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2158208"/>
        <c:axId val="271390336"/>
      </c:lineChart>
      <c:catAx>
        <c:axId val="2719339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pt-BR"/>
                  <a:t>Ano de Detecção</a:t>
                </a:r>
              </a:p>
            </c:rich>
          </c:tx>
          <c:layout>
            <c:manualLayout>
              <c:xMode val="edge"/>
              <c:yMode val="edge"/>
              <c:x val="0.22137449604857123"/>
              <c:y val="0.9617572122713928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71389760"/>
        <c:crosses val="autoZero"/>
        <c:auto val="0"/>
        <c:lblAlgn val="ctr"/>
        <c:lblOffset val="100"/>
        <c:tickMarkSkip val="1"/>
        <c:noMultiLvlLbl val="0"/>
      </c:catAx>
      <c:valAx>
        <c:axId val="27138976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pt-BR"/>
                  <a:t>Proporção</a:t>
                </a:r>
              </a:p>
            </c:rich>
          </c:tx>
          <c:layout>
            <c:manualLayout>
              <c:xMode val="edge"/>
              <c:yMode val="edge"/>
              <c:x val="9.2121006425920901E-2"/>
              <c:y val="0.4557598477481151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71933952"/>
        <c:crosses val="autoZero"/>
        <c:crossBetween val="between"/>
      </c:valAx>
      <c:catAx>
        <c:axId val="272158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1390336"/>
        <c:crosses val="autoZero"/>
        <c:auto val="0"/>
        <c:lblAlgn val="ctr"/>
        <c:lblOffset val="100"/>
        <c:noMultiLvlLbl val="0"/>
      </c:catAx>
      <c:valAx>
        <c:axId val="2713903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7215820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000" b="0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FFFFFF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en-US"/>
              <a:t>Proporção de Casos Avaliados e com Incapacidades físicas no momento da alta cura nas coortes, Estado de São Paulo, 2002-16.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Plan1!$C$77</c:f>
              <c:strCache>
                <c:ptCount val="1"/>
                <c:pt idx="0">
                  <c:v>Aval</c:v>
                </c:pt>
              </c:strCache>
            </c:strRef>
          </c:tx>
          <c:invertIfNegative val="0"/>
          <c:cat>
            <c:strRef>
              <c:f>Plan1!$B$78:$B$92</c:f>
              <c:strCache>
                <c:ptCount val="15"/>
                <c:pt idx="0">
                  <c:v>02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08</c:v>
                </c:pt>
                <c:pt idx="7">
                  <c:v>09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</c:strCache>
            </c:strRef>
          </c:cat>
          <c:val>
            <c:numRef>
              <c:f>Plan1!$C$78:$C$92</c:f>
              <c:numCache>
                <c:formatCode>General</c:formatCode>
                <c:ptCount val="15"/>
                <c:pt idx="0">
                  <c:v>70.510000000000005</c:v>
                </c:pt>
                <c:pt idx="1">
                  <c:v>69.33</c:v>
                </c:pt>
                <c:pt idx="2">
                  <c:v>69.47</c:v>
                </c:pt>
                <c:pt idx="3">
                  <c:v>68.88</c:v>
                </c:pt>
                <c:pt idx="4">
                  <c:v>67.92</c:v>
                </c:pt>
                <c:pt idx="5">
                  <c:v>62.88</c:v>
                </c:pt>
                <c:pt idx="6">
                  <c:v>67.97</c:v>
                </c:pt>
                <c:pt idx="7">
                  <c:v>77.81</c:v>
                </c:pt>
                <c:pt idx="8">
                  <c:v>78.819999999999993</c:v>
                </c:pt>
                <c:pt idx="9">
                  <c:v>83.67</c:v>
                </c:pt>
                <c:pt idx="10">
                  <c:v>80.44</c:v>
                </c:pt>
                <c:pt idx="11">
                  <c:v>81.599999999999994</c:v>
                </c:pt>
                <c:pt idx="12">
                  <c:v>86.99</c:v>
                </c:pt>
                <c:pt idx="13">
                  <c:v>86.82</c:v>
                </c:pt>
                <c:pt idx="14">
                  <c:v>82.06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2315904"/>
        <c:axId val="271392064"/>
      </c:barChart>
      <c:lineChart>
        <c:grouping val="standard"/>
        <c:varyColors val="0"/>
        <c:ser>
          <c:idx val="1"/>
          <c:order val="1"/>
          <c:tx>
            <c:strRef>
              <c:f>Plan1!$D$77</c:f>
              <c:strCache>
                <c:ptCount val="1"/>
                <c:pt idx="0">
                  <c:v>Grau I+II</c:v>
                </c:pt>
              </c:strCache>
            </c:strRef>
          </c:tx>
          <c:cat>
            <c:strRef>
              <c:f>Plan1!$B$78:$B$92</c:f>
              <c:strCache>
                <c:ptCount val="15"/>
                <c:pt idx="0">
                  <c:v>02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08</c:v>
                </c:pt>
                <c:pt idx="7">
                  <c:v>09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</c:strCache>
            </c:strRef>
          </c:cat>
          <c:val>
            <c:numRef>
              <c:f>Plan1!$D$78:$D$92</c:f>
              <c:numCache>
                <c:formatCode>General</c:formatCode>
                <c:ptCount val="15"/>
                <c:pt idx="0">
                  <c:v>23.08</c:v>
                </c:pt>
                <c:pt idx="1">
                  <c:v>28.47</c:v>
                </c:pt>
                <c:pt idx="2">
                  <c:v>26.22</c:v>
                </c:pt>
                <c:pt idx="3">
                  <c:v>26.14</c:v>
                </c:pt>
                <c:pt idx="4">
                  <c:v>30.16</c:v>
                </c:pt>
                <c:pt idx="5">
                  <c:v>34.56</c:v>
                </c:pt>
                <c:pt idx="6">
                  <c:v>33.08</c:v>
                </c:pt>
                <c:pt idx="7">
                  <c:v>34.49</c:v>
                </c:pt>
                <c:pt idx="8">
                  <c:v>34.26</c:v>
                </c:pt>
                <c:pt idx="9">
                  <c:v>37.479999999999997</c:v>
                </c:pt>
                <c:pt idx="10">
                  <c:v>35.54</c:v>
                </c:pt>
                <c:pt idx="11">
                  <c:v>36.9</c:v>
                </c:pt>
                <c:pt idx="12">
                  <c:v>38.94</c:v>
                </c:pt>
                <c:pt idx="13">
                  <c:v>38.78</c:v>
                </c:pt>
                <c:pt idx="14">
                  <c:v>41.19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Plan1!$E$77</c:f>
              <c:strCache>
                <c:ptCount val="1"/>
                <c:pt idx="0">
                  <c:v>Grau II</c:v>
                </c:pt>
              </c:strCache>
            </c:strRef>
          </c:tx>
          <c:marker>
            <c:symbol val="circle"/>
            <c:size val="6"/>
          </c:marker>
          <c:cat>
            <c:strRef>
              <c:f>Plan1!$B$78:$B$92</c:f>
              <c:strCache>
                <c:ptCount val="15"/>
                <c:pt idx="0">
                  <c:v>02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08</c:v>
                </c:pt>
                <c:pt idx="7">
                  <c:v>09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</c:strCache>
            </c:strRef>
          </c:cat>
          <c:val>
            <c:numRef>
              <c:f>Plan1!$E$78:$E$92</c:f>
              <c:numCache>
                <c:formatCode>General</c:formatCode>
                <c:ptCount val="15"/>
                <c:pt idx="10">
                  <c:v>10.4</c:v>
                </c:pt>
                <c:pt idx="11">
                  <c:v>10.5</c:v>
                </c:pt>
                <c:pt idx="12">
                  <c:v>10.64</c:v>
                </c:pt>
                <c:pt idx="13">
                  <c:v>11.7</c:v>
                </c:pt>
                <c:pt idx="14">
                  <c:v>12.03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2315904"/>
        <c:axId val="271392064"/>
      </c:lineChart>
      <c:catAx>
        <c:axId val="27231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71392064"/>
        <c:crosses val="autoZero"/>
        <c:auto val="1"/>
        <c:lblAlgn val="ctr"/>
        <c:lblOffset val="100"/>
        <c:noMultiLvlLbl val="0"/>
      </c:catAx>
      <c:valAx>
        <c:axId val="271392064"/>
        <c:scaling>
          <c:orientation val="minMax"/>
          <c:max val="1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Proporção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72315904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5.6374274132669863E-2"/>
          <c:w val="0.95046975730181082"/>
          <c:h val="0.8293740485800867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Colunas2</c:v>
                </c:pt>
              </c:strCache>
            </c:strRef>
          </c:tx>
          <c:spPr>
            <a:ln w="95091"/>
            <a:effectLst>
              <a:outerShdw blurRad="50800" dist="76200" dir="5400000" algn="ctr" rotWithShape="0">
                <a:srgbClr val="000000">
                  <a:alpha val="40000"/>
                </a:srgbClr>
              </a:outerShdw>
            </a:effectLst>
          </c:spPr>
          <c:marker>
            <c:symbol val="circle"/>
            <c:size val="8"/>
            <c:spPr>
              <a:effectLst>
                <a:outerShdw blurRad="50800" dist="76200" dir="5400000" algn="ctr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prst="relaxedInset"/>
              </a:sp3d>
            </c:spPr>
          </c:marker>
          <c:dLbls>
            <c:dLbl>
              <c:idx val="0"/>
              <c:layout>
                <c:manualLayout>
                  <c:x val="-4.3359307058765582E-2"/>
                  <c:y val="7.028061295075341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9568457904829749E-2"/>
                  <c:y val="7.028061295075341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0933826952677103E-2"/>
                  <c:y val="5.573979647818372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9568457904829749E-2"/>
                  <c:y val="7.512755177494329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8016170193313709E-2"/>
                  <c:y val="7.028061295075341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7961374919828015E-3"/>
                  <c:y val="-6.09975472196968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5653981795419888E-2"/>
                      <c:h val="6.5147520544566601E-2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-3.9083864238207658E-2"/>
                  <c:y val="-5.98976662659617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4.8089362910605532E-2"/>
                  <c:y val="-6.34210583992536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5.0340737578705046E-2"/>
                  <c:y val="-7.04678426658373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5610275234034962E-2"/>
                  <c:y val="-4.58743350253257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19035">
                <a:noFill/>
              </a:ln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5.7</c:v>
                </c:pt>
                <c:pt idx="1">
                  <c:v>5.7</c:v>
                </c:pt>
                <c:pt idx="2">
                  <c:v>4</c:v>
                </c:pt>
                <c:pt idx="3">
                  <c:v>3.8</c:v>
                </c:pt>
                <c:pt idx="4">
                  <c:v>3.4</c:v>
                </c:pt>
                <c:pt idx="5">
                  <c:v>3.6</c:v>
                </c:pt>
                <c:pt idx="6">
                  <c:v>3.5</c:v>
                </c:pt>
                <c:pt idx="7">
                  <c:v>3.7</c:v>
                </c:pt>
                <c:pt idx="8">
                  <c:v>3.7</c:v>
                </c:pt>
                <c:pt idx="9">
                  <c:v>3.8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Colunas1</c:v>
                </c:pt>
              </c:strCache>
            </c:strRef>
          </c:tx>
          <c:spPr>
            <a:ln w="95091"/>
            <a:effectLst>
              <a:outerShdw blurRad="50800" dist="76200" dir="5400000" algn="ctr" rotWithShape="0">
                <a:srgbClr val="000000">
                  <a:alpha val="40000"/>
                </a:srgbClr>
              </a:outerShdw>
            </a:effectLst>
          </c:spPr>
          <c:marker>
            <c:symbol val="circle"/>
            <c:size val="8"/>
            <c:spPr>
              <a:effectLst>
                <a:outerShdw blurRad="50800" dist="76200" dir="5400000" algn="ctr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prst="relaxedInset"/>
              </a:sp3d>
            </c:spPr>
          </c:marker>
          <c:dLbls>
            <c:spPr>
              <a:noFill/>
              <a:ln w="19035">
                <a:noFill/>
              </a:ln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9656448"/>
        <c:axId val="283864448"/>
      </c:lineChart>
      <c:catAx>
        <c:axId val="319656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7132">
            <a:solidFill>
              <a:schemeClr val="tx1">
                <a:lumMod val="95000"/>
                <a:lumOff val="5000"/>
              </a:schemeClr>
            </a:solidFill>
          </a:ln>
        </c:spPr>
        <c:txPr>
          <a:bodyPr/>
          <a:lstStyle/>
          <a:p>
            <a:pPr>
              <a:defRPr sz="1797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pt-BR"/>
          </a:p>
        </c:txPr>
        <c:crossAx val="283864448"/>
        <c:crosses val="autoZero"/>
        <c:auto val="1"/>
        <c:lblAlgn val="ctr"/>
        <c:lblOffset val="100"/>
        <c:noMultiLvlLbl val="0"/>
      </c:catAx>
      <c:valAx>
        <c:axId val="2838644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19656448"/>
        <c:crosses val="autoZero"/>
        <c:crossBetween val="between"/>
      </c:valAx>
      <c:spPr>
        <a:gradFill>
          <a:gsLst>
            <a:gs pos="0">
              <a:srgbClr val="000000">
                <a:alpha val="0"/>
              </a:srgbClr>
            </a:gs>
            <a:gs pos="50000">
              <a:srgbClr val="000000">
                <a:alpha val="9000"/>
              </a:srgbClr>
            </a:gs>
            <a:gs pos="100000">
              <a:srgbClr val="000000">
                <a:alpha val="12000"/>
              </a:srgbClr>
            </a:gs>
          </a:gsLst>
          <a:lin ang="5400000" scaled="0"/>
        </a:gradFill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347"/>
      </a:pPr>
      <a:endParaRPr lang="pt-BR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1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r>
              <a:rPr lang="pt-BR" dirty="0"/>
              <a:t>Proporção de </a:t>
            </a:r>
            <a:r>
              <a:rPr lang="pt-BR" dirty="0" err="1"/>
              <a:t>Examinads</a:t>
            </a:r>
            <a:r>
              <a:rPr lang="pt-BR" dirty="0"/>
              <a:t> entre os contatos </a:t>
            </a:r>
            <a:r>
              <a:rPr lang="pt-BR" dirty="0" err="1"/>
              <a:t>intradomiciliares</a:t>
            </a:r>
            <a:r>
              <a:rPr lang="pt-BR" dirty="0"/>
              <a:t> de casos novos de hanseníase, Estado de São Paulo, </a:t>
            </a:r>
            <a:r>
              <a:rPr lang="pt-BR" dirty="0" smtClean="0"/>
              <a:t>2004-16.</a:t>
            </a:r>
            <a:endParaRPr lang="pt-BR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0835955555155583"/>
          <c:y val="0.24805596108180999"/>
          <c:w val="0.70903321744323189"/>
          <c:h val="0.580823215727683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Plan1!$B$4:$B$5</c:f>
              <c:strCache>
                <c:ptCount val="2"/>
                <c:pt idx="0">
                  <c:v>%Contatos Examinados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Plan1!$A$6:$A$18</c:f>
              <c:strCache>
                <c:ptCount val="1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</c:strCache>
            </c:strRef>
          </c:cat>
          <c:val>
            <c:numRef>
              <c:f>Plan1!$B$6:$B$18</c:f>
              <c:numCache>
                <c:formatCode>0.00</c:formatCode>
                <c:ptCount val="13"/>
                <c:pt idx="0">
                  <c:v>50</c:v>
                </c:pt>
                <c:pt idx="1">
                  <c:v>56</c:v>
                </c:pt>
                <c:pt idx="2">
                  <c:v>53</c:v>
                </c:pt>
                <c:pt idx="3">
                  <c:v>58.12</c:v>
                </c:pt>
                <c:pt idx="4">
                  <c:v>55.75</c:v>
                </c:pt>
                <c:pt idx="5">
                  <c:v>72.3</c:v>
                </c:pt>
                <c:pt idx="6">
                  <c:v>72.16</c:v>
                </c:pt>
                <c:pt idx="7">
                  <c:v>73.2</c:v>
                </c:pt>
                <c:pt idx="8">
                  <c:v>77.34</c:v>
                </c:pt>
                <c:pt idx="9">
                  <c:v>88.96</c:v>
                </c:pt>
                <c:pt idx="10">
                  <c:v>89.43</c:v>
                </c:pt>
                <c:pt idx="11">
                  <c:v>81.180000000000007</c:v>
                </c:pt>
                <c:pt idx="12">
                  <c:v>92.18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2317952"/>
        <c:axId val="271597568"/>
      </c:barChart>
      <c:catAx>
        <c:axId val="27231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800" b="0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71597568"/>
        <c:crosses val="autoZero"/>
        <c:auto val="1"/>
        <c:lblAlgn val="ctr"/>
        <c:lblOffset val="100"/>
        <c:noMultiLvlLbl val="0"/>
      </c:catAx>
      <c:valAx>
        <c:axId val="271597568"/>
        <c:scaling>
          <c:orientation val="minMax"/>
          <c:max val="100"/>
          <c:min val="3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 b="0" i="0" u="none" strike="noStrike" baseline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pt-BR"/>
                  <a:t>%Contatos Examinados</a:t>
                </a:r>
              </a:p>
            </c:rich>
          </c:tx>
          <c:layout/>
          <c:overlay val="0"/>
        </c:title>
        <c:numFmt formatCode="0" sourceLinked="0"/>
        <c:majorTickMark val="none"/>
        <c:minorTickMark val="none"/>
        <c:tickLblPos val="nextTo"/>
        <c:txPr>
          <a:bodyPr rot="0" vert="horz"/>
          <a:lstStyle/>
          <a:p>
            <a:pPr>
              <a:defRPr sz="1800" b="0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7231795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chemeClr val="bg1">
                <a:alpha val="83000"/>
              </a:schemeClr>
            </a:solidFill>
            <a:prstDash val="solid"/>
          </a:ln>
        </c:spPr>
        <c:txPr>
          <a:bodyPr/>
          <a:lstStyle/>
          <a:p>
            <a:pPr rtl="0">
              <a:defRPr sz="1400" b="0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</c:dTable>
      <c:spPr>
        <a:gradFill flip="none" rotWithShape="1">
          <a:gsLst>
            <a:gs pos="15000">
              <a:srgbClr val="1F497D">
                <a:lumMod val="75000"/>
              </a:srgbClr>
            </a:gs>
            <a:gs pos="30000">
              <a:srgbClr val="FFFF00"/>
            </a:gs>
            <a:gs pos="48000">
              <a:srgbClr val="FF0000"/>
            </a:gs>
          </a:gsLst>
          <a:lin ang="5400000" scaled="1"/>
          <a:tileRect/>
        </a:gradFill>
        <a:ln>
          <a:solidFill>
            <a:schemeClr val="bg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 prstMaterial="dkEdge"/>
      </c:spPr>
    </c:plotArea>
    <c:plotVisOnly val="1"/>
    <c:dispBlanksAs val="gap"/>
    <c:showDLblsOverMax val="0"/>
  </c:chart>
  <c:spPr>
    <a:solidFill>
      <a:schemeClr val="tx1"/>
    </a:solidFill>
    <a:ln>
      <a:noFill/>
    </a:ln>
  </c:spPr>
  <c:txPr>
    <a:bodyPr/>
    <a:lstStyle/>
    <a:p>
      <a:pPr>
        <a:defRPr sz="1800" b="0" i="0" u="none" strike="noStrike" baseline="0">
          <a:solidFill>
            <a:srgbClr val="FFFFFF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774036755413068"/>
          <c:y val="5.8438761234566157E-2"/>
          <c:w val="0.8422596040213538"/>
          <c:h val="0.82008914296540392"/>
        </c:manualLayout>
      </c:layout>
      <c:pie3DChart>
        <c:varyColors val="1"/>
        <c:ser>
          <c:idx val="0"/>
          <c:order val="0"/>
          <c:tx>
            <c:strRef>
              <c:f>Plan1!$K$10</c:f>
              <c:strCache>
                <c:ptCount val="1"/>
                <c:pt idx="0">
                  <c:v>Nº de Pacientes</c:v>
                </c:pt>
              </c:strCache>
            </c:strRef>
          </c:tx>
          <c:spPr>
            <a:noFill/>
          </c:spPr>
          <c:explosion val="11"/>
          <c:dPt>
            <c:idx val="0"/>
            <c:bubble3D val="0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dPt>
          <c:dPt>
            <c:idx val="2"/>
            <c:bubble3D val="0"/>
            <c:explosion val="24"/>
          </c:dPt>
          <c:dLbls>
            <c:dLbl>
              <c:idx val="0"/>
              <c:layout>
                <c:manualLayout>
                  <c:x val="-0.19162015430749135"/>
                  <c:y val="2.5796627397136267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/>
                      <a:t>Em Curso </a:t>
                    </a:r>
                    <a:r>
                      <a:rPr lang="en-US" sz="1600" b="1" dirty="0"/>
                      <a:t>de </a:t>
                    </a:r>
                    <a:r>
                      <a:rPr lang="en-US" sz="1600" b="1" dirty="0" smtClean="0"/>
                      <a:t>Tratamento 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pt-BR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Plan1!$J$11:$J$16</c:f>
              <c:strCache>
                <c:ptCount val="6"/>
                <c:pt idx="0">
                  <c:v>Em curso de Tratamento</c:v>
                </c:pt>
                <c:pt idx="1">
                  <c:v>Candidatos a Alta por cura</c:v>
                </c:pt>
                <c:pt idx="2">
                  <c:v>Pacientes em Tratamento(NC)</c:v>
                </c:pt>
                <c:pt idx="3">
                  <c:v>Pacientes Candidatos à Saída Administrativa</c:v>
                </c:pt>
                <c:pt idx="4">
                  <c:v>Candidatos ao Retorno de Tratamento</c:v>
                </c:pt>
                <c:pt idx="5">
                  <c:v>Pacientes em Abandono de Tratamento(NC)</c:v>
                </c:pt>
              </c:strCache>
            </c:strRef>
          </c:cat>
          <c:val>
            <c:numRef>
              <c:f>Plan1!$K$11:$K$16</c:f>
              <c:numCache>
                <c:formatCode>General</c:formatCode>
                <c:ptCount val="6"/>
                <c:pt idx="0">
                  <c:v>1716</c:v>
                </c:pt>
                <c:pt idx="1">
                  <c:v>2166</c:v>
                </c:pt>
                <c:pt idx="2">
                  <c:v>30</c:v>
                </c:pt>
                <c:pt idx="3">
                  <c:v>151</c:v>
                </c:pt>
                <c:pt idx="4">
                  <c:v>860</c:v>
                </c:pt>
                <c:pt idx="5">
                  <c:v>34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Coeficiente de Prevalência e Detecção de Hanseníase segundo Macro Região de residência, Brasil, 2015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3"/>
          <c:order val="1"/>
          <c:tx>
            <c:strRef>
              <c:f>A183450177_81_23_29!$E$4</c:f>
              <c:strCache>
                <c:ptCount val="1"/>
                <c:pt idx="0">
                  <c:v>Coef._Detecção_Casos_Novos_</c:v>
                </c:pt>
              </c:strCache>
              <c:extLst xmlns:c15="http://schemas.microsoft.com/office/drawing/2012/chart"/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invertIfNegative val="0"/>
            <c:bubble3D val="0"/>
            <c:spPr>
              <a:solidFill>
                <a:srgbClr val="9933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invertIfNegative val="0"/>
            <c:bubble3D val="0"/>
            <c:spPr>
              <a:solidFill>
                <a:srgbClr val="9933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invertIfNegative val="0"/>
            <c:bubble3D val="0"/>
            <c:spPr>
              <a:solidFill>
                <a:srgbClr val="9933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invertIfNegative val="0"/>
            <c:bubble3D val="0"/>
            <c:spPr>
              <a:solidFill>
                <a:srgbClr val="9966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A183450177_81_23_29!$A$5:$A$10</c:f>
              <c:strCache>
                <c:ptCount val="6"/>
                <c:pt idx="0">
                  <c:v> Região Sul</c:v>
                </c:pt>
                <c:pt idx="1">
                  <c:v> Região Sudeste</c:v>
                </c:pt>
                <c:pt idx="2">
                  <c:v> Região Nordeste</c:v>
                </c:pt>
                <c:pt idx="3">
                  <c:v> Região Norte</c:v>
                </c:pt>
                <c:pt idx="4">
                  <c:v> Região Centro-Oeste</c:v>
                </c:pt>
                <c:pt idx="5">
                  <c:v>Brasil</c:v>
                </c:pt>
              </c:strCache>
              <c:extLst xmlns:c15="http://schemas.microsoft.com/office/drawing/2012/chart"/>
            </c:strRef>
          </c:cat>
          <c:val>
            <c:numRef>
              <c:f>A183450177_81_23_29!$E$5:$E$10</c:f>
              <c:numCache>
                <c:formatCode>General</c:formatCode>
                <c:ptCount val="6"/>
                <c:pt idx="0">
                  <c:v>3.47</c:v>
                </c:pt>
                <c:pt idx="1">
                  <c:v>4.68</c:v>
                </c:pt>
                <c:pt idx="2">
                  <c:v>22.56</c:v>
                </c:pt>
                <c:pt idx="3">
                  <c:v>29.4</c:v>
                </c:pt>
                <c:pt idx="4">
                  <c:v>36.409999999999997</c:v>
                </c:pt>
                <c:pt idx="5">
                  <c:v>14.07</c:v>
                </c:pt>
              </c:numCache>
              <c:extLst xmlns:c15="http://schemas.microsoft.com/office/drawing/2012/chart"/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269553152"/>
        <c:axId val="14412000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A183450177_81_23_29!$B$4</c15:sqref>
                        </c15:formulaRef>
                      </c:ext>
                    </c:extLst>
                    <c:strCache>
                      <c:ptCount val="1"/>
                      <c:pt idx="0">
                        <c:v>Casos_prevalentes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1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1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1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A183450177_81_23_29!$A$5:$A$10</c15:sqref>
                        </c15:formulaRef>
                      </c:ext>
                    </c:extLst>
                    <c:strCache>
                      <c:ptCount val="6"/>
                      <c:pt idx="0">
                        <c:v> Região Sul</c:v>
                      </c:pt>
                      <c:pt idx="1">
                        <c:v> Região Sudeste</c:v>
                      </c:pt>
                      <c:pt idx="2">
                        <c:v> Região Nordeste</c:v>
                      </c:pt>
                      <c:pt idx="3">
                        <c:v> Região Norte</c:v>
                      </c:pt>
                      <c:pt idx="4">
                        <c:v> Região Centro-Oeste</c:v>
                      </c:pt>
                      <c:pt idx="5">
                        <c:v>Brasil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A183450177_81_23_29!$B$5:$B$10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852</c:v>
                      </c:pt>
                      <c:pt idx="1">
                        <c:v>2915</c:v>
                      </c:pt>
                      <c:pt idx="2">
                        <c:v>8962</c:v>
                      </c:pt>
                      <c:pt idx="3">
                        <c:v>3491</c:v>
                      </c:pt>
                      <c:pt idx="4">
                        <c:v>4464</c:v>
                      </c:pt>
                      <c:pt idx="5">
                        <c:v>20830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A183450177_81_23_29!$D$4</c15:sqref>
                        </c15:formulaRef>
                      </c:ext>
                    </c:extLst>
                    <c:strCache>
                      <c:ptCount val="1"/>
                      <c:pt idx="0">
                        <c:v>Casos_Novos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3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3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3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A183450177_81_23_29!$A$5:$A$10</c15:sqref>
                        </c15:formulaRef>
                      </c:ext>
                    </c:extLst>
                    <c:strCache>
                      <c:ptCount val="6"/>
                      <c:pt idx="0">
                        <c:v> Região Sul</c:v>
                      </c:pt>
                      <c:pt idx="1">
                        <c:v> Região Sudeste</c:v>
                      </c:pt>
                      <c:pt idx="2">
                        <c:v> Região Nordeste</c:v>
                      </c:pt>
                      <c:pt idx="3">
                        <c:v> Região Norte</c:v>
                      </c:pt>
                      <c:pt idx="4">
                        <c:v> Região Centro-Oeste</c:v>
                      </c:pt>
                      <c:pt idx="5">
                        <c:v>Brasil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A183450177_81_23_29!$D$5:$D$10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1013</c:v>
                      </c:pt>
                      <c:pt idx="1">
                        <c:v>4013</c:v>
                      </c:pt>
                      <c:pt idx="2">
                        <c:v>12760</c:v>
                      </c:pt>
                      <c:pt idx="3">
                        <c:v>5147</c:v>
                      </c:pt>
                      <c:pt idx="4">
                        <c:v>5623</c:v>
                      </c:pt>
                      <c:pt idx="5">
                        <c:v>28761</c:v>
                      </c:pt>
                    </c:numCache>
                  </c:numRef>
                </c:val>
              </c15:ser>
            </c15:filteredBarSeries>
          </c:ext>
        </c:extLst>
      </c:barChart>
      <c:barChart>
        <c:barDir val="col"/>
        <c:grouping val="clustered"/>
        <c:varyColors val="0"/>
        <c:ser>
          <c:idx val="1"/>
          <c:order val="0"/>
          <c:tx>
            <c:strRef>
              <c:f>A183450177_81_23_29!$C$4</c:f>
              <c:strCache>
                <c:ptCount val="1"/>
                <c:pt idx="0">
                  <c:v>Coef._Prevalência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contrasting" dir="t">
                <a:rot lat="0" lon="0" rev="7800000"/>
              </a:lightRig>
            </a:scene3d>
            <a:sp3d>
              <a:bevelT w="330200" h="336550"/>
              <a:bevelB w="666750" h="1397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CC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contrasting" dir="t">
                  <a:rot lat="0" lon="0" rev="7800000"/>
                </a:lightRig>
              </a:scene3d>
              <a:sp3d>
                <a:bevelT w="330200" h="336550"/>
                <a:bevelB w="666750" h="139700"/>
              </a:sp3d>
            </c:spPr>
          </c:dPt>
          <c:dPt>
            <c:idx val="1"/>
            <c:invertIfNegative val="0"/>
            <c:bubble3D val="0"/>
            <c:spPr>
              <a:solidFill>
                <a:srgbClr val="FFCC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contrasting" dir="t">
                  <a:rot lat="0" lon="0" rev="7800000"/>
                </a:lightRig>
              </a:scene3d>
              <a:sp3d>
                <a:bevelT w="330200" h="336550"/>
                <a:bevelB w="666750" h="139700"/>
              </a:sp3d>
            </c:spPr>
          </c:dPt>
          <c:dPt>
            <c:idx val="2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contrasting" dir="t">
                  <a:rot lat="0" lon="0" rev="7800000"/>
                </a:lightRig>
              </a:scene3d>
              <a:sp3d>
                <a:bevelT w="330200" h="336550"/>
                <a:bevelB w="666750" h="139700"/>
              </a:sp3d>
            </c:spPr>
          </c:dPt>
          <c:dPt>
            <c:idx val="3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contrasting" dir="t">
                  <a:rot lat="0" lon="0" rev="7800000"/>
                </a:lightRig>
              </a:scene3d>
              <a:sp3d>
                <a:bevelT w="330200" h="336550"/>
                <a:bevelB w="666750" h="139700"/>
              </a:sp3d>
            </c:spPr>
          </c:dPt>
          <c:dPt>
            <c:idx val="4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contrasting" dir="t">
                  <a:rot lat="0" lon="0" rev="7800000"/>
                </a:lightRig>
              </a:scene3d>
              <a:sp3d>
                <a:bevelT w="330200" h="336550"/>
                <a:bevelB w="666750" h="139700"/>
              </a:sp3d>
            </c:spPr>
          </c:dPt>
          <c:dPt>
            <c:idx val="5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contrasting" dir="t">
                  <a:rot lat="0" lon="0" rev="7800000"/>
                </a:lightRig>
              </a:scene3d>
              <a:sp3d>
                <a:bevelT w="330200" h="336550"/>
                <a:bevelB w="666750" h="139700"/>
              </a:sp3d>
            </c:spPr>
          </c:dPt>
          <c:dLbls>
            <c:dLbl>
              <c:idx val="0"/>
              <c:layout>
                <c:manualLayout>
                  <c:x val="0"/>
                  <c:y val="5.64845848347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365028939892569E-17"/>
                  <c:y val="5.9457457720831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3809523809524683E-3"/>
                  <c:y val="5.9457457720831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6.5403203492914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3809523809523812E-3"/>
                  <c:y val="0.124860661213746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7460115759570276E-16"/>
                  <c:y val="5.9457457720831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A183450177_81_23_29!$A$5:$A$10</c:f>
              <c:strCache>
                <c:ptCount val="6"/>
                <c:pt idx="0">
                  <c:v> Região Sul</c:v>
                </c:pt>
                <c:pt idx="1">
                  <c:v> Região Sudeste</c:v>
                </c:pt>
                <c:pt idx="2">
                  <c:v> Região Nordeste</c:v>
                </c:pt>
                <c:pt idx="3">
                  <c:v> Região Norte</c:v>
                </c:pt>
                <c:pt idx="4">
                  <c:v> Região Centro-Oeste</c:v>
                </c:pt>
                <c:pt idx="5">
                  <c:v>Brasil</c:v>
                </c:pt>
              </c:strCache>
            </c:strRef>
          </c:cat>
          <c:val>
            <c:numRef>
              <c:f>A183450177_81_23_29!$C$5:$C$10</c:f>
              <c:numCache>
                <c:formatCode>General</c:formatCode>
                <c:ptCount val="6"/>
                <c:pt idx="0">
                  <c:v>0.28999999999999998</c:v>
                </c:pt>
                <c:pt idx="1">
                  <c:v>0.34</c:v>
                </c:pt>
                <c:pt idx="2">
                  <c:v>1.58</c:v>
                </c:pt>
                <c:pt idx="3">
                  <c:v>1.99</c:v>
                </c:pt>
                <c:pt idx="4">
                  <c:v>2.89</c:v>
                </c:pt>
                <c:pt idx="5">
                  <c:v>1.02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270492672"/>
        <c:axId val="118311744"/>
      </c:barChart>
      <c:catAx>
        <c:axId val="26955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4120000"/>
        <c:crosses val="autoZero"/>
        <c:auto val="1"/>
        <c:lblAlgn val="ctr"/>
        <c:lblOffset val="100"/>
        <c:noMultiLvlLbl val="0"/>
      </c:catAx>
      <c:valAx>
        <c:axId val="144120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69553152"/>
        <c:crosses val="autoZero"/>
        <c:crossBetween val="between"/>
      </c:valAx>
      <c:valAx>
        <c:axId val="11831174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0492672"/>
        <c:crosses val="max"/>
        <c:crossBetween val="between"/>
      </c:valAx>
      <c:catAx>
        <c:axId val="270492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83117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41414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 err="1" smtClean="0"/>
              <a:t>Coeficiente</a:t>
            </a:r>
            <a:r>
              <a:rPr lang="en-US" dirty="0" smtClean="0"/>
              <a:t> de </a:t>
            </a:r>
            <a:r>
              <a:rPr lang="en-US" dirty="0" err="1" smtClean="0"/>
              <a:t>Prevalência</a:t>
            </a:r>
            <a:r>
              <a:rPr lang="en-US" dirty="0" smtClean="0"/>
              <a:t> (p/ 10.000hab.) Segundo </a:t>
            </a:r>
            <a:r>
              <a:rPr lang="en-US" dirty="0" err="1" smtClean="0"/>
              <a:t>Unidade</a:t>
            </a:r>
            <a:r>
              <a:rPr lang="en-US" dirty="0" smtClean="0"/>
              <a:t> </a:t>
            </a:r>
            <a:r>
              <a:rPr lang="en-US" dirty="0" err="1" smtClean="0"/>
              <a:t>Federada</a:t>
            </a:r>
            <a:r>
              <a:rPr lang="en-US" dirty="0" smtClean="0"/>
              <a:t>, </a:t>
            </a:r>
            <a:r>
              <a:rPr lang="en-US" dirty="0" err="1" smtClean="0"/>
              <a:t>Brasil</a:t>
            </a:r>
            <a:r>
              <a:rPr lang="en-US" dirty="0" smtClean="0"/>
              <a:t>, 2015.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4066032370953629"/>
          <c:y val="0.10703703703703701"/>
          <c:w val="0.83745428696412949"/>
          <c:h val="0.854111111111111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prevalencia!$B$4</c:f>
              <c:strCache>
                <c:ptCount val="1"/>
                <c:pt idx="0">
                  <c:v>Coef._Prevalência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CC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invertIfNegative val="0"/>
            <c:bubble3D val="0"/>
            <c:spPr>
              <a:solidFill>
                <a:srgbClr val="FFCC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invertIfNegative val="0"/>
            <c:bubble3D val="0"/>
            <c:spPr>
              <a:solidFill>
                <a:srgbClr val="FFCC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invertIfNegative val="0"/>
            <c:bubble3D val="0"/>
            <c:spPr>
              <a:solidFill>
                <a:srgbClr val="FFCC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invertIfNegative val="0"/>
            <c:bubble3D val="0"/>
            <c:spPr>
              <a:solidFill>
                <a:srgbClr val="FFCC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invertIfNegative val="0"/>
            <c:bubble3D val="0"/>
            <c:spPr>
              <a:solidFill>
                <a:srgbClr val="FFCC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invertIfNegative val="0"/>
            <c:bubble3D val="0"/>
            <c:spPr>
              <a:solidFill>
                <a:srgbClr val="FFCC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7"/>
            <c:invertIfNegative val="0"/>
            <c:bubble3D val="0"/>
            <c:spPr>
              <a:solidFill>
                <a:srgbClr val="FFCC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invertIfNegative val="0"/>
            <c:bubble3D val="0"/>
            <c:spPr>
              <a:solidFill>
                <a:srgbClr val="FFCC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9"/>
            <c:invertIfNegative val="0"/>
            <c:bubble3D val="0"/>
            <c:spPr>
              <a:solidFill>
                <a:srgbClr val="FFCC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invertIfNegative val="0"/>
            <c:bubble3D val="0"/>
            <c:spPr>
              <a:solidFill>
                <a:srgbClr val="FFCC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1"/>
            <c:invertIfNegative val="0"/>
            <c:bubble3D val="0"/>
            <c:spPr>
              <a:solidFill>
                <a:srgbClr val="FFCC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2"/>
            <c:invertIfNegative val="0"/>
            <c:bubble3D val="0"/>
            <c:spPr>
              <a:solidFill>
                <a:srgbClr val="FFCC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3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4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5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6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7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8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9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0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1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2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3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4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5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6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7"/>
            <c:invertIfNegative val="0"/>
            <c:bubble3D val="0"/>
            <c:spPr>
              <a:solidFill>
                <a:srgbClr val="9966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prevalencia!$A$5:$A$32</c:f>
              <c:strCache>
                <c:ptCount val="28"/>
                <c:pt idx="0">
                  <c:v>Rio Grande do Sul</c:v>
                </c:pt>
                <c:pt idx="1">
                  <c:v>Santa Catarina</c:v>
                </c:pt>
                <c:pt idx="2">
                  <c:v>São Paulo</c:v>
                </c:pt>
                <c:pt idx="3">
                  <c:v>Rio de Janeiro</c:v>
                </c:pt>
                <c:pt idx="4">
                  <c:v>Minas Gerais</c:v>
                </c:pt>
                <c:pt idx="5">
                  <c:v>Rio Grande do Norte</c:v>
                </c:pt>
                <c:pt idx="6">
                  <c:v>Distrito Federal</c:v>
                </c:pt>
                <c:pt idx="7">
                  <c:v>Paraná</c:v>
                </c:pt>
                <c:pt idx="8">
                  <c:v>Alagoas</c:v>
                </c:pt>
                <c:pt idx="9">
                  <c:v>Paraíba</c:v>
                </c:pt>
                <c:pt idx="10">
                  <c:v>Amazonas</c:v>
                </c:pt>
                <c:pt idx="11">
                  <c:v>Espírito Santo</c:v>
                </c:pt>
                <c:pt idx="12">
                  <c:v>Sergipe</c:v>
                </c:pt>
                <c:pt idx="13">
                  <c:v>BRASIL</c:v>
                </c:pt>
                <c:pt idx="14">
                  <c:v>Amapá</c:v>
                </c:pt>
                <c:pt idx="15">
                  <c:v>Bahia</c:v>
                </c:pt>
                <c:pt idx="16">
                  <c:v>Acre</c:v>
                </c:pt>
                <c:pt idx="17">
                  <c:v>Ceará</c:v>
                </c:pt>
                <c:pt idx="18">
                  <c:v>Roraima</c:v>
                </c:pt>
                <c:pt idx="19">
                  <c:v>Goiás</c:v>
                </c:pt>
                <c:pt idx="20">
                  <c:v>Pernambuco</c:v>
                </c:pt>
                <c:pt idx="21">
                  <c:v>Piauí</c:v>
                </c:pt>
                <c:pt idx="22">
                  <c:v>Pará</c:v>
                </c:pt>
                <c:pt idx="23">
                  <c:v>Rondônia</c:v>
                </c:pt>
                <c:pt idx="24">
                  <c:v>Mato Grosso do Sul</c:v>
                </c:pt>
                <c:pt idx="25">
                  <c:v>Maranhão</c:v>
                </c:pt>
                <c:pt idx="26">
                  <c:v>Tocantins</c:v>
                </c:pt>
                <c:pt idx="27">
                  <c:v>Mato Grosso</c:v>
                </c:pt>
              </c:strCache>
            </c:strRef>
          </c:cat>
          <c:val>
            <c:numRef>
              <c:f>prevalencia!$B$5:$B$32</c:f>
              <c:numCache>
                <c:formatCode>General</c:formatCode>
                <c:ptCount val="28"/>
                <c:pt idx="0">
                  <c:v>0.1</c:v>
                </c:pt>
                <c:pt idx="1">
                  <c:v>0.16</c:v>
                </c:pt>
                <c:pt idx="2">
                  <c:v>0.23</c:v>
                </c:pt>
                <c:pt idx="3">
                  <c:v>0.41</c:v>
                </c:pt>
                <c:pt idx="4">
                  <c:v>0.42</c:v>
                </c:pt>
                <c:pt idx="5">
                  <c:v>0.49</c:v>
                </c:pt>
                <c:pt idx="6">
                  <c:v>0.51</c:v>
                </c:pt>
                <c:pt idx="7">
                  <c:v>0.56999999999999995</c:v>
                </c:pt>
                <c:pt idx="8">
                  <c:v>0.65</c:v>
                </c:pt>
                <c:pt idx="9">
                  <c:v>0.85</c:v>
                </c:pt>
                <c:pt idx="10">
                  <c:v>0.87</c:v>
                </c:pt>
                <c:pt idx="11">
                  <c:v>0.93</c:v>
                </c:pt>
                <c:pt idx="12">
                  <c:v>0.95</c:v>
                </c:pt>
                <c:pt idx="13">
                  <c:v>1.02</c:v>
                </c:pt>
                <c:pt idx="14">
                  <c:v>1.04</c:v>
                </c:pt>
                <c:pt idx="15">
                  <c:v>1.1200000000000001</c:v>
                </c:pt>
                <c:pt idx="16">
                  <c:v>1.19</c:v>
                </c:pt>
                <c:pt idx="17">
                  <c:v>1.46</c:v>
                </c:pt>
                <c:pt idx="18">
                  <c:v>1.54</c:v>
                </c:pt>
                <c:pt idx="19">
                  <c:v>1.76</c:v>
                </c:pt>
                <c:pt idx="20">
                  <c:v>1.87</c:v>
                </c:pt>
                <c:pt idx="21">
                  <c:v>2.09</c:v>
                </c:pt>
                <c:pt idx="22">
                  <c:v>2.2599999999999998</c:v>
                </c:pt>
                <c:pt idx="23">
                  <c:v>2.3199999999999998</c:v>
                </c:pt>
                <c:pt idx="24">
                  <c:v>2.3199999999999998</c:v>
                </c:pt>
                <c:pt idx="25">
                  <c:v>3.78</c:v>
                </c:pt>
                <c:pt idx="26">
                  <c:v>4.16</c:v>
                </c:pt>
                <c:pt idx="27">
                  <c:v>7.77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270494208"/>
        <c:axId val="118315200"/>
      </c:barChart>
      <c:catAx>
        <c:axId val="270494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8315200"/>
        <c:crossesAt val="0"/>
        <c:auto val="1"/>
        <c:lblAlgn val="ctr"/>
        <c:lblOffset val="100"/>
        <c:noMultiLvlLbl val="0"/>
      </c:catAx>
      <c:valAx>
        <c:axId val="118315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0494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 err="1" smtClean="0"/>
              <a:t>Coeficiente</a:t>
            </a:r>
            <a:r>
              <a:rPr lang="en-US" dirty="0" smtClean="0"/>
              <a:t> de </a:t>
            </a:r>
            <a:r>
              <a:rPr lang="en-US" dirty="0" err="1" smtClean="0"/>
              <a:t>Detecção</a:t>
            </a:r>
            <a:r>
              <a:rPr lang="en-US" dirty="0" smtClean="0"/>
              <a:t> de </a:t>
            </a:r>
            <a:r>
              <a:rPr lang="en-US" dirty="0" err="1" smtClean="0"/>
              <a:t>Casos</a:t>
            </a:r>
            <a:r>
              <a:rPr lang="en-US" dirty="0" smtClean="0"/>
              <a:t> </a:t>
            </a:r>
            <a:r>
              <a:rPr lang="en-US" dirty="0" err="1" smtClean="0"/>
              <a:t>Novos</a:t>
            </a:r>
            <a:r>
              <a:rPr lang="en-US" dirty="0" smtClean="0"/>
              <a:t> de </a:t>
            </a:r>
            <a:r>
              <a:rPr lang="en-US" dirty="0" err="1" smtClean="0"/>
              <a:t>Hanseníase</a:t>
            </a:r>
            <a:r>
              <a:rPr lang="en-US" dirty="0" smtClean="0"/>
              <a:t> Segundo </a:t>
            </a:r>
            <a:r>
              <a:rPr lang="en-US" dirty="0" err="1" smtClean="0"/>
              <a:t>Unidade</a:t>
            </a:r>
            <a:r>
              <a:rPr lang="en-US" dirty="0" smtClean="0"/>
              <a:t> </a:t>
            </a:r>
            <a:r>
              <a:rPr lang="en-US" dirty="0" err="1" smtClean="0"/>
              <a:t>Federada</a:t>
            </a:r>
            <a:r>
              <a:rPr lang="en-US" dirty="0" smtClean="0"/>
              <a:t>, </a:t>
            </a:r>
            <a:r>
              <a:rPr lang="en-US" dirty="0" err="1" smtClean="0"/>
              <a:t>Brasil</a:t>
            </a:r>
            <a:r>
              <a:rPr lang="en-US" dirty="0" smtClean="0"/>
              <a:t>, 2015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Plan1!$E$1</c:f>
              <c:strCache>
                <c:ptCount val="1"/>
                <c:pt idx="0">
                  <c:v>Coef._Detecção_Casos_Novos_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CC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7"/>
            <c:invertIfNegative val="0"/>
            <c:bubble3D val="0"/>
            <c:spPr>
              <a:solidFill>
                <a:srgbClr val="D28C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invertIfNegative val="0"/>
            <c:bubble3D val="0"/>
            <c:spPr>
              <a:solidFill>
                <a:srgbClr val="9966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9"/>
            <c:invertIfNegative val="0"/>
            <c:bubble3D val="0"/>
            <c:spPr>
              <a:solidFill>
                <a:srgbClr val="9966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invertIfNegative val="0"/>
            <c:bubble3D val="0"/>
            <c:spPr>
              <a:solidFill>
                <a:srgbClr val="9966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1"/>
            <c:invertIfNegative val="0"/>
            <c:bubble3D val="0"/>
            <c:spPr>
              <a:solidFill>
                <a:srgbClr val="9966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2"/>
            <c:invertIfNegative val="0"/>
            <c:bubble3D val="0"/>
            <c:spPr>
              <a:solidFill>
                <a:srgbClr val="9966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3"/>
            <c:invertIfNegative val="0"/>
            <c:bubble3D val="0"/>
            <c:spPr>
              <a:solidFill>
                <a:srgbClr val="9966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4"/>
            <c:invertIfNegative val="0"/>
            <c:bubble3D val="0"/>
            <c:spPr>
              <a:solidFill>
                <a:srgbClr val="9966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5"/>
            <c:invertIfNegative val="0"/>
            <c:bubble3D val="0"/>
            <c:spPr>
              <a:solidFill>
                <a:srgbClr val="9966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6"/>
            <c:invertIfNegative val="0"/>
            <c:bubble3D val="0"/>
            <c:spPr>
              <a:solidFill>
                <a:srgbClr val="9966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7"/>
            <c:invertIfNegative val="0"/>
            <c:bubble3D val="0"/>
            <c:spPr>
              <a:solidFill>
                <a:srgbClr val="9966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8"/>
            <c:invertIfNegative val="0"/>
            <c:bubble3D val="0"/>
            <c:spPr>
              <a:solidFill>
                <a:srgbClr val="9933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9"/>
            <c:invertIfNegative val="0"/>
            <c:bubble3D val="0"/>
            <c:spPr>
              <a:solidFill>
                <a:srgbClr val="9933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0"/>
            <c:invertIfNegative val="0"/>
            <c:bubble3D val="0"/>
            <c:spPr>
              <a:solidFill>
                <a:srgbClr val="9933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1"/>
            <c:invertIfNegative val="0"/>
            <c:bubble3D val="0"/>
            <c:spPr>
              <a:solidFill>
                <a:srgbClr val="9933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2"/>
            <c:invertIfNegative val="0"/>
            <c:bubble3D val="0"/>
            <c:spPr>
              <a:solidFill>
                <a:srgbClr val="9933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3"/>
            <c:invertIfNegative val="0"/>
            <c:bubble3D val="0"/>
            <c:spPr>
              <a:solidFill>
                <a:srgbClr val="9933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4"/>
            <c:invertIfNegative val="0"/>
            <c:bubble3D val="0"/>
            <c:spPr>
              <a:solidFill>
                <a:srgbClr val="9933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5"/>
            <c:invertIfNegative val="0"/>
            <c:bubble3D val="0"/>
            <c:spPr>
              <a:solidFill>
                <a:srgbClr val="9933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6"/>
            <c:invertIfNegative val="0"/>
            <c:bubble3D val="0"/>
            <c:spPr>
              <a:solidFill>
                <a:srgbClr val="9933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7"/>
            <c:invertIfNegative val="0"/>
            <c:bubble3D val="0"/>
            <c:spPr>
              <a:solidFill>
                <a:srgbClr val="D7271A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Plan1!$A$2:$A$29</c:f>
              <c:strCache>
                <c:ptCount val="28"/>
                <c:pt idx="0">
                  <c:v>Rio Grande do Sul</c:v>
                </c:pt>
                <c:pt idx="1">
                  <c:v>Santa Catarina</c:v>
                </c:pt>
                <c:pt idx="2">
                  <c:v>São Paulo</c:v>
                </c:pt>
                <c:pt idx="3">
                  <c:v>Minas Gerais</c:v>
                </c:pt>
                <c:pt idx="4">
                  <c:v>Rio de Janeiro</c:v>
                </c:pt>
                <c:pt idx="5">
                  <c:v>Paraná</c:v>
                </c:pt>
                <c:pt idx="6">
                  <c:v>Distrito Federal</c:v>
                </c:pt>
                <c:pt idx="7">
                  <c:v>Rio Grande do Norte</c:v>
                </c:pt>
                <c:pt idx="8">
                  <c:v>Alagoas</c:v>
                </c:pt>
                <c:pt idx="9">
                  <c:v>Amazonas</c:v>
                </c:pt>
                <c:pt idx="10">
                  <c:v>Paraíba</c:v>
                </c:pt>
                <c:pt idx="11">
                  <c:v>BRASIL</c:v>
                </c:pt>
                <c:pt idx="12">
                  <c:v>Amapá</c:v>
                </c:pt>
                <c:pt idx="13">
                  <c:v>Roraima</c:v>
                </c:pt>
                <c:pt idx="14">
                  <c:v>Espírito Santo</c:v>
                </c:pt>
                <c:pt idx="15">
                  <c:v>Acre</c:v>
                </c:pt>
                <c:pt idx="16">
                  <c:v>Sergipe</c:v>
                </c:pt>
                <c:pt idx="17">
                  <c:v>Bahia</c:v>
                </c:pt>
                <c:pt idx="18">
                  <c:v>Ceará</c:v>
                </c:pt>
                <c:pt idx="19">
                  <c:v>Pernambuco</c:v>
                </c:pt>
                <c:pt idx="20">
                  <c:v>Goiás</c:v>
                </c:pt>
                <c:pt idx="21">
                  <c:v>Mato Grosso do Sul</c:v>
                </c:pt>
                <c:pt idx="22">
                  <c:v>Piauí</c:v>
                </c:pt>
                <c:pt idx="23">
                  <c:v>Rondônia</c:v>
                </c:pt>
                <c:pt idx="24">
                  <c:v>Pará</c:v>
                </c:pt>
                <c:pt idx="25">
                  <c:v>Maranhão</c:v>
                </c:pt>
                <c:pt idx="26">
                  <c:v>Tocantins</c:v>
                </c:pt>
                <c:pt idx="27">
                  <c:v>Mato Grosso</c:v>
                </c:pt>
              </c:strCache>
            </c:strRef>
          </c:cat>
          <c:val>
            <c:numRef>
              <c:f>Plan1!$E$2:$E$29</c:f>
              <c:numCache>
                <c:formatCode>General</c:formatCode>
                <c:ptCount val="28"/>
                <c:pt idx="0">
                  <c:v>1.08</c:v>
                </c:pt>
                <c:pt idx="1">
                  <c:v>2.5099999999999998</c:v>
                </c:pt>
                <c:pt idx="2">
                  <c:v>2.71</c:v>
                </c:pt>
                <c:pt idx="3">
                  <c:v>5.44</c:v>
                </c:pt>
                <c:pt idx="4">
                  <c:v>6.33</c:v>
                </c:pt>
                <c:pt idx="5">
                  <c:v>6.46</c:v>
                </c:pt>
                <c:pt idx="6">
                  <c:v>7.51</c:v>
                </c:pt>
                <c:pt idx="7">
                  <c:v>7.76</c:v>
                </c:pt>
                <c:pt idx="8">
                  <c:v>10.51</c:v>
                </c:pt>
                <c:pt idx="9">
                  <c:v>12.9</c:v>
                </c:pt>
                <c:pt idx="10">
                  <c:v>13.17</c:v>
                </c:pt>
                <c:pt idx="11">
                  <c:v>14.07</c:v>
                </c:pt>
                <c:pt idx="12">
                  <c:v>14.22</c:v>
                </c:pt>
                <c:pt idx="13">
                  <c:v>15.23</c:v>
                </c:pt>
                <c:pt idx="14">
                  <c:v>15.95</c:v>
                </c:pt>
                <c:pt idx="15">
                  <c:v>16.05</c:v>
                </c:pt>
                <c:pt idx="16">
                  <c:v>16.05</c:v>
                </c:pt>
                <c:pt idx="17">
                  <c:v>16.71</c:v>
                </c:pt>
                <c:pt idx="18">
                  <c:v>20.100000000000001</c:v>
                </c:pt>
                <c:pt idx="19">
                  <c:v>25.5</c:v>
                </c:pt>
                <c:pt idx="20">
                  <c:v>25.55</c:v>
                </c:pt>
                <c:pt idx="21">
                  <c:v>26.59</c:v>
                </c:pt>
                <c:pt idx="22">
                  <c:v>31.59</c:v>
                </c:pt>
                <c:pt idx="23">
                  <c:v>32.69</c:v>
                </c:pt>
                <c:pt idx="24">
                  <c:v>35.03</c:v>
                </c:pt>
                <c:pt idx="25">
                  <c:v>51.19</c:v>
                </c:pt>
                <c:pt idx="26">
                  <c:v>57.49</c:v>
                </c:pt>
                <c:pt idx="27">
                  <c:v>92.18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270778880"/>
        <c:axId val="270795904"/>
      </c:barChart>
      <c:catAx>
        <c:axId val="270778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0795904"/>
        <c:crossesAt val="0"/>
        <c:auto val="1"/>
        <c:lblAlgn val="ctr"/>
        <c:lblOffset val="100"/>
        <c:noMultiLvlLbl val="0"/>
      </c:catAx>
      <c:valAx>
        <c:axId val="270795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0778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Plan1!$B$4</c:f>
              <c:strCache>
                <c:ptCount val="1"/>
                <c:pt idx="0">
                  <c:v>COEF_P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Plan1!$A$5:$A$33</c:f>
              <c:strCache>
                <c:ptCount val="29"/>
                <c:pt idx="0">
                  <c:v>88</c:v>
                </c:pt>
                <c:pt idx="1">
                  <c:v>89</c:v>
                </c:pt>
                <c:pt idx="2">
                  <c:v>90</c:v>
                </c:pt>
                <c:pt idx="3">
                  <c:v>91</c:v>
                </c:pt>
                <c:pt idx="4">
                  <c:v>92</c:v>
                </c:pt>
                <c:pt idx="5">
                  <c:v>93</c:v>
                </c:pt>
                <c:pt idx="6">
                  <c:v>94</c:v>
                </c:pt>
                <c:pt idx="7">
                  <c:v>95</c:v>
                </c:pt>
                <c:pt idx="8">
                  <c:v>96</c:v>
                </c:pt>
                <c:pt idx="9">
                  <c:v>97</c:v>
                </c:pt>
                <c:pt idx="10">
                  <c:v>98</c:v>
                </c:pt>
                <c:pt idx="11">
                  <c:v>99</c:v>
                </c:pt>
                <c:pt idx="12">
                  <c:v>00</c:v>
                </c:pt>
                <c:pt idx="13">
                  <c:v>01</c:v>
                </c:pt>
                <c:pt idx="14">
                  <c:v>02</c:v>
                </c:pt>
                <c:pt idx="15">
                  <c:v>03</c:v>
                </c:pt>
                <c:pt idx="16">
                  <c:v>04</c:v>
                </c:pt>
                <c:pt idx="17">
                  <c:v>05</c:v>
                </c:pt>
                <c:pt idx="18">
                  <c:v>06</c:v>
                </c:pt>
                <c:pt idx="19">
                  <c:v>07</c:v>
                </c:pt>
                <c:pt idx="20">
                  <c:v>08</c:v>
                </c:pt>
                <c:pt idx="21">
                  <c:v>09</c:v>
                </c:pt>
                <c:pt idx="22">
                  <c:v>10</c:v>
                </c:pt>
                <c:pt idx="23">
                  <c:v>11</c:v>
                </c:pt>
                <c:pt idx="24">
                  <c:v>12</c:v>
                </c:pt>
                <c:pt idx="25">
                  <c:v>13</c:v>
                </c:pt>
                <c:pt idx="26">
                  <c:v>14</c:v>
                </c:pt>
                <c:pt idx="27">
                  <c:v>15</c:v>
                </c:pt>
                <c:pt idx="28">
                  <c:v>16</c:v>
                </c:pt>
              </c:strCache>
            </c:strRef>
          </c:cat>
          <c:val>
            <c:numRef>
              <c:f>Plan1!$B$5:$B$33</c:f>
              <c:numCache>
                <c:formatCode>0.00</c:formatCode>
                <c:ptCount val="29"/>
                <c:pt idx="0">
                  <c:v>11.94</c:v>
                </c:pt>
                <c:pt idx="1">
                  <c:v>12.04</c:v>
                </c:pt>
                <c:pt idx="2">
                  <c:v>11.6</c:v>
                </c:pt>
                <c:pt idx="3">
                  <c:v>11.8</c:v>
                </c:pt>
                <c:pt idx="4">
                  <c:v>8.8000000000000007</c:v>
                </c:pt>
                <c:pt idx="5">
                  <c:v>7.44</c:v>
                </c:pt>
                <c:pt idx="6">
                  <c:v>5.86</c:v>
                </c:pt>
                <c:pt idx="7">
                  <c:v>4.32</c:v>
                </c:pt>
                <c:pt idx="8">
                  <c:v>2.93</c:v>
                </c:pt>
                <c:pt idx="9">
                  <c:v>2.2400000000000002</c:v>
                </c:pt>
                <c:pt idx="10">
                  <c:v>1.85</c:v>
                </c:pt>
                <c:pt idx="11">
                  <c:v>1.74</c:v>
                </c:pt>
                <c:pt idx="12">
                  <c:v>1.61</c:v>
                </c:pt>
                <c:pt idx="13">
                  <c:v>1.52</c:v>
                </c:pt>
                <c:pt idx="14">
                  <c:v>1.41</c:v>
                </c:pt>
                <c:pt idx="15">
                  <c:v>1.31</c:v>
                </c:pt>
                <c:pt idx="16">
                  <c:v>1.22</c:v>
                </c:pt>
                <c:pt idx="17">
                  <c:v>1.04</c:v>
                </c:pt>
                <c:pt idx="18">
                  <c:v>0.78</c:v>
                </c:pt>
                <c:pt idx="19">
                  <c:v>0.76</c:v>
                </c:pt>
                <c:pt idx="20">
                  <c:v>0.7</c:v>
                </c:pt>
                <c:pt idx="21">
                  <c:v>0.64</c:v>
                </c:pt>
                <c:pt idx="22">
                  <c:v>0.55000000000000004</c:v>
                </c:pt>
                <c:pt idx="23">
                  <c:v>0.52</c:v>
                </c:pt>
                <c:pt idx="24">
                  <c:v>0.5</c:v>
                </c:pt>
                <c:pt idx="25">
                  <c:v>0.47</c:v>
                </c:pt>
                <c:pt idx="26">
                  <c:v>0.45</c:v>
                </c:pt>
                <c:pt idx="27">
                  <c:v>0.38</c:v>
                </c:pt>
                <c:pt idx="28">
                  <c:v>0.37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Plan1!$C$4</c:f>
              <c:strCache>
                <c:ptCount val="1"/>
                <c:pt idx="0">
                  <c:v>COEF_Pcorrigifo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6"/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</c:dPt>
          <c:dPt>
            <c:idx val="17"/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</c:dPt>
          <c:dPt>
            <c:idx val="18"/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</c:dPt>
          <c:dPt>
            <c:idx val="19"/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</c:dPt>
          <c:dPt>
            <c:idx val="23"/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</c:dPt>
          <c:dPt>
            <c:idx val="24"/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</c:dPt>
          <c:cat>
            <c:strRef>
              <c:f>Plan1!$A$5:$A$33</c:f>
              <c:strCache>
                <c:ptCount val="29"/>
                <c:pt idx="0">
                  <c:v>88</c:v>
                </c:pt>
                <c:pt idx="1">
                  <c:v>89</c:v>
                </c:pt>
                <c:pt idx="2">
                  <c:v>90</c:v>
                </c:pt>
                <c:pt idx="3">
                  <c:v>91</c:v>
                </c:pt>
                <c:pt idx="4">
                  <c:v>92</c:v>
                </c:pt>
                <c:pt idx="5">
                  <c:v>93</c:v>
                </c:pt>
                <c:pt idx="6">
                  <c:v>94</c:v>
                </c:pt>
                <c:pt idx="7">
                  <c:v>95</c:v>
                </c:pt>
                <c:pt idx="8">
                  <c:v>96</c:v>
                </c:pt>
                <c:pt idx="9">
                  <c:v>97</c:v>
                </c:pt>
                <c:pt idx="10">
                  <c:v>98</c:v>
                </c:pt>
                <c:pt idx="11">
                  <c:v>99</c:v>
                </c:pt>
                <c:pt idx="12">
                  <c:v>00</c:v>
                </c:pt>
                <c:pt idx="13">
                  <c:v>01</c:v>
                </c:pt>
                <c:pt idx="14">
                  <c:v>02</c:v>
                </c:pt>
                <c:pt idx="15">
                  <c:v>03</c:v>
                </c:pt>
                <c:pt idx="16">
                  <c:v>04</c:v>
                </c:pt>
                <c:pt idx="17">
                  <c:v>05</c:v>
                </c:pt>
                <c:pt idx="18">
                  <c:v>06</c:v>
                </c:pt>
                <c:pt idx="19">
                  <c:v>07</c:v>
                </c:pt>
                <c:pt idx="20">
                  <c:v>08</c:v>
                </c:pt>
                <c:pt idx="21">
                  <c:v>09</c:v>
                </c:pt>
                <c:pt idx="22">
                  <c:v>10</c:v>
                </c:pt>
                <c:pt idx="23">
                  <c:v>11</c:v>
                </c:pt>
                <c:pt idx="24">
                  <c:v>12</c:v>
                </c:pt>
                <c:pt idx="25">
                  <c:v>13</c:v>
                </c:pt>
                <c:pt idx="26">
                  <c:v>14</c:v>
                </c:pt>
                <c:pt idx="27">
                  <c:v>15</c:v>
                </c:pt>
                <c:pt idx="28">
                  <c:v>16</c:v>
                </c:pt>
              </c:strCache>
            </c:strRef>
          </c:cat>
          <c:val>
            <c:numRef>
              <c:f>Plan1!$C$5:$C$33</c:f>
              <c:numCache>
                <c:formatCode>0.0</c:formatCode>
                <c:ptCount val="29"/>
                <c:pt idx="0">
                  <c:v>11.94</c:v>
                </c:pt>
                <c:pt idx="1">
                  <c:v>12.04</c:v>
                </c:pt>
                <c:pt idx="2">
                  <c:v>11.6</c:v>
                </c:pt>
                <c:pt idx="3">
                  <c:v>11.8</c:v>
                </c:pt>
                <c:pt idx="4">
                  <c:v>8.8000000000000007</c:v>
                </c:pt>
                <c:pt idx="5">
                  <c:v>7.44</c:v>
                </c:pt>
                <c:pt idx="6">
                  <c:v>5.86</c:v>
                </c:pt>
                <c:pt idx="7">
                  <c:v>4.32</c:v>
                </c:pt>
                <c:pt idx="8">
                  <c:v>2.93</c:v>
                </c:pt>
                <c:pt idx="9">
                  <c:v>2.2400000000000002</c:v>
                </c:pt>
                <c:pt idx="10">
                  <c:v>1.85</c:v>
                </c:pt>
                <c:pt idx="11">
                  <c:v>1.74</c:v>
                </c:pt>
                <c:pt idx="12">
                  <c:v>1.61</c:v>
                </c:pt>
                <c:pt idx="13">
                  <c:v>1.52</c:v>
                </c:pt>
                <c:pt idx="14">
                  <c:v>1.41</c:v>
                </c:pt>
                <c:pt idx="15">
                  <c:v>1.31</c:v>
                </c:pt>
                <c:pt idx="16">
                  <c:v>0.44</c:v>
                </c:pt>
                <c:pt idx="17">
                  <c:v>0.49</c:v>
                </c:pt>
                <c:pt idx="18">
                  <c:v>0.37</c:v>
                </c:pt>
                <c:pt idx="19">
                  <c:v>0.76</c:v>
                </c:pt>
                <c:pt idx="20">
                  <c:v>0.7</c:v>
                </c:pt>
                <c:pt idx="21">
                  <c:v>0.64</c:v>
                </c:pt>
                <c:pt idx="22">
                  <c:v>0.55000000000000004</c:v>
                </c:pt>
                <c:pt idx="23">
                  <c:v>0.36</c:v>
                </c:pt>
                <c:pt idx="24">
                  <c:v>0.34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0493696"/>
        <c:axId val="270799360"/>
      </c:lineChart>
      <c:catAx>
        <c:axId val="270493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0799360"/>
        <c:crosses val="autoZero"/>
        <c:auto val="1"/>
        <c:lblAlgn val="ctr"/>
        <c:lblOffset val="100"/>
        <c:noMultiLvlLbl val="0"/>
      </c:catAx>
      <c:valAx>
        <c:axId val="270799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Coef.Prev(p/ 10.000hab.)</a:t>
                </a:r>
              </a:p>
            </c:rich>
          </c:tx>
          <c:layout>
            <c:manualLayout>
              <c:xMode val="edge"/>
              <c:yMode val="edge"/>
              <c:x val="5.1242960827079714E-2"/>
              <c:y val="0.337919189808315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04936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gradFill>
          <a:gsLst>
            <a:gs pos="0">
              <a:schemeClr val="accent1">
                <a:lumMod val="5000"/>
                <a:lumOff val="9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800"/>
      </a:pPr>
      <a:endParaRPr lang="pt-BR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Coeficiente de Prevalência de Hanseníase, Estado de São Paulo, 2015.</a:t>
            </a: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GVE!$D$162</c:f>
              <c:strCache>
                <c:ptCount val="1"/>
                <c:pt idx="0">
                  <c:v>Coef.Prev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27"/>
            <c:invertIfNegative val="0"/>
            <c:bubble3D val="0"/>
          </c:dPt>
          <c:dPt>
            <c:idx val="28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1"/>
                </a:solidFill>
              </a:ln>
            </c:spPr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GVE!$A$163:$A$191</c:f>
              <c:strCache>
                <c:ptCount val="29"/>
                <c:pt idx="0">
                  <c:v>1350 S.João da Boa Vista</c:v>
                </c:pt>
                <c:pt idx="1">
                  <c:v>1333 Mogi das Cruzes</c:v>
                </c:pt>
                <c:pt idx="2">
                  <c:v>1331 S.Paulo</c:v>
                </c:pt>
                <c:pt idx="3">
                  <c:v>1334 Franco da Rocha</c:v>
                </c:pt>
                <c:pt idx="4">
                  <c:v>1351 S.José dos Campos</c:v>
                </c:pt>
                <c:pt idx="5">
                  <c:v>1341 Botucatu</c:v>
                </c:pt>
                <c:pt idx="6">
                  <c:v>1332 Santo André</c:v>
                </c:pt>
                <c:pt idx="7">
                  <c:v>1349 Santos</c:v>
                </c:pt>
                <c:pt idx="8">
                  <c:v>1337 Araraquara</c:v>
                </c:pt>
                <c:pt idx="9">
                  <c:v>1352 Taubaté</c:v>
                </c:pt>
                <c:pt idx="10">
                  <c:v>1335 Osasco</c:v>
                </c:pt>
                <c:pt idx="11">
                  <c:v>1338 Assis</c:v>
                </c:pt>
                <c:pt idx="12">
                  <c:v>1342 Campinas</c:v>
                </c:pt>
                <c:pt idx="13">
                  <c:v>1340 Bauru</c:v>
                </c:pt>
                <c:pt idx="14">
                  <c:v>1575 Itapeva</c:v>
                </c:pt>
                <c:pt idx="15">
                  <c:v>1353 Sorocaba</c:v>
                </c:pt>
                <c:pt idx="16">
                  <c:v>1347 Registro</c:v>
                </c:pt>
                <c:pt idx="17">
                  <c:v>1345 Piracicaba</c:v>
                </c:pt>
                <c:pt idx="18">
                  <c:v>1354 S.José do Rio Preto</c:v>
                </c:pt>
                <c:pt idx="19">
                  <c:v>1339 Barretos</c:v>
                </c:pt>
                <c:pt idx="20">
                  <c:v>1336 Araçatuba</c:v>
                </c:pt>
                <c:pt idx="21">
                  <c:v>1346 Presidente Prudente</c:v>
                </c:pt>
                <c:pt idx="22">
                  <c:v>1343 Franca</c:v>
                </c:pt>
                <c:pt idx="23">
                  <c:v>1344 Marília</c:v>
                </c:pt>
                <c:pt idx="24">
                  <c:v>1576 Caraguatatuba</c:v>
                </c:pt>
                <c:pt idx="25">
                  <c:v>1573 Presidente Venceslau</c:v>
                </c:pt>
                <c:pt idx="26">
                  <c:v>1348 Ribeirão Preto</c:v>
                </c:pt>
                <c:pt idx="27">
                  <c:v>1574 Jales</c:v>
                </c:pt>
                <c:pt idx="28">
                  <c:v>Total</c:v>
                </c:pt>
              </c:strCache>
            </c:strRef>
          </c:cat>
          <c:val>
            <c:numRef>
              <c:f>GVE!$D$163:$D$191</c:f>
              <c:numCache>
                <c:formatCode>0.00</c:formatCode>
                <c:ptCount val="29"/>
                <c:pt idx="0">
                  <c:v>0.18315398488124907</c:v>
                </c:pt>
                <c:pt idx="1">
                  <c:v>0.18613995035578584</c:v>
                </c:pt>
                <c:pt idx="2">
                  <c:v>0.190510807101541</c:v>
                </c:pt>
                <c:pt idx="3">
                  <c:v>0.2090934752381052</c:v>
                </c:pt>
                <c:pt idx="4">
                  <c:v>0.21721371468506373</c:v>
                </c:pt>
                <c:pt idx="5">
                  <c:v>0.23168671014139069</c:v>
                </c:pt>
                <c:pt idx="6">
                  <c:v>0.24623197745438458</c:v>
                </c:pt>
                <c:pt idx="7">
                  <c:v>0.28929068150208626</c:v>
                </c:pt>
                <c:pt idx="8">
                  <c:v>0.29259561570693621</c:v>
                </c:pt>
                <c:pt idx="9">
                  <c:v>0.32419534714837772</c:v>
                </c:pt>
                <c:pt idx="10">
                  <c:v>0.33127331622957173</c:v>
                </c:pt>
                <c:pt idx="11">
                  <c:v>0.37381780120369335</c:v>
                </c:pt>
                <c:pt idx="12">
                  <c:v>0.38569604490133508</c:v>
                </c:pt>
                <c:pt idx="13">
                  <c:v>0.41059079647625735</c:v>
                </c:pt>
                <c:pt idx="14">
                  <c:v>0.46052748109180436</c:v>
                </c:pt>
                <c:pt idx="15">
                  <c:v>0.46443604228039953</c:v>
                </c:pt>
                <c:pt idx="16">
                  <c:v>0.49290394358362294</c:v>
                </c:pt>
                <c:pt idx="17">
                  <c:v>0.523762104633265</c:v>
                </c:pt>
                <c:pt idx="18">
                  <c:v>0.6246529177004545</c:v>
                </c:pt>
                <c:pt idx="19">
                  <c:v>0.67000901046600281</c:v>
                </c:pt>
                <c:pt idx="20">
                  <c:v>0.68905085195287408</c:v>
                </c:pt>
                <c:pt idx="21">
                  <c:v>0.71282457819145606</c:v>
                </c:pt>
                <c:pt idx="22">
                  <c:v>0.80390467987367209</c:v>
                </c:pt>
                <c:pt idx="23">
                  <c:v>0.83282302510716477</c:v>
                </c:pt>
                <c:pt idx="24">
                  <c:v>1.0796187040765131</c:v>
                </c:pt>
                <c:pt idx="25">
                  <c:v>1.089906760234576</c:v>
                </c:pt>
                <c:pt idx="26">
                  <c:v>1.1703394672890117</c:v>
                </c:pt>
                <c:pt idx="27">
                  <c:v>2.9215015019514134</c:v>
                </c:pt>
                <c:pt idx="28">
                  <c:v>0.38021028872466567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71454720"/>
        <c:axId val="271638528"/>
      </c:barChart>
      <c:catAx>
        <c:axId val="271454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71638528"/>
        <c:crosses val="autoZero"/>
        <c:auto val="1"/>
        <c:lblAlgn val="ctr"/>
        <c:lblOffset val="100"/>
        <c:tickLblSkip val="1"/>
        <c:noMultiLvlLbl val="0"/>
      </c:catAx>
      <c:valAx>
        <c:axId val="271638528"/>
        <c:scaling>
          <c:orientation val="minMax"/>
          <c:max val="4.5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Coef.Preval./10.000hab.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71454720"/>
        <c:crosses val="autoZero"/>
        <c:crossBetween val="between"/>
      </c:valAx>
      <c:spPr>
        <a:gradFill flip="none" rotWithShape="1">
          <a:gsLst>
            <a:gs pos="22000">
              <a:srgbClr val="4F81BD">
                <a:tint val="66000"/>
                <a:satMod val="160000"/>
                <a:lumMod val="94000"/>
                <a:lumOff val="6000"/>
              </a:srgbClr>
            </a:gs>
            <a:gs pos="26000">
              <a:srgbClr val="FFFF00"/>
            </a:gs>
          </a:gsLst>
          <a:lin ang="0" scaled="0"/>
          <a:tileRect/>
        </a:gradFill>
        <a:effectLst>
          <a:outerShdw dist="50800" dir="5400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solidFill>
      <a:schemeClr val="tx1"/>
    </a:solid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Coeficiente de Prevalência de Hanseníase, Estado de São Paulo, 2016.</a:t>
            </a: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GVE!$D$206</c:f>
              <c:strCache>
                <c:ptCount val="1"/>
                <c:pt idx="0">
                  <c:v>Coef.Prev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27"/>
            <c:invertIfNegative val="0"/>
            <c:bubble3D val="0"/>
          </c:dPt>
          <c:dPt>
            <c:idx val="28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1"/>
                </a:solidFill>
              </a:ln>
            </c:spPr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GVE!$A$207:$A$235</c:f>
              <c:strCache>
                <c:ptCount val="29"/>
                <c:pt idx="0">
                  <c:v>1341 Botucatu</c:v>
                </c:pt>
                <c:pt idx="1">
                  <c:v>1333 Mogi das Cruzes</c:v>
                </c:pt>
                <c:pt idx="2">
                  <c:v>1331 S.Paulo</c:v>
                </c:pt>
                <c:pt idx="3">
                  <c:v>1335 Osasco</c:v>
                </c:pt>
                <c:pt idx="4">
                  <c:v>1351 S.José dos Campos</c:v>
                </c:pt>
                <c:pt idx="5">
                  <c:v>1337 Araraquara</c:v>
                </c:pt>
                <c:pt idx="6">
                  <c:v>1332 Santo André</c:v>
                </c:pt>
                <c:pt idx="7">
                  <c:v>1575 Itapeva</c:v>
                </c:pt>
                <c:pt idx="8">
                  <c:v>1334 Franco da Rocha</c:v>
                </c:pt>
                <c:pt idx="9">
                  <c:v>1350 S.João da Boa Vista</c:v>
                </c:pt>
                <c:pt idx="10">
                  <c:v>1352 Taubaté</c:v>
                </c:pt>
                <c:pt idx="11">
                  <c:v>1342 Campinas</c:v>
                </c:pt>
                <c:pt idx="12">
                  <c:v>1349 Santos</c:v>
                </c:pt>
                <c:pt idx="13">
                  <c:v>1338 Assis</c:v>
                </c:pt>
                <c:pt idx="14">
                  <c:v>1345 Piracicaba</c:v>
                </c:pt>
                <c:pt idx="15">
                  <c:v>1340 Bauru</c:v>
                </c:pt>
                <c:pt idx="16">
                  <c:v>1347 Registro</c:v>
                </c:pt>
                <c:pt idx="17">
                  <c:v>1343 Franca</c:v>
                </c:pt>
                <c:pt idx="18">
                  <c:v>1353 Sorocaba</c:v>
                </c:pt>
                <c:pt idx="19">
                  <c:v>1339 Barretos</c:v>
                </c:pt>
                <c:pt idx="20">
                  <c:v>1573 Presidente Venceslau</c:v>
                </c:pt>
                <c:pt idx="21">
                  <c:v>1344 Marília</c:v>
                </c:pt>
                <c:pt idx="22">
                  <c:v>1336 Araçatuba</c:v>
                </c:pt>
                <c:pt idx="23">
                  <c:v>1346 Presidente Prudente</c:v>
                </c:pt>
                <c:pt idx="24">
                  <c:v>1354 S.José do Rio Preto</c:v>
                </c:pt>
                <c:pt idx="25">
                  <c:v>1576 Caraguatatuba</c:v>
                </c:pt>
                <c:pt idx="26">
                  <c:v>1348 Ribeirão Preto</c:v>
                </c:pt>
                <c:pt idx="27">
                  <c:v>1574 Jales</c:v>
                </c:pt>
                <c:pt idx="28">
                  <c:v>Total</c:v>
                </c:pt>
              </c:strCache>
            </c:strRef>
          </c:cat>
          <c:val>
            <c:numRef>
              <c:f>GVE!$D$207:$D$235</c:f>
              <c:numCache>
                <c:formatCode>0.00</c:formatCode>
                <c:ptCount val="29"/>
                <c:pt idx="0">
                  <c:v>0.13234559404974208</c:v>
                </c:pt>
                <c:pt idx="1">
                  <c:v>0.14332949642546475</c:v>
                </c:pt>
                <c:pt idx="2">
                  <c:v>0.16779952110681229</c:v>
                </c:pt>
                <c:pt idx="3">
                  <c:v>0.17927778788799265</c:v>
                </c:pt>
                <c:pt idx="4">
                  <c:v>0.18709738980431484</c:v>
                </c:pt>
                <c:pt idx="5">
                  <c:v>0.19015535692660904</c:v>
                </c:pt>
                <c:pt idx="6">
                  <c:v>0.21193539770590894</c:v>
                </c:pt>
                <c:pt idx="7">
                  <c:v>0.21234127489701446</c:v>
                </c:pt>
                <c:pt idx="8">
                  <c:v>0.24077156969305064</c:v>
                </c:pt>
                <c:pt idx="9">
                  <c:v>0.25513427352338003</c:v>
                </c:pt>
                <c:pt idx="10">
                  <c:v>0.25749352127908065</c:v>
                </c:pt>
                <c:pt idx="11">
                  <c:v>0.2853515453012298</c:v>
                </c:pt>
                <c:pt idx="12">
                  <c:v>0.31439030618858016</c:v>
                </c:pt>
                <c:pt idx="13">
                  <c:v>0.33050544611005417</c:v>
                </c:pt>
                <c:pt idx="14">
                  <c:v>0.35693588068736765</c:v>
                </c:pt>
                <c:pt idx="15">
                  <c:v>0.39027537830693337</c:v>
                </c:pt>
                <c:pt idx="16">
                  <c:v>0.4218385834660367</c:v>
                </c:pt>
                <c:pt idx="17">
                  <c:v>0.42754166393515047</c:v>
                </c:pt>
                <c:pt idx="18">
                  <c:v>0.64417276713614591</c:v>
                </c:pt>
                <c:pt idx="19">
                  <c:v>0.68975189624292144</c:v>
                </c:pt>
                <c:pt idx="20">
                  <c:v>0.79862902018202087</c:v>
                </c:pt>
                <c:pt idx="21">
                  <c:v>0.79979451433247151</c:v>
                </c:pt>
                <c:pt idx="22">
                  <c:v>0.81347948417653282</c:v>
                </c:pt>
                <c:pt idx="23">
                  <c:v>0.90224400974423524</c:v>
                </c:pt>
                <c:pt idx="24">
                  <c:v>0.98963153222912614</c:v>
                </c:pt>
                <c:pt idx="25">
                  <c:v>1.0954239447155183</c:v>
                </c:pt>
                <c:pt idx="26">
                  <c:v>1.9478003136911974</c:v>
                </c:pt>
                <c:pt idx="27">
                  <c:v>2.353477356185723</c:v>
                </c:pt>
                <c:pt idx="28">
                  <c:v>0.37542151959502568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71677440"/>
        <c:axId val="271639104"/>
      </c:barChart>
      <c:catAx>
        <c:axId val="271677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71639104"/>
        <c:crosses val="autoZero"/>
        <c:auto val="1"/>
        <c:lblAlgn val="ctr"/>
        <c:lblOffset val="100"/>
        <c:tickLblSkip val="1"/>
        <c:noMultiLvlLbl val="0"/>
      </c:catAx>
      <c:valAx>
        <c:axId val="271639104"/>
        <c:scaling>
          <c:orientation val="minMax"/>
          <c:max val="4.5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Coef.Preval./10.000hab.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71677440"/>
        <c:crosses val="autoZero"/>
        <c:crossBetween val="between"/>
      </c:valAx>
      <c:spPr>
        <a:gradFill flip="none" rotWithShape="1">
          <a:gsLst>
            <a:gs pos="22000">
              <a:srgbClr val="4F81BD">
                <a:tint val="66000"/>
                <a:satMod val="160000"/>
                <a:lumMod val="94000"/>
                <a:lumOff val="6000"/>
              </a:srgbClr>
            </a:gs>
            <a:gs pos="26000">
              <a:srgbClr val="FFFF00"/>
            </a:gs>
          </a:gsLst>
          <a:lin ang="0" scaled="0"/>
          <a:tileRect/>
        </a:gradFill>
        <a:effectLst>
          <a:outerShdw dist="50800" dir="5400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solidFill>
      <a:schemeClr val="tx1"/>
    </a:solid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title>
      <c:tx>
        <c:rich>
          <a:bodyPr/>
          <a:lstStyle/>
          <a:p>
            <a:pPr algn="r">
              <a:defRPr sz="1000" b="0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r>
              <a:rPr lang="pt-BR" sz="1800" b="1" i="0" u="none" strike="noStrike" baseline="0" dirty="0" err="1">
                <a:solidFill>
                  <a:srgbClr val="FFFFFF"/>
                </a:solidFill>
                <a:latin typeface="Calibri"/>
              </a:rPr>
              <a:t>Coef</a:t>
            </a:r>
            <a:r>
              <a:rPr lang="pt-BR" sz="1800" b="1" i="0" u="none" strike="noStrike" baseline="0" dirty="0">
                <a:solidFill>
                  <a:srgbClr val="FFFFFF"/>
                </a:solidFill>
                <a:latin typeface="Calibri"/>
              </a:rPr>
              <a:t>. Detecção </a:t>
            </a:r>
            <a:r>
              <a:rPr lang="pt-BR" sz="1800" b="1" i="0" u="none" strike="noStrike" baseline="0" dirty="0" smtClean="0">
                <a:solidFill>
                  <a:srgbClr val="FFFFFF"/>
                </a:solidFill>
                <a:latin typeface="Calibri"/>
              </a:rPr>
              <a:t>de casos novos de Hanseníase </a:t>
            </a:r>
            <a:r>
              <a:rPr lang="pt-BR" sz="1800" b="1" i="0" u="none" strike="noStrike" baseline="0" dirty="0">
                <a:solidFill>
                  <a:srgbClr val="FFFFFF"/>
                </a:solidFill>
                <a:latin typeface="Calibri"/>
              </a:rPr>
              <a:t>, segundo </a:t>
            </a:r>
            <a:r>
              <a:rPr lang="pt-BR" sz="1800" b="1" i="0" u="none" strike="noStrike" baseline="0" dirty="0" err="1">
                <a:solidFill>
                  <a:srgbClr val="FFFFFF"/>
                </a:solidFill>
                <a:latin typeface="Calibri"/>
              </a:rPr>
              <a:t>GVEs</a:t>
            </a:r>
            <a:r>
              <a:rPr lang="pt-BR" sz="1800" b="1" i="0" u="none" strike="noStrike" baseline="0" dirty="0">
                <a:solidFill>
                  <a:srgbClr val="FFFFFF"/>
                </a:solidFill>
                <a:latin typeface="Calibri"/>
              </a:rPr>
              <a:t>, </a:t>
            </a:r>
          </a:p>
          <a:p>
            <a:pPr algn="r">
              <a:defRPr sz="1000" b="0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r>
              <a:rPr lang="pt-BR" sz="1800" b="1" i="0" u="none" strike="noStrike" baseline="0" dirty="0">
                <a:solidFill>
                  <a:srgbClr val="FFFFFF"/>
                </a:solidFill>
                <a:latin typeface="Calibri"/>
              </a:rPr>
              <a:t>Estado de São Paulo, 2016.</a:t>
            </a:r>
          </a:p>
        </c:rich>
      </c:tx>
      <c:layout>
        <c:manualLayout>
          <c:xMode val="edge"/>
          <c:yMode val="edge"/>
          <c:x val="0.19027188081936686"/>
          <c:y val="1.754385964912280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0166325019428435"/>
          <c:y val="0.14024122807017547"/>
          <c:w val="0.7605155500813795"/>
          <c:h val="0.80482093521204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'GVE-CN-FEtaria'!$D$131</c:f>
              <c:strCache>
                <c:ptCount val="1"/>
                <c:pt idx="0">
                  <c:v>Detec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Pt>
            <c:idx val="28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29"/>
            <c:invertIfNegative val="0"/>
            <c:bubble3D val="0"/>
            <c:spPr>
              <a:solidFill>
                <a:srgbClr val="00B050"/>
              </a:solidFill>
            </c:spPr>
          </c:dPt>
          <c:dLbls>
            <c:spPr>
              <a:noFill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'GVE-CN-FEtaria'!$C$132:$C$160</c:f>
              <c:strCache>
                <c:ptCount val="29"/>
                <c:pt idx="0">
                  <c:v>1341 GVE 16 BOTUCATU</c:v>
                </c:pt>
                <c:pt idx="1">
                  <c:v>1331 GVE 1 CAPITAL</c:v>
                </c:pt>
                <c:pt idx="2">
                  <c:v>1335 GVE 10 OSASCO</c:v>
                </c:pt>
                <c:pt idx="3">
                  <c:v>1333 GVE 8 MOGI DAS CRUZES</c:v>
                </c:pt>
                <c:pt idx="4">
                  <c:v>1340 GVE 15 BAURU</c:v>
                </c:pt>
                <c:pt idx="5">
                  <c:v>1332 GVE 7 SANTO ANDRE</c:v>
                </c:pt>
                <c:pt idx="6">
                  <c:v>1351 GVE 27 S. JOSE DOS CAMPOS</c:v>
                </c:pt>
                <c:pt idx="7">
                  <c:v>1337 GVE 12 ARARAQUARA</c:v>
                </c:pt>
                <c:pt idx="8">
                  <c:v>1575 GVE 32 ITAPEVA</c:v>
                </c:pt>
                <c:pt idx="9">
                  <c:v>1350 GVE 26 S. JOAO DA BOA VISTA</c:v>
                </c:pt>
                <c:pt idx="10">
                  <c:v>1342 GVE 17 CAMPINAS</c:v>
                </c:pt>
                <c:pt idx="11">
                  <c:v>1334 GVE 9 FRANCO DA ROCHA</c:v>
                </c:pt>
                <c:pt idx="12">
                  <c:v>1352 GVE 33 TAUBATE</c:v>
                </c:pt>
                <c:pt idx="13">
                  <c:v>1345 GVE 20 PIRACICABA</c:v>
                </c:pt>
                <c:pt idx="14">
                  <c:v>Estado de São Paulo</c:v>
                </c:pt>
                <c:pt idx="15">
                  <c:v>1338 GVE 13 ASSIS</c:v>
                </c:pt>
                <c:pt idx="16">
                  <c:v>1347 GVE 23 REGISTRO</c:v>
                </c:pt>
                <c:pt idx="17">
                  <c:v>1349 GVE 25 SANTOS</c:v>
                </c:pt>
                <c:pt idx="18">
                  <c:v>1343 GVE 18 FRANCA</c:v>
                </c:pt>
                <c:pt idx="19">
                  <c:v>1353 GVE 31 SOROCABA</c:v>
                </c:pt>
                <c:pt idx="20">
                  <c:v>1344 GVE 19 MARILIA</c:v>
                </c:pt>
                <c:pt idx="21">
                  <c:v>1354 GVE 29 S. JOSE DO RIO PRETO</c:v>
                </c:pt>
                <c:pt idx="22">
                  <c:v>1339 GVE 14 BARRETOS</c:v>
                </c:pt>
                <c:pt idx="23">
                  <c:v>1573 GVE 22 PRES. VENCESLAU</c:v>
                </c:pt>
                <c:pt idx="24">
                  <c:v>1346 GVE 21 PRES. PRUDENTE</c:v>
                </c:pt>
                <c:pt idx="25">
                  <c:v>1576 GVE 28 CARAGUATATUBA</c:v>
                </c:pt>
                <c:pt idx="26">
                  <c:v>1336 GVE 11 ARACATUBA</c:v>
                </c:pt>
                <c:pt idx="27">
                  <c:v>1348 GVE 24 RIBEIRAO PRETO</c:v>
                </c:pt>
                <c:pt idx="28">
                  <c:v>1574 GVE 30 JALES</c:v>
                </c:pt>
              </c:strCache>
            </c:strRef>
          </c:cat>
          <c:val>
            <c:numRef>
              <c:f>'GVE-CN-FEtaria'!$D$132:$D$160</c:f>
              <c:numCache>
                <c:formatCode>0.00</c:formatCode>
                <c:ptCount val="29"/>
                <c:pt idx="0">
                  <c:v>0.99259195537306566</c:v>
                </c:pt>
                <c:pt idx="1">
                  <c:v>1.0632840941421768</c:v>
                </c:pt>
                <c:pt idx="2">
                  <c:v>1.3868659063033395</c:v>
                </c:pt>
                <c:pt idx="3">
                  <c:v>1.3991688936771558</c:v>
                </c:pt>
                <c:pt idx="4">
                  <c:v>1.6478293750737185</c:v>
                </c:pt>
                <c:pt idx="5">
                  <c:v>1.680866947322726</c:v>
                </c:pt>
                <c:pt idx="6">
                  <c:v>1.777425203140991</c:v>
                </c:pt>
                <c:pt idx="7">
                  <c:v>1.801471802462612</c:v>
                </c:pt>
                <c:pt idx="8">
                  <c:v>2.1234127489701446</c:v>
                </c:pt>
                <c:pt idx="9">
                  <c:v>2.1868652016289714</c:v>
                </c:pt>
                <c:pt idx="10">
                  <c:v>2.3407743950491509</c:v>
                </c:pt>
                <c:pt idx="11">
                  <c:v>2.4077156969305062</c:v>
                </c:pt>
                <c:pt idx="12">
                  <c:v>2.6668971846761926</c:v>
                </c:pt>
                <c:pt idx="13">
                  <c:v>2.7256921797944438</c:v>
                </c:pt>
                <c:pt idx="14">
                  <c:v>2.9117514287638002</c:v>
                </c:pt>
                <c:pt idx="15">
                  <c:v>3.0984885572817578</c:v>
                </c:pt>
                <c:pt idx="16">
                  <c:v>3.1637893759952753</c:v>
                </c:pt>
                <c:pt idx="17">
                  <c:v>3.2542154500221447</c:v>
                </c:pt>
                <c:pt idx="18">
                  <c:v>3.4203333114812038</c:v>
                </c:pt>
                <c:pt idx="19">
                  <c:v>4.8312957535210943</c:v>
                </c:pt>
                <c:pt idx="20">
                  <c:v>5.537038945378649</c:v>
                </c:pt>
                <c:pt idx="21">
                  <c:v>7.10117282668228</c:v>
                </c:pt>
                <c:pt idx="22">
                  <c:v>7.357353559924495</c:v>
                </c:pt>
                <c:pt idx="23">
                  <c:v>7.9862902018202089</c:v>
                </c:pt>
                <c:pt idx="24">
                  <c:v>8.1631600881621296</c:v>
                </c:pt>
                <c:pt idx="25">
                  <c:v>8.4504132878054286</c:v>
                </c:pt>
                <c:pt idx="26">
                  <c:v>8.909537207647741</c:v>
                </c:pt>
                <c:pt idx="27">
                  <c:v>13.484771402477522</c:v>
                </c:pt>
                <c:pt idx="28">
                  <c:v>15.316281206922957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2155648"/>
        <c:axId val="271641984"/>
      </c:barChart>
      <c:dateAx>
        <c:axId val="27215564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71641984"/>
        <c:crossesAt val="0"/>
        <c:auto val="0"/>
        <c:lblOffset val="100"/>
        <c:baseTimeUnit val="days"/>
        <c:majorUnit val="1"/>
      </c:dateAx>
      <c:valAx>
        <c:axId val="271641984"/>
        <c:scaling>
          <c:orientation val="minMax"/>
        </c:scaling>
        <c:delete val="0"/>
        <c:axPos val="b"/>
        <c:majorGridlines>
          <c:spPr>
            <a:ln w="15875">
              <a:solidFill>
                <a:schemeClr val="bg1"/>
              </a:solidFill>
              <a:prstDash val="sysDash"/>
            </a:ln>
          </c:spPr>
        </c:majorGridlines>
        <c:minorGridlines>
          <c:spPr>
            <a:ln w="9525">
              <a:solidFill>
                <a:schemeClr val="bg2"/>
              </a:solidFill>
            </a:ln>
          </c:spPr>
        </c:minorGridlines>
        <c:numFmt formatCode="#,##0.0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72155648"/>
        <c:crosses val="autoZero"/>
        <c:crossBetween val="between"/>
      </c:valAx>
      <c:spPr>
        <a:gradFill flip="none" rotWithShape="1">
          <a:gsLst>
            <a:gs pos="10000">
              <a:srgbClr val="1F497D">
                <a:lumMod val="60000"/>
                <a:lumOff val="40000"/>
                <a:alpha val="99000"/>
              </a:srgbClr>
            </a:gs>
            <a:gs pos="14000">
              <a:srgbClr val="FFFF00"/>
            </a:gs>
            <a:gs pos="43000">
              <a:srgbClr val="F79646">
                <a:lumMod val="75000"/>
              </a:srgbClr>
            </a:gs>
            <a:gs pos="78000">
              <a:srgbClr val="FF0000"/>
            </a:gs>
          </a:gsLst>
          <a:lin ang="0" scaled="1"/>
          <a:tileRect/>
        </a:gradFill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FFFFFF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0.79679</cdr:x>
      <cdr:y>0.54195</cdr:y>
    </cdr:from>
    <cdr:to>
      <cdr:x>0.89027</cdr:x>
      <cdr:y>0.69367</cdr:y>
    </cdr:to>
    <cdr:pic>
      <cdr:nvPicPr>
        <cdr:cNvPr id="2" name="Imagem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7285867" y="3716665"/>
          <a:ext cx="854721" cy="1040530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outerShdw blurRad="292100" dist="139700" dir="2700000" algn="tl" rotWithShape="0">
            <a:srgbClr val="333333">
              <a:alpha val="65000"/>
            </a:srgbClr>
          </a:outerShdw>
        </a:effectLst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0.23965</cdr:x>
      <cdr:y>0.13595</cdr:y>
    </cdr:from>
    <cdr:to>
      <cdr:x>0.27173</cdr:x>
      <cdr:y>0.17951</cdr:y>
    </cdr:to>
    <cdr:sp macro="" textlink="">
      <cdr:nvSpPr>
        <cdr:cNvPr id="3" name="Elipse 2"/>
        <cdr:cNvSpPr/>
      </cdr:nvSpPr>
      <cdr:spPr>
        <a:xfrm xmlns:a="http://schemas.openxmlformats.org/drawingml/2006/main">
          <a:off x="2264438" y="826156"/>
          <a:ext cx="303118" cy="264712"/>
        </a:xfrm>
        <a:prstGeom xmlns:a="http://schemas.openxmlformats.org/drawingml/2006/main" prst="ellipse">
          <a:avLst/>
        </a:prstGeom>
        <a:solidFill xmlns:a="http://schemas.openxmlformats.org/drawingml/2006/main">
          <a:srgbClr val="C00000"/>
        </a:solidFill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>
          <a:outerShdw blurRad="149987" dist="250190" dir="8460000" algn="ctr">
            <a:srgbClr val="000000">
              <a:alpha val="28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500000"/>
          </a:lightRig>
        </a:scene3d>
        <a:sp3d xmlns:a="http://schemas.openxmlformats.org/drawingml/2006/main" prstMaterial="clear">
          <a:bevelT w="88900" h="889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0.19164</cdr:x>
      <cdr:y>0.06404</cdr:y>
    </cdr:from>
    <cdr:to>
      <cdr:x>0.33341</cdr:x>
      <cdr:y>0.12976</cdr:y>
    </cdr:to>
    <cdr:sp macro="" textlink="">
      <cdr:nvSpPr>
        <cdr:cNvPr id="4" name="CaixaDeTexto 1"/>
        <cdr:cNvSpPr txBox="1"/>
      </cdr:nvSpPr>
      <cdr:spPr>
        <a:xfrm xmlns:a="http://schemas.openxmlformats.org/drawingml/2006/main">
          <a:off x="1810747" y="389181"/>
          <a:ext cx="1339556" cy="3993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t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100" b="1" dirty="0"/>
            <a:t>1991</a:t>
          </a:r>
        </a:p>
        <a:p xmlns:a="http://schemas.openxmlformats.org/drawingml/2006/main">
          <a:pPr algn="ctr"/>
          <a:r>
            <a:rPr lang="pt-BR" sz="1100" b="1" dirty="0"/>
            <a:t>PQT/OMS</a:t>
          </a:r>
        </a:p>
      </cdr:txBody>
    </cdr:sp>
  </cdr:relSizeAnchor>
  <cdr:relSizeAnchor xmlns:cdr="http://schemas.openxmlformats.org/drawingml/2006/chartDrawing">
    <cdr:from>
      <cdr:x>0.50832</cdr:x>
      <cdr:y>0.72352</cdr:y>
    </cdr:from>
    <cdr:to>
      <cdr:x>0.5404</cdr:x>
      <cdr:y>0.76707</cdr:y>
    </cdr:to>
    <cdr:sp macro="" textlink="">
      <cdr:nvSpPr>
        <cdr:cNvPr id="5" name="Elipse 4"/>
        <cdr:cNvSpPr/>
      </cdr:nvSpPr>
      <cdr:spPr>
        <a:xfrm xmlns:a="http://schemas.openxmlformats.org/drawingml/2006/main">
          <a:off x="4803029" y="4396784"/>
          <a:ext cx="303118" cy="264651"/>
        </a:xfrm>
        <a:prstGeom xmlns:a="http://schemas.openxmlformats.org/drawingml/2006/main" prst="ellipse">
          <a:avLst/>
        </a:prstGeom>
        <a:solidFill xmlns:a="http://schemas.openxmlformats.org/drawingml/2006/main">
          <a:srgbClr val="C00000"/>
        </a:solidFill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>
          <a:outerShdw blurRad="149987" dist="250190" dir="8460000" algn="ctr">
            <a:srgbClr val="000000">
              <a:alpha val="28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500000"/>
          </a:lightRig>
        </a:scene3d>
        <a:sp3d xmlns:a="http://schemas.openxmlformats.org/drawingml/2006/main" prstMaterial="clear">
          <a:bevelT w="88900" h="889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0.65592</cdr:x>
      <cdr:y>0.75888</cdr:y>
    </cdr:from>
    <cdr:to>
      <cdr:x>0.688</cdr:x>
      <cdr:y>0.80242</cdr:y>
    </cdr:to>
    <cdr:sp macro="" textlink="">
      <cdr:nvSpPr>
        <cdr:cNvPr id="6" name="Elipse 5"/>
        <cdr:cNvSpPr/>
      </cdr:nvSpPr>
      <cdr:spPr>
        <a:xfrm xmlns:a="http://schemas.openxmlformats.org/drawingml/2006/main">
          <a:off x="6197633" y="4611649"/>
          <a:ext cx="303117" cy="264591"/>
        </a:xfrm>
        <a:prstGeom xmlns:a="http://schemas.openxmlformats.org/drawingml/2006/main" prst="ellipse">
          <a:avLst/>
        </a:prstGeom>
        <a:solidFill xmlns:a="http://schemas.openxmlformats.org/drawingml/2006/main">
          <a:srgbClr val="C00000"/>
        </a:solidFill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>
          <a:outerShdw blurRad="149987" dist="250190" dir="8460000" algn="ctr">
            <a:srgbClr val="000000">
              <a:alpha val="28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500000"/>
          </a:lightRig>
        </a:scene3d>
        <a:sp3d xmlns:a="http://schemas.openxmlformats.org/drawingml/2006/main" prstMaterial="clear">
          <a:bevelT w="88900" h="889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0.45624</cdr:x>
      <cdr:y>0.57808</cdr:y>
    </cdr:from>
    <cdr:to>
      <cdr:x>0.59621</cdr:x>
      <cdr:y>0.67972</cdr:y>
    </cdr:to>
    <cdr:sp macro="" textlink="">
      <cdr:nvSpPr>
        <cdr:cNvPr id="7" name="CaixaDeTexto 1"/>
        <cdr:cNvSpPr txBox="1"/>
      </cdr:nvSpPr>
      <cdr:spPr>
        <a:xfrm xmlns:a="http://schemas.openxmlformats.org/drawingml/2006/main">
          <a:off x="4310899" y="3512960"/>
          <a:ext cx="1322549" cy="6176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t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200" b="1" dirty="0"/>
            <a:t>2000</a:t>
          </a:r>
        </a:p>
        <a:p xmlns:a="http://schemas.openxmlformats.org/drawingml/2006/main">
          <a:pPr algn="ctr"/>
          <a:r>
            <a:rPr lang="pt-BR" sz="1200" b="1" dirty="0"/>
            <a:t>Adiamento </a:t>
          </a:r>
          <a:r>
            <a:rPr lang="pt-BR" sz="1200" b="1" dirty="0" smtClean="0"/>
            <a:t>da</a:t>
          </a:r>
        </a:p>
        <a:p xmlns:a="http://schemas.openxmlformats.org/drawingml/2006/main">
          <a:pPr algn="ctr"/>
          <a:r>
            <a:rPr lang="pt-BR" sz="1200" b="1" baseline="0" dirty="0" smtClean="0"/>
            <a:t> </a:t>
          </a:r>
          <a:r>
            <a:rPr lang="pt-BR" sz="1200" b="1" baseline="0" dirty="0"/>
            <a:t>Meta Global</a:t>
          </a:r>
        </a:p>
        <a:p xmlns:a="http://schemas.openxmlformats.org/drawingml/2006/main">
          <a:pPr algn="ctr"/>
          <a:r>
            <a:rPr lang="pt-BR" sz="1200" b="1" baseline="0" dirty="0"/>
            <a:t>para 2005</a:t>
          </a:r>
          <a:endParaRPr lang="pt-BR" sz="1200" b="1" dirty="0"/>
        </a:p>
      </cdr:txBody>
    </cdr:sp>
  </cdr:relSizeAnchor>
  <cdr:relSizeAnchor xmlns:cdr="http://schemas.openxmlformats.org/drawingml/2006/chartDrawing">
    <cdr:from>
      <cdr:x>0.61927</cdr:x>
      <cdr:y>0.6413</cdr:y>
    </cdr:from>
    <cdr:to>
      <cdr:x>0.75923</cdr:x>
      <cdr:y>0.74294</cdr:y>
    </cdr:to>
    <cdr:sp macro="" textlink="">
      <cdr:nvSpPr>
        <cdr:cNvPr id="8" name="CaixaDeTexto 1"/>
        <cdr:cNvSpPr txBox="1"/>
      </cdr:nvSpPr>
      <cdr:spPr>
        <a:xfrm xmlns:a="http://schemas.openxmlformats.org/drawingml/2006/main">
          <a:off x="5851337" y="3897177"/>
          <a:ext cx="1322454" cy="6176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t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200" b="1" dirty="0"/>
            <a:t>2005</a:t>
          </a:r>
        </a:p>
        <a:p xmlns:a="http://schemas.openxmlformats.org/drawingml/2006/main">
          <a:pPr algn="ctr"/>
          <a:r>
            <a:rPr lang="pt-BR" sz="1200" b="1" dirty="0"/>
            <a:t>Mudança  de Critério</a:t>
          </a:r>
        </a:p>
        <a:p xmlns:a="http://schemas.openxmlformats.org/drawingml/2006/main">
          <a:pPr algn="ctr"/>
          <a:r>
            <a:rPr lang="pt-BR" sz="1200" b="1" dirty="0"/>
            <a:t>no Cálculo da Prevalência</a:t>
          </a:r>
        </a:p>
      </cdr:txBody>
    </cdr:sp>
  </cdr:relSizeAnchor>
  <cdr:relSizeAnchor xmlns:cdr="http://schemas.openxmlformats.org/drawingml/2006/chartDrawing">
    <cdr:from>
      <cdr:x>0.69691</cdr:x>
      <cdr:y>0.77482</cdr:y>
    </cdr:from>
    <cdr:to>
      <cdr:x>0.72899</cdr:x>
      <cdr:y>0.81838</cdr:y>
    </cdr:to>
    <cdr:sp macro="" textlink="">
      <cdr:nvSpPr>
        <cdr:cNvPr id="9" name="Elipse 8"/>
        <cdr:cNvSpPr/>
      </cdr:nvSpPr>
      <cdr:spPr>
        <a:xfrm xmlns:a="http://schemas.openxmlformats.org/drawingml/2006/main">
          <a:off x="6584924" y="4708528"/>
          <a:ext cx="303117" cy="264712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1">
            <a:lumMod val="50000"/>
          </a:schemeClr>
        </a:solidFill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>
          <a:outerShdw blurRad="149987" dist="250190" dir="8460000" algn="ctr">
            <a:srgbClr val="000000">
              <a:alpha val="28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500000"/>
          </a:lightRig>
        </a:scene3d>
        <a:sp3d xmlns:a="http://schemas.openxmlformats.org/drawingml/2006/main" prstMaterial="clear">
          <a:bevelT w="88900" h="889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0.71102</cdr:x>
      <cdr:y>0.72936</cdr:y>
    </cdr:from>
    <cdr:to>
      <cdr:x>0.85098</cdr:x>
      <cdr:y>0.831</cdr:y>
    </cdr:to>
    <cdr:sp macro="" textlink="">
      <cdr:nvSpPr>
        <cdr:cNvPr id="10" name="CaixaDeTexto 1"/>
        <cdr:cNvSpPr txBox="1"/>
      </cdr:nvSpPr>
      <cdr:spPr>
        <a:xfrm xmlns:a="http://schemas.openxmlformats.org/drawingml/2006/main">
          <a:off x="6718283" y="4432312"/>
          <a:ext cx="1322454" cy="6176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t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200" b="1" dirty="0"/>
            <a:t>2006</a:t>
          </a:r>
        </a:p>
        <a:p xmlns:a="http://schemas.openxmlformats.org/drawingml/2006/main">
          <a:pPr algn="ctr"/>
          <a:r>
            <a:rPr lang="pt-BR" sz="1200" b="1" dirty="0"/>
            <a:t>Eliminação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0.34068</cdr:x>
      <cdr:y>0.82766</cdr:y>
    </cdr:from>
    <cdr:to>
      <cdr:x>0.43009</cdr:x>
      <cdr:y>0.86441</cdr:y>
    </cdr:to>
    <cdr:sp macro="" textlink="">
      <cdr:nvSpPr>
        <cdr:cNvPr id="12" name="CaixaDeTexto 11"/>
        <cdr:cNvSpPr txBox="1"/>
      </cdr:nvSpPr>
      <cdr:spPr>
        <a:xfrm xmlns:a="http://schemas.openxmlformats.org/drawingml/2006/main">
          <a:off x="3314700" y="5181600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BR" sz="1100"/>
            <a:t>baixo</a:t>
          </a:r>
        </a:p>
      </cdr:txBody>
    </cdr:sp>
  </cdr:relSizeAnchor>
  <cdr:relSizeAnchor xmlns:cdr="http://schemas.openxmlformats.org/drawingml/2006/chartDrawing">
    <cdr:from>
      <cdr:x>0.73885</cdr:x>
      <cdr:y>0.83329</cdr:y>
    </cdr:from>
    <cdr:to>
      <cdr:x>0.82803</cdr:x>
      <cdr:y>0.87005</cdr:y>
    </cdr:to>
    <cdr:sp macro="" textlink="">
      <cdr:nvSpPr>
        <cdr:cNvPr id="14" name="CaixaDeTexto 1"/>
        <cdr:cNvSpPr txBox="1"/>
      </cdr:nvSpPr>
      <cdr:spPr>
        <a:xfrm xmlns:a="http://schemas.openxmlformats.org/drawingml/2006/main">
          <a:off x="7381875" y="5219700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100"/>
            <a:t>Médio</a:t>
          </a:r>
        </a:p>
      </cdr:txBody>
    </cdr:sp>
  </cdr:relSizeAnchor>
  <cdr:relSizeAnchor xmlns:cdr="http://schemas.openxmlformats.org/drawingml/2006/chartDrawing">
    <cdr:from>
      <cdr:x>0.59713</cdr:x>
      <cdr:y>0.82845</cdr:y>
    </cdr:from>
    <cdr:to>
      <cdr:x>0.6868</cdr:x>
      <cdr:y>0.86594</cdr:y>
    </cdr:to>
    <cdr:sp macro="" textlink="">
      <cdr:nvSpPr>
        <cdr:cNvPr id="15" name="CaixaDeTexto 1"/>
        <cdr:cNvSpPr txBox="1"/>
      </cdr:nvSpPr>
      <cdr:spPr>
        <a:xfrm xmlns:a="http://schemas.openxmlformats.org/drawingml/2006/main">
          <a:off x="5934075" y="5191125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100"/>
            <a:t>Médio</a:t>
          </a:r>
        </a:p>
      </cdr:txBody>
    </cdr:sp>
  </cdr:relSizeAnchor>
  <cdr:relSizeAnchor xmlns:cdr="http://schemas.openxmlformats.org/drawingml/2006/chartDrawing">
    <cdr:from>
      <cdr:x>0.46489</cdr:x>
      <cdr:y>0.82845</cdr:y>
    </cdr:from>
    <cdr:to>
      <cdr:x>0.55456</cdr:x>
      <cdr:y>0.86594</cdr:y>
    </cdr:to>
    <cdr:sp macro="" textlink="">
      <cdr:nvSpPr>
        <cdr:cNvPr id="16" name="CaixaDeTexto 1"/>
        <cdr:cNvSpPr txBox="1"/>
      </cdr:nvSpPr>
      <cdr:spPr>
        <a:xfrm xmlns:a="http://schemas.openxmlformats.org/drawingml/2006/main">
          <a:off x="4581525" y="5191125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100"/>
            <a:t>Médio</a:t>
          </a:r>
        </a:p>
      </cdr:txBody>
    </cdr:sp>
  </cdr:relSizeAnchor>
  <cdr:relSizeAnchor xmlns:cdr="http://schemas.openxmlformats.org/drawingml/2006/chartDrawing">
    <cdr:from>
      <cdr:x>0.86042</cdr:x>
      <cdr:y>0.82845</cdr:y>
    </cdr:from>
    <cdr:to>
      <cdr:x>0.94935</cdr:x>
      <cdr:y>0.86594</cdr:y>
    </cdr:to>
    <cdr:sp macro="" textlink="">
      <cdr:nvSpPr>
        <cdr:cNvPr id="17" name="CaixaDeTexto 1"/>
        <cdr:cNvSpPr txBox="1"/>
      </cdr:nvSpPr>
      <cdr:spPr>
        <a:xfrm xmlns:a="http://schemas.openxmlformats.org/drawingml/2006/main">
          <a:off x="8629650" y="5191125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100"/>
            <a:t>Médio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0.34068</cdr:x>
      <cdr:y>0.82766</cdr:y>
    </cdr:from>
    <cdr:to>
      <cdr:x>0.43009</cdr:x>
      <cdr:y>0.86441</cdr:y>
    </cdr:to>
    <cdr:sp macro="" textlink="">
      <cdr:nvSpPr>
        <cdr:cNvPr id="12" name="CaixaDeTexto 11"/>
        <cdr:cNvSpPr txBox="1"/>
      </cdr:nvSpPr>
      <cdr:spPr>
        <a:xfrm xmlns:a="http://schemas.openxmlformats.org/drawingml/2006/main">
          <a:off x="3314700" y="5181600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BR" sz="1100"/>
            <a:t>baixo</a:t>
          </a:r>
        </a:p>
      </cdr:txBody>
    </cdr:sp>
  </cdr:relSizeAnchor>
  <cdr:relSizeAnchor xmlns:cdr="http://schemas.openxmlformats.org/drawingml/2006/chartDrawing">
    <cdr:from>
      <cdr:x>0.73885</cdr:x>
      <cdr:y>0.83329</cdr:y>
    </cdr:from>
    <cdr:to>
      <cdr:x>0.82803</cdr:x>
      <cdr:y>0.87005</cdr:y>
    </cdr:to>
    <cdr:sp macro="" textlink="">
      <cdr:nvSpPr>
        <cdr:cNvPr id="14" name="CaixaDeTexto 1"/>
        <cdr:cNvSpPr txBox="1"/>
      </cdr:nvSpPr>
      <cdr:spPr>
        <a:xfrm xmlns:a="http://schemas.openxmlformats.org/drawingml/2006/main">
          <a:off x="7381875" y="5219700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100"/>
            <a:t>Médio</a:t>
          </a:r>
        </a:p>
      </cdr:txBody>
    </cdr:sp>
  </cdr:relSizeAnchor>
  <cdr:relSizeAnchor xmlns:cdr="http://schemas.openxmlformats.org/drawingml/2006/chartDrawing">
    <cdr:from>
      <cdr:x>0.59713</cdr:x>
      <cdr:y>0.82845</cdr:y>
    </cdr:from>
    <cdr:to>
      <cdr:x>0.6868</cdr:x>
      <cdr:y>0.86594</cdr:y>
    </cdr:to>
    <cdr:sp macro="" textlink="">
      <cdr:nvSpPr>
        <cdr:cNvPr id="15" name="CaixaDeTexto 1"/>
        <cdr:cNvSpPr txBox="1"/>
      </cdr:nvSpPr>
      <cdr:spPr>
        <a:xfrm xmlns:a="http://schemas.openxmlformats.org/drawingml/2006/main">
          <a:off x="5934075" y="5191125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100"/>
            <a:t>Médio</a:t>
          </a:r>
        </a:p>
      </cdr:txBody>
    </cdr:sp>
  </cdr:relSizeAnchor>
  <cdr:relSizeAnchor xmlns:cdr="http://schemas.openxmlformats.org/drawingml/2006/chartDrawing">
    <cdr:from>
      <cdr:x>0.46489</cdr:x>
      <cdr:y>0.82845</cdr:y>
    </cdr:from>
    <cdr:to>
      <cdr:x>0.55456</cdr:x>
      <cdr:y>0.86594</cdr:y>
    </cdr:to>
    <cdr:sp macro="" textlink="">
      <cdr:nvSpPr>
        <cdr:cNvPr id="16" name="CaixaDeTexto 1"/>
        <cdr:cNvSpPr txBox="1"/>
      </cdr:nvSpPr>
      <cdr:spPr>
        <a:xfrm xmlns:a="http://schemas.openxmlformats.org/drawingml/2006/main">
          <a:off x="4581525" y="5191125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100"/>
            <a:t>Médio</a:t>
          </a:r>
        </a:p>
      </cdr:txBody>
    </cdr:sp>
  </cdr:relSizeAnchor>
  <cdr:relSizeAnchor xmlns:cdr="http://schemas.openxmlformats.org/drawingml/2006/chartDrawing">
    <cdr:from>
      <cdr:x>0.86042</cdr:x>
      <cdr:y>0.82845</cdr:y>
    </cdr:from>
    <cdr:to>
      <cdr:x>0.94935</cdr:x>
      <cdr:y>0.86594</cdr:y>
    </cdr:to>
    <cdr:sp macro="" textlink="">
      <cdr:nvSpPr>
        <cdr:cNvPr id="17" name="CaixaDeTexto 1"/>
        <cdr:cNvSpPr txBox="1"/>
      </cdr:nvSpPr>
      <cdr:spPr>
        <a:xfrm xmlns:a="http://schemas.openxmlformats.org/drawingml/2006/main">
          <a:off x="8629650" y="5191125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100"/>
            <a:t>Médio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1BB130F-9330-4066-AEFE-E3DF81BAA22F}" type="datetimeFigureOut">
              <a:rPr lang="en-US"/>
              <a:pPr>
                <a:defRPr/>
              </a:pPr>
              <a:t>5/25/2017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9988"/>
            <a:ext cx="4213225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pPr lvl="0"/>
            <a:endParaRPr lang="en-US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en-US" noProof="0" smtClean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57C1D3B-F448-484A-A8EF-C2E4D5380600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9345666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61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fld id="{E9E3B222-A555-4B57-A775-920AC853DB2A}" type="slidenum">
              <a:rPr lang="pt-BR" altLang="pt-BR"/>
              <a:pPr/>
              <a:t>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45058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altLang="en-US" sz="1400" b="1"/>
              <a:t>Custom animation effects: object spins on end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1400"/>
              <a:t>(Advanced)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mtClean="0"/>
              <a:t>To reproduce the background effects on this slide, do the following: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Slides</a:t>
            </a:r>
            <a:r>
              <a:rPr lang="en-US" altLang="en-US" smtClean="0"/>
              <a:t> group, click </a:t>
            </a:r>
            <a:r>
              <a:rPr lang="en-US" altLang="en-US" b="1" smtClean="0"/>
              <a:t>Layout</a:t>
            </a:r>
            <a:r>
              <a:rPr lang="en-US" altLang="en-US" smtClean="0"/>
              <a:t>, and then click </a:t>
            </a:r>
            <a:r>
              <a:rPr lang="en-US" altLang="en-US" b="1" smtClean="0"/>
              <a:t>Blank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Right-click the slide background area, and then click </a:t>
            </a:r>
            <a:r>
              <a:rPr lang="en-US" altLang="en-US" b="1" smtClean="0"/>
              <a:t>Format Background</a:t>
            </a:r>
            <a:r>
              <a:rPr lang="en-US" altLang="en-US" smtClean="0"/>
              <a:t>. In the </a:t>
            </a:r>
            <a:r>
              <a:rPr lang="en-US" altLang="en-US" b="1" smtClean="0"/>
              <a:t>Format Background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Fill</a:t>
            </a:r>
            <a:r>
              <a:rPr lang="en-US" altLang="en-US" smtClean="0"/>
              <a:t> in the left pane, and then select </a:t>
            </a:r>
            <a:r>
              <a:rPr lang="en-US" altLang="en-US" b="1" smtClean="0"/>
              <a:t>Solid fill</a:t>
            </a:r>
            <a:r>
              <a:rPr lang="en-US" altLang="en-US" smtClean="0"/>
              <a:t> in the </a:t>
            </a:r>
            <a:r>
              <a:rPr lang="en-US" altLang="en-US" b="1" smtClean="0"/>
              <a:t>Fill</a:t>
            </a:r>
            <a:r>
              <a:rPr lang="en-US" altLang="en-US" smtClean="0"/>
              <a:t> pane. Click the button next to </a:t>
            </a:r>
            <a:r>
              <a:rPr lang="en-US" altLang="en-US" b="1" smtClean="0"/>
              <a:t>Color</a:t>
            </a:r>
            <a:r>
              <a:rPr lang="en-US" altLang="en-US" smtClean="0"/>
              <a:t>, and then under </a:t>
            </a:r>
            <a:r>
              <a:rPr lang="en-US" altLang="en-US" b="1" smtClean="0"/>
              <a:t>Theme Colors </a:t>
            </a:r>
            <a:r>
              <a:rPr lang="en-US" altLang="en-US" smtClean="0"/>
              <a:t>click </a:t>
            </a:r>
            <a:r>
              <a:rPr lang="en-US" altLang="en-US" b="1" smtClean="0"/>
              <a:t>White, Background 1 </a:t>
            </a:r>
            <a:r>
              <a:rPr lang="en-US" altLang="en-US" smtClean="0"/>
              <a:t>(first row, first option from the left).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mtClean="0"/>
              <a:t>To reproduce the rectangle on this slide, do the following: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click </a:t>
            </a:r>
            <a:r>
              <a:rPr lang="en-US" altLang="en-US" b="1" smtClean="0"/>
              <a:t>Shapes</a:t>
            </a:r>
            <a:r>
              <a:rPr lang="en-US" altLang="en-US" smtClean="0"/>
              <a:t>, and then under </a:t>
            </a:r>
            <a:r>
              <a:rPr lang="en-US" altLang="en-US" b="1" smtClean="0"/>
              <a:t>Rectangles</a:t>
            </a:r>
            <a:r>
              <a:rPr lang="en-US" altLang="en-US" smtClean="0"/>
              <a:t> click </a:t>
            </a:r>
            <a:r>
              <a:rPr lang="en-US" altLang="en-US" b="1" smtClean="0"/>
              <a:t>Rounded Rectangle </a:t>
            </a:r>
            <a:r>
              <a:rPr lang="en-US" altLang="en-US" smtClean="0"/>
              <a:t>(second option from the left). On the slide, drag to draw a rounded rectangle.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rectangle. Drag the yellow diamond adjustment handle to the left to decrease the amount of rounding on the corners.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With the rounded rectangle still selected, 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</a:t>
            </a:r>
            <a:r>
              <a:rPr lang="en-US" altLang="en-US" b="1" smtClean="0"/>
              <a:t>Size</a:t>
            </a:r>
            <a:r>
              <a:rPr lang="en-US" altLang="en-US" smtClean="0"/>
              <a:t> group, do the following: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Shape Height</a:t>
            </a:r>
            <a:r>
              <a:rPr lang="en-US" altLang="en-US" smtClean="0"/>
              <a:t> box, enter </a:t>
            </a:r>
            <a:r>
              <a:rPr lang="en-US" altLang="en-US" b="1" smtClean="0"/>
              <a:t>3.5”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Shape Width</a:t>
            </a:r>
            <a:r>
              <a:rPr lang="en-US" altLang="en-US" smtClean="0"/>
              <a:t> box, enter </a:t>
            </a:r>
            <a:r>
              <a:rPr lang="en-US" altLang="en-US" b="1" smtClean="0"/>
              <a:t>0.25”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bottom right corner of the </a:t>
            </a:r>
            <a:r>
              <a:rPr lang="en-US" altLang="en-US" b="1" smtClean="0"/>
              <a:t>Shape Styles</a:t>
            </a:r>
            <a:r>
              <a:rPr lang="en-US" altLang="en-US" smtClean="0"/>
              <a:t> group, click the </a:t>
            </a:r>
            <a:r>
              <a:rPr lang="en-US" altLang="en-US" b="1" smtClean="0"/>
              <a:t>Format Shape</a:t>
            </a:r>
            <a:r>
              <a:rPr lang="en-US" altLang="en-US" smtClean="0"/>
              <a:t> dialog box launcher.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Fill </a:t>
            </a:r>
            <a:r>
              <a:rPr lang="en-US" altLang="en-US" smtClean="0"/>
              <a:t>in the left pane. In the </a:t>
            </a:r>
            <a:r>
              <a:rPr lang="en-US" altLang="en-US" b="1" smtClean="0"/>
              <a:t>Fill</a:t>
            </a:r>
            <a:r>
              <a:rPr lang="en-US" altLang="en-US" smtClean="0"/>
              <a:t> pane, select </a:t>
            </a:r>
            <a:r>
              <a:rPr lang="en-US" altLang="en-US" b="1" smtClean="0"/>
              <a:t>Solid fill</a:t>
            </a:r>
            <a:r>
              <a:rPr lang="en-US" altLang="en-US" smtClean="0"/>
              <a:t>, click the button next to </a:t>
            </a:r>
            <a:r>
              <a:rPr lang="en-US" altLang="en-US" b="1" smtClean="0"/>
              <a:t>Color</a:t>
            </a:r>
            <a:r>
              <a:rPr lang="en-US" altLang="en-US" smtClean="0"/>
              <a:t>, and then under </a:t>
            </a:r>
            <a:r>
              <a:rPr lang="en-US" altLang="en-US" b="1" smtClean="0"/>
              <a:t>Theme Colors</a:t>
            </a:r>
            <a:r>
              <a:rPr lang="en-US" altLang="en-US" smtClean="0"/>
              <a:t> click </a:t>
            </a:r>
            <a:r>
              <a:rPr lang="en-US" altLang="en-US" b="1" smtClean="0"/>
              <a:t>White, Background 1, Darker 15% </a:t>
            </a:r>
            <a:r>
              <a:rPr lang="en-US" altLang="en-US" smtClean="0"/>
              <a:t>(third row, first option from the left).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Also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Line Color </a:t>
            </a:r>
            <a:r>
              <a:rPr lang="en-US" altLang="en-US" smtClean="0"/>
              <a:t>in the left pane. In the </a:t>
            </a:r>
            <a:r>
              <a:rPr lang="en-US" altLang="en-US" b="1" smtClean="0"/>
              <a:t>Line Color</a:t>
            </a:r>
            <a:r>
              <a:rPr lang="en-US" altLang="en-US" smtClean="0"/>
              <a:t> pane, select </a:t>
            </a:r>
            <a:r>
              <a:rPr lang="en-US" altLang="en-US" b="1" smtClean="0"/>
              <a:t>No line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Also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</a:t>
            </a:r>
            <a:r>
              <a:rPr lang="en-US" altLang="en-US" b="1" smtClean="0"/>
              <a:t> Shadow </a:t>
            </a:r>
            <a:r>
              <a:rPr lang="en-US" altLang="en-US" smtClean="0"/>
              <a:t>in the left pane. In the </a:t>
            </a:r>
            <a:r>
              <a:rPr lang="en-US" altLang="en-US" b="1" smtClean="0"/>
              <a:t>Shadow</a:t>
            </a:r>
            <a:r>
              <a:rPr lang="en-US" altLang="en-US" smtClean="0"/>
              <a:t> pane, click the button next to </a:t>
            </a:r>
            <a:r>
              <a:rPr lang="en-US" altLang="en-US" b="1" smtClean="0"/>
              <a:t>Presets</a:t>
            </a:r>
            <a:r>
              <a:rPr lang="en-US" altLang="en-US" smtClean="0"/>
              <a:t>, under </a:t>
            </a:r>
            <a:r>
              <a:rPr lang="en-US" altLang="en-US" b="1" smtClean="0"/>
              <a:t>Outer</a:t>
            </a:r>
            <a:r>
              <a:rPr lang="en-US" altLang="en-US" smtClean="0"/>
              <a:t> select </a:t>
            </a:r>
            <a:r>
              <a:rPr lang="en-US" altLang="en-US" b="1" smtClean="0"/>
              <a:t>Offset Bottom</a:t>
            </a:r>
            <a:r>
              <a:rPr lang="en-US" altLang="en-US" smtClean="0"/>
              <a:t> (first row, second option from the left), and then do the following: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Transparency</a:t>
            </a:r>
            <a:r>
              <a:rPr lang="en-US" altLang="en-US" smtClean="0"/>
              <a:t> box, enter </a:t>
            </a:r>
            <a:r>
              <a:rPr lang="en-US" altLang="en-US" b="1" smtClean="0"/>
              <a:t>0%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Size </a:t>
            </a:r>
            <a:r>
              <a:rPr lang="en-US" altLang="en-US" smtClean="0"/>
              <a:t>box, enter </a:t>
            </a:r>
            <a:r>
              <a:rPr lang="en-US" altLang="en-US" b="1" smtClean="0"/>
              <a:t>100%</a:t>
            </a:r>
            <a:r>
              <a:rPr lang="en-US" altLang="en-US" smtClean="0"/>
              <a:t>. 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Blur </a:t>
            </a:r>
            <a:r>
              <a:rPr lang="en-US" altLang="en-US" smtClean="0"/>
              <a:t>box, enter </a:t>
            </a:r>
            <a:r>
              <a:rPr lang="en-US" altLang="en-US" b="1" smtClean="0"/>
              <a:t>8.5 pt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Angle </a:t>
            </a:r>
            <a:r>
              <a:rPr lang="en-US" altLang="en-US" smtClean="0"/>
              <a:t>box, enter </a:t>
            </a:r>
            <a:r>
              <a:rPr lang="en-US" altLang="en-US" b="1" smtClean="0"/>
              <a:t>90°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Distance </a:t>
            </a:r>
            <a:r>
              <a:rPr lang="en-US" altLang="en-US" smtClean="0"/>
              <a:t>box, enter </a:t>
            </a:r>
            <a:r>
              <a:rPr lang="en-US" altLang="en-US" b="1" smtClean="0"/>
              <a:t>1 pt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Also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3-D Format </a:t>
            </a:r>
            <a:r>
              <a:rPr lang="en-US" altLang="en-US" smtClean="0"/>
              <a:t>in the left pane. In the </a:t>
            </a:r>
            <a:r>
              <a:rPr lang="en-US" altLang="en-US" b="1" smtClean="0"/>
              <a:t>3-D Format</a:t>
            </a:r>
            <a:r>
              <a:rPr lang="en-US" altLang="en-US" smtClean="0"/>
              <a:t> pane, do the following: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Bevel</a:t>
            </a:r>
            <a:r>
              <a:rPr lang="en-US" altLang="en-US" smtClean="0"/>
              <a:t>, click the button next to </a:t>
            </a:r>
            <a:r>
              <a:rPr lang="en-US" altLang="en-US" b="1" smtClean="0"/>
              <a:t>Top</a:t>
            </a:r>
            <a:r>
              <a:rPr lang="en-US" altLang="en-US" smtClean="0"/>
              <a:t>, and then under </a:t>
            </a:r>
            <a:r>
              <a:rPr lang="en-US" altLang="en-US" b="1" smtClean="0"/>
              <a:t>Bevel</a:t>
            </a:r>
            <a:r>
              <a:rPr lang="en-US" altLang="en-US" smtClean="0"/>
              <a:t> click </a:t>
            </a:r>
            <a:r>
              <a:rPr lang="en-US" altLang="en-US" b="1" smtClean="0"/>
              <a:t>Circle</a:t>
            </a:r>
            <a:r>
              <a:rPr lang="en-US" altLang="en-US" smtClean="0"/>
              <a:t> (first row, first option from the left). Next to </a:t>
            </a:r>
            <a:r>
              <a:rPr lang="en-US" altLang="en-US" b="1" smtClean="0"/>
              <a:t>Top</a:t>
            </a:r>
            <a:r>
              <a:rPr lang="en-US" altLang="en-US" smtClean="0"/>
              <a:t>, in the </a:t>
            </a:r>
            <a:r>
              <a:rPr lang="en-US" altLang="en-US" b="1" smtClean="0"/>
              <a:t>Width</a:t>
            </a:r>
            <a:r>
              <a:rPr lang="en-US" altLang="en-US" smtClean="0"/>
              <a:t> box, enter </a:t>
            </a:r>
            <a:r>
              <a:rPr lang="en-US" altLang="en-US" b="1" smtClean="0"/>
              <a:t>5 pt</a:t>
            </a:r>
            <a:r>
              <a:rPr lang="en-US" altLang="en-US" smtClean="0"/>
              <a:t>, and in the </a:t>
            </a:r>
            <a:r>
              <a:rPr lang="en-US" altLang="en-US" b="1" smtClean="0"/>
              <a:t>Height</a:t>
            </a:r>
            <a:r>
              <a:rPr lang="en-US" altLang="en-US" smtClean="0"/>
              <a:t> box, enter </a:t>
            </a:r>
            <a:r>
              <a:rPr lang="en-US" altLang="en-US" b="1" smtClean="0"/>
              <a:t>5 pt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Surface</a:t>
            </a:r>
            <a:r>
              <a:rPr lang="en-US" altLang="en-US" smtClean="0"/>
              <a:t>, click the button next to </a:t>
            </a:r>
            <a:r>
              <a:rPr lang="en-US" altLang="en-US" b="1" smtClean="0"/>
              <a:t>Material</a:t>
            </a:r>
            <a:r>
              <a:rPr lang="en-US" altLang="en-US" smtClean="0"/>
              <a:t>, and then under </a:t>
            </a:r>
            <a:r>
              <a:rPr lang="en-US" altLang="en-US" b="1" smtClean="0"/>
              <a:t>Standard</a:t>
            </a:r>
            <a:r>
              <a:rPr lang="en-US" altLang="en-US" smtClean="0"/>
              <a:t> click </a:t>
            </a:r>
            <a:r>
              <a:rPr lang="en-US" altLang="en-US" b="1" smtClean="0"/>
              <a:t>Matte</a:t>
            </a:r>
            <a:r>
              <a:rPr lang="en-US" altLang="en-US" smtClean="0"/>
              <a:t> (first row, first option from the left). Click the button next to </a:t>
            </a:r>
            <a:r>
              <a:rPr lang="en-US" altLang="en-US" b="1" smtClean="0"/>
              <a:t>Lighting</a:t>
            </a:r>
            <a:r>
              <a:rPr lang="en-US" altLang="en-US" smtClean="0"/>
              <a:t>, and then under </a:t>
            </a:r>
            <a:r>
              <a:rPr lang="en-US" altLang="en-US" b="1" smtClean="0"/>
              <a:t>Neutral</a:t>
            </a:r>
            <a:r>
              <a:rPr lang="en-US" altLang="en-US" smtClean="0"/>
              <a:t> click </a:t>
            </a:r>
            <a:r>
              <a:rPr lang="en-US" altLang="en-US" b="1" smtClean="0"/>
              <a:t>Soft</a:t>
            </a:r>
            <a:r>
              <a:rPr lang="en-US" altLang="en-US" smtClean="0"/>
              <a:t> (first row, third option from the left).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rounded rectangle.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Clipboard</a:t>
            </a:r>
            <a:r>
              <a:rPr lang="en-US" altLang="en-US" smtClean="0"/>
              <a:t> group, click the arrow under </a:t>
            </a:r>
            <a:r>
              <a:rPr lang="en-US" altLang="en-US" b="1" smtClean="0"/>
              <a:t>Paste</a:t>
            </a:r>
            <a:r>
              <a:rPr lang="en-US" altLang="en-US" smtClean="0"/>
              <a:t>, and then click </a:t>
            </a:r>
            <a:r>
              <a:rPr lang="en-US" altLang="en-US" b="1" smtClean="0"/>
              <a:t>Duplicate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duplicate rectangle.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do the following: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Click the arrow next to </a:t>
            </a:r>
            <a:r>
              <a:rPr lang="en-US" altLang="en-US" b="1" smtClean="0"/>
              <a:t>Shape Fill</a:t>
            </a:r>
            <a:r>
              <a:rPr lang="en-US" altLang="en-US" smtClean="0"/>
              <a:t>, and then click </a:t>
            </a:r>
            <a:r>
              <a:rPr lang="en-US" altLang="en-US" b="1" smtClean="0"/>
              <a:t>No Fill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Click the arrow next to </a:t>
            </a:r>
            <a:r>
              <a:rPr lang="en-US" altLang="en-US" b="1" smtClean="0"/>
              <a:t>Shape Outline</a:t>
            </a:r>
            <a:r>
              <a:rPr lang="en-US" altLang="en-US" smtClean="0"/>
              <a:t>, and then click </a:t>
            </a:r>
            <a:r>
              <a:rPr lang="en-US" altLang="en-US" b="1" smtClean="0"/>
              <a:t>No Outline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Drag the second rectangle above the first rectangle until the lower edge overlays the top edge of the first rectangle. (</a:t>
            </a:r>
            <a:r>
              <a:rPr lang="en-US" altLang="en-US" b="1" smtClean="0"/>
              <a:t>Note: </a:t>
            </a:r>
            <a:r>
              <a:rPr lang="en-US" altLang="en-US" smtClean="0"/>
              <a:t>When the spinning animation effect is created later for these rectangles, the spin will center where the edges of the rectangles meet.)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Press and hold CTRL, and then select both rectangles.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click </a:t>
            </a:r>
            <a:r>
              <a:rPr lang="en-US" altLang="en-US" b="1" smtClean="0"/>
              <a:t>Arrange</a:t>
            </a:r>
            <a:r>
              <a:rPr lang="en-US" altLang="en-US" smtClean="0"/>
              <a:t>, and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Point to </a:t>
            </a:r>
            <a:r>
              <a:rPr lang="en-US" altLang="en-US" b="1" smtClean="0"/>
              <a:t>Align</a:t>
            </a:r>
            <a:r>
              <a:rPr lang="en-US" altLang="en-US" smtClean="0"/>
              <a:t>, and then click </a:t>
            </a:r>
            <a:r>
              <a:rPr lang="en-US" altLang="en-US" b="1" smtClean="0"/>
              <a:t>Align Selected Objects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Point to </a:t>
            </a:r>
            <a:r>
              <a:rPr lang="en-US" altLang="en-US" b="1" smtClean="0"/>
              <a:t>Align</a:t>
            </a:r>
            <a:r>
              <a:rPr lang="en-US" altLang="en-US" smtClean="0"/>
              <a:t>, and then click </a:t>
            </a:r>
            <a:r>
              <a:rPr lang="en-US" altLang="en-US" b="1" smtClean="0"/>
              <a:t>Align Center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Group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drag the group until it is centered horizontally on the left edge of the slide (straddling the edge).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click </a:t>
            </a:r>
            <a:r>
              <a:rPr lang="en-US" altLang="en-US" b="1" smtClean="0"/>
              <a:t>Arrange</a:t>
            </a:r>
            <a:r>
              <a:rPr lang="en-US" altLang="en-US" smtClean="0"/>
              <a:t>, point to </a:t>
            </a:r>
            <a:r>
              <a:rPr lang="en-US" altLang="en-US" b="1" smtClean="0"/>
              <a:t>Align</a:t>
            </a:r>
            <a:r>
              <a:rPr lang="en-US" altLang="en-US" smtClean="0"/>
              <a:t>, and then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Align to Slide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Align Middle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endParaRPr lang="en-US" altLang="en-US" smtClean="0"/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mtClean="0"/>
              <a:t>To reproduce the dashed arc on this slide, do the following: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click </a:t>
            </a:r>
            <a:r>
              <a:rPr lang="en-US" altLang="en-US" b="1" smtClean="0"/>
              <a:t>Shapes</a:t>
            </a:r>
            <a:r>
              <a:rPr lang="en-US" altLang="en-US" smtClean="0"/>
              <a:t>, and then under </a:t>
            </a:r>
            <a:r>
              <a:rPr lang="en-US" altLang="en-US" b="1" smtClean="0"/>
              <a:t>Basic Shapes</a:t>
            </a:r>
            <a:r>
              <a:rPr lang="en-US" altLang="en-US" smtClean="0"/>
              <a:t> click </a:t>
            </a:r>
            <a:r>
              <a:rPr lang="en-US" altLang="en-US" b="1" smtClean="0"/>
              <a:t>Arc</a:t>
            </a:r>
            <a:r>
              <a:rPr lang="en-US" altLang="en-US" smtClean="0"/>
              <a:t> (third row, 12</a:t>
            </a:r>
            <a:r>
              <a:rPr lang="en-US" altLang="en-US" baseline="30000" smtClean="0"/>
              <a:t>th</a:t>
            </a:r>
            <a:r>
              <a:rPr lang="en-US" altLang="en-US" smtClean="0"/>
              <a:t> option from the left). On the slide, drag to draw an arc.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arc. 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</a:t>
            </a:r>
            <a:r>
              <a:rPr lang="en-US" altLang="en-US" b="1" smtClean="0"/>
              <a:t>Size</a:t>
            </a:r>
            <a:r>
              <a:rPr lang="en-US" altLang="en-US" smtClean="0"/>
              <a:t> group, do the following: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Shape Height</a:t>
            </a:r>
            <a:r>
              <a:rPr lang="en-US" altLang="en-US" smtClean="0"/>
              <a:t> box, enter </a:t>
            </a:r>
            <a:r>
              <a:rPr lang="en-US" altLang="en-US" b="1" smtClean="0"/>
              <a:t>7.5”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Shape Width</a:t>
            </a:r>
            <a:r>
              <a:rPr lang="en-US" altLang="en-US" smtClean="0"/>
              <a:t> box, enter </a:t>
            </a:r>
            <a:r>
              <a:rPr lang="en-US" altLang="en-US" b="1" smtClean="0"/>
              <a:t>7.5”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With the arc still selected,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click the arrow next to </a:t>
            </a:r>
            <a:r>
              <a:rPr lang="en-US" altLang="en-US" b="1" smtClean="0"/>
              <a:t>Shape Outline</a:t>
            </a:r>
            <a:r>
              <a:rPr lang="en-US" altLang="en-US" smtClean="0"/>
              <a:t>,</a:t>
            </a:r>
            <a:r>
              <a:rPr lang="en-US" altLang="en-US" b="1" smtClean="0"/>
              <a:t> </a:t>
            </a:r>
            <a:r>
              <a:rPr lang="en-US" altLang="en-US" smtClean="0"/>
              <a:t>and then do the following: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Theme Colors</a:t>
            </a:r>
            <a:r>
              <a:rPr lang="en-US" altLang="en-US" smtClean="0"/>
              <a:t>, click </a:t>
            </a:r>
            <a:r>
              <a:rPr lang="en-US" altLang="en-US" b="1" smtClean="0"/>
              <a:t>White, Background 1, Darker 15% </a:t>
            </a:r>
            <a:r>
              <a:rPr lang="en-US" altLang="en-US" smtClean="0"/>
              <a:t>(third row, first option from the left).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Point to </a:t>
            </a:r>
            <a:r>
              <a:rPr lang="en-US" altLang="en-US" b="1" smtClean="0"/>
              <a:t>Dashes</a:t>
            </a:r>
            <a:r>
              <a:rPr lang="en-US" altLang="en-US" smtClean="0"/>
              <a:t>, and then click </a:t>
            </a:r>
            <a:r>
              <a:rPr lang="en-US" altLang="en-US" b="1" smtClean="0"/>
              <a:t>Dash </a:t>
            </a:r>
            <a:r>
              <a:rPr lang="en-US" altLang="en-US" smtClean="0"/>
              <a:t>(fourth option from the top).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drag the yellow diamond adjustment handle on the right side of the arc to the bottom of the arc to create a half circle.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Drag the arc until the yellow diamond adjustment handles are on the left edge of the slide.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With the arc still selected,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click </a:t>
            </a:r>
            <a:r>
              <a:rPr lang="en-US" altLang="en-US" b="1" smtClean="0"/>
              <a:t>Arrange</a:t>
            </a:r>
            <a:r>
              <a:rPr lang="en-US" altLang="en-US" smtClean="0"/>
              <a:t>, point to </a:t>
            </a:r>
            <a:r>
              <a:rPr lang="en-US" altLang="en-US" b="1" smtClean="0"/>
              <a:t>Align</a:t>
            </a:r>
            <a:r>
              <a:rPr lang="en-US" altLang="en-US" smtClean="0"/>
              <a:t>, and then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Align to Slide</a:t>
            </a:r>
            <a:r>
              <a:rPr lang="en-US" altLang="en-US" smtClean="0"/>
              <a:t>. 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Align Middle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mtClean="0"/>
              <a:t>To reproduce the half circle on this slide, do the following: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arc.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Clipboard </a:t>
            </a:r>
            <a:r>
              <a:rPr lang="en-US" altLang="en-US" smtClean="0"/>
              <a:t>group, click the arrow under </a:t>
            </a:r>
            <a:r>
              <a:rPr lang="en-US" altLang="en-US" b="1" smtClean="0"/>
              <a:t>Paste</a:t>
            </a:r>
            <a:r>
              <a:rPr lang="en-US" altLang="en-US" smtClean="0"/>
              <a:t>, and then click </a:t>
            </a:r>
            <a:r>
              <a:rPr lang="en-US" altLang="en-US" b="1" smtClean="0"/>
              <a:t>Duplicate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duplicate arc. 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</a:t>
            </a:r>
            <a:r>
              <a:rPr lang="en-US" altLang="en-US" b="1" smtClean="0"/>
              <a:t>Size</a:t>
            </a:r>
            <a:r>
              <a:rPr lang="en-US" altLang="en-US" smtClean="0"/>
              <a:t> group, do the following: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Shape Height</a:t>
            </a:r>
            <a:r>
              <a:rPr lang="en-US" altLang="en-US" smtClean="0"/>
              <a:t> box, enter </a:t>
            </a:r>
            <a:r>
              <a:rPr lang="en-US" altLang="en-US" b="1" smtClean="0"/>
              <a:t>3.33”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Shape Width</a:t>
            </a:r>
            <a:r>
              <a:rPr lang="en-US" altLang="en-US" smtClean="0"/>
              <a:t> box, enter </a:t>
            </a:r>
            <a:r>
              <a:rPr lang="en-US" altLang="en-US" b="1" smtClean="0"/>
              <a:t>3.33”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With the second arc still selected, 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</a:t>
            </a:r>
            <a:r>
              <a:rPr lang="en-US" altLang="en-US" b="1" smtClean="0"/>
              <a:t>Shape Styles </a:t>
            </a:r>
            <a:r>
              <a:rPr lang="en-US" altLang="en-US" smtClean="0"/>
              <a:t>group, click the arrow next to </a:t>
            </a:r>
            <a:r>
              <a:rPr lang="en-US" altLang="en-US" b="1" smtClean="0"/>
              <a:t>Shape Fill</a:t>
            </a:r>
            <a:r>
              <a:rPr lang="en-US" altLang="en-US" smtClean="0"/>
              <a:t>, and then under </a:t>
            </a:r>
            <a:r>
              <a:rPr lang="en-US" altLang="en-US" b="1" smtClean="0"/>
              <a:t>Theme Colors</a:t>
            </a:r>
            <a:r>
              <a:rPr lang="en-US" altLang="en-US" smtClean="0"/>
              <a:t> click </a:t>
            </a:r>
            <a:r>
              <a:rPr lang="en-US" altLang="en-US" b="1" smtClean="0"/>
              <a:t>White, Background 1, Darker 5% </a:t>
            </a:r>
            <a:r>
              <a:rPr lang="en-US" altLang="en-US" smtClean="0"/>
              <a:t>(second row, first option from the left).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</a:t>
            </a:r>
            <a:r>
              <a:rPr lang="en-US" altLang="en-US" b="1" smtClean="0"/>
              <a:t>Shape Styles </a:t>
            </a:r>
            <a:r>
              <a:rPr lang="en-US" altLang="en-US" smtClean="0"/>
              <a:t>group, click the arrow next to </a:t>
            </a:r>
            <a:r>
              <a:rPr lang="en-US" altLang="en-US" b="1" smtClean="0"/>
              <a:t>Shape Outline</a:t>
            </a:r>
            <a:r>
              <a:rPr lang="en-US" altLang="en-US" smtClean="0"/>
              <a:t>,</a:t>
            </a:r>
            <a:r>
              <a:rPr lang="en-US" altLang="en-US" b="1" smtClean="0"/>
              <a:t> </a:t>
            </a:r>
            <a:r>
              <a:rPr lang="en-US" altLang="en-US" smtClean="0"/>
              <a:t>and then click </a:t>
            </a:r>
            <a:r>
              <a:rPr lang="en-US" altLang="en-US" b="1" smtClean="0"/>
              <a:t>No Outline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</a:t>
            </a:r>
            <a:r>
              <a:rPr lang="en-US" altLang="en-US" b="1" smtClean="0"/>
              <a:t>Shape Styles </a:t>
            </a:r>
            <a:r>
              <a:rPr lang="en-US" altLang="en-US" smtClean="0"/>
              <a:t>group, click </a:t>
            </a:r>
            <a:r>
              <a:rPr lang="en-US" altLang="en-US" b="1" smtClean="0"/>
              <a:t>Shape Effects</a:t>
            </a:r>
            <a:r>
              <a:rPr lang="en-US" altLang="en-US" smtClean="0"/>
              <a:t>, point to </a:t>
            </a:r>
            <a:r>
              <a:rPr lang="en-US" altLang="en-US" b="1" smtClean="0"/>
              <a:t>Shadow</a:t>
            </a:r>
            <a:r>
              <a:rPr lang="en-US" altLang="en-US" smtClean="0"/>
              <a:t>, and then click </a:t>
            </a:r>
            <a:r>
              <a:rPr lang="en-US" altLang="en-US" b="1" smtClean="0"/>
              <a:t>Shadow</a:t>
            </a:r>
            <a:r>
              <a:rPr lang="en-US" altLang="en-US" smtClean="0"/>
              <a:t> </a:t>
            </a:r>
            <a:r>
              <a:rPr lang="en-US" altLang="en-US" b="1" smtClean="0"/>
              <a:t>Options</a:t>
            </a:r>
            <a:r>
              <a:rPr lang="en-US" altLang="en-US" smtClean="0"/>
              <a:t>.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Shadow</a:t>
            </a:r>
            <a:r>
              <a:rPr lang="en-US" altLang="en-US" smtClean="0"/>
              <a:t> in the left pane. In the </a:t>
            </a:r>
            <a:r>
              <a:rPr lang="en-US" altLang="en-US" b="1" smtClean="0"/>
              <a:t>Shadow</a:t>
            </a:r>
            <a:r>
              <a:rPr lang="en-US" altLang="en-US" smtClean="0"/>
              <a:t> pane, click the button next to </a:t>
            </a:r>
            <a:r>
              <a:rPr lang="en-US" altLang="en-US" b="1" smtClean="0"/>
              <a:t>Presets</a:t>
            </a:r>
            <a:r>
              <a:rPr lang="en-US" altLang="en-US" smtClean="0"/>
              <a:t>, under </a:t>
            </a:r>
            <a:r>
              <a:rPr lang="en-US" altLang="en-US" b="1" smtClean="0"/>
              <a:t>Inner</a:t>
            </a:r>
            <a:r>
              <a:rPr lang="en-US" altLang="en-US" smtClean="0"/>
              <a:t> click </a:t>
            </a:r>
            <a:r>
              <a:rPr lang="en-US" altLang="en-US" b="1" smtClean="0"/>
              <a:t>Inside Right </a:t>
            </a:r>
            <a:r>
              <a:rPr lang="en-US" altLang="en-US" smtClean="0"/>
              <a:t>(second row, third option from the left), and then do the following: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Transparency</a:t>
            </a:r>
            <a:r>
              <a:rPr lang="en-US" altLang="en-US" smtClean="0"/>
              <a:t> box, enter </a:t>
            </a:r>
            <a:r>
              <a:rPr lang="en-US" altLang="en-US" b="1" smtClean="0"/>
              <a:t>86%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Blur</a:t>
            </a:r>
            <a:r>
              <a:rPr lang="en-US" altLang="en-US" smtClean="0"/>
              <a:t> box, enter </a:t>
            </a:r>
            <a:r>
              <a:rPr lang="en-US" altLang="en-US" b="1" smtClean="0"/>
              <a:t>24 pt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Angle</a:t>
            </a:r>
            <a:r>
              <a:rPr lang="en-US" altLang="en-US" smtClean="0"/>
              <a:t> box, enter </a:t>
            </a:r>
            <a:r>
              <a:rPr lang="en-US" altLang="en-US" b="1" smtClean="0"/>
              <a:t>315°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Distance</a:t>
            </a:r>
            <a:r>
              <a:rPr lang="en-US" altLang="en-US" smtClean="0"/>
              <a:t> box, enter </a:t>
            </a:r>
            <a:r>
              <a:rPr lang="en-US" altLang="en-US" b="1" smtClean="0"/>
              <a:t>4 pt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drag the second arc until the yellow diamond adjustment handles are on the left edge of the slide.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click </a:t>
            </a:r>
            <a:r>
              <a:rPr lang="en-US" altLang="en-US" b="1" smtClean="0"/>
              <a:t>Arrange</a:t>
            </a:r>
            <a:r>
              <a:rPr lang="en-US" altLang="en-US" smtClean="0"/>
              <a:t>, and then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Point to </a:t>
            </a:r>
            <a:r>
              <a:rPr lang="en-US" altLang="en-US" b="1" smtClean="0"/>
              <a:t>Align</a:t>
            </a:r>
            <a:r>
              <a:rPr lang="en-US" altLang="en-US" smtClean="0"/>
              <a:t>, and then click </a:t>
            </a:r>
            <a:r>
              <a:rPr lang="en-US" altLang="en-US" b="1" smtClean="0"/>
              <a:t>Align to Slide</a:t>
            </a:r>
            <a:r>
              <a:rPr lang="en-US" altLang="en-US" i="1" smtClean="0"/>
              <a:t>. </a:t>
            </a:r>
            <a:endParaRPr lang="en-US" altLang="en-US" smtClean="0"/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Point to </a:t>
            </a:r>
            <a:r>
              <a:rPr lang="en-US" altLang="en-US" b="1" smtClean="0"/>
              <a:t>Align</a:t>
            </a:r>
            <a:r>
              <a:rPr lang="en-US" altLang="en-US" smtClean="0"/>
              <a:t>, and then click </a:t>
            </a:r>
            <a:r>
              <a:rPr lang="en-US" altLang="en-US" b="1" smtClean="0"/>
              <a:t>Align Middle</a:t>
            </a:r>
            <a:r>
              <a:rPr lang="en-US" altLang="en-US" smtClean="0"/>
              <a:t>. 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Send to Back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endParaRPr lang="en-US" altLang="en-US" smtClean="0"/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mtClean="0"/>
              <a:t>To reproduce the button shapes on this slide, do the following: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click </a:t>
            </a:r>
            <a:r>
              <a:rPr lang="en-US" altLang="en-US" b="1" smtClean="0"/>
              <a:t>Shapes</a:t>
            </a:r>
            <a:r>
              <a:rPr lang="en-US" altLang="en-US" smtClean="0"/>
              <a:t>, and then under </a:t>
            </a:r>
            <a:r>
              <a:rPr lang="en-US" altLang="en-US" b="1" smtClean="0"/>
              <a:t>Basic Shapes</a:t>
            </a:r>
            <a:r>
              <a:rPr lang="en-US" altLang="en-US" smtClean="0"/>
              <a:t> click </a:t>
            </a:r>
            <a:r>
              <a:rPr lang="en-US" altLang="en-US" b="1" smtClean="0"/>
              <a:t>Oval </a:t>
            </a:r>
            <a:r>
              <a:rPr lang="en-US" altLang="en-US" smtClean="0"/>
              <a:t>(first row, second option from the left). On the slide, drag to draw an oval.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oval. 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</a:t>
            </a:r>
            <a:r>
              <a:rPr lang="en-US" altLang="en-US" b="1" smtClean="0"/>
              <a:t>Size</a:t>
            </a:r>
            <a:r>
              <a:rPr lang="en-US" altLang="en-US" smtClean="0"/>
              <a:t> group, do the following: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Shape Height</a:t>
            </a:r>
            <a:r>
              <a:rPr lang="en-US" altLang="en-US" smtClean="0"/>
              <a:t> box, enter </a:t>
            </a:r>
            <a:r>
              <a:rPr lang="en-US" altLang="en-US" b="1" smtClean="0"/>
              <a:t>0.34”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Shape Width</a:t>
            </a:r>
            <a:r>
              <a:rPr lang="en-US" altLang="en-US" smtClean="0"/>
              <a:t> box, enter </a:t>
            </a:r>
            <a:r>
              <a:rPr lang="en-US" altLang="en-US" b="1" smtClean="0"/>
              <a:t>0.34”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</a:t>
            </a:r>
            <a:r>
              <a:rPr lang="en-US" altLang="en-US" b="1" smtClean="0"/>
              <a:t>Shape Styles </a:t>
            </a:r>
            <a:r>
              <a:rPr lang="en-US" altLang="en-US" smtClean="0"/>
              <a:t>group, click </a:t>
            </a:r>
            <a:r>
              <a:rPr lang="en-US" altLang="en-US" b="1" smtClean="0"/>
              <a:t>More</a:t>
            </a:r>
            <a:r>
              <a:rPr lang="en-US" altLang="en-US" smtClean="0"/>
              <a:t>, and then click </a:t>
            </a:r>
            <a:r>
              <a:rPr lang="en-US" altLang="en-US" b="1" smtClean="0"/>
              <a:t>Light 1 Outline, Colored Fill – Dark 1</a:t>
            </a:r>
            <a:r>
              <a:rPr lang="en-US" altLang="en-US" smtClean="0"/>
              <a:t> (third row, first option from the left).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bottom right corner of the </a:t>
            </a:r>
            <a:r>
              <a:rPr lang="en-US" altLang="en-US" b="1" smtClean="0"/>
              <a:t>Shape Styles </a:t>
            </a:r>
            <a:r>
              <a:rPr lang="en-US" altLang="en-US" smtClean="0"/>
              <a:t>group, click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 launcher.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Fill</a:t>
            </a:r>
            <a:r>
              <a:rPr lang="en-US" altLang="en-US" smtClean="0"/>
              <a:t> in the left pane. In the </a:t>
            </a:r>
            <a:r>
              <a:rPr lang="en-US" altLang="en-US" b="1" smtClean="0"/>
              <a:t>Fill</a:t>
            </a:r>
            <a:r>
              <a:rPr lang="en-US" altLang="en-US" smtClean="0"/>
              <a:t> pane, select </a:t>
            </a:r>
            <a:r>
              <a:rPr lang="en-US" altLang="en-US" b="1" smtClean="0"/>
              <a:t>Solid Fill</a:t>
            </a:r>
            <a:r>
              <a:rPr lang="en-US" altLang="en-US" smtClean="0"/>
              <a:t>. Click the button next to </a:t>
            </a:r>
            <a:r>
              <a:rPr lang="en-US" altLang="en-US" b="1" smtClean="0"/>
              <a:t>Color</a:t>
            </a:r>
            <a:r>
              <a:rPr lang="en-US" altLang="en-US" smtClean="0"/>
              <a:t>, and then under </a:t>
            </a:r>
            <a:r>
              <a:rPr lang="en-US" altLang="en-US" b="1" smtClean="0"/>
              <a:t>Theme Colors </a:t>
            </a:r>
            <a:r>
              <a:rPr lang="en-US" altLang="en-US" smtClean="0"/>
              <a:t>click </a:t>
            </a:r>
            <a:r>
              <a:rPr lang="en-US" altLang="en-US" b="1" smtClean="0"/>
              <a:t>Olive Green, Accent 3, Lighter 80° </a:t>
            </a:r>
            <a:r>
              <a:rPr lang="en-US" altLang="en-US" smtClean="0"/>
              <a:t>(second row, seventh option from the left).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Also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Line Color</a:t>
            </a:r>
            <a:r>
              <a:rPr lang="en-US" altLang="en-US" smtClean="0"/>
              <a:t> in the left pane. In the </a:t>
            </a:r>
            <a:r>
              <a:rPr lang="en-US" altLang="en-US" b="1" smtClean="0"/>
              <a:t>Line Color</a:t>
            </a:r>
            <a:r>
              <a:rPr lang="en-US" altLang="en-US" smtClean="0"/>
              <a:t> pane, select </a:t>
            </a:r>
            <a:r>
              <a:rPr lang="en-US" altLang="en-US" b="1" smtClean="0"/>
              <a:t>No line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Also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Shadow </a:t>
            </a:r>
            <a:r>
              <a:rPr lang="en-US" altLang="en-US" smtClean="0"/>
              <a:t>in the left pane. In the </a:t>
            </a:r>
            <a:r>
              <a:rPr lang="en-US" altLang="en-US" b="1" smtClean="0"/>
              <a:t>Shadow</a:t>
            </a:r>
            <a:r>
              <a:rPr lang="en-US" altLang="en-US" smtClean="0"/>
              <a:t> pane, click the button next to </a:t>
            </a:r>
            <a:r>
              <a:rPr lang="en-US" altLang="en-US" b="1" smtClean="0"/>
              <a:t>Presets</a:t>
            </a:r>
            <a:r>
              <a:rPr lang="en-US" altLang="en-US" smtClean="0"/>
              <a:t>, under </a:t>
            </a:r>
            <a:r>
              <a:rPr lang="en-US" altLang="en-US" b="1" smtClean="0"/>
              <a:t>Outer</a:t>
            </a:r>
            <a:r>
              <a:rPr lang="en-US" altLang="en-US" smtClean="0"/>
              <a:t> click </a:t>
            </a:r>
            <a:r>
              <a:rPr lang="en-US" altLang="en-US" b="1" smtClean="0"/>
              <a:t>Offset Bottom </a:t>
            </a:r>
            <a:r>
              <a:rPr lang="en-US" altLang="en-US" smtClean="0"/>
              <a:t>(first row, second option from the left), and then do the following: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Transparency</a:t>
            </a:r>
            <a:r>
              <a:rPr lang="en-US" altLang="en-US" smtClean="0"/>
              <a:t> box, enter </a:t>
            </a:r>
            <a:r>
              <a:rPr lang="en-US" altLang="en-US" b="1" smtClean="0"/>
              <a:t>0%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Size</a:t>
            </a:r>
            <a:r>
              <a:rPr lang="en-US" altLang="en-US" smtClean="0"/>
              <a:t> box, enter </a:t>
            </a:r>
            <a:r>
              <a:rPr lang="en-US" altLang="en-US" b="1" smtClean="0"/>
              <a:t>100%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Blur </a:t>
            </a:r>
            <a:r>
              <a:rPr lang="en-US" altLang="en-US" smtClean="0"/>
              <a:t>box, enter </a:t>
            </a:r>
            <a:r>
              <a:rPr lang="en-US" altLang="en-US" b="1" smtClean="0"/>
              <a:t>8.5 pt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Angle </a:t>
            </a:r>
            <a:r>
              <a:rPr lang="en-US" altLang="en-US" smtClean="0"/>
              <a:t>box, enter </a:t>
            </a:r>
            <a:r>
              <a:rPr lang="en-US" altLang="en-US" b="1" smtClean="0"/>
              <a:t>90°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Distance </a:t>
            </a:r>
            <a:r>
              <a:rPr lang="en-US" altLang="en-US" smtClean="0"/>
              <a:t>box, enter </a:t>
            </a:r>
            <a:r>
              <a:rPr lang="en-US" altLang="en-US" b="1" smtClean="0"/>
              <a:t>1 pt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Also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3-D Format</a:t>
            </a:r>
            <a:r>
              <a:rPr lang="en-US" altLang="en-US" smtClean="0"/>
              <a:t> in the left pane, and then do the following in the </a:t>
            </a:r>
            <a:r>
              <a:rPr lang="en-US" altLang="en-US" b="1" smtClean="0"/>
              <a:t>3-D Format </a:t>
            </a:r>
            <a:r>
              <a:rPr lang="en-US" altLang="en-US" smtClean="0"/>
              <a:t>pane: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Bevel</a:t>
            </a:r>
            <a:r>
              <a:rPr lang="en-US" altLang="en-US" smtClean="0"/>
              <a:t>, click the button next to </a:t>
            </a:r>
            <a:r>
              <a:rPr lang="en-US" altLang="en-US" b="1" smtClean="0"/>
              <a:t>Top</a:t>
            </a:r>
            <a:r>
              <a:rPr lang="en-US" altLang="en-US" smtClean="0"/>
              <a:t>, and then under </a:t>
            </a:r>
            <a:r>
              <a:rPr lang="en-US" altLang="en-US" b="1" smtClean="0"/>
              <a:t>Bevel</a:t>
            </a:r>
            <a:r>
              <a:rPr lang="en-US" altLang="en-US" smtClean="0"/>
              <a:t> click </a:t>
            </a:r>
            <a:r>
              <a:rPr lang="en-US" altLang="en-US" b="1" smtClean="0"/>
              <a:t>Art Deco</a:t>
            </a:r>
            <a:r>
              <a:rPr lang="en-US" altLang="en-US" smtClean="0"/>
              <a:t> (third row, fourth option from the left). Next to </a:t>
            </a:r>
            <a:r>
              <a:rPr lang="en-US" altLang="en-US" b="1" smtClean="0"/>
              <a:t>Top</a:t>
            </a:r>
            <a:r>
              <a:rPr lang="en-US" altLang="en-US" smtClean="0"/>
              <a:t>, in the </a:t>
            </a:r>
            <a:r>
              <a:rPr lang="en-US" altLang="en-US" b="1" smtClean="0"/>
              <a:t>Width</a:t>
            </a:r>
            <a:r>
              <a:rPr lang="en-US" altLang="en-US" smtClean="0"/>
              <a:t> box, enter </a:t>
            </a:r>
            <a:r>
              <a:rPr lang="en-US" altLang="en-US" b="1" smtClean="0"/>
              <a:t>5 pt</a:t>
            </a:r>
            <a:r>
              <a:rPr lang="en-US" altLang="en-US" smtClean="0"/>
              <a:t>, and in the </a:t>
            </a:r>
            <a:r>
              <a:rPr lang="en-US" altLang="en-US" b="1" smtClean="0"/>
              <a:t>Height</a:t>
            </a:r>
            <a:r>
              <a:rPr lang="en-US" altLang="en-US" smtClean="0"/>
              <a:t> box, enter </a:t>
            </a:r>
            <a:r>
              <a:rPr lang="en-US" altLang="en-US" b="1" smtClean="0"/>
              <a:t>5 pt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Contour</a:t>
            </a:r>
            <a:r>
              <a:rPr lang="en-US" altLang="en-US" smtClean="0"/>
              <a:t>, click the button next to </a:t>
            </a:r>
            <a:r>
              <a:rPr lang="en-US" altLang="en-US" b="1" smtClean="0"/>
              <a:t>Color</a:t>
            </a:r>
            <a:r>
              <a:rPr lang="en-US" altLang="en-US" smtClean="0"/>
              <a:t>, and then under </a:t>
            </a:r>
            <a:r>
              <a:rPr lang="en-US" altLang="en-US" b="1" smtClean="0"/>
              <a:t>Theme Colors </a:t>
            </a:r>
            <a:r>
              <a:rPr lang="en-US" altLang="en-US" smtClean="0"/>
              <a:t>click </a:t>
            </a:r>
            <a:r>
              <a:rPr lang="en-US" altLang="en-US" b="1" smtClean="0"/>
              <a:t>White, Background 1 </a:t>
            </a:r>
            <a:r>
              <a:rPr lang="en-US" altLang="en-US" smtClean="0"/>
              <a:t>(first row, first option from the left). In the </a:t>
            </a:r>
            <a:r>
              <a:rPr lang="en-US" altLang="en-US" b="1" smtClean="0"/>
              <a:t>Size</a:t>
            </a:r>
            <a:r>
              <a:rPr lang="en-US" altLang="en-US" smtClean="0"/>
              <a:t> box, enter </a:t>
            </a:r>
            <a:r>
              <a:rPr lang="en-US" altLang="en-US" b="1" smtClean="0"/>
              <a:t>3.5 pt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Surface</a:t>
            </a:r>
            <a:r>
              <a:rPr lang="en-US" altLang="en-US" smtClean="0"/>
              <a:t>, click the button next to </a:t>
            </a:r>
            <a:r>
              <a:rPr lang="en-US" altLang="en-US" b="1" smtClean="0"/>
              <a:t>Material</a:t>
            </a:r>
            <a:r>
              <a:rPr lang="en-US" altLang="en-US" smtClean="0"/>
              <a:t>, and then under </a:t>
            </a:r>
            <a:r>
              <a:rPr lang="en-US" altLang="en-US" b="1" smtClean="0"/>
              <a:t>Standard</a:t>
            </a:r>
            <a:r>
              <a:rPr lang="en-US" altLang="en-US" smtClean="0"/>
              <a:t> click </a:t>
            </a:r>
            <a:r>
              <a:rPr lang="en-US" altLang="en-US" b="1" smtClean="0"/>
              <a:t>Matte </a:t>
            </a:r>
            <a:r>
              <a:rPr lang="en-US" altLang="en-US" smtClean="0"/>
              <a:t>(first row, first option from the left). Click the button next to </a:t>
            </a:r>
            <a:r>
              <a:rPr lang="en-US" altLang="en-US" b="1" smtClean="0"/>
              <a:t>Lighting</a:t>
            </a:r>
            <a:r>
              <a:rPr lang="en-US" altLang="en-US" smtClean="0"/>
              <a:t>, and then under </a:t>
            </a:r>
            <a:r>
              <a:rPr lang="en-US" altLang="en-US" b="1" smtClean="0"/>
              <a:t>Neutral</a:t>
            </a:r>
            <a:r>
              <a:rPr lang="en-US" altLang="en-US" smtClean="0"/>
              <a:t> click </a:t>
            </a:r>
            <a:r>
              <a:rPr lang="en-US" altLang="en-US" b="1" smtClean="0"/>
              <a:t>Soft </a:t>
            </a:r>
            <a:r>
              <a:rPr lang="en-US" altLang="en-US" smtClean="0"/>
              <a:t>(first row, third option from the left).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oval. 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bottom right corner of the </a:t>
            </a:r>
            <a:r>
              <a:rPr lang="en-US" altLang="en-US" b="1" smtClean="0"/>
              <a:t>Size </a:t>
            </a:r>
            <a:r>
              <a:rPr lang="en-US" altLang="en-US" smtClean="0"/>
              <a:t>group, click the </a:t>
            </a:r>
            <a:r>
              <a:rPr lang="en-US" altLang="en-US" b="1" smtClean="0"/>
              <a:t>Size and Position </a:t>
            </a:r>
            <a:r>
              <a:rPr lang="en-US" altLang="en-US" smtClean="0"/>
              <a:t>dialog box launcher. In the </a:t>
            </a:r>
            <a:r>
              <a:rPr lang="en-US" altLang="en-US" b="1" smtClean="0"/>
              <a:t>Size and Position </a:t>
            </a:r>
            <a:r>
              <a:rPr lang="en-US" altLang="en-US" smtClean="0"/>
              <a:t>dialog box, on the </a:t>
            </a:r>
            <a:r>
              <a:rPr lang="en-US" altLang="en-US" b="1" smtClean="0"/>
              <a:t>Position</a:t>
            </a:r>
            <a:r>
              <a:rPr lang="en-US" altLang="en-US" smtClean="0"/>
              <a:t> tab, do the following: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Horizontal</a:t>
            </a:r>
            <a:r>
              <a:rPr lang="en-US" altLang="en-US" smtClean="0"/>
              <a:t> box, enter </a:t>
            </a:r>
            <a:r>
              <a:rPr lang="en-US" altLang="en-US" b="1" smtClean="0"/>
              <a:t>2.98”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Vertical</a:t>
            </a:r>
            <a:r>
              <a:rPr lang="en-US" altLang="en-US" smtClean="0"/>
              <a:t> box, enter </a:t>
            </a:r>
            <a:r>
              <a:rPr lang="en-US" altLang="en-US" b="1" smtClean="0"/>
              <a:t>1.5”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oval.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Clipboard</a:t>
            </a:r>
            <a:r>
              <a:rPr lang="en-US" altLang="en-US" smtClean="0"/>
              <a:t> group, click the arrow under </a:t>
            </a:r>
            <a:r>
              <a:rPr lang="en-US" altLang="en-US" b="1" smtClean="0"/>
              <a:t>Paste</a:t>
            </a:r>
            <a:r>
              <a:rPr lang="en-US" altLang="en-US" smtClean="0"/>
              <a:t>, and then click </a:t>
            </a:r>
            <a:r>
              <a:rPr lang="en-US" altLang="en-US" b="1" smtClean="0"/>
              <a:t>Duplicate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duplicate oval. 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bottom right corner of the </a:t>
            </a:r>
            <a:r>
              <a:rPr lang="en-US" altLang="en-US" b="1" smtClean="0"/>
              <a:t>Size </a:t>
            </a:r>
            <a:r>
              <a:rPr lang="en-US" altLang="en-US" smtClean="0"/>
              <a:t>group, click the </a:t>
            </a:r>
            <a:r>
              <a:rPr lang="en-US" altLang="en-US" b="1" smtClean="0"/>
              <a:t>Size and Position </a:t>
            </a:r>
            <a:r>
              <a:rPr lang="en-US" altLang="en-US" smtClean="0"/>
              <a:t>dialog box launcher. In the </a:t>
            </a:r>
            <a:r>
              <a:rPr lang="en-US" altLang="en-US" b="1" smtClean="0"/>
              <a:t>Size and Position </a:t>
            </a:r>
            <a:r>
              <a:rPr lang="en-US" altLang="en-US" smtClean="0"/>
              <a:t>dialog box, on the </a:t>
            </a:r>
            <a:r>
              <a:rPr lang="en-US" altLang="en-US" b="1" smtClean="0"/>
              <a:t>Position</a:t>
            </a:r>
            <a:r>
              <a:rPr lang="en-US" altLang="en-US" smtClean="0"/>
              <a:t> tab, do the following: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Horizontal</a:t>
            </a:r>
            <a:r>
              <a:rPr lang="en-US" altLang="en-US" smtClean="0"/>
              <a:t> box, enter </a:t>
            </a:r>
            <a:r>
              <a:rPr lang="en-US" altLang="en-US" b="1" smtClean="0"/>
              <a:t>3.52”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Vertical</a:t>
            </a:r>
            <a:r>
              <a:rPr lang="en-US" altLang="en-US" smtClean="0"/>
              <a:t> box, enter </a:t>
            </a:r>
            <a:r>
              <a:rPr lang="en-US" altLang="en-US" b="1" smtClean="0"/>
              <a:t>2.98”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Repeat step 9 two more times, for a total of four ovals. 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bottom right corner of the </a:t>
            </a:r>
            <a:r>
              <a:rPr lang="en-US" altLang="en-US" b="1" smtClean="0"/>
              <a:t>Size </a:t>
            </a:r>
            <a:r>
              <a:rPr lang="en-US" altLang="en-US" smtClean="0"/>
              <a:t>group, click the </a:t>
            </a:r>
            <a:r>
              <a:rPr lang="en-US" altLang="en-US" b="1" smtClean="0"/>
              <a:t>Size and Position </a:t>
            </a:r>
            <a:r>
              <a:rPr lang="en-US" altLang="en-US" smtClean="0"/>
              <a:t>dialog box launcher. In the </a:t>
            </a:r>
            <a:r>
              <a:rPr lang="en-US" altLang="en-US" b="1" smtClean="0"/>
              <a:t>Size and Position </a:t>
            </a:r>
            <a:r>
              <a:rPr lang="en-US" altLang="en-US" smtClean="0"/>
              <a:t>dialog box, on the </a:t>
            </a:r>
            <a:r>
              <a:rPr lang="en-US" altLang="en-US" b="1" smtClean="0"/>
              <a:t>Position</a:t>
            </a:r>
            <a:r>
              <a:rPr lang="en-US" altLang="en-US" smtClean="0"/>
              <a:t> tab, do the following to position the third and fourth ovals: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Select the third oval on the slide, and then enter </a:t>
            </a:r>
            <a:r>
              <a:rPr lang="en-US" altLang="en-US" b="1" smtClean="0"/>
              <a:t>3.52” </a:t>
            </a:r>
            <a:r>
              <a:rPr lang="en-US" altLang="en-US" smtClean="0"/>
              <a:t>in the </a:t>
            </a:r>
            <a:r>
              <a:rPr lang="en-US" altLang="en-US" b="1" smtClean="0"/>
              <a:t>Horizontal</a:t>
            </a:r>
            <a:r>
              <a:rPr lang="en-US" altLang="en-US" smtClean="0"/>
              <a:t> box and </a:t>
            </a:r>
            <a:r>
              <a:rPr lang="en-US" altLang="en-US" b="1" smtClean="0"/>
              <a:t>4.27” </a:t>
            </a:r>
            <a:r>
              <a:rPr lang="en-US" altLang="en-US" smtClean="0"/>
              <a:t>in the</a:t>
            </a:r>
            <a:r>
              <a:rPr lang="en-US" altLang="en-US" b="1" smtClean="0"/>
              <a:t> Vertical </a:t>
            </a:r>
            <a:r>
              <a:rPr lang="en-US" altLang="en-US" smtClean="0"/>
              <a:t>box.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Select the fourth oval on the slide, and then enter </a:t>
            </a:r>
            <a:r>
              <a:rPr lang="en-US" altLang="en-US" b="1" smtClean="0"/>
              <a:t>2.99” </a:t>
            </a:r>
            <a:r>
              <a:rPr lang="en-US" altLang="en-US" smtClean="0"/>
              <a:t>in the </a:t>
            </a:r>
            <a:r>
              <a:rPr lang="en-US" altLang="en-US" b="1" smtClean="0"/>
              <a:t>Horizontal</a:t>
            </a:r>
            <a:r>
              <a:rPr lang="en-US" altLang="en-US" smtClean="0"/>
              <a:t> box and </a:t>
            </a:r>
            <a:r>
              <a:rPr lang="en-US" altLang="en-US" b="1" smtClean="0"/>
              <a:t>5.66” </a:t>
            </a:r>
            <a:r>
              <a:rPr lang="en-US" altLang="en-US" smtClean="0"/>
              <a:t>in the</a:t>
            </a:r>
            <a:r>
              <a:rPr lang="en-US" altLang="en-US" b="1" smtClean="0"/>
              <a:t> Vertical </a:t>
            </a:r>
            <a:r>
              <a:rPr lang="en-US" altLang="en-US" smtClean="0"/>
              <a:t>box.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mtClean="0"/>
              <a:t>To reproduce the text on this slide, do the following: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Insert</a:t>
            </a:r>
            <a:r>
              <a:rPr lang="en-US" altLang="en-US" smtClean="0"/>
              <a:t> tab, in the </a:t>
            </a:r>
            <a:r>
              <a:rPr lang="en-US" altLang="en-US" b="1" smtClean="0"/>
              <a:t>Text</a:t>
            </a:r>
            <a:r>
              <a:rPr lang="en-US" altLang="en-US" smtClean="0"/>
              <a:t> group, click </a:t>
            </a:r>
            <a:r>
              <a:rPr lang="en-US" altLang="en-US" b="1" smtClean="0"/>
              <a:t>Text Box</a:t>
            </a:r>
            <a:r>
              <a:rPr lang="en-US" altLang="en-US" smtClean="0"/>
              <a:t>, and then on the slide, drag to draw the text box.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Enter text in the text box and select the text.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Font</a:t>
            </a:r>
            <a:r>
              <a:rPr lang="en-US" altLang="en-US" smtClean="0"/>
              <a:t> group, do the following: 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Font </a:t>
            </a:r>
            <a:r>
              <a:rPr lang="en-US" altLang="en-US" smtClean="0"/>
              <a:t>list, select </a:t>
            </a:r>
            <a:r>
              <a:rPr lang="en-US" altLang="en-US" b="1" smtClean="0"/>
              <a:t>Corbel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Font Size </a:t>
            </a:r>
            <a:r>
              <a:rPr lang="en-US" altLang="en-US" smtClean="0"/>
              <a:t>list, select </a:t>
            </a:r>
            <a:r>
              <a:rPr lang="en-US" altLang="en-US" b="1" smtClean="0"/>
              <a:t>22</a:t>
            </a:r>
            <a:r>
              <a:rPr lang="en-US" altLang="en-US" smtClean="0"/>
              <a:t>.</a:t>
            </a:r>
            <a:r>
              <a:rPr lang="en-US" altLang="en-US" b="1" smtClean="0"/>
              <a:t> </a:t>
            </a:r>
            <a:endParaRPr lang="en-US" altLang="en-US" smtClean="0"/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Click the arrow next to </a:t>
            </a:r>
            <a:r>
              <a:rPr lang="en-US" altLang="en-US" b="1" smtClean="0"/>
              <a:t>Font Color</a:t>
            </a:r>
            <a:r>
              <a:rPr lang="en-US" altLang="en-US" smtClean="0"/>
              <a:t>, and then under </a:t>
            </a:r>
            <a:r>
              <a:rPr lang="en-US" altLang="en-US" b="1" smtClean="0"/>
              <a:t>Theme Colors</a:t>
            </a:r>
            <a:r>
              <a:rPr lang="en-US" altLang="en-US" smtClean="0"/>
              <a:t> click </a:t>
            </a:r>
            <a:r>
              <a:rPr lang="en-US" altLang="en-US" b="1" smtClean="0"/>
              <a:t>White, Background 1, Darker 50% </a:t>
            </a:r>
            <a:r>
              <a:rPr lang="en-US" altLang="en-US" smtClean="0"/>
              <a:t>(sixth row, first option from the left).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Paragraph</a:t>
            </a:r>
            <a:r>
              <a:rPr lang="en-US" altLang="en-US" smtClean="0"/>
              <a:t> group, click </a:t>
            </a:r>
            <a:r>
              <a:rPr lang="en-US" altLang="en-US" b="1" smtClean="0"/>
              <a:t>Align Text Left </a:t>
            </a:r>
            <a:r>
              <a:rPr lang="en-US" altLang="en-US" smtClean="0"/>
              <a:t>to align the text left in the text box.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drag the text box to the right of the first oval.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text box.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Clipboard </a:t>
            </a:r>
            <a:r>
              <a:rPr lang="en-US" altLang="en-US" smtClean="0"/>
              <a:t>group, click the arrow under </a:t>
            </a:r>
            <a:r>
              <a:rPr lang="en-US" altLang="en-US" b="1" smtClean="0"/>
              <a:t>Paste</a:t>
            </a:r>
            <a:r>
              <a:rPr lang="en-US" altLang="en-US" smtClean="0"/>
              <a:t>, and then click </a:t>
            </a:r>
            <a:r>
              <a:rPr lang="en-US" altLang="en-US" b="1" smtClean="0"/>
              <a:t>Duplicate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in the text box and edit the text.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Drag the second text box to the right of the second oval.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Repeat steps 5-7 to create the third and fourth text boxes, dragging them to the right of the third and fourth ovals. 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en-US" i="1" smtClean="0"/>
          </a:p>
          <a:p>
            <a:pPr eaLnBrk="1" hangingPunct="1">
              <a:spcBef>
                <a:spcPct val="0"/>
              </a:spcBef>
              <a:defRPr/>
            </a:pPr>
            <a:endParaRPr lang="en-US" altLang="en-US" i="1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mtClean="0"/>
              <a:t>To reproduce the animation effects on this slide, do the following: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Animations</a:t>
            </a:r>
            <a:r>
              <a:rPr lang="en-US" altLang="en-US" smtClean="0"/>
              <a:t> tab, in the </a:t>
            </a:r>
            <a:r>
              <a:rPr lang="en-US" altLang="en-US" b="1" smtClean="0"/>
              <a:t>Animations</a:t>
            </a:r>
            <a:r>
              <a:rPr lang="en-US" altLang="en-US" smtClean="0"/>
              <a:t> group, click </a:t>
            </a:r>
            <a:r>
              <a:rPr lang="en-US" altLang="en-US" b="1" smtClean="0"/>
              <a:t>Custom Animation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Editing</a:t>
            </a:r>
            <a:r>
              <a:rPr lang="en-US" altLang="en-US" smtClean="0"/>
              <a:t> group, click </a:t>
            </a:r>
            <a:r>
              <a:rPr lang="en-US" altLang="en-US" b="1" smtClean="0"/>
              <a:t>Select</a:t>
            </a:r>
            <a:r>
              <a:rPr lang="en-US" altLang="en-US" smtClean="0"/>
              <a:t>, and then click </a:t>
            </a:r>
            <a:r>
              <a:rPr lang="en-US" altLang="en-US" b="1" smtClean="0"/>
              <a:t>Selection Pane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Selection and Visibility</a:t>
            </a:r>
            <a:r>
              <a:rPr lang="en-US" altLang="en-US" smtClean="0"/>
              <a:t> pane, select the rectangle group.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</a:t>
            </a:r>
            <a:r>
              <a:rPr lang="en-US" altLang="en-US" smtClean="0"/>
              <a:t> </a:t>
            </a:r>
            <a:r>
              <a:rPr lang="en-US" altLang="en-US" b="1" smtClean="0"/>
              <a:t>Effect</a:t>
            </a:r>
            <a:r>
              <a:rPr lang="en-US" altLang="en-US" smtClean="0"/>
              <a:t>, point to </a:t>
            </a:r>
            <a:r>
              <a:rPr lang="en-US" altLang="en-US" b="1" smtClean="0"/>
              <a:t>Emphasis</a:t>
            </a:r>
            <a:r>
              <a:rPr lang="en-US" altLang="en-US" smtClean="0"/>
              <a:t>, 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Emphasis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Basic</a:t>
            </a:r>
            <a:r>
              <a:rPr lang="en-US" altLang="en-US" smtClean="0"/>
              <a:t>, click </a:t>
            </a:r>
            <a:r>
              <a:rPr lang="en-US" altLang="en-US" b="1" smtClean="0"/>
              <a:t>Spin</a:t>
            </a:r>
            <a:r>
              <a:rPr lang="en-US" altLang="en-US" smtClean="0"/>
              <a:t>. 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animation effect (spin effect for the rectangle group). Under </a:t>
            </a:r>
            <a:r>
              <a:rPr lang="en-US" altLang="en-US" b="1" smtClean="0"/>
              <a:t>Modify: Spin</a:t>
            </a:r>
            <a:r>
              <a:rPr lang="en-US" altLang="en-US" smtClean="0"/>
              <a:t>, do the following: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With Previous</a:t>
            </a:r>
            <a:r>
              <a:rPr lang="en-US" altLang="en-US" smtClean="0"/>
              <a:t>. 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Amount </a:t>
            </a:r>
            <a:r>
              <a:rPr lang="en-US" altLang="en-US" smtClean="0"/>
              <a:t>list, in the </a:t>
            </a:r>
            <a:r>
              <a:rPr lang="en-US" altLang="en-US" b="1" smtClean="0"/>
              <a:t>Custom</a:t>
            </a:r>
            <a:r>
              <a:rPr lang="en-US" altLang="en-US" smtClean="0"/>
              <a:t> box, enter </a:t>
            </a:r>
            <a:r>
              <a:rPr lang="en-US" altLang="en-US" b="1" smtClean="0"/>
              <a:t>123°</a:t>
            </a:r>
            <a:r>
              <a:rPr lang="en-US" altLang="en-US" smtClean="0"/>
              <a:t>,</a:t>
            </a:r>
            <a:r>
              <a:rPr lang="en-US" altLang="en-US" b="1" smtClean="0"/>
              <a:t> </a:t>
            </a:r>
            <a:r>
              <a:rPr lang="en-US" altLang="en-US" smtClean="0"/>
              <a:t>and then press ENTER. Also in the </a:t>
            </a:r>
            <a:r>
              <a:rPr lang="en-US" altLang="en-US" b="1" smtClean="0"/>
              <a:t>Amount</a:t>
            </a:r>
            <a:r>
              <a:rPr lang="en-US" altLang="en-US" smtClean="0"/>
              <a:t> list, click </a:t>
            </a:r>
            <a:r>
              <a:rPr lang="en-US" altLang="en-US" b="1" smtClean="0"/>
              <a:t>Counterclockwise</a:t>
            </a:r>
            <a:r>
              <a:rPr lang="en-US" altLang="en-US" smtClean="0"/>
              <a:t>.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</a:t>
            </a:r>
            <a:r>
              <a:rPr lang="en-US" altLang="en-US" smtClean="0"/>
              <a:t> list, select </a:t>
            </a:r>
            <a:r>
              <a:rPr lang="en-US" altLang="en-US" b="1" smtClean="0"/>
              <a:t>Fast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first oval.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</a:t>
            </a:r>
            <a:r>
              <a:rPr lang="en-US" altLang="en-US" smtClean="0"/>
              <a:t> </a:t>
            </a:r>
            <a:r>
              <a:rPr lang="en-US" altLang="en-US" b="1" smtClean="0"/>
              <a:t>Effect</a:t>
            </a:r>
            <a:r>
              <a:rPr lang="en-US" altLang="en-US" smtClean="0"/>
              <a:t>, point to </a:t>
            </a:r>
            <a:r>
              <a:rPr lang="en-US" altLang="en-US" b="1" smtClean="0"/>
              <a:t>Emphasis</a:t>
            </a:r>
            <a:r>
              <a:rPr lang="en-US" altLang="en-US" smtClean="0"/>
              <a:t>, 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Emphasis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Basic</a:t>
            </a:r>
            <a:r>
              <a:rPr lang="en-US" altLang="en-US" smtClean="0"/>
              <a:t>, click </a:t>
            </a:r>
            <a:r>
              <a:rPr lang="en-US" altLang="en-US" b="1" smtClean="0"/>
              <a:t>Change Fill Color</a:t>
            </a:r>
            <a:r>
              <a:rPr lang="en-US" altLang="en-US" smtClean="0"/>
              <a:t>. 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second animation effect (change fill color effect for the first oval). Under </a:t>
            </a:r>
            <a:r>
              <a:rPr lang="en-US" altLang="en-US" b="1" smtClean="0"/>
              <a:t>Modify: Change Fill Color</a:t>
            </a:r>
            <a:r>
              <a:rPr lang="en-US" altLang="en-US" smtClean="0"/>
              <a:t>, do the following: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After Previous</a:t>
            </a:r>
            <a:r>
              <a:rPr lang="en-US" altLang="en-US" smtClean="0"/>
              <a:t>. 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Fill Color </a:t>
            </a:r>
            <a:r>
              <a:rPr lang="en-US" altLang="en-US" smtClean="0"/>
              <a:t>list, click </a:t>
            </a:r>
            <a:r>
              <a:rPr lang="en-US" altLang="en-US" b="1" smtClean="0"/>
              <a:t>More Colors</a:t>
            </a:r>
            <a:r>
              <a:rPr lang="en-US" altLang="en-US" smtClean="0"/>
              <a:t>. In the </a:t>
            </a:r>
            <a:r>
              <a:rPr lang="en-US" altLang="en-US" b="1" smtClean="0"/>
              <a:t>Colors</a:t>
            </a:r>
            <a:r>
              <a:rPr lang="en-US" altLang="en-US" smtClean="0"/>
              <a:t> dialog box, on the </a:t>
            </a:r>
            <a:r>
              <a:rPr lang="en-US" altLang="en-US" b="1" smtClean="0"/>
              <a:t>Custom</a:t>
            </a:r>
            <a:r>
              <a:rPr lang="en-US" altLang="en-US" smtClean="0"/>
              <a:t> tab, enter values for Red: </a:t>
            </a:r>
            <a:r>
              <a:rPr lang="en-US" altLang="en-US" b="1" smtClean="0"/>
              <a:t>130</a:t>
            </a:r>
            <a:r>
              <a:rPr lang="en-US" altLang="en-US" smtClean="0"/>
              <a:t>, Green: </a:t>
            </a:r>
            <a:r>
              <a:rPr lang="en-US" altLang="en-US" b="1" smtClean="0"/>
              <a:t>153</a:t>
            </a:r>
            <a:r>
              <a:rPr lang="en-US" altLang="en-US" smtClean="0"/>
              <a:t>, Blue: </a:t>
            </a:r>
            <a:r>
              <a:rPr lang="en-US" altLang="en-US" b="1" smtClean="0"/>
              <a:t>117</a:t>
            </a:r>
            <a:r>
              <a:rPr lang="en-US" altLang="en-US" smtClean="0"/>
              <a:t>. 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</a:t>
            </a:r>
            <a:r>
              <a:rPr lang="en-US" altLang="en-US" smtClean="0"/>
              <a:t> 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first text box.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 Effect</a:t>
            </a:r>
            <a:r>
              <a:rPr lang="en-US" altLang="en-US" smtClean="0"/>
              <a:t>, point to</a:t>
            </a:r>
            <a:r>
              <a:rPr lang="en-US" altLang="en-US" b="1" smtClean="0"/>
              <a:t> Entrance</a:t>
            </a:r>
            <a:r>
              <a:rPr lang="en-US" altLang="en-US" smtClean="0"/>
              <a:t>,</a:t>
            </a:r>
            <a:r>
              <a:rPr lang="en-US" altLang="en-US" b="1" smtClean="0"/>
              <a:t> </a:t>
            </a:r>
            <a:r>
              <a:rPr lang="en-US" altLang="en-US" smtClean="0"/>
              <a:t>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Entrance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Subtle</a:t>
            </a:r>
            <a:r>
              <a:rPr lang="en-US" altLang="en-US" smtClean="0"/>
              <a:t>, click </a:t>
            </a:r>
            <a:r>
              <a:rPr lang="en-US" altLang="en-US" b="1" smtClean="0"/>
              <a:t>Fade</a:t>
            </a:r>
            <a:r>
              <a:rPr lang="en-US" altLang="en-US" smtClean="0"/>
              <a:t>. 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third animation effect (fade effect for the first text box). Under </a:t>
            </a:r>
            <a:r>
              <a:rPr lang="en-US" altLang="en-US" b="1" smtClean="0"/>
              <a:t>Modify: Fade</a:t>
            </a:r>
            <a:r>
              <a:rPr lang="en-US" altLang="en-US" smtClean="0"/>
              <a:t>, do the following: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With Previous</a:t>
            </a:r>
            <a:r>
              <a:rPr lang="en-US" altLang="en-US" smtClean="0"/>
              <a:t>.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 </a:t>
            </a:r>
            <a:r>
              <a:rPr lang="en-US" altLang="en-US" smtClean="0"/>
              <a:t>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Selection and Visibility </a:t>
            </a:r>
            <a:r>
              <a:rPr lang="en-US" altLang="en-US" smtClean="0"/>
              <a:t>pane, select the rectangle group.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</a:t>
            </a:r>
            <a:r>
              <a:rPr lang="en-US" altLang="en-US" smtClean="0"/>
              <a:t> </a:t>
            </a:r>
            <a:r>
              <a:rPr lang="en-US" altLang="en-US" b="1" smtClean="0"/>
              <a:t>Effect</a:t>
            </a:r>
            <a:r>
              <a:rPr lang="en-US" altLang="en-US" smtClean="0"/>
              <a:t>, point to </a:t>
            </a:r>
            <a:r>
              <a:rPr lang="en-US" altLang="en-US" b="1" smtClean="0"/>
              <a:t>Emphasis</a:t>
            </a:r>
            <a:r>
              <a:rPr lang="en-US" altLang="en-US" smtClean="0"/>
              <a:t>, 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Emphasis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Basic</a:t>
            </a:r>
            <a:r>
              <a:rPr lang="en-US" altLang="en-US" smtClean="0"/>
              <a:t>, click </a:t>
            </a:r>
            <a:r>
              <a:rPr lang="en-US" altLang="en-US" b="1" smtClean="0"/>
              <a:t>Spin</a:t>
            </a:r>
            <a:r>
              <a:rPr lang="en-US" altLang="en-US" smtClean="0"/>
              <a:t>. 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fourth animation effect (spin effect for the rectangle group). Under </a:t>
            </a:r>
            <a:r>
              <a:rPr lang="en-US" altLang="en-US" b="1" smtClean="0"/>
              <a:t>Modify: Spin</a:t>
            </a:r>
            <a:r>
              <a:rPr lang="en-US" altLang="en-US" smtClean="0"/>
              <a:t>, do the following: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On Click</a:t>
            </a:r>
            <a:r>
              <a:rPr lang="en-US" altLang="en-US" smtClean="0"/>
              <a:t>. 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Amount </a:t>
            </a:r>
            <a:r>
              <a:rPr lang="en-US" altLang="en-US" smtClean="0"/>
              <a:t>list, in the </a:t>
            </a:r>
            <a:r>
              <a:rPr lang="en-US" altLang="en-US" b="1" smtClean="0"/>
              <a:t>Custom</a:t>
            </a:r>
            <a:r>
              <a:rPr lang="en-US" altLang="en-US" smtClean="0"/>
              <a:t> box, enter </a:t>
            </a:r>
            <a:r>
              <a:rPr lang="en-US" altLang="en-US" b="1" smtClean="0"/>
              <a:t>22°</a:t>
            </a:r>
            <a:r>
              <a:rPr lang="en-US" altLang="en-US" smtClean="0"/>
              <a:t>, and then press ENTER.  Also in the </a:t>
            </a:r>
            <a:r>
              <a:rPr lang="en-US" altLang="en-US" b="1" smtClean="0"/>
              <a:t>Amount</a:t>
            </a:r>
            <a:r>
              <a:rPr lang="en-US" altLang="en-US" smtClean="0"/>
              <a:t> list, click </a:t>
            </a:r>
            <a:r>
              <a:rPr lang="en-US" altLang="en-US" b="1" smtClean="0"/>
              <a:t>Clockwise</a:t>
            </a:r>
            <a:r>
              <a:rPr lang="en-US" altLang="en-US" smtClean="0"/>
              <a:t>. 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</a:t>
            </a:r>
            <a:r>
              <a:rPr lang="en-US" altLang="en-US" smtClean="0"/>
              <a:t> 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second oval.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</a:t>
            </a:r>
            <a:r>
              <a:rPr lang="en-US" altLang="en-US" smtClean="0"/>
              <a:t> </a:t>
            </a:r>
            <a:r>
              <a:rPr lang="en-US" altLang="en-US" b="1" smtClean="0"/>
              <a:t>Effect</a:t>
            </a:r>
            <a:r>
              <a:rPr lang="en-US" altLang="en-US" smtClean="0"/>
              <a:t>, point to </a:t>
            </a:r>
            <a:r>
              <a:rPr lang="en-US" altLang="en-US" b="1" smtClean="0"/>
              <a:t>Emphasis</a:t>
            </a:r>
            <a:r>
              <a:rPr lang="en-US" altLang="en-US" smtClean="0"/>
              <a:t>, 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Emphasis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Basic</a:t>
            </a:r>
            <a:r>
              <a:rPr lang="en-US" altLang="en-US" smtClean="0"/>
              <a:t>, click </a:t>
            </a:r>
            <a:r>
              <a:rPr lang="en-US" altLang="en-US" b="1" smtClean="0"/>
              <a:t>Change Fill Color</a:t>
            </a:r>
            <a:r>
              <a:rPr lang="en-US" altLang="en-US" smtClean="0"/>
              <a:t>. 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fifth animation effect (change fill color effect for the second oval). Under </a:t>
            </a:r>
            <a:r>
              <a:rPr lang="en-US" altLang="en-US" b="1" smtClean="0"/>
              <a:t>Modify: Change Fill Color</a:t>
            </a:r>
            <a:r>
              <a:rPr lang="en-US" altLang="en-US" smtClean="0"/>
              <a:t>, do the following: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After Previous</a:t>
            </a:r>
            <a:r>
              <a:rPr lang="en-US" altLang="en-US" smtClean="0"/>
              <a:t>. 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Fill Color </a:t>
            </a:r>
            <a:r>
              <a:rPr lang="en-US" altLang="en-US" smtClean="0"/>
              <a:t>list, click </a:t>
            </a:r>
            <a:r>
              <a:rPr lang="en-US" altLang="en-US" b="1" smtClean="0"/>
              <a:t>More Colors</a:t>
            </a:r>
            <a:r>
              <a:rPr lang="en-US" altLang="en-US" smtClean="0"/>
              <a:t>. In the </a:t>
            </a:r>
            <a:r>
              <a:rPr lang="en-US" altLang="en-US" b="1" smtClean="0"/>
              <a:t>Colors</a:t>
            </a:r>
            <a:r>
              <a:rPr lang="en-US" altLang="en-US" smtClean="0"/>
              <a:t> dialog box, on the </a:t>
            </a:r>
            <a:r>
              <a:rPr lang="en-US" altLang="en-US" b="1" smtClean="0"/>
              <a:t>Custom</a:t>
            </a:r>
            <a:r>
              <a:rPr lang="en-US" altLang="en-US" smtClean="0"/>
              <a:t> tab, enter values for Red: </a:t>
            </a:r>
            <a:r>
              <a:rPr lang="en-US" altLang="en-US" b="1" smtClean="0"/>
              <a:t>130</a:t>
            </a:r>
            <a:r>
              <a:rPr lang="en-US" altLang="en-US" smtClean="0"/>
              <a:t>, Green: </a:t>
            </a:r>
            <a:r>
              <a:rPr lang="en-US" altLang="en-US" b="1" smtClean="0"/>
              <a:t>153</a:t>
            </a:r>
            <a:r>
              <a:rPr lang="en-US" altLang="en-US" smtClean="0"/>
              <a:t>, Blue: </a:t>
            </a:r>
            <a:r>
              <a:rPr lang="en-US" altLang="en-US" b="1" smtClean="0"/>
              <a:t>117</a:t>
            </a:r>
            <a:r>
              <a:rPr lang="en-US" altLang="en-US" smtClean="0"/>
              <a:t>. 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</a:t>
            </a:r>
            <a:r>
              <a:rPr lang="en-US" altLang="en-US" smtClean="0"/>
              <a:t> 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second text box.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 Effect</a:t>
            </a:r>
            <a:r>
              <a:rPr lang="en-US" altLang="en-US" smtClean="0"/>
              <a:t>, point to</a:t>
            </a:r>
            <a:r>
              <a:rPr lang="en-US" altLang="en-US" b="1" smtClean="0"/>
              <a:t> Entrance </a:t>
            </a:r>
            <a:r>
              <a:rPr lang="en-US" altLang="en-US" smtClean="0"/>
              <a:t>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Entrance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Subtle</a:t>
            </a:r>
            <a:r>
              <a:rPr lang="en-US" altLang="en-US" smtClean="0"/>
              <a:t>, click </a:t>
            </a:r>
            <a:r>
              <a:rPr lang="en-US" altLang="en-US" b="1" smtClean="0"/>
              <a:t>Fade</a:t>
            </a:r>
            <a:r>
              <a:rPr lang="en-US" altLang="en-US" smtClean="0"/>
              <a:t>. 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sixth animation effect (fade effect for the second text box). Under </a:t>
            </a:r>
            <a:r>
              <a:rPr lang="en-US" altLang="en-US" b="1" smtClean="0"/>
              <a:t>Modify: Fade</a:t>
            </a:r>
            <a:r>
              <a:rPr lang="en-US" altLang="en-US" smtClean="0"/>
              <a:t>, do the following: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With Previous</a:t>
            </a:r>
            <a:r>
              <a:rPr lang="en-US" altLang="en-US" smtClean="0"/>
              <a:t>.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 </a:t>
            </a:r>
            <a:r>
              <a:rPr lang="en-US" altLang="en-US" smtClean="0"/>
              <a:t>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third oval.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</a:t>
            </a:r>
            <a:r>
              <a:rPr lang="en-US" altLang="en-US" smtClean="0"/>
              <a:t> </a:t>
            </a:r>
            <a:r>
              <a:rPr lang="en-US" altLang="en-US" b="1" smtClean="0"/>
              <a:t>Effect</a:t>
            </a:r>
            <a:r>
              <a:rPr lang="en-US" altLang="en-US" smtClean="0"/>
              <a:t>, point to </a:t>
            </a:r>
            <a:r>
              <a:rPr lang="en-US" altLang="en-US" b="1" smtClean="0"/>
              <a:t>Emphasis</a:t>
            </a:r>
            <a:r>
              <a:rPr lang="en-US" altLang="en-US" smtClean="0"/>
              <a:t>, 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Emphasis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Basic</a:t>
            </a:r>
            <a:r>
              <a:rPr lang="en-US" altLang="en-US" smtClean="0"/>
              <a:t>, click </a:t>
            </a:r>
            <a:r>
              <a:rPr lang="en-US" altLang="en-US" b="1" smtClean="0"/>
              <a:t>Change Fill Color</a:t>
            </a:r>
            <a:r>
              <a:rPr lang="en-US" altLang="en-US" smtClean="0"/>
              <a:t>. 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seventh animation effect (change fill color effect for the third oval). Under </a:t>
            </a:r>
            <a:r>
              <a:rPr lang="en-US" altLang="en-US" b="1" smtClean="0"/>
              <a:t>Modify: Change Fill Color</a:t>
            </a:r>
            <a:r>
              <a:rPr lang="en-US" altLang="en-US" smtClean="0"/>
              <a:t>, do the following: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After Previous</a:t>
            </a:r>
            <a:r>
              <a:rPr lang="en-US" altLang="en-US" smtClean="0"/>
              <a:t>. 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Fill Color </a:t>
            </a:r>
            <a:r>
              <a:rPr lang="en-US" altLang="en-US" smtClean="0"/>
              <a:t>list, click </a:t>
            </a:r>
            <a:r>
              <a:rPr lang="en-US" altLang="en-US" b="1" smtClean="0"/>
              <a:t>More Colors</a:t>
            </a:r>
            <a:r>
              <a:rPr lang="en-US" altLang="en-US" smtClean="0"/>
              <a:t>. In the </a:t>
            </a:r>
            <a:r>
              <a:rPr lang="en-US" altLang="en-US" b="1" smtClean="0"/>
              <a:t>Colors</a:t>
            </a:r>
            <a:r>
              <a:rPr lang="en-US" altLang="en-US" smtClean="0"/>
              <a:t> dialog box, on the </a:t>
            </a:r>
            <a:r>
              <a:rPr lang="en-US" altLang="en-US" b="1" smtClean="0"/>
              <a:t>Custom</a:t>
            </a:r>
            <a:r>
              <a:rPr lang="en-US" altLang="en-US" smtClean="0"/>
              <a:t> tab, enter values for Red: </a:t>
            </a:r>
            <a:r>
              <a:rPr lang="en-US" altLang="en-US" b="1" smtClean="0"/>
              <a:t>130</a:t>
            </a:r>
            <a:r>
              <a:rPr lang="en-US" altLang="en-US" smtClean="0"/>
              <a:t>, Green: </a:t>
            </a:r>
            <a:r>
              <a:rPr lang="en-US" altLang="en-US" b="1" smtClean="0"/>
              <a:t>153</a:t>
            </a:r>
            <a:r>
              <a:rPr lang="en-US" altLang="en-US" smtClean="0"/>
              <a:t>, Blue: </a:t>
            </a:r>
            <a:r>
              <a:rPr lang="en-US" altLang="en-US" b="1" smtClean="0"/>
              <a:t>117</a:t>
            </a:r>
            <a:r>
              <a:rPr lang="en-US" altLang="en-US" smtClean="0"/>
              <a:t>. 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</a:t>
            </a:r>
            <a:r>
              <a:rPr lang="en-US" altLang="en-US" smtClean="0"/>
              <a:t> 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third text box.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 Effect</a:t>
            </a:r>
            <a:r>
              <a:rPr lang="en-US" altLang="en-US" smtClean="0"/>
              <a:t>, point to</a:t>
            </a:r>
            <a:r>
              <a:rPr lang="en-US" altLang="en-US" b="1" smtClean="0"/>
              <a:t> Entrance </a:t>
            </a:r>
            <a:r>
              <a:rPr lang="en-US" altLang="en-US" smtClean="0"/>
              <a:t>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Entrance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Subtle</a:t>
            </a:r>
            <a:r>
              <a:rPr lang="en-US" altLang="en-US" smtClean="0"/>
              <a:t>, click </a:t>
            </a:r>
            <a:r>
              <a:rPr lang="en-US" altLang="en-US" b="1" smtClean="0"/>
              <a:t>Fade</a:t>
            </a:r>
            <a:r>
              <a:rPr lang="en-US" altLang="en-US" smtClean="0"/>
              <a:t>. 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eighth animation effect (fade effect for the third text box). Under </a:t>
            </a:r>
            <a:r>
              <a:rPr lang="en-US" altLang="en-US" b="1" smtClean="0"/>
              <a:t>Modify: Fade</a:t>
            </a:r>
            <a:r>
              <a:rPr lang="en-US" altLang="en-US" smtClean="0"/>
              <a:t>, do the following: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With Previous</a:t>
            </a:r>
            <a:r>
              <a:rPr lang="en-US" altLang="en-US" smtClean="0"/>
              <a:t>.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 </a:t>
            </a:r>
            <a:r>
              <a:rPr lang="en-US" altLang="en-US" smtClean="0"/>
              <a:t>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fourth oval.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</a:t>
            </a:r>
            <a:r>
              <a:rPr lang="en-US" altLang="en-US" smtClean="0"/>
              <a:t> </a:t>
            </a:r>
            <a:r>
              <a:rPr lang="en-US" altLang="en-US" b="1" smtClean="0"/>
              <a:t>Effect</a:t>
            </a:r>
            <a:r>
              <a:rPr lang="en-US" altLang="en-US" smtClean="0"/>
              <a:t>, point to </a:t>
            </a:r>
            <a:r>
              <a:rPr lang="en-US" altLang="en-US" b="1" smtClean="0"/>
              <a:t>Emphasis</a:t>
            </a:r>
            <a:r>
              <a:rPr lang="en-US" altLang="en-US" smtClean="0"/>
              <a:t>, 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Emphasis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Basic</a:t>
            </a:r>
            <a:r>
              <a:rPr lang="en-US" altLang="en-US" smtClean="0"/>
              <a:t>, click </a:t>
            </a:r>
            <a:r>
              <a:rPr lang="en-US" altLang="en-US" b="1" smtClean="0"/>
              <a:t>Change Fill Color</a:t>
            </a:r>
            <a:r>
              <a:rPr lang="en-US" altLang="en-US" smtClean="0"/>
              <a:t>. 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ninth animation effect (change fill color effect for the fourth oval). Under </a:t>
            </a:r>
            <a:r>
              <a:rPr lang="en-US" altLang="en-US" b="1" smtClean="0"/>
              <a:t>Modify: Change Fill Color</a:t>
            </a:r>
            <a:r>
              <a:rPr lang="en-US" altLang="en-US" smtClean="0"/>
              <a:t>, do the following: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After Previous</a:t>
            </a:r>
            <a:r>
              <a:rPr lang="en-US" altLang="en-US" smtClean="0"/>
              <a:t>. 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Fill Color </a:t>
            </a:r>
            <a:r>
              <a:rPr lang="en-US" altLang="en-US" smtClean="0"/>
              <a:t>list, click </a:t>
            </a:r>
            <a:r>
              <a:rPr lang="en-US" altLang="en-US" b="1" smtClean="0"/>
              <a:t>More Colors</a:t>
            </a:r>
            <a:r>
              <a:rPr lang="en-US" altLang="en-US" smtClean="0"/>
              <a:t>. In the </a:t>
            </a:r>
            <a:r>
              <a:rPr lang="en-US" altLang="en-US" b="1" smtClean="0"/>
              <a:t>Colors</a:t>
            </a:r>
            <a:r>
              <a:rPr lang="en-US" altLang="en-US" smtClean="0"/>
              <a:t> dialog box, on the </a:t>
            </a:r>
            <a:r>
              <a:rPr lang="en-US" altLang="en-US" b="1" smtClean="0"/>
              <a:t>Custom</a:t>
            </a:r>
            <a:r>
              <a:rPr lang="en-US" altLang="en-US" smtClean="0"/>
              <a:t> tab, enter values for Red: </a:t>
            </a:r>
            <a:r>
              <a:rPr lang="en-US" altLang="en-US" b="1" smtClean="0"/>
              <a:t>130</a:t>
            </a:r>
            <a:r>
              <a:rPr lang="en-US" altLang="en-US" smtClean="0"/>
              <a:t>, Green: </a:t>
            </a:r>
            <a:r>
              <a:rPr lang="en-US" altLang="en-US" b="1" smtClean="0"/>
              <a:t>153</a:t>
            </a:r>
            <a:r>
              <a:rPr lang="en-US" altLang="en-US" smtClean="0"/>
              <a:t>, Blue: </a:t>
            </a:r>
            <a:r>
              <a:rPr lang="en-US" altLang="en-US" b="1" smtClean="0"/>
              <a:t>117</a:t>
            </a:r>
            <a:r>
              <a:rPr lang="en-US" altLang="en-US" smtClean="0"/>
              <a:t>. 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</a:t>
            </a:r>
            <a:r>
              <a:rPr lang="en-US" altLang="en-US" smtClean="0"/>
              <a:t> 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fourth text box.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 Effect</a:t>
            </a:r>
            <a:r>
              <a:rPr lang="en-US" altLang="en-US" smtClean="0"/>
              <a:t>, point to</a:t>
            </a:r>
            <a:r>
              <a:rPr lang="en-US" altLang="en-US" b="1" smtClean="0"/>
              <a:t> Entrance</a:t>
            </a:r>
            <a:r>
              <a:rPr lang="en-US" altLang="en-US" smtClean="0"/>
              <a:t>,</a:t>
            </a:r>
            <a:r>
              <a:rPr lang="en-US" altLang="en-US" b="1" smtClean="0"/>
              <a:t> </a:t>
            </a:r>
            <a:r>
              <a:rPr lang="en-US" altLang="en-US" smtClean="0"/>
              <a:t>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Entrance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Subtle</a:t>
            </a:r>
            <a:r>
              <a:rPr lang="en-US" altLang="en-US" smtClean="0"/>
              <a:t>, click </a:t>
            </a:r>
            <a:r>
              <a:rPr lang="en-US" altLang="en-US" b="1" smtClean="0"/>
              <a:t>Fade</a:t>
            </a:r>
            <a:r>
              <a:rPr lang="en-US" altLang="en-US" smtClean="0"/>
              <a:t>. 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10</a:t>
            </a:r>
            <a:r>
              <a:rPr lang="en-US" altLang="en-US" baseline="30000" smtClean="0"/>
              <a:t>th</a:t>
            </a:r>
            <a:r>
              <a:rPr lang="en-US" altLang="en-US" smtClean="0"/>
              <a:t> animation effect (fade effect for the fourth text box). Under </a:t>
            </a:r>
            <a:r>
              <a:rPr lang="en-US" altLang="en-US" b="1" smtClean="0"/>
              <a:t>Modify: Fade</a:t>
            </a:r>
            <a:r>
              <a:rPr lang="en-US" altLang="en-US" smtClean="0"/>
              <a:t>, do the following: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With Previous</a:t>
            </a:r>
            <a:r>
              <a:rPr lang="en-US" altLang="en-US" smtClean="0"/>
              <a:t>.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 </a:t>
            </a:r>
            <a:r>
              <a:rPr lang="en-US" altLang="en-US" smtClean="0"/>
              <a:t>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+mj-lt"/>
              <a:buNone/>
              <a:defRPr/>
            </a:pPr>
            <a:endParaRPr lang="en-US" altLang="en-US" smtClean="0"/>
          </a:p>
        </p:txBody>
      </p:sp>
      <p:sp>
        <p:nvSpPr>
          <p:cNvPr id="153603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61975" y="471488"/>
            <a:ext cx="3222625" cy="24161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199833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/>
              <a:t>Custom animation effects: line sweeps in picture and text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(Basic)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To reproduce the shape effects on this slide, do the following: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Slides</a:t>
            </a:r>
            <a:r>
              <a:rPr lang="en-US" dirty="0" smtClean="0"/>
              <a:t> group, click </a:t>
            </a:r>
            <a:r>
              <a:rPr lang="en-US" b="1" dirty="0" smtClean="0"/>
              <a:t>Layout</a:t>
            </a:r>
            <a:r>
              <a:rPr lang="en-US" dirty="0" smtClean="0"/>
              <a:t>, and then click </a:t>
            </a:r>
            <a:r>
              <a:rPr lang="en-US" b="1" dirty="0" smtClean="0"/>
              <a:t>Blank</a:t>
            </a:r>
            <a:r>
              <a:rPr lang="en-US" dirty="0" smtClean="0"/>
              <a:t>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Shapes</a:t>
            </a:r>
            <a:r>
              <a:rPr lang="en-US" dirty="0" smtClean="0"/>
              <a:t>, and then under </a:t>
            </a:r>
            <a:r>
              <a:rPr lang="en-US" b="1" dirty="0" smtClean="0"/>
              <a:t>Lines</a:t>
            </a:r>
            <a:r>
              <a:rPr lang="en-US" dirty="0" smtClean="0"/>
              <a:t> click </a:t>
            </a:r>
            <a:r>
              <a:rPr lang="en-US" b="1" dirty="0" smtClean="0"/>
              <a:t>Line</a:t>
            </a:r>
            <a:r>
              <a:rPr lang="en-US" dirty="0" smtClean="0"/>
              <a:t> (first option from the left).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press and hold SHIFT, and then drag to draw a straight, vertical line.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Select the line. Under </a:t>
            </a:r>
            <a:r>
              <a:rPr lang="en-US" b="1" dirty="0" smtClean="0"/>
              <a:t>Drawing</a:t>
            </a:r>
            <a:r>
              <a:rPr lang="en-US" dirty="0" smtClean="0"/>
              <a:t> </a:t>
            </a:r>
            <a:r>
              <a:rPr lang="en-US" b="1" dirty="0" smtClean="0"/>
              <a:t>Tools</a:t>
            </a:r>
            <a:r>
              <a:rPr lang="en-US" dirty="0" smtClean="0"/>
              <a:t>, on the </a:t>
            </a:r>
            <a:r>
              <a:rPr lang="en-US" b="1" dirty="0" smtClean="0"/>
              <a:t>Format</a:t>
            </a:r>
            <a:r>
              <a:rPr lang="en-US" dirty="0" smtClean="0"/>
              <a:t> tab, in the </a:t>
            </a:r>
            <a:r>
              <a:rPr lang="en-US" b="1" dirty="0" smtClean="0"/>
              <a:t>Size</a:t>
            </a:r>
            <a:r>
              <a:rPr lang="en-US" dirty="0" smtClean="0"/>
              <a:t> group, in the </a:t>
            </a:r>
            <a:r>
              <a:rPr lang="en-US" b="1" dirty="0" smtClean="0"/>
              <a:t>Shape Width </a:t>
            </a:r>
            <a:r>
              <a:rPr lang="en-US" dirty="0" smtClean="0"/>
              <a:t>box, enter </a:t>
            </a:r>
            <a:r>
              <a:rPr lang="en-US" b="1" dirty="0" smtClean="0"/>
              <a:t>7.5”</a:t>
            </a:r>
            <a:r>
              <a:rPr lang="en-US" dirty="0" smtClean="0"/>
              <a:t>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Drawing</a:t>
            </a:r>
            <a:r>
              <a:rPr lang="en-US" dirty="0" smtClean="0"/>
              <a:t> </a:t>
            </a:r>
            <a:r>
              <a:rPr lang="en-US" b="1" dirty="0" smtClean="0"/>
              <a:t>Tools</a:t>
            </a:r>
            <a:r>
              <a:rPr lang="en-US" dirty="0" smtClean="0"/>
              <a:t>, on the </a:t>
            </a:r>
            <a:r>
              <a:rPr lang="en-US" b="1" dirty="0" smtClean="0"/>
              <a:t>Format</a:t>
            </a:r>
            <a:r>
              <a:rPr lang="en-US" dirty="0" smtClean="0"/>
              <a:t> tab, in the </a:t>
            </a:r>
            <a:r>
              <a:rPr lang="en-US" b="1" dirty="0" smtClean="0"/>
              <a:t>Shape</a:t>
            </a:r>
            <a:r>
              <a:rPr lang="en-US" dirty="0" smtClean="0"/>
              <a:t> </a:t>
            </a:r>
            <a:r>
              <a:rPr lang="en-US" b="1" dirty="0" smtClean="0"/>
              <a:t>Styles</a:t>
            </a:r>
            <a:r>
              <a:rPr lang="en-US" dirty="0" smtClean="0"/>
              <a:t> group, click the </a:t>
            </a:r>
            <a:r>
              <a:rPr lang="en-US" b="1" dirty="0" smtClean="0"/>
              <a:t>Format Shape </a:t>
            </a:r>
            <a:r>
              <a:rPr lang="en-US" dirty="0" smtClean="0"/>
              <a:t>dialog box launcher. In the </a:t>
            </a:r>
            <a:r>
              <a:rPr lang="en-US" b="1" dirty="0" smtClean="0"/>
              <a:t>Format Shape </a:t>
            </a:r>
            <a:r>
              <a:rPr lang="en-US" dirty="0" smtClean="0"/>
              <a:t>dialog box, click </a:t>
            </a:r>
            <a:r>
              <a:rPr lang="en-US" b="1" dirty="0" smtClean="0"/>
              <a:t>Line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 in the left pane. In the </a:t>
            </a:r>
            <a:r>
              <a:rPr lang="en-US" b="1" dirty="0" smtClean="0"/>
              <a:t>Line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 pane, select </a:t>
            </a:r>
            <a:r>
              <a:rPr lang="en-US" b="1" dirty="0" smtClean="0"/>
              <a:t>Solid</a:t>
            </a:r>
            <a:r>
              <a:rPr lang="en-US" dirty="0" smtClean="0"/>
              <a:t> </a:t>
            </a:r>
            <a:r>
              <a:rPr lang="en-US" b="1" dirty="0" smtClean="0"/>
              <a:t>line</a:t>
            </a:r>
            <a:r>
              <a:rPr lang="en-US" dirty="0" smtClean="0"/>
              <a:t>, 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</a:t>
            </a:r>
            <a:r>
              <a:rPr lang="en-US" b="1" dirty="0" smtClean="0"/>
              <a:t> Black, Text 1 </a:t>
            </a:r>
            <a:r>
              <a:rPr lang="en-US" dirty="0" smtClean="0"/>
              <a:t>(first row, second option from the left).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Also in the </a:t>
            </a:r>
            <a:r>
              <a:rPr lang="en-US" b="1" dirty="0" smtClean="0"/>
              <a:t>Format Shape </a:t>
            </a:r>
            <a:r>
              <a:rPr lang="en-US" dirty="0" smtClean="0"/>
              <a:t>dialog box, click </a:t>
            </a:r>
            <a:r>
              <a:rPr lang="en-US" b="1" dirty="0" smtClean="0"/>
              <a:t>Line</a:t>
            </a:r>
            <a:r>
              <a:rPr lang="en-US" dirty="0" smtClean="0"/>
              <a:t> </a:t>
            </a:r>
            <a:r>
              <a:rPr lang="en-US" b="1" dirty="0" smtClean="0"/>
              <a:t>Style</a:t>
            </a:r>
            <a:r>
              <a:rPr lang="en-US" dirty="0" smtClean="0"/>
              <a:t> in the left pane. In the </a:t>
            </a:r>
            <a:r>
              <a:rPr lang="en-US" b="1" dirty="0" smtClean="0"/>
              <a:t>Line</a:t>
            </a:r>
            <a:r>
              <a:rPr lang="en-US" dirty="0" smtClean="0"/>
              <a:t> </a:t>
            </a:r>
            <a:r>
              <a:rPr lang="en-US" b="1" dirty="0" smtClean="0"/>
              <a:t>Style</a:t>
            </a:r>
            <a:r>
              <a:rPr lang="en-US" dirty="0" smtClean="0"/>
              <a:t> pane, in the </a:t>
            </a:r>
            <a:r>
              <a:rPr lang="en-US" b="1" dirty="0" smtClean="0"/>
              <a:t>Weight</a:t>
            </a:r>
            <a:r>
              <a:rPr lang="en-US" dirty="0" smtClean="0"/>
              <a:t> box, enter </a:t>
            </a:r>
            <a:r>
              <a:rPr lang="en-US" b="1" dirty="0" smtClean="0"/>
              <a:t>2 pt</a:t>
            </a:r>
            <a:r>
              <a:rPr lang="en-US" dirty="0" smtClean="0"/>
              <a:t>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Drawing</a:t>
            </a:r>
            <a:r>
              <a:rPr lang="en-US" dirty="0" smtClean="0"/>
              <a:t> </a:t>
            </a:r>
            <a:r>
              <a:rPr lang="en-US" b="1" dirty="0" smtClean="0"/>
              <a:t>Tools</a:t>
            </a:r>
            <a:r>
              <a:rPr lang="en-US" dirty="0" smtClean="0"/>
              <a:t>, on the </a:t>
            </a:r>
            <a:r>
              <a:rPr lang="en-US" b="1" dirty="0" smtClean="0"/>
              <a:t>Format</a:t>
            </a:r>
            <a:r>
              <a:rPr lang="en-US" dirty="0" smtClean="0"/>
              <a:t> tab, in the </a:t>
            </a:r>
            <a:r>
              <a:rPr lang="en-US" b="1" dirty="0" smtClean="0"/>
              <a:t>Shape</a:t>
            </a:r>
            <a:r>
              <a:rPr lang="en-US" dirty="0" smtClean="0"/>
              <a:t> </a:t>
            </a:r>
            <a:r>
              <a:rPr lang="en-US" b="1" dirty="0" smtClean="0"/>
              <a:t>Styles</a:t>
            </a:r>
            <a:r>
              <a:rPr lang="en-US" dirty="0" smtClean="0"/>
              <a:t> group, click </a:t>
            </a:r>
            <a:r>
              <a:rPr lang="en-US" b="1" dirty="0" smtClean="0"/>
              <a:t>Shape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, point to </a:t>
            </a:r>
            <a:r>
              <a:rPr lang="en-US" b="1" dirty="0" smtClean="0"/>
              <a:t>Glow</a:t>
            </a:r>
            <a:r>
              <a:rPr lang="en-US" dirty="0" smtClean="0"/>
              <a:t>, and then under </a:t>
            </a:r>
            <a:r>
              <a:rPr lang="en-US" b="1" dirty="0" smtClean="0"/>
              <a:t>Glow</a:t>
            </a:r>
            <a:r>
              <a:rPr lang="en-US" dirty="0" smtClean="0"/>
              <a:t> </a:t>
            </a:r>
            <a:r>
              <a:rPr lang="en-US" b="1" dirty="0" smtClean="0"/>
              <a:t>Variations</a:t>
            </a:r>
            <a:r>
              <a:rPr lang="en-US" dirty="0" smtClean="0"/>
              <a:t> click </a:t>
            </a:r>
            <a:r>
              <a:rPr lang="en-US" b="1" dirty="0" smtClean="0"/>
              <a:t>Accent color 1, 5 pt glow</a:t>
            </a:r>
            <a:r>
              <a:rPr lang="en-US" dirty="0" smtClean="0"/>
              <a:t> (first row, first option from the left). 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Drawing</a:t>
            </a:r>
            <a:r>
              <a:rPr lang="en-US" dirty="0" smtClean="0"/>
              <a:t> </a:t>
            </a:r>
            <a:r>
              <a:rPr lang="en-US" b="1" dirty="0" smtClean="0"/>
              <a:t>Tools</a:t>
            </a:r>
            <a:r>
              <a:rPr lang="en-US" dirty="0" smtClean="0"/>
              <a:t>, on the </a:t>
            </a:r>
            <a:r>
              <a:rPr lang="en-US" b="1" dirty="0" smtClean="0"/>
              <a:t>Format</a:t>
            </a:r>
            <a:r>
              <a:rPr lang="en-US" dirty="0" smtClean="0"/>
              <a:t> tab, in the </a:t>
            </a:r>
            <a:r>
              <a:rPr lang="en-US" b="1" dirty="0" smtClean="0"/>
              <a:t>Shape</a:t>
            </a:r>
            <a:r>
              <a:rPr lang="en-US" dirty="0" smtClean="0"/>
              <a:t> </a:t>
            </a:r>
            <a:r>
              <a:rPr lang="en-US" b="1" dirty="0" smtClean="0"/>
              <a:t>Styles</a:t>
            </a:r>
            <a:r>
              <a:rPr lang="en-US" dirty="0" smtClean="0"/>
              <a:t> group, click </a:t>
            </a:r>
            <a:r>
              <a:rPr lang="en-US" b="1" dirty="0" smtClean="0"/>
              <a:t>Shape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, point to </a:t>
            </a:r>
            <a:r>
              <a:rPr lang="en-US" b="1" dirty="0" smtClean="0"/>
              <a:t>Glow</a:t>
            </a:r>
            <a:r>
              <a:rPr lang="en-US" dirty="0" smtClean="0"/>
              <a:t>, point to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Glow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Middle</a:t>
            </a:r>
            <a:r>
              <a:rPr lang="en-US" dirty="0" smtClean="0"/>
              <a:t>.</a:t>
            </a:r>
            <a:endParaRPr lang="en-US" b="1" dirty="0" smtClean="0"/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line.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Clipboard</a:t>
            </a:r>
            <a:r>
              <a:rPr lang="en-US" dirty="0" smtClean="0"/>
              <a:t> group, click the arrow under </a:t>
            </a:r>
            <a:r>
              <a:rPr lang="en-US" b="1" dirty="0" smtClean="0"/>
              <a:t>Paste</a:t>
            </a:r>
            <a:r>
              <a:rPr lang="en-US" dirty="0" smtClean="0"/>
              <a:t>, and then click </a:t>
            </a:r>
            <a:r>
              <a:rPr lang="en-US" b="1" dirty="0" smtClean="0"/>
              <a:t>Duplicate</a:t>
            </a:r>
            <a:r>
              <a:rPr lang="en-US" dirty="0" smtClean="0"/>
              <a:t>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Drag the duplicate line slightly off the right edge of the slide.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With the duplicate line still selected,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 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 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Middle</a:t>
            </a:r>
            <a:r>
              <a:rPr lang="en-US" dirty="0" smtClean="0"/>
              <a:t>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Illustrations</a:t>
            </a:r>
            <a:r>
              <a:rPr lang="en-US" dirty="0" smtClean="0"/>
              <a:t> group, click </a:t>
            </a:r>
            <a:r>
              <a:rPr lang="en-US" b="1" dirty="0" smtClean="0"/>
              <a:t>Picture</a:t>
            </a:r>
            <a:r>
              <a:rPr lang="en-US" dirty="0" smtClean="0"/>
              <a:t>. In the </a:t>
            </a:r>
            <a:r>
              <a:rPr lang="en-US" b="1" dirty="0" smtClean="0"/>
              <a:t>Insert</a:t>
            </a:r>
            <a:r>
              <a:rPr lang="en-US" dirty="0" smtClean="0"/>
              <a:t> </a:t>
            </a:r>
            <a:r>
              <a:rPr lang="en-US" b="1" dirty="0" smtClean="0"/>
              <a:t>Picture</a:t>
            </a:r>
            <a:r>
              <a:rPr lang="en-US" dirty="0" smtClean="0"/>
              <a:t> dialog box, select a picture, and then click </a:t>
            </a:r>
            <a:r>
              <a:rPr lang="en-US" b="1" dirty="0" smtClean="0"/>
              <a:t>Insert</a:t>
            </a:r>
            <a:r>
              <a:rPr lang="en-US" dirty="0" smtClean="0"/>
              <a:t>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picture. Under </a:t>
            </a:r>
            <a:r>
              <a:rPr lang="en-US" b="1" dirty="0" smtClean="0"/>
              <a:t>Picture Tools</a:t>
            </a:r>
            <a:r>
              <a:rPr lang="en-US" dirty="0" smtClean="0"/>
              <a:t>, on the </a:t>
            </a:r>
            <a:r>
              <a:rPr lang="en-US" b="1" dirty="0" smtClean="0"/>
              <a:t>Format</a:t>
            </a:r>
            <a:r>
              <a:rPr lang="en-US" dirty="0" smtClean="0"/>
              <a:t> tab, in the bottom right corner of the </a:t>
            </a:r>
            <a:r>
              <a:rPr lang="en-US" b="1" dirty="0" smtClean="0"/>
              <a:t>Size</a:t>
            </a:r>
            <a:r>
              <a:rPr lang="en-US" dirty="0" smtClean="0"/>
              <a:t> group, click the </a:t>
            </a:r>
            <a:r>
              <a:rPr lang="en-US" b="1" dirty="0" smtClean="0"/>
              <a:t>Size and Position</a:t>
            </a:r>
            <a:r>
              <a:rPr lang="en-US" dirty="0" smtClean="0"/>
              <a:t> dialog box launcher. In the </a:t>
            </a:r>
            <a:r>
              <a:rPr lang="en-US" b="1" dirty="0" smtClean="0"/>
              <a:t>Size and Position </a:t>
            </a:r>
            <a:r>
              <a:rPr lang="en-US" dirty="0" smtClean="0"/>
              <a:t> dialog box, on the </a:t>
            </a:r>
            <a:r>
              <a:rPr lang="en-US" b="1" dirty="0" smtClean="0"/>
              <a:t>Size</a:t>
            </a:r>
            <a:r>
              <a:rPr lang="en-US" dirty="0" smtClean="0"/>
              <a:t> tab, resize or crop the picture as needed so that under </a:t>
            </a:r>
            <a:r>
              <a:rPr lang="en-US" b="1" dirty="0" smtClean="0"/>
              <a:t>Size and rotate</a:t>
            </a:r>
            <a:r>
              <a:rPr lang="en-US" dirty="0" smtClean="0"/>
              <a:t>, the </a:t>
            </a:r>
            <a:r>
              <a:rPr lang="en-US" b="1" dirty="0" smtClean="0"/>
              <a:t>Height</a:t>
            </a:r>
            <a:r>
              <a:rPr lang="en-US" dirty="0" smtClean="0"/>
              <a:t> box is set to </a:t>
            </a:r>
            <a:r>
              <a:rPr lang="en-US" b="1" dirty="0" smtClean="0"/>
              <a:t>7.5”</a:t>
            </a:r>
            <a:r>
              <a:rPr lang="en-US" dirty="0" smtClean="0"/>
              <a:t> and the </a:t>
            </a:r>
            <a:r>
              <a:rPr lang="en-US" b="1" dirty="0" smtClean="0"/>
              <a:t>Width</a:t>
            </a:r>
            <a:r>
              <a:rPr lang="en-US" dirty="0" smtClean="0"/>
              <a:t> box is set to </a:t>
            </a:r>
            <a:r>
              <a:rPr lang="en-US" b="1" dirty="0" smtClean="0"/>
              <a:t>5”</a:t>
            </a:r>
            <a:r>
              <a:rPr lang="en-US" dirty="0" smtClean="0"/>
              <a:t>. Resize the picture under </a:t>
            </a:r>
            <a:r>
              <a:rPr lang="en-US" b="1" dirty="0" smtClean="0"/>
              <a:t>Size and rotate </a:t>
            </a:r>
            <a:r>
              <a:rPr lang="en-US" dirty="0" smtClean="0"/>
              <a:t>by entering values into the </a:t>
            </a:r>
            <a:r>
              <a:rPr lang="en-US" b="1" dirty="0" smtClean="0"/>
              <a:t>Height</a:t>
            </a:r>
            <a:r>
              <a:rPr lang="en-US" dirty="0" smtClean="0"/>
              <a:t> and </a:t>
            </a:r>
            <a:r>
              <a:rPr lang="en-US" b="1" dirty="0" smtClean="0"/>
              <a:t>Width</a:t>
            </a:r>
            <a:r>
              <a:rPr lang="en-US" dirty="0" smtClean="0"/>
              <a:t> boxes. Crop the picture under </a:t>
            </a:r>
            <a:r>
              <a:rPr lang="en-US" b="1" dirty="0" smtClean="0"/>
              <a:t>Crop from </a:t>
            </a:r>
            <a:r>
              <a:rPr lang="en-US" dirty="0" smtClean="0"/>
              <a:t>by entering values into the </a:t>
            </a:r>
            <a:r>
              <a:rPr lang="en-US" b="1" dirty="0" smtClean="0"/>
              <a:t>Left</a:t>
            </a:r>
            <a:r>
              <a:rPr lang="en-US" dirty="0" smtClean="0"/>
              <a:t>, </a:t>
            </a:r>
            <a:r>
              <a:rPr lang="en-US" b="1" dirty="0" smtClean="0"/>
              <a:t>Right</a:t>
            </a:r>
            <a:r>
              <a:rPr lang="en-US" dirty="0" smtClean="0"/>
              <a:t>, </a:t>
            </a:r>
            <a:r>
              <a:rPr lang="en-US" b="1" dirty="0" smtClean="0"/>
              <a:t>Top</a:t>
            </a:r>
            <a:r>
              <a:rPr lang="en-US" dirty="0" smtClean="0"/>
              <a:t>, and </a:t>
            </a:r>
            <a:r>
              <a:rPr lang="en-US" b="1" dirty="0" smtClean="0"/>
              <a:t>Bottom</a:t>
            </a:r>
            <a:r>
              <a:rPr lang="en-US" dirty="0" smtClean="0"/>
              <a:t> boxes. 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Right</a:t>
            </a:r>
            <a:r>
              <a:rPr lang="en-US" dirty="0" smtClean="0"/>
              <a:t>.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Middle</a:t>
            </a:r>
            <a:r>
              <a:rPr lang="en-US" dirty="0" smtClean="0"/>
              <a:t>.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dirty="0" smtClean="0"/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lang="en-US" dirty="0" smtClean="0"/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r>
              <a:rPr lang="en-US" dirty="0" smtClean="0"/>
              <a:t>To reproduce the text effects on this slide, do the following: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Illustrations</a:t>
            </a:r>
            <a:r>
              <a:rPr lang="en-US" dirty="0" smtClean="0"/>
              <a:t> group, click </a:t>
            </a:r>
            <a:r>
              <a:rPr lang="en-US" b="1" dirty="0" smtClean="0"/>
              <a:t>Text</a:t>
            </a:r>
            <a:r>
              <a:rPr lang="en-US" dirty="0" smtClean="0"/>
              <a:t> </a:t>
            </a:r>
            <a:r>
              <a:rPr lang="en-US" b="1" dirty="0" smtClean="0"/>
              <a:t>Box</a:t>
            </a:r>
            <a:r>
              <a:rPr lang="en-US" dirty="0" smtClean="0"/>
              <a:t>. On the slide, drag to draw a text box.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Enter text in the text box, and then select the text.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group, do the following: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Arial</a:t>
            </a:r>
            <a:r>
              <a:rPr lang="en-US" dirty="0" smtClean="0"/>
              <a:t>.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list, select </a:t>
            </a:r>
            <a:r>
              <a:rPr lang="en-US" b="1" dirty="0" smtClean="0"/>
              <a:t>28</a:t>
            </a:r>
            <a:r>
              <a:rPr lang="en-US" dirty="0" smtClean="0"/>
              <a:t>.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Bold</a:t>
            </a:r>
            <a:r>
              <a:rPr lang="en-US" dirty="0" smtClean="0"/>
              <a:t>.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Paragraph</a:t>
            </a:r>
            <a:r>
              <a:rPr lang="en-US" dirty="0" smtClean="0"/>
              <a:t> group, 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</a:t>
            </a:r>
            <a:r>
              <a:rPr lang="en-US" b="1" dirty="0" smtClean="0"/>
              <a:t>Right </a:t>
            </a:r>
            <a:r>
              <a:rPr lang="en-US" dirty="0" smtClean="0"/>
              <a:t>to align the text right in the text box. </a:t>
            </a:r>
            <a:endParaRPr lang="en-US" b="1" dirty="0" smtClean="0"/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Drag the text box onto the left half of the slide.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lang="en-US" dirty="0" smtClean="0"/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To reproduce the background effects on this slide, do the following: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Right-click the slide background area, and then click </a:t>
            </a:r>
            <a:r>
              <a:rPr lang="en-US" b="1" dirty="0" smtClean="0"/>
              <a:t>Format Background</a:t>
            </a:r>
            <a:r>
              <a:rPr lang="en-US" dirty="0" smtClean="0"/>
              <a:t>. In the </a:t>
            </a:r>
            <a:r>
              <a:rPr lang="en-US" b="1" dirty="0" smtClean="0"/>
              <a:t>Format Background </a:t>
            </a:r>
            <a:r>
              <a:rPr lang="en-US" dirty="0" smtClean="0"/>
              <a:t>dialog box, click </a:t>
            </a:r>
            <a:r>
              <a:rPr lang="en-US" b="1" dirty="0" smtClean="0"/>
              <a:t>Fill</a:t>
            </a:r>
            <a:r>
              <a:rPr lang="en-US" dirty="0" smtClean="0"/>
              <a:t> in the left pane, select </a:t>
            </a:r>
            <a:r>
              <a:rPr lang="en-US" b="1" dirty="0" smtClean="0"/>
              <a:t>Gradient fill</a:t>
            </a:r>
            <a:r>
              <a:rPr lang="en-US" dirty="0" smtClean="0"/>
              <a:t> in the </a:t>
            </a:r>
            <a:r>
              <a:rPr lang="en-US" b="1" dirty="0" smtClean="0"/>
              <a:t>Fill</a:t>
            </a:r>
            <a:r>
              <a:rPr lang="en-US" dirty="0" smtClean="0"/>
              <a:t> pane, and then do the following: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Type</a:t>
            </a:r>
            <a:r>
              <a:rPr lang="en-US" dirty="0" smtClean="0"/>
              <a:t> list, select </a:t>
            </a:r>
            <a:r>
              <a:rPr lang="en-US" b="1" dirty="0" smtClean="0"/>
              <a:t>Linear</a:t>
            </a:r>
            <a:r>
              <a:rPr lang="en-US" dirty="0" smtClean="0"/>
              <a:t>.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Direction</a:t>
            </a:r>
            <a:r>
              <a:rPr lang="en-US" dirty="0" smtClean="0"/>
              <a:t>, and then click </a:t>
            </a:r>
            <a:r>
              <a:rPr lang="en-US" b="1" dirty="0" smtClean="0"/>
              <a:t>Linear Down </a:t>
            </a:r>
            <a:r>
              <a:rPr lang="en-US" dirty="0" smtClean="0"/>
              <a:t>(first row, second option from the left).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Gradient stops</a:t>
            </a:r>
            <a:r>
              <a:rPr lang="en-US" dirty="0" smtClean="0"/>
              <a:t>, click </a:t>
            </a:r>
            <a:r>
              <a:rPr lang="en-US" b="1" dirty="0" smtClean="0"/>
              <a:t>Add</a:t>
            </a:r>
            <a:r>
              <a:rPr lang="en-US" dirty="0" smtClean="0"/>
              <a:t> or </a:t>
            </a:r>
            <a:r>
              <a:rPr lang="en-US" b="1" dirty="0" smtClean="0"/>
              <a:t>Remove</a:t>
            </a:r>
            <a:r>
              <a:rPr lang="en-US" dirty="0" smtClean="0"/>
              <a:t> until two stops appear in the drop-down list.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Also under </a:t>
            </a:r>
            <a:r>
              <a:rPr lang="en-US" b="1" dirty="0" smtClean="0"/>
              <a:t>Gradient stops</a:t>
            </a:r>
            <a:r>
              <a:rPr lang="en-US" dirty="0" smtClean="0"/>
              <a:t>, customize the gradient stops that you added as follows: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1 </a:t>
            </a:r>
            <a:r>
              <a:rPr lang="en-US" dirty="0" smtClean="0"/>
              <a:t>from the list, and then do the following:</a:t>
            </a:r>
          </a:p>
          <a:p>
            <a:pPr marL="1143000" lvl="2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40%</a:t>
            </a:r>
            <a:r>
              <a:rPr lang="en-US" dirty="0" smtClean="0"/>
              <a:t>.</a:t>
            </a:r>
          </a:p>
          <a:p>
            <a:pPr marL="1143000" lvl="2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click </a:t>
            </a:r>
            <a:r>
              <a:rPr lang="en-US" b="1" dirty="0" smtClean="0"/>
              <a:t>Black, Text 1 </a:t>
            </a:r>
            <a:r>
              <a:rPr lang="en-US" dirty="0" smtClean="0"/>
              <a:t>(first row, second option from the left).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2 </a:t>
            </a:r>
            <a:r>
              <a:rPr lang="en-US" dirty="0" smtClean="0"/>
              <a:t>from the list, and then do the following: </a:t>
            </a:r>
          </a:p>
          <a:p>
            <a:pPr marL="1143000" lvl="2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100%</a:t>
            </a:r>
            <a:r>
              <a:rPr lang="en-US" dirty="0" smtClean="0"/>
              <a:t>.</a:t>
            </a:r>
          </a:p>
          <a:p>
            <a:pPr marL="1143000" lvl="2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click </a:t>
            </a:r>
            <a:r>
              <a:rPr lang="en-US" b="1" dirty="0" smtClean="0"/>
              <a:t>Black, Text 1, Lighter 50% </a:t>
            </a:r>
            <a:r>
              <a:rPr lang="en-US" dirty="0" smtClean="0"/>
              <a:t>(second row, second option from the left).</a:t>
            </a:r>
          </a:p>
          <a:p>
            <a:pPr marL="1143000" lvl="2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marL="1143000" lvl="2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r>
              <a:rPr lang="en-US" dirty="0" smtClean="0"/>
              <a:t>To reproduce the animation effects on this slide, do the following: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Animations</a:t>
            </a:r>
            <a:r>
              <a:rPr lang="en-US" dirty="0" smtClean="0"/>
              <a:t> group, click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. 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Select the line off the right edge of the slide.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following: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Entrance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 dialog box, under </a:t>
            </a:r>
            <a:r>
              <a:rPr lang="en-US" b="1" dirty="0" smtClean="0"/>
              <a:t>Basic</a:t>
            </a:r>
            <a:r>
              <a:rPr lang="en-US" dirty="0" smtClean="0"/>
              <a:t>, click </a:t>
            </a:r>
            <a:r>
              <a:rPr lang="en-US" b="1" dirty="0" smtClean="0"/>
              <a:t>Fly</a:t>
            </a:r>
            <a:r>
              <a:rPr lang="en-US" dirty="0" smtClean="0"/>
              <a:t> </a:t>
            </a:r>
            <a:r>
              <a:rPr lang="en-US" b="1" dirty="0" smtClean="0"/>
              <a:t>In</a:t>
            </a:r>
            <a:r>
              <a:rPr lang="en-US" dirty="0" smtClean="0"/>
              <a:t>.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Select the animation effect (fly-in effect for the second line). Under </a:t>
            </a:r>
            <a:r>
              <a:rPr lang="en-US" b="1" dirty="0" smtClean="0"/>
              <a:t>Modify: Fly In</a:t>
            </a:r>
            <a:r>
              <a:rPr lang="en-US" dirty="0" smtClean="0"/>
              <a:t>,</a:t>
            </a:r>
            <a:r>
              <a:rPr lang="en-US" b="1" dirty="0" smtClean="0"/>
              <a:t> </a:t>
            </a:r>
            <a:r>
              <a:rPr lang="en-US" dirty="0" smtClean="0"/>
              <a:t>do the following:</a:t>
            </a:r>
          </a:p>
          <a:p>
            <a:pPr marL="1143000" lvl="2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After Previous</a:t>
            </a:r>
            <a:r>
              <a:rPr lang="en-US" dirty="0" smtClean="0"/>
              <a:t>.</a:t>
            </a:r>
          </a:p>
          <a:p>
            <a:pPr marL="1143000" lvl="2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Direction</a:t>
            </a:r>
            <a:r>
              <a:rPr lang="en-US" dirty="0" smtClean="0"/>
              <a:t> list, select </a:t>
            </a:r>
            <a:r>
              <a:rPr lang="en-US" b="1" dirty="0" smtClean="0"/>
              <a:t>From</a:t>
            </a:r>
            <a:r>
              <a:rPr lang="en-US" dirty="0" smtClean="0"/>
              <a:t> </a:t>
            </a:r>
            <a:r>
              <a:rPr lang="en-US" b="1" dirty="0" smtClean="0"/>
              <a:t>Left</a:t>
            </a:r>
            <a:r>
              <a:rPr lang="en-US" dirty="0" smtClean="0"/>
              <a:t>.</a:t>
            </a:r>
          </a:p>
          <a:p>
            <a:pPr marL="1143000" lvl="2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Fast</a:t>
            </a:r>
            <a:r>
              <a:rPr lang="en-US" dirty="0" smtClean="0"/>
              <a:t>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Editing</a:t>
            </a:r>
            <a:r>
              <a:rPr lang="en-US" dirty="0" smtClean="0"/>
              <a:t> group, click </a:t>
            </a:r>
            <a:r>
              <a:rPr lang="en-US" b="1" dirty="0" smtClean="0"/>
              <a:t>Select</a:t>
            </a:r>
            <a:r>
              <a:rPr lang="en-US" dirty="0" smtClean="0"/>
              <a:t>, and then click </a:t>
            </a:r>
            <a:r>
              <a:rPr lang="en-US" b="1" dirty="0" smtClean="0"/>
              <a:t>Selection Pane</a:t>
            </a:r>
            <a:r>
              <a:rPr lang="en-US" dirty="0" smtClean="0"/>
              <a:t>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Selection and Visibility </a:t>
            </a:r>
            <a:r>
              <a:rPr lang="en-US" dirty="0" smtClean="0"/>
              <a:t>pane, select the first line you created (in the middle of the slide).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following: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Entrance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 dialog box, under </a:t>
            </a:r>
            <a:r>
              <a:rPr lang="en-US" b="1" dirty="0" smtClean="0"/>
              <a:t>Basic</a:t>
            </a:r>
            <a:r>
              <a:rPr lang="en-US" dirty="0" smtClean="0"/>
              <a:t>, click </a:t>
            </a:r>
            <a:r>
              <a:rPr lang="en-US" b="1" dirty="0" smtClean="0"/>
              <a:t>Fly</a:t>
            </a:r>
            <a:r>
              <a:rPr lang="en-US" dirty="0" smtClean="0"/>
              <a:t> </a:t>
            </a:r>
            <a:r>
              <a:rPr lang="en-US" b="1" dirty="0" smtClean="0"/>
              <a:t>In</a:t>
            </a:r>
            <a:r>
              <a:rPr lang="en-US" dirty="0" smtClean="0"/>
              <a:t>.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Select the second animation effect (fly-in effect for the first line). Under </a:t>
            </a:r>
            <a:r>
              <a:rPr lang="en-US" b="1" dirty="0" smtClean="0"/>
              <a:t>Modify: Fly In</a:t>
            </a:r>
            <a:r>
              <a:rPr lang="en-US" dirty="0" smtClean="0"/>
              <a:t>,</a:t>
            </a:r>
            <a:r>
              <a:rPr lang="en-US" b="1" dirty="0" smtClean="0"/>
              <a:t> </a:t>
            </a:r>
            <a:r>
              <a:rPr lang="en-US" dirty="0" smtClean="0"/>
              <a:t>do the following:</a:t>
            </a:r>
          </a:p>
          <a:p>
            <a:pPr marL="1143000" lvl="2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After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143000" lvl="2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Direction</a:t>
            </a:r>
            <a:r>
              <a:rPr lang="en-US" dirty="0" smtClean="0"/>
              <a:t> list, select </a:t>
            </a:r>
            <a:r>
              <a:rPr lang="en-US" b="1" dirty="0" smtClean="0"/>
              <a:t>From</a:t>
            </a:r>
            <a:r>
              <a:rPr lang="en-US" dirty="0" smtClean="0"/>
              <a:t> </a:t>
            </a:r>
            <a:r>
              <a:rPr lang="en-US" b="1" dirty="0" smtClean="0"/>
              <a:t>Right</a:t>
            </a:r>
            <a:r>
              <a:rPr lang="en-US" dirty="0" smtClean="0"/>
              <a:t>.</a:t>
            </a:r>
          </a:p>
          <a:p>
            <a:pPr marL="1143000" lvl="2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Fast</a:t>
            </a:r>
            <a:r>
              <a:rPr lang="en-US" dirty="0" smtClean="0"/>
              <a:t>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picture.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following: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Entrance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 dialog box, under </a:t>
            </a:r>
            <a:r>
              <a:rPr lang="en-US" b="1" dirty="0" smtClean="0"/>
              <a:t>Basic</a:t>
            </a:r>
            <a:r>
              <a:rPr lang="en-US" dirty="0" smtClean="0"/>
              <a:t>, click </a:t>
            </a:r>
            <a:r>
              <a:rPr lang="en-US" b="1" dirty="0" smtClean="0"/>
              <a:t>Wipe</a:t>
            </a:r>
            <a:r>
              <a:rPr lang="en-US" dirty="0" smtClean="0"/>
              <a:t>.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Select the third animation effect (wipe effect for the picture). Under </a:t>
            </a:r>
            <a:r>
              <a:rPr lang="en-US" b="1" dirty="0" smtClean="0"/>
              <a:t>Modify: Wipe</a:t>
            </a:r>
            <a:r>
              <a:rPr lang="en-US" dirty="0" smtClean="0"/>
              <a:t>,</a:t>
            </a:r>
            <a:r>
              <a:rPr lang="en-US" b="1" dirty="0" smtClean="0"/>
              <a:t> </a:t>
            </a:r>
            <a:r>
              <a:rPr lang="en-US" dirty="0" smtClean="0"/>
              <a:t>do the following:</a:t>
            </a:r>
          </a:p>
          <a:p>
            <a:pPr marL="1143000" lvl="2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143000" lvl="2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Direction</a:t>
            </a:r>
            <a:r>
              <a:rPr lang="en-US" dirty="0" smtClean="0"/>
              <a:t> list, select </a:t>
            </a:r>
            <a:r>
              <a:rPr lang="en-US" b="1" dirty="0" smtClean="0"/>
              <a:t>From</a:t>
            </a:r>
            <a:r>
              <a:rPr lang="en-US" dirty="0" smtClean="0"/>
              <a:t> </a:t>
            </a:r>
            <a:r>
              <a:rPr lang="en-US" b="1" dirty="0" smtClean="0"/>
              <a:t>Right</a:t>
            </a:r>
            <a:r>
              <a:rPr lang="en-US" dirty="0" smtClean="0"/>
              <a:t>.</a:t>
            </a:r>
          </a:p>
          <a:p>
            <a:pPr marL="1143000" lvl="2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Fast</a:t>
            </a:r>
            <a:r>
              <a:rPr lang="en-US" dirty="0" smtClean="0"/>
              <a:t>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following: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Entrance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 dialog box, under </a:t>
            </a:r>
            <a:r>
              <a:rPr lang="en-US" b="1" dirty="0" smtClean="0"/>
              <a:t>Basic</a:t>
            </a:r>
            <a:r>
              <a:rPr lang="en-US" dirty="0" smtClean="0"/>
              <a:t>, click </a:t>
            </a:r>
            <a:r>
              <a:rPr lang="en-US" b="1" dirty="0" smtClean="0"/>
              <a:t>Fly</a:t>
            </a:r>
            <a:r>
              <a:rPr lang="en-US" dirty="0" smtClean="0"/>
              <a:t> </a:t>
            </a:r>
            <a:r>
              <a:rPr lang="en-US" b="1" dirty="0" smtClean="0"/>
              <a:t>In</a:t>
            </a:r>
            <a:r>
              <a:rPr lang="en-US" dirty="0" smtClean="0"/>
              <a:t>.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Select the fourth animation effect (fly-in effect for the text box). Under </a:t>
            </a:r>
            <a:r>
              <a:rPr lang="en-US" b="1" dirty="0" smtClean="0"/>
              <a:t>Modify: Fly In</a:t>
            </a:r>
            <a:r>
              <a:rPr lang="en-US" dirty="0" smtClean="0"/>
              <a:t>,</a:t>
            </a:r>
            <a:r>
              <a:rPr lang="en-US" b="1" dirty="0" smtClean="0"/>
              <a:t> </a:t>
            </a:r>
            <a:r>
              <a:rPr lang="en-US" dirty="0" smtClean="0"/>
              <a:t>do the following:</a:t>
            </a:r>
          </a:p>
          <a:p>
            <a:pPr marL="1143000" lvl="2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143000" lvl="2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Direction</a:t>
            </a:r>
            <a:r>
              <a:rPr lang="en-US" dirty="0" smtClean="0"/>
              <a:t> list, select </a:t>
            </a:r>
            <a:r>
              <a:rPr lang="en-US" b="1" dirty="0" smtClean="0"/>
              <a:t>From</a:t>
            </a:r>
            <a:r>
              <a:rPr lang="en-US" dirty="0" smtClean="0"/>
              <a:t> </a:t>
            </a:r>
            <a:r>
              <a:rPr lang="en-US" b="1" dirty="0" smtClean="0"/>
              <a:t>Right</a:t>
            </a:r>
            <a:r>
              <a:rPr lang="en-US" dirty="0" smtClean="0"/>
              <a:t>.</a:t>
            </a:r>
          </a:p>
          <a:p>
            <a:pPr marL="1143000" lvl="2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Fast</a:t>
            </a:r>
            <a:r>
              <a:rPr lang="en-US" dirty="0" smtClean="0"/>
              <a:t>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lang="en-US" dirty="0" smtClean="0"/>
          </a:p>
        </p:txBody>
      </p:sp>
      <p:sp>
        <p:nvSpPr>
          <p:cNvPr id="49155" name="Slide Image Placeholder 4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768720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31925" y="1169988"/>
            <a:ext cx="4213225" cy="31607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3233" indent="-29355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4204" indent="-23484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3885" indent="-23484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13567" indent="-23484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3249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52930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2612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92293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569B00-562C-4D43-AA88-FBB896AC0ADC}" type="slidenum">
              <a:rPr lang="en-US" altLang="en-US" smtClean="0"/>
              <a:pPr>
                <a:spcBef>
                  <a:spcPct val="0"/>
                </a:spcBef>
              </a:pPr>
              <a:t>95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80220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61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fld id="{E9E3B222-A555-4B57-A775-920AC853DB2A}" type="slidenum">
              <a:rPr lang="pt-BR" altLang="pt-BR"/>
              <a:pPr/>
              <a:t>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97059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7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3233" indent="-293551" defTabSz="9377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4204" indent="-234841" defTabSz="9377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3885" indent="-234841" defTabSz="9377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13567" indent="-234841" defTabSz="9377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3249" indent="-234841" defTabSz="9377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52930" indent="-234841" defTabSz="9377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2612" indent="-234841" defTabSz="9377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92293" indent="-234841" defTabSz="9377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660840-28C4-40FD-A62C-AE1FAA70AC86}" type="slidenum">
              <a:rPr lang="pt-BR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lang="pt-BR" altLang="en-US" smtClean="0">
              <a:solidFill>
                <a:srgbClr val="000000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8563" y="701675"/>
            <a:ext cx="4681537" cy="35115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91995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31925" y="1169988"/>
            <a:ext cx="4213225" cy="31607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7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3233" indent="-293551" defTabSz="9377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4204" indent="-234841" defTabSz="9377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3885" indent="-234841" defTabSz="9377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13567" indent="-234841" defTabSz="9377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3249" indent="-234841" defTabSz="9377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52930" indent="-234841" defTabSz="9377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2612" indent="-234841" defTabSz="9377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92293" indent="-234841" defTabSz="9377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9032-46CB-4050-A0E3-B520E51AC493}" type="slidenum">
              <a:rPr lang="pt-BR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</a:t>
            </a:fld>
            <a:endParaRPr lang="pt-BR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99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7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3233" indent="-293551" defTabSz="9377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4204" indent="-234841" defTabSz="9377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3885" indent="-234841" defTabSz="9377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13567" indent="-234841" defTabSz="9377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3249" indent="-234841" defTabSz="9377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52930" indent="-234841" defTabSz="9377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2612" indent="-234841" defTabSz="9377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92293" indent="-234841" defTabSz="9377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9327EA-AF2D-432D-9334-A289EC2A8D0B}" type="slidenum">
              <a:rPr lang="pt-BR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</a:t>
            </a:fld>
            <a:endParaRPr lang="pt-BR" altLang="en-US" smtClean="0">
              <a:solidFill>
                <a:srgbClr val="000000"/>
              </a:solidFill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8563" y="701675"/>
            <a:ext cx="4681537" cy="35115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48990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F03597-01EB-467E-91B4-90B90AB9648D}" type="slidenum">
              <a:rPr lang="pt-BR" altLang="pt-B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20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911386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7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3233" indent="-293551" defTabSz="9377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4204" indent="-234841" defTabSz="9377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3885" indent="-234841" defTabSz="9377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13567" indent="-234841" defTabSz="93773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3249" indent="-234841" defTabSz="9377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52930" indent="-234841" defTabSz="9377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2612" indent="-234841" defTabSz="9377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92293" indent="-234841" defTabSz="9377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BD74C0-8C7E-4721-8872-66D73E55141B}" type="slidenum">
              <a:rPr lang="pt-BR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pt-BR" altLang="en-US" smtClean="0">
              <a:solidFill>
                <a:srgbClr val="000000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31925" y="1169988"/>
            <a:ext cx="4213225" cy="31607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89091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altLang="en-US" sz="1400" b="1" smtClean="0"/>
              <a:t>Custom animation effects: object spins on end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1400" smtClean="0"/>
              <a:t>(Advanced)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mtClean="0"/>
              <a:t>To reproduce the background effects on this slide, do the following: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Slides</a:t>
            </a:r>
            <a:r>
              <a:rPr lang="en-US" altLang="en-US" smtClean="0"/>
              <a:t> group, click </a:t>
            </a:r>
            <a:r>
              <a:rPr lang="en-US" altLang="en-US" b="1" smtClean="0"/>
              <a:t>Layout</a:t>
            </a:r>
            <a:r>
              <a:rPr lang="en-US" altLang="en-US" smtClean="0"/>
              <a:t>, and then click </a:t>
            </a:r>
            <a:r>
              <a:rPr lang="en-US" altLang="en-US" b="1" smtClean="0"/>
              <a:t>Blank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Right-click the slide background area, and then click </a:t>
            </a:r>
            <a:r>
              <a:rPr lang="en-US" altLang="en-US" b="1" smtClean="0"/>
              <a:t>Format Background</a:t>
            </a:r>
            <a:r>
              <a:rPr lang="en-US" altLang="en-US" smtClean="0"/>
              <a:t>. In the </a:t>
            </a:r>
            <a:r>
              <a:rPr lang="en-US" altLang="en-US" b="1" smtClean="0"/>
              <a:t>Format Background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Fill</a:t>
            </a:r>
            <a:r>
              <a:rPr lang="en-US" altLang="en-US" smtClean="0"/>
              <a:t> in the left pane, and then select </a:t>
            </a:r>
            <a:r>
              <a:rPr lang="en-US" altLang="en-US" b="1" smtClean="0"/>
              <a:t>Solid fill</a:t>
            </a:r>
            <a:r>
              <a:rPr lang="en-US" altLang="en-US" smtClean="0"/>
              <a:t> in the </a:t>
            </a:r>
            <a:r>
              <a:rPr lang="en-US" altLang="en-US" b="1" smtClean="0"/>
              <a:t>Fill</a:t>
            </a:r>
            <a:r>
              <a:rPr lang="en-US" altLang="en-US" smtClean="0"/>
              <a:t> pane. Click the button next to </a:t>
            </a:r>
            <a:r>
              <a:rPr lang="en-US" altLang="en-US" b="1" smtClean="0"/>
              <a:t>Color</a:t>
            </a:r>
            <a:r>
              <a:rPr lang="en-US" altLang="en-US" smtClean="0"/>
              <a:t>, and then under </a:t>
            </a:r>
            <a:r>
              <a:rPr lang="en-US" altLang="en-US" b="1" smtClean="0"/>
              <a:t>Theme Colors </a:t>
            </a:r>
            <a:r>
              <a:rPr lang="en-US" altLang="en-US" smtClean="0"/>
              <a:t>click </a:t>
            </a:r>
            <a:r>
              <a:rPr lang="en-US" altLang="en-US" b="1" smtClean="0"/>
              <a:t>White, Background 1 </a:t>
            </a:r>
            <a:r>
              <a:rPr lang="en-US" altLang="en-US" smtClean="0"/>
              <a:t>(first row, first option from the left).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mtClean="0"/>
              <a:t>To reproduce the rectangle on this slide, do the following: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click </a:t>
            </a:r>
            <a:r>
              <a:rPr lang="en-US" altLang="en-US" b="1" smtClean="0"/>
              <a:t>Shapes</a:t>
            </a:r>
            <a:r>
              <a:rPr lang="en-US" altLang="en-US" smtClean="0"/>
              <a:t>, and then under </a:t>
            </a:r>
            <a:r>
              <a:rPr lang="en-US" altLang="en-US" b="1" smtClean="0"/>
              <a:t>Rectangles</a:t>
            </a:r>
            <a:r>
              <a:rPr lang="en-US" altLang="en-US" smtClean="0"/>
              <a:t> click </a:t>
            </a:r>
            <a:r>
              <a:rPr lang="en-US" altLang="en-US" b="1" smtClean="0"/>
              <a:t>Rounded Rectangle </a:t>
            </a:r>
            <a:r>
              <a:rPr lang="en-US" altLang="en-US" smtClean="0"/>
              <a:t>(second option from the left). On the slide, drag to draw a rounded rectangle.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rectangle. Drag the yellow diamond adjustment handle to the left to decrease the amount of rounding on the corners.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With the rounded rectangle still selected, 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</a:t>
            </a:r>
            <a:r>
              <a:rPr lang="en-US" altLang="en-US" b="1" smtClean="0"/>
              <a:t>Size</a:t>
            </a:r>
            <a:r>
              <a:rPr lang="en-US" altLang="en-US" smtClean="0"/>
              <a:t> group, do the following: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Shape Height</a:t>
            </a:r>
            <a:r>
              <a:rPr lang="en-US" altLang="en-US" smtClean="0"/>
              <a:t> box, enter </a:t>
            </a:r>
            <a:r>
              <a:rPr lang="en-US" altLang="en-US" b="1" smtClean="0"/>
              <a:t>3.5”</a:t>
            </a:r>
            <a:r>
              <a:rPr lang="en-US" altLang="en-US" smtClean="0"/>
              <a:t>.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Shape Width</a:t>
            </a:r>
            <a:r>
              <a:rPr lang="en-US" altLang="en-US" smtClean="0"/>
              <a:t> box, enter </a:t>
            </a:r>
            <a:r>
              <a:rPr lang="en-US" altLang="en-US" b="1" smtClean="0"/>
              <a:t>0.25”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bottom right corner of the </a:t>
            </a:r>
            <a:r>
              <a:rPr lang="en-US" altLang="en-US" b="1" smtClean="0"/>
              <a:t>Shape Styles</a:t>
            </a:r>
            <a:r>
              <a:rPr lang="en-US" altLang="en-US" smtClean="0"/>
              <a:t> group, click the </a:t>
            </a:r>
            <a:r>
              <a:rPr lang="en-US" altLang="en-US" b="1" smtClean="0"/>
              <a:t>Format Shape</a:t>
            </a:r>
            <a:r>
              <a:rPr lang="en-US" altLang="en-US" smtClean="0"/>
              <a:t> dialog box launcher.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Fill </a:t>
            </a:r>
            <a:r>
              <a:rPr lang="en-US" altLang="en-US" smtClean="0"/>
              <a:t>in the left pane. In the </a:t>
            </a:r>
            <a:r>
              <a:rPr lang="en-US" altLang="en-US" b="1" smtClean="0"/>
              <a:t>Fill</a:t>
            </a:r>
            <a:r>
              <a:rPr lang="en-US" altLang="en-US" smtClean="0"/>
              <a:t> pane, select </a:t>
            </a:r>
            <a:r>
              <a:rPr lang="en-US" altLang="en-US" b="1" smtClean="0"/>
              <a:t>Solid fill</a:t>
            </a:r>
            <a:r>
              <a:rPr lang="en-US" altLang="en-US" smtClean="0"/>
              <a:t>, click the button next to </a:t>
            </a:r>
            <a:r>
              <a:rPr lang="en-US" altLang="en-US" b="1" smtClean="0"/>
              <a:t>Color</a:t>
            </a:r>
            <a:r>
              <a:rPr lang="en-US" altLang="en-US" smtClean="0"/>
              <a:t>, and then under </a:t>
            </a:r>
            <a:r>
              <a:rPr lang="en-US" altLang="en-US" b="1" smtClean="0"/>
              <a:t>Theme Colors</a:t>
            </a:r>
            <a:r>
              <a:rPr lang="en-US" altLang="en-US" smtClean="0"/>
              <a:t> click </a:t>
            </a:r>
            <a:r>
              <a:rPr lang="en-US" altLang="en-US" b="1" smtClean="0"/>
              <a:t>White, Background 1, Darker 15% </a:t>
            </a:r>
            <a:r>
              <a:rPr lang="en-US" altLang="en-US" smtClean="0"/>
              <a:t>(third row, first option from the left).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Also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Line Color </a:t>
            </a:r>
            <a:r>
              <a:rPr lang="en-US" altLang="en-US" smtClean="0"/>
              <a:t>in the left pane. In the </a:t>
            </a:r>
            <a:r>
              <a:rPr lang="en-US" altLang="en-US" b="1" smtClean="0"/>
              <a:t>Line Color</a:t>
            </a:r>
            <a:r>
              <a:rPr lang="en-US" altLang="en-US" smtClean="0"/>
              <a:t> pane, select </a:t>
            </a:r>
            <a:r>
              <a:rPr lang="en-US" altLang="en-US" b="1" smtClean="0"/>
              <a:t>No line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Also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</a:t>
            </a:r>
            <a:r>
              <a:rPr lang="en-US" altLang="en-US" b="1" smtClean="0"/>
              <a:t> Shadow </a:t>
            </a:r>
            <a:r>
              <a:rPr lang="en-US" altLang="en-US" smtClean="0"/>
              <a:t>in the left pane. In the </a:t>
            </a:r>
            <a:r>
              <a:rPr lang="en-US" altLang="en-US" b="1" smtClean="0"/>
              <a:t>Shadow</a:t>
            </a:r>
            <a:r>
              <a:rPr lang="en-US" altLang="en-US" smtClean="0"/>
              <a:t> pane, click the button next to </a:t>
            </a:r>
            <a:r>
              <a:rPr lang="en-US" altLang="en-US" b="1" smtClean="0"/>
              <a:t>Presets</a:t>
            </a:r>
            <a:r>
              <a:rPr lang="en-US" altLang="en-US" smtClean="0"/>
              <a:t>, under </a:t>
            </a:r>
            <a:r>
              <a:rPr lang="en-US" altLang="en-US" b="1" smtClean="0"/>
              <a:t>Outer</a:t>
            </a:r>
            <a:r>
              <a:rPr lang="en-US" altLang="en-US" smtClean="0"/>
              <a:t> select </a:t>
            </a:r>
            <a:r>
              <a:rPr lang="en-US" altLang="en-US" b="1" smtClean="0"/>
              <a:t>Offset Bottom</a:t>
            </a:r>
            <a:r>
              <a:rPr lang="en-US" altLang="en-US" smtClean="0"/>
              <a:t> (first row, second option from the left), and then do the following: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Transparency</a:t>
            </a:r>
            <a:r>
              <a:rPr lang="en-US" altLang="en-US" smtClean="0"/>
              <a:t> box, enter </a:t>
            </a:r>
            <a:r>
              <a:rPr lang="en-US" altLang="en-US" b="1" smtClean="0"/>
              <a:t>0%</a:t>
            </a:r>
            <a:r>
              <a:rPr lang="en-US" altLang="en-US" smtClean="0"/>
              <a:t>.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Size </a:t>
            </a:r>
            <a:r>
              <a:rPr lang="en-US" altLang="en-US" smtClean="0"/>
              <a:t>box, enter </a:t>
            </a:r>
            <a:r>
              <a:rPr lang="en-US" altLang="en-US" b="1" smtClean="0"/>
              <a:t>100%</a:t>
            </a:r>
            <a:r>
              <a:rPr lang="en-US" altLang="en-US" smtClean="0"/>
              <a:t>. 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Blur </a:t>
            </a:r>
            <a:r>
              <a:rPr lang="en-US" altLang="en-US" smtClean="0"/>
              <a:t>box, enter </a:t>
            </a:r>
            <a:r>
              <a:rPr lang="en-US" altLang="en-US" b="1" smtClean="0"/>
              <a:t>8.5 pt</a:t>
            </a:r>
            <a:r>
              <a:rPr lang="en-US" altLang="en-US" smtClean="0"/>
              <a:t>.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Angle </a:t>
            </a:r>
            <a:r>
              <a:rPr lang="en-US" altLang="en-US" smtClean="0"/>
              <a:t>box, enter </a:t>
            </a:r>
            <a:r>
              <a:rPr lang="en-US" altLang="en-US" b="1" smtClean="0"/>
              <a:t>90°</a:t>
            </a:r>
            <a:r>
              <a:rPr lang="en-US" altLang="en-US" smtClean="0"/>
              <a:t>.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Distance </a:t>
            </a:r>
            <a:r>
              <a:rPr lang="en-US" altLang="en-US" smtClean="0"/>
              <a:t>box, enter </a:t>
            </a:r>
            <a:r>
              <a:rPr lang="en-US" altLang="en-US" b="1" smtClean="0"/>
              <a:t>1 pt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Also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3-D Format </a:t>
            </a:r>
            <a:r>
              <a:rPr lang="en-US" altLang="en-US" smtClean="0"/>
              <a:t>in the left pane. In the </a:t>
            </a:r>
            <a:r>
              <a:rPr lang="en-US" altLang="en-US" b="1" smtClean="0"/>
              <a:t>3-D Format</a:t>
            </a:r>
            <a:r>
              <a:rPr lang="en-US" altLang="en-US" smtClean="0"/>
              <a:t> pane, do the following: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Bevel</a:t>
            </a:r>
            <a:r>
              <a:rPr lang="en-US" altLang="en-US" smtClean="0"/>
              <a:t>, click the button next to </a:t>
            </a:r>
            <a:r>
              <a:rPr lang="en-US" altLang="en-US" b="1" smtClean="0"/>
              <a:t>Top</a:t>
            </a:r>
            <a:r>
              <a:rPr lang="en-US" altLang="en-US" smtClean="0"/>
              <a:t>, and then under </a:t>
            </a:r>
            <a:r>
              <a:rPr lang="en-US" altLang="en-US" b="1" smtClean="0"/>
              <a:t>Bevel</a:t>
            </a:r>
            <a:r>
              <a:rPr lang="en-US" altLang="en-US" smtClean="0"/>
              <a:t> click </a:t>
            </a:r>
            <a:r>
              <a:rPr lang="en-US" altLang="en-US" b="1" smtClean="0"/>
              <a:t>Circle</a:t>
            </a:r>
            <a:r>
              <a:rPr lang="en-US" altLang="en-US" smtClean="0"/>
              <a:t> (first row, first option from the left). Next to </a:t>
            </a:r>
            <a:r>
              <a:rPr lang="en-US" altLang="en-US" b="1" smtClean="0"/>
              <a:t>Top</a:t>
            </a:r>
            <a:r>
              <a:rPr lang="en-US" altLang="en-US" smtClean="0"/>
              <a:t>, in the </a:t>
            </a:r>
            <a:r>
              <a:rPr lang="en-US" altLang="en-US" b="1" smtClean="0"/>
              <a:t>Width</a:t>
            </a:r>
            <a:r>
              <a:rPr lang="en-US" altLang="en-US" smtClean="0"/>
              <a:t> box, enter </a:t>
            </a:r>
            <a:r>
              <a:rPr lang="en-US" altLang="en-US" b="1" smtClean="0"/>
              <a:t>5 pt</a:t>
            </a:r>
            <a:r>
              <a:rPr lang="en-US" altLang="en-US" smtClean="0"/>
              <a:t>, and in the </a:t>
            </a:r>
            <a:r>
              <a:rPr lang="en-US" altLang="en-US" b="1" smtClean="0"/>
              <a:t>Height</a:t>
            </a:r>
            <a:r>
              <a:rPr lang="en-US" altLang="en-US" smtClean="0"/>
              <a:t> box, enter </a:t>
            </a:r>
            <a:r>
              <a:rPr lang="en-US" altLang="en-US" b="1" smtClean="0"/>
              <a:t>5 pt</a:t>
            </a:r>
            <a:r>
              <a:rPr lang="en-US" altLang="en-US" smtClean="0"/>
              <a:t>.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Surface</a:t>
            </a:r>
            <a:r>
              <a:rPr lang="en-US" altLang="en-US" smtClean="0"/>
              <a:t>, click the button next to </a:t>
            </a:r>
            <a:r>
              <a:rPr lang="en-US" altLang="en-US" b="1" smtClean="0"/>
              <a:t>Material</a:t>
            </a:r>
            <a:r>
              <a:rPr lang="en-US" altLang="en-US" smtClean="0"/>
              <a:t>, and then under </a:t>
            </a:r>
            <a:r>
              <a:rPr lang="en-US" altLang="en-US" b="1" smtClean="0"/>
              <a:t>Standard</a:t>
            </a:r>
            <a:r>
              <a:rPr lang="en-US" altLang="en-US" smtClean="0"/>
              <a:t> click </a:t>
            </a:r>
            <a:r>
              <a:rPr lang="en-US" altLang="en-US" b="1" smtClean="0"/>
              <a:t>Matte</a:t>
            </a:r>
            <a:r>
              <a:rPr lang="en-US" altLang="en-US" smtClean="0"/>
              <a:t> (first row, first option from the left). Click the button next to </a:t>
            </a:r>
            <a:r>
              <a:rPr lang="en-US" altLang="en-US" b="1" smtClean="0"/>
              <a:t>Lighting</a:t>
            </a:r>
            <a:r>
              <a:rPr lang="en-US" altLang="en-US" smtClean="0"/>
              <a:t>, and then under </a:t>
            </a:r>
            <a:r>
              <a:rPr lang="en-US" altLang="en-US" b="1" smtClean="0"/>
              <a:t>Neutral</a:t>
            </a:r>
            <a:r>
              <a:rPr lang="en-US" altLang="en-US" smtClean="0"/>
              <a:t> click </a:t>
            </a:r>
            <a:r>
              <a:rPr lang="en-US" altLang="en-US" b="1" smtClean="0"/>
              <a:t>Soft</a:t>
            </a:r>
            <a:r>
              <a:rPr lang="en-US" altLang="en-US" smtClean="0"/>
              <a:t> (first row, third option from the left).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rounded rectangle.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Clipboard</a:t>
            </a:r>
            <a:r>
              <a:rPr lang="en-US" altLang="en-US" smtClean="0"/>
              <a:t> group, click the arrow under </a:t>
            </a:r>
            <a:r>
              <a:rPr lang="en-US" altLang="en-US" b="1" smtClean="0"/>
              <a:t>Paste</a:t>
            </a:r>
            <a:r>
              <a:rPr lang="en-US" altLang="en-US" smtClean="0"/>
              <a:t>, and then click </a:t>
            </a:r>
            <a:r>
              <a:rPr lang="en-US" altLang="en-US" b="1" smtClean="0"/>
              <a:t>Duplicate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duplicate rectangle.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do the following: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Click the arrow next to </a:t>
            </a:r>
            <a:r>
              <a:rPr lang="en-US" altLang="en-US" b="1" smtClean="0"/>
              <a:t>Shape Fill</a:t>
            </a:r>
            <a:r>
              <a:rPr lang="en-US" altLang="en-US" smtClean="0"/>
              <a:t>, and then click </a:t>
            </a:r>
            <a:r>
              <a:rPr lang="en-US" altLang="en-US" b="1" smtClean="0"/>
              <a:t>No Fill</a:t>
            </a:r>
            <a:r>
              <a:rPr lang="en-US" altLang="en-US" smtClean="0"/>
              <a:t>.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Click the arrow next to </a:t>
            </a:r>
            <a:r>
              <a:rPr lang="en-US" altLang="en-US" b="1" smtClean="0"/>
              <a:t>Shape Outline</a:t>
            </a:r>
            <a:r>
              <a:rPr lang="en-US" altLang="en-US" smtClean="0"/>
              <a:t>, and then click </a:t>
            </a:r>
            <a:r>
              <a:rPr lang="en-US" altLang="en-US" b="1" smtClean="0"/>
              <a:t>No Outline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Drag the second rectangle above the first rectangle until the lower edge overlays the top edge of the first rectangle. (</a:t>
            </a:r>
            <a:r>
              <a:rPr lang="en-US" altLang="en-US" b="1" smtClean="0"/>
              <a:t>Note: </a:t>
            </a:r>
            <a:r>
              <a:rPr lang="en-US" altLang="en-US" smtClean="0"/>
              <a:t>When the spinning animation effect is created later for these rectangles, the spin will center where the edges of the rectangles meet.)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Press and hold CTRL, and then select both rectangles.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click </a:t>
            </a:r>
            <a:r>
              <a:rPr lang="en-US" altLang="en-US" b="1" smtClean="0"/>
              <a:t>Arrange</a:t>
            </a:r>
            <a:r>
              <a:rPr lang="en-US" altLang="en-US" smtClean="0"/>
              <a:t>, and do the following: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Point to </a:t>
            </a:r>
            <a:r>
              <a:rPr lang="en-US" altLang="en-US" b="1" smtClean="0"/>
              <a:t>Align</a:t>
            </a:r>
            <a:r>
              <a:rPr lang="en-US" altLang="en-US" smtClean="0"/>
              <a:t>, and then click </a:t>
            </a:r>
            <a:r>
              <a:rPr lang="en-US" altLang="en-US" b="1" smtClean="0"/>
              <a:t>Align Selected Objects</a:t>
            </a:r>
            <a:r>
              <a:rPr lang="en-US" altLang="en-US" smtClean="0"/>
              <a:t>.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Point to </a:t>
            </a:r>
            <a:r>
              <a:rPr lang="en-US" altLang="en-US" b="1" smtClean="0"/>
              <a:t>Align</a:t>
            </a:r>
            <a:r>
              <a:rPr lang="en-US" altLang="en-US" smtClean="0"/>
              <a:t>, and then click </a:t>
            </a:r>
            <a:r>
              <a:rPr lang="en-US" altLang="en-US" b="1" smtClean="0"/>
              <a:t>Align Center</a:t>
            </a:r>
            <a:r>
              <a:rPr lang="en-US" altLang="en-US" smtClean="0"/>
              <a:t>.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Group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drag the group until it is centered horizontally on the left edge of the slide (straddling the edge).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click </a:t>
            </a:r>
            <a:r>
              <a:rPr lang="en-US" altLang="en-US" b="1" smtClean="0"/>
              <a:t>Arrange</a:t>
            </a:r>
            <a:r>
              <a:rPr lang="en-US" altLang="en-US" smtClean="0"/>
              <a:t>, point to </a:t>
            </a:r>
            <a:r>
              <a:rPr lang="en-US" altLang="en-US" b="1" smtClean="0"/>
              <a:t>Align</a:t>
            </a:r>
            <a:r>
              <a:rPr lang="en-US" altLang="en-US" smtClean="0"/>
              <a:t>, and then do the following: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Align to Slide</a:t>
            </a:r>
            <a:r>
              <a:rPr lang="en-US" altLang="en-US" smtClean="0"/>
              <a:t>.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Align Middle</a:t>
            </a:r>
            <a:r>
              <a:rPr lang="en-US" altLang="en-US" smtClean="0"/>
              <a:t>.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endParaRPr lang="en-US" altLang="en-US" smtClean="0"/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mtClean="0"/>
              <a:t>To reproduce the dashed arc on this slide, do the following: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click </a:t>
            </a:r>
            <a:r>
              <a:rPr lang="en-US" altLang="en-US" b="1" smtClean="0"/>
              <a:t>Shapes</a:t>
            </a:r>
            <a:r>
              <a:rPr lang="en-US" altLang="en-US" smtClean="0"/>
              <a:t>, and then under </a:t>
            </a:r>
            <a:r>
              <a:rPr lang="en-US" altLang="en-US" b="1" smtClean="0"/>
              <a:t>Basic Shapes</a:t>
            </a:r>
            <a:r>
              <a:rPr lang="en-US" altLang="en-US" smtClean="0"/>
              <a:t> click </a:t>
            </a:r>
            <a:r>
              <a:rPr lang="en-US" altLang="en-US" b="1" smtClean="0"/>
              <a:t>Arc</a:t>
            </a:r>
            <a:r>
              <a:rPr lang="en-US" altLang="en-US" smtClean="0"/>
              <a:t> (third row, 12</a:t>
            </a:r>
            <a:r>
              <a:rPr lang="en-US" altLang="en-US" baseline="30000" smtClean="0"/>
              <a:t>th</a:t>
            </a:r>
            <a:r>
              <a:rPr lang="en-US" altLang="en-US" smtClean="0"/>
              <a:t> option from the left). On the slide, drag to draw an arc.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arc. 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</a:t>
            </a:r>
            <a:r>
              <a:rPr lang="en-US" altLang="en-US" b="1" smtClean="0"/>
              <a:t>Size</a:t>
            </a:r>
            <a:r>
              <a:rPr lang="en-US" altLang="en-US" smtClean="0"/>
              <a:t> group, do the following: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Shape Height</a:t>
            </a:r>
            <a:r>
              <a:rPr lang="en-US" altLang="en-US" smtClean="0"/>
              <a:t> box, enter </a:t>
            </a:r>
            <a:r>
              <a:rPr lang="en-US" altLang="en-US" b="1" smtClean="0"/>
              <a:t>7.5”</a:t>
            </a:r>
            <a:r>
              <a:rPr lang="en-US" altLang="en-US" smtClean="0"/>
              <a:t>.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Shape Width</a:t>
            </a:r>
            <a:r>
              <a:rPr lang="en-US" altLang="en-US" smtClean="0"/>
              <a:t> box, enter </a:t>
            </a:r>
            <a:r>
              <a:rPr lang="en-US" altLang="en-US" b="1" smtClean="0"/>
              <a:t>7.5”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With the arc still selected,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click the arrow next to </a:t>
            </a:r>
            <a:r>
              <a:rPr lang="en-US" altLang="en-US" b="1" smtClean="0"/>
              <a:t>Shape Outline</a:t>
            </a:r>
            <a:r>
              <a:rPr lang="en-US" altLang="en-US" smtClean="0"/>
              <a:t>,</a:t>
            </a:r>
            <a:r>
              <a:rPr lang="en-US" altLang="en-US" b="1" smtClean="0"/>
              <a:t> </a:t>
            </a:r>
            <a:r>
              <a:rPr lang="en-US" altLang="en-US" smtClean="0"/>
              <a:t>and then do the following: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Theme Colors</a:t>
            </a:r>
            <a:r>
              <a:rPr lang="en-US" altLang="en-US" smtClean="0"/>
              <a:t>, click </a:t>
            </a:r>
            <a:r>
              <a:rPr lang="en-US" altLang="en-US" b="1" smtClean="0"/>
              <a:t>White, Background 1, Darker 15% </a:t>
            </a:r>
            <a:r>
              <a:rPr lang="en-US" altLang="en-US" smtClean="0"/>
              <a:t>(third row, first option from the left).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Point to </a:t>
            </a:r>
            <a:r>
              <a:rPr lang="en-US" altLang="en-US" b="1" smtClean="0"/>
              <a:t>Dashes</a:t>
            </a:r>
            <a:r>
              <a:rPr lang="en-US" altLang="en-US" smtClean="0"/>
              <a:t>, and then click </a:t>
            </a:r>
            <a:r>
              <a:rPr lang="en-US" altLang="en-US" b="1" smtClean="0"/>
              <a:t>Dash </a:t>
            </a:r>
            <a:r>
              <a:rPr lang="en-US" altLang="en-US" smtClean="0"/>
              <a:t>(fourth option from the top).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drag the yellow diamond adjustment handle on the right side of the arc to the bottom of the arc to create a half circle.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Drag the arc until the yellow diamond adjustment handles are on the left edge of the slide.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With the arc still selected,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click </a:t>
            </a:r>
            <a:r>
              <a:rPr lang="en-US" altLang="en-US" b="1" smtClean="0"/>
              <a:t>Arrange</a:t>
            </a:r>
            <a:r>
              <a:rPr lang="en-US" altLang="en-US" smtClean="0"/>
              <a:t>, point to </a:t>
            </a:r>
            <a:r>
              <a:rPr lang="en-US" altLang="en-US" b="1" smtClean="0"/>
              <a:t>Align</a:t>
            </a:r>
            <a:r>
              <a:rPr lang="en-US" altLang="en-US" smtClean="0"/>
              <a:t>, and then do the following: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Align to Slide</a:t>
            </a:r>
            <a:r>
              <a:rPr lang="en-US" altLang="en-US" smtClean="0"/>
              <a:t>. 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Align Middle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mtClean="0"/>
              <a:t>To reproduce the half circle on this slide, do the following: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arc.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Clipboard </a:t>
            </a:r>
            <a:r>
              <a:rPr lang="en-US" altLang="en-US" smtClean="0"/>
              <a:t>group, click the arrow under </a:t>
            </a:r>
            <a:r>
              <a:rPr lang="en-US" altLang="en-US" b="1" smtClean="0"/>
              <a:t>Paste</a:t>
            </a:r>
            <a:r>
              <a:rPr lang="en-US" altLang="en-US" smtClean="0"/>
              <a:t>, and then click </a:t>
            </a:r>
            <a:r>
              <a:rPr lang="en-US" altLang="en-US" b="1" smtClean="0"/>
              <a:t>Duplicate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duplicate arc. 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</a:t>
            </a:r>
            <a:r>
              <a:rPr lang="en-US" altLang="en-US" b="1" smtClean="0"/>
              <a:t>Size</a:t>
            </a:r>
            <a:r>
              <a:rPr lang="en-US" altLang="en-US" smtClean="0"/>
              <a:t> group, do the following: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Shape Height</a:t>
            </a:r>
            <a:r>
              <a:rPr lang="en-US" altLang="en-US" smtClean="0"/>
              <a:t> box, enter </a:t>
            </a:r>
            <a:r>
              <a:rPr lang="en-US" altLang="en-US" b="1" smtClean="0"/>
              <a:t>3.33”</a:t>
            </a:r>
            <a:r>
              <a:rPr lang="en-US" altLang="en-US" smtClean="0"/>
              <a:t>.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Shape Width</a:t>
            </a:r>
            <a:r>
              <a:rPr lang="en-US" altLang="en-US" smtClean="0"/>
              <a:t> box, enter </a:t>
            </a:r>
            <a:r>
              <a:rPr lang="en-US" altLang="en-US" b="1" smtClean="0"/>
              <a:t>3.33”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With the second arc still selected, 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</a:t>
            </a:r>
            <a:r>
              <a:rPr lang="en-US" altLang="en-US" b="1" smtClean="0"/>
              <a:t>Shape Styles </a:t>
            </a:r>
            <a:r>
              <a:rPr lang="en-US" altLang="en-US" smtClean="0"/>
              <a:t>group, click the arrow next to </a:t>
            </a:r>
            <a:r>
              <a:rPr lang="en-US" altLang="en-US" b="1" smtClean="0"/>
              <a:t>Shape Fill</a:t>
            </a:r>
            <a:r>
              <a:rPr lang="en-US" altLang="en-US" smtClean="0"/>
              <a:t>, and then under </a:t>
            </a:r>
            <a:r>
              <a:rPr lang="en-US" altLang="en-US" b="1" smtClean="0"/>
              <a:t>Theme Colors</a:t>
            </a:r>
            <a:r>
              <a:rPr lang="en-US" altLang="en-US" smtClean="0"/>
              <a:t> click </a:t>
            </a:r>
            <a:r>
              <a:rPr lang="en-US" altLang="en-US" b="1" smtClean="0"/>
              <a:t>White, Background 1, Darker 5% </a:t>
            </a:r>
            <a:r>
              <a:rPr lang="en-US" altLang="en-US" smtClean="0"/>
              <a:t>(second row, first option from the left).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</a:t>
            </a:r>
            <a:r>
              <a:rPr lang="en-US" altLang="en-US" b="1" smtClean="0"/>
              <a:t>Shape Styles </a:t>
            </a:r>
            <a:r>
              <a:rPr lang="en-US" altLang="en-US" smtClean="0"/>
              <a:t>group, click the arrow next to </a:t>
            </a:r>
            <a:r>
              <a:rPr lang="en-US" altLang="en-US" b="1" smtClean="0"/>
              <a:t>Shape Outline</a:t>
            </a:r>
            <a:r>
              <a:rPr lang="en-US" altLang="en-US" smtClean="0"/>
              <a:t>,</a:t>
            </a:r>
            <a:r>
              <a:rPr lang="en-US" altLang="en-US" b="1" smtClean="0"/>
              <a:t> </a:t>
            </a:r>
            <a:r>
              <a:rPr lang="en-US" altLang="en-US" smtClean="0"/>
              <a:t>and then click </a:t>
            </a:r>
            <a:r>
              <a:rPr lang="en-US" altLang="en-US" b="1" smtClean="0"/>
              <a:t>No Outline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</a:t>
            </a:r>
            <a:r>
              <a:rPr lang="en-US" altLang="en-US" b="1" smtClean="0"/>
              <a:t>Shape Styles </a:t>
            </a:r>
            <a:r>
              <a:rPr lang="en-US" altLang="en-US" smtClean="0"/>
              <a:t>group, click </a:t>
            </a:r>
            <a:r>
              <a:rPr lang="en-US" altLang="en-US" b="1" smtClean="0"/>
              <a:t>Shape Effects</a:t>
            </a:r>
            <a:r>
              <a:rPr lang="en-US" altLang="en-US" smtClean="0"/>
              <a:t>, point to </a:t>
            </a:r>
            <a:r>
              <a:rPr lang="en-US" altLang="en-US" b="1" smtClean="0"/>
              <a:t>Shadow</a:t>
            </a:r>
            <a:r>
              <a:rPr lang="en-US" altLang="en-US" smtClean="0"/>
              <a:t>, and then click </a:t>
            </a:r>
            <a:r>
              <a:rPr lang="en-US" altLang="en-US" b="1" smtClean="0"/>
              <a:t>Shadow</a:t>
            </a:r>
            <a:r>
              <a:rPr lang="en-US" altLang="en-US" smtClean="0"/>
              <a:t> </a:t>
            </a:r>
            <a:r>
              <a:rPr lang="en-US" altLang="en-US" b="1" smtClean="0"/>
              <a:t>Options</a:t>
            </a:r>
            <a:r>
              <a:rPr lang="en-US" altLang="en-US" smtClean="0"/>
              <a:t>.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Shadow</a:t>
            </a:r>
            <a:r>
              <a:rPr lang="en-US" altLang="en-US" smtClean="0"/>
              <a:t> in the left pane. In the </a:t>
            </a:r>
            <a:r>
              <a:rPr lang="en-US" altLang="en-US" b="1" smtClean="0"/>
              <a:t>Shadow</a:t>
            </a:r>
            <a:r>
              <a:rPr lang="en-US" altLang="en-US" smtClean="0"/>
              <a:t> pane, click the button next to </a:t>
            </a:r>
            <a:r>
              <a:rPr lang="en-US" altLang="en-US" b="1" smtClean="0"/>
              <a:t>Presets</a:t>
            </a:r>
            <a:r>
              <a:rPr lang="en-US" altLang="en-US" smtClean="0"/>
              <a:t>, under </a:t>
            </a:r>
            <a:r>
              <a:rPr lang="en-US" altLang="en-US" b="1" smtClean="0"/>
              <a:t>Inner</a:t>
            </a:r>
            <a:r>
              <a:rPr lang="en-US" altLang="en-US" smtClean="0"/>
              <a:t> click </a:t>
            </a:r>
            <a:r>
              <a:rPr lang="en-US" altLang="en-US" b="1" smtClean="0"/>
              <a:t>Inside Right </a:t>
            </a:r>
            <a:r>
              <a:rPr lang="en-US" altLang="en-US" smtClean="0"/>
              <a:t>(second row, third option from the left), and then do the following: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Transparency</a:t>
            </a:r>
            <a:r>
              <a:rPr lang="en-US" altLang="en-US" smtClean="0"/>
              <a:t> box, enter </a:t>
            </a:r>
            <a:r>
              <a:rPr lang="en-US" altLang="en-US" b="1" smtClean="0"/>
              <a:t>86%</a:t>
            </a:r>
            <a:r>
              <a:rPr lang="en-US" altLang="en-US" smtClean="0"/>
              <a:t>.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Blur</a:t>
            </a:r>
            <a:r>
              <a:rPr lang="en-US" altLang="en-US" smtClean="0"/>
              <a:t> box, enter </a:t>
            </a:r>
            <a:r>
              <a:rPr lang="en-US" altLang="en-US" b="1" smtClean="0"/>
              <a:t>24 pt</a:t>
            </a:r>
            <a:r>
              <a:rPr lang="en-US" altLang="en-US" smtClean="0"/>
              <a:t>.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Angle</a:t>
            </a:r>
            <a:r>
              <a:rPr lang="en-US" altLang="en-US" smtClean="0"/>
              <a:t> box, enter </a:t>
            </a:r>
            <a:r>
              <a:rPr lang="en-US" altLang="en-US" b="1" smtClean="0"/>
              <a:t>315°</a:t>
            </a:r>
            <a:r>
              <a:rPr lang="en-US" altLang="en-US" smtClean="0"/>
              <a:t>.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Distance</a:t>
            </a:r>
            <a:r>
              <a:rPr lang="en-US" altLang="en-US" smtClean="0"/>
              <a:t> box, enter </a:t>
            </a:r>
            <a:r>
              <a:rPr lang="en-US" altLang="en-US" b="1" smtClean="0"/>
              <a:t>4 pt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drag the second arc until the yellow diamond adjustment handles are on the left edge of the slide.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click </a:t>
            </a:r>
            <a:r>
              <a:rPr lang="en-US" altLang="en-US" b="1" smtClean="0"/>
              <a:t>Arrange</a:t>
            </a:r>
            <a:r>
              <a:rPr lang="en-US" altLang="en-US" smtClean="0"/>
              <a:t>, and then do the following: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Point to </a:t>
            </a:r>
            <a:r>
              <a:rPr lang="en-US" altLang="en-US" b="1" smtClean="0"/>
              <a:t>Align</a:t>
            </a:r>
            <a:r>
              <a:rPr lang="en-US" altLang="en-US" smtClean="0"/>
              <a:t>, and then click </a:t>
            </a:r>
            <a:r>
              <a:rPr lang="en-US" altLang="en-US" b="1" smtClean="0"/>
              <a:t>Align to Slide</a:t>
            </a:r>
            <a:r>
              <a:rPr lang="en-US" altLang="en-US" i="1" smtClean="0"/>
              <a:t>. </a:t>
            </a:r>
            <a:endParaRPr lang="en-US" altLang="en-US" smtClean="0"/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Point to </a:t>
            </a:r>
            <a:r>
              <a:rPr lang="en-US" altLang="en-US" b="1" smtClean="0"/>
              <a:t>Align</a:t>
            </a:r>
            <a:r>
              <a:rPr lang="en-US" altLang="en-US" smtClean="0"/>
              <a:t>, and then click </a:t>
            </a:r>
            <a:r>
              <a:rPr lang="en-US" altLang="en-US" b="1" smtClean="0"/>
              <a:t>Align Middle</a:t>
            </a:r>
            <a:r>
              <a:rPr lang="en-US" altLang="en-US" smtClean="0"/>
              <a:t>. 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Send to Back</a:t>
            </a:r>
            <a:r>
              <a:rPr lang="en-US" altLang="en-US" smtClean="0"/>
              <a:t>.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endParaRPr lang="en-US" altLang="en-US" smtClean="0"/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mtClean="0"/>
              <a:t>To reproduce the button shapes on this slide, do the following: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click </a:t>
            </a:r>
            <a:r>
              <a:rPr lang="en-US" altLang="en-US" b="1" smtClean="0"/>
              <a:t>Shapes</a:t>
            </a:r>
            <a:r>
              <a:rPr lang="en-US" altLang="en-US" smtClean="0"/>
              <a:t>, and then under </a:t>
            </a:r>
            <a:r>
              <a:rPr lang="en-US" altLang="en-US" b="1" smtClean="0"/>
              <a:t>Basic Shapes</a:t>
            </a:r>
            <a:r>
              <a:rPr lang="en-US" altLang="en-US" smtClean="0"/>
              <a:t> click </a:t>
            </a:r>
            <a:r>
              <a:rPr lang="en-US" altLang="en-US" b="1" smtClean="0"/>
              <a:t>Oval </a:t>
            </a:r>
            <a:r>
              <a:rPr lang="en-US" altLang="en-US" smtClean="0"/>
              <a:t>(first row, second option from the left). On the slide, drag to draw an oval.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oval. 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</a:t>
            </a:r>
            <a:r>
              <a:rPr lang="en-US" altLang="en-US" b="1" smtClean="0"/>
              <a:t>Size</a:t>
            </a:r>
            <a:r>
              <a:rPr lang="en-US" altLang="en-US" smtClean="0"/>
              <a:t> group, do the following: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Shape Height</a:t>
            </a:r>
            <a:r>
              <a:rPr lang="en-US" altLang="en-US" smtClean="0"/>
              <a:t> box, enter </a:t>
            </a:r>
            <a:r>
              <a:rPr lang="en-US" altLang="en-US" b="1" smtClean="0"/>
              <a:t>0.34”</a:t>
            </a:r>
            <a:r>
              <a:rPr lang="en-US" altLang="en-US" smtClean="0"/>
              <a:t>.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Shape Width</a:t>
            </a:r>
            <a:r>
              <a:rPr lang="en-US" altLang="en-US" smtClean="0"/>
              <a:t> box, enter </a:t>
            </a:r>
            <a:r>
              <a:rPr lang="en-US" altLang="en-US" b="1" smtClean="0"/>
              <a:t>0.34”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</a:t>
            </a:r>
            <a:r>
              <a:rPr lang="en-US" altLang="en-US" b="1" smtClean="0"/>
              <a:t>Shape Styles </a:t>
            </a:r>
            <a:r>
              <a:rPr lang="en-US" altLang="en-US" smtClean="0"/>
              <a:t>group, click </a:t>
            </a:r>
            <a:r>
              <a:rPr lang="en-US" altLang="en-US" b="1" smtClean="0"/>
              <a:t>More</a:t>
            </a:r>
            <a:r>
              <a:rPr lang="en-US" altLang="en-US" smtClean="0"/>
              <a:t>, and then click </a:t>
            </a:r>
            <a:r>
              <a:rPr lang="en-US" altLang="en-US" b="1" smtClean="0"/>
              <a:t>Light 1 Outline, Colored Fill – Dark 1</a:t>
            </a:r>
            <a:r>
              <a:rPr lang="en-US" altLang="en-US" smtClean="0"/>
              <a:t> (third row, first option from the left).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bottom right corner of the </a:t>
            </a:r>
            <a:r>
              <a:rPr lang="en-US" altLang="en-US" b="1" smtClean="0"/>
              <a:t>Shape Styles </a:t>
            </a:r>
            <a:r>
              <a:rPr lang="en-US" altLang="en-US" smtClean="0"/>
              <a:t>group, click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 launcher.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Fill</a:t>
            </a:r>
            <a:r>
              <a:rPr lang="en-US" altLang="en-US" smtClean="0"/>
              <a:t> in the left pane. In the </a:t>
            </a:r>
            <a:r>
              <a:rPr lang="en-US" altLang="en-US" b="1" smtClean="0"/>
              <a:t>Fill</a:t>
            </a:r>
            <a:r>
              <a:rPr lang="en-US" altLang="en-US" smtClean="0"/>
              <a:t> pane, select </a:t>
            </a:r>
            <a:r>
              <a:rPr lang="en-US" altLang="en-US" b="1" smtClean="0"/>
              <a:t>Solid Fill</a:t>
            </a:r>
            <a:r>
              <a:rPr lang="en-US" altLang="en-US" smtClean="0"/>
              <a:t>. Click the button next to </a:t>
            </a:r>
            <a:r>
              <a:rPr lang="en-US" altLang="en-US" b="1" smtClean="0"/>
              <a:t>Color</a:t>
            </a:r>
            <a:r>
              <a:rPr lang="en-US" altLang="en-US" smtClean="0"/>
              <a:t>, and then under </a:t>
            </a:r>
            <a:r>
              <a:rPr lang="en-US" altLang="en-US" b="1" smtClean="0"/>
              <a:t>Theme Colors </a:t>
            </a:r>
            <a:r>
              <a:rPr lang="en-US" altLang="en-US" smtClean="0"/>
              <a:t>click </a:t>
            </a:r>
            <a:r>
              <a:rPr lang="en-US" altLang="en-US" b="1" smtClean="0"/>
              <a:t>Olive Green, Accent 3, Lighter 80° </a:t>
            </a:r>
            <a:r>
              <a:rPr lang="en-US" altLang="en-US" smtClean="0"/>
              <a:t>(second row, seventh option from the left).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Also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Line Color</a:t>
            </a:r>
            <a:r>
              <a:rPr lang="en-US" altLang="en-US" smtClean="0"/>
              <a:t> in the left pane. In the </a:t>
            </a:r>
            <a:r>
              <a:rPr lang="en-US" altLang="en-US" b="1" smtClean="0"/>
              <a:t>Line Color</a:t>
            </a:r>
            <a:r>
              <a:rPr lang="en-US" altLang="en-US" smtClean="0"/>
              <a:t> pane, select </a:t>
            </a:r>
            <a:r>
              <a:rPr lang="en-US" altLang="en-US" b="1" smtClean="0"/>
              <a:t>No line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Also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Shadow </a:t>
            </a:r>
            <a:r>
              <a:rPr lang="en-US" altLang="en-US" smtClean="0"/>
              <a:t>in the left pane. In the </a:t>
            </a:r>
            <a:r>
              <a:rPr lang="en-US" altLang="en-US" b="1" smtClean="0"/>
              <a:t>Shadow</a:t>
            </a:r>
            <a:r>
              <a:rPr lang="en-US" altLang="en-US" smtClean="0"/>
              <a:t> pane, click the button next to </a:t>
            </a:r>
            <a:r>
              <a:rPr lang="en-US" altLang="en-US" b="1" smtClean="0"/>
              <a:t>Presets</a:t>
            </a:r>
            <a:r>
              <a:rPr lang="en-US" altLang="en-US" smtClean="0"/>
              <a:t>, under </a:t>
            </a:r>
            <a:r>
              <a:rPr lang="en-US" altLang="en-US" b="1" smtClean="0"/>
              <a:t>Outer</a:t>
            </a:r>
            <a:r>
              <a:rPr lang="en-US" altLang="en-US" smtClean="0"/>
              <a:t> click </a:t>
            </a:r>
            <a:r>
              <a:rPr lang="en-US" altLang="en-US" b="1" smtClean="0"/>
              <a:t>Offset Bottom </a:t>
            </a:r>
            <a:r>
              <a:rPr lang="en-US" altLang="en-US" smtClean="0"/>
              <a:t>(first row, second option from the left), and then do the following: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Transparency</a:t>
            </a:r>
            <a:r>
              <a:rPr lang="en-US" altLang="en-US" smtClean="0"/>
              <a:t> box, enter </a:t>
            </a:r>
            <a:r>
              <a:rPr lang="en-US" altLang="en-US" b="1" smtClean="0"/>
              <a:t>0%</a:t>
            </a:r>
            <a:r>
              <a:rPr lang="en-US" altLang="en-US" smtClean="0"/>
              <a:t>.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Size</a:t>
            </a:r>
            <a:r>
              <a:rPr lang="en-US" altLang="en-US" smtClean="0"/>
              <a:t> box, enter </a:t>
            </a:r>
            <a:r>
              <a:rPr lang="en-US" altLang="en-US" b="1" smtClean="0"/>
              <a:t>100%</a:t>
            </a:r>
            <a:r>
              <a:rPr lang="en-US" altLang="en-US" smtClean="0"/>
              <a:t>.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Blur </a:t>
            </a:r>
            <a:r>
              <a:rPr lang="en-US" altLang="en-US" smtClean="0"/>
              <a:t>box, enter </a:t>
            </a:r>
            <a:r>
              <a:rPr lang="en-US" altLang="en-US" b="1" smtClean="0"/>
              <a:t>8.5 pt</a:t>
            </a:r>
            <a:r>
              <a:rPr lang="en-US" altLang="en-US" smtClean="0"/>
              <a:t>.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Angle </a:t>
            </a:r>
            <a:r>
              <a:rPr lang="en-US" altLang="en-US" smtClean="0"/>
              <a:t>box, enter </a:t>
            </a:r>
            <a:r>
              <a:rPr lang="en-US" altLang="en-US" b="1" smtClean="0"/>
              <a:t>90°</a:t>
            </a:r>
            <a:r>
              <a:rPr lang="en-US" altLang="en-US" smtClean="0"/>
              <a:t>.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Distance </a:t>
            </a:r>
            <a:r>
              <a:rPr lang="en-US" altLang="en-US" smtClean="0"/>
              <a:t>box, enter </a:t>
            </a:r>
            <a:r>
              <a:rPr lang="en-US" altLang="en-US" b="1" smtClean="0"/>
              <a:t>1 pt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Also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3-D Format</a:t>
            </a:r>
            <a:r>
              <a:rPr lang="en-US" altLang="en-US" smtClean="0"/>
              <a:t> in the left pane, and then do the following in the </a:t>
            </a:r>
            <a:r>
              <a:rPr lang="en-US" altLang="en-US" b="1" smtClean="0"/>
              <a:t>3-D Format </a:t>
            </a:r>
            <a:r>
              <a:rPr lang="en-US" altLang="en-US" smtClean="0"/>
              <a:t>pane: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Bevel</a:t>
            </a:r>
            <a:r>
              <a:rPr lang="en-US" altLang="en-US" smtClean="0"/>
              <a:t>, click the button next to </a:t>
            </a:r>
            <a:r>
              <a:rPr lang="en-US" altLang="en-US" b="1" smtClean="0"/>
              <a:t>Top</a:t>
            </a:r>
            <a:r>
              <a:rPr lang="en-US" altLang="en-US" smtClean="0"/>
              <a:t>, and then under </a:t>
            </a:r>
            <a:r>
              <a:rPr lang="en-US" altLang="en-US" b="1" smtClean="0"/>
              <a:t>Bevel</a:t>
            </a:r>
            <a:r>
              <a:rPr lang="en-US" altLang="en-US" smtClean="0"/>
              <a:t> click </a:t>
            </a:r>
            <a:r>
              <a:rPr lang="en-US" altLang="en-US" b="1" smtClean="0"/>
              <a:t>Art Deco</a:t>
            </a:r>
            <a:r>
              <a:rPr lang="en-US" altLang="en-US" smtClean="0"/>
              <a:t> (third row, fourth option from the left). Next to </a:t>
            </a:r>
            <a:r>
              <a:rPr lang="en-US" altLang="en-US" b="1" smtClean="0"/>
              <a:t>Top</a:t>
            </a:r>
            <a:r>
              <a:rPr lang="en-US" altLang="en-US" smtClean="0"/>
              <a:t>, in the </a:t>
            </a:r>
            <a:r>
              <a:rPr lang="en-US" altLang="en-US" b="1" smtClean="0"/>
              <a:t>Width</a:t>
            </a:r>
            <a:r>
              <a:rPr lang="en-US" altLang="en-US" smtClean="0"/>
              <a:t> box, enter </a:t>
            </a:r>
            <a:r>
              <a:rPr lang="en-US" altLang="en-US" b="1" smtClean="0"/>
              <a:t>5 pt</a:t>
            </a:r>
            <a:r>
              <a:rPr lang="en-US" altLang="en-US" smtClean="0"/>
              <a:t>, and in the </a:t>
            </a:r>
            <a:r>
              <a:rPr lang="en-US" altLang="en-US" b="1" smtClean="0"/>
              <a:t>Height</a:t>
            </a:r>
            <a:r>
              <a:rPr lang="en-US" altLang="en-US" smtClean="0"/>
              <a:t> box, enter </a:t>
            </a:r>
            <a:r>
              <a:rPr lang="en-US" altLang="en-US" b="1" smtClean="0"/>
              <a:t>5 pt</a:t>
            </a:r>
            <a:r>
              <a:rPr lang="en-US" altLang="en-US" smtClean="0"/>
              <a:t>.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Contour</a:t>
            </a:r>
            <a:r>
              <a:rPr lang="en-US" altLang="en-US" smtClean="0"/>
              <a:t>, click the button next to </a:t>
            </a:r>
            <a:r>
              <a:rPr lang="en-US" altLang="en-US" b="1" smtClean="0"/>
              <a:t>Color</a:t>
            </a:r>
            <a:r>
              <a:rPr lang="en-US" altLang="en-US" smtClean="0"/>
              <a:t>, and then under </a:t>
            </a:r>
            <a:r>
              <a:rPr lang="en-US" altLang="en-US" b="1" smtClean="0"/>
              <a:t>Theme Colors </a:t>
            </a:r>
            <a:r>
              <a:rPr lang="en-US" altLang="en-US" smtClean="0"/>
              <a:t>click </a:t>
            </a:r>
            <a:r>
              <a:rPr lang="en-US" altLang="en-US" b="1" smtClean="0"/>
              <a:t>White, Background 1 </a:t>
            </a:r>
            <a:r>
              <a:rPr lang="en-US" altLang="en-US" smtClean="0"/>
              <a:t>(first row, first option from the left). In the </a:t>
            </a:r>
            <a:r>
              <a:rPr lang="en-US" altLang="en-US" b="1" smtClean="0"/>
              <a:t>Size</a:t>
            </a:r>
            <a:r>
              <a:rPr lang="en-US" altLang="en-US" smtClean="0"/>
              <a:t> box, enter </a:t>
            </a:r>
            <a:r>
              <a:rPr lang="en-US" altLang="en-US" b="1" smtClean="0"/>
              <a:t>3.5 pt</a:t>
            </a:r>
            <a:r>
              <a:rPr lang="en-US" altLang="en-US" smtClean="0"/>
              <a:t>.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Surface</a:t>
            </a:r>
            <a:r>
              <a:rPr lang="en-US" altLang="en-US" smtClean="0"/>
              <a:t>, click the button next to </a:t>
            </a:r>
            <a:r>
              <a:rPr lang="en-US" altLang="en-US" b="1" smtClean="0"/>
              <a:t>Material</a:t>
            </a:r>
            <a:r>
              <a:rPr lang="en-US" altLang="en-US" smtClean="0"/>
              <a:t>, and then under </a:t>
            </a:r>
            <a:r>
              <a:rPr lang="en-US" altLang="en-US" b="1" smtClean="0"/>
              <a:t>Standard</a:t>
            </a:r>
            <a:r>
              <a:rPr lang="en-US" altLang="en-US" smtClean="0"/>
              <a:t> click </a:t>
            </a:r>
            <a:r>
              <a:rPr lang="en-US" altLang="en-US" b="1" smtClean="0"/>
              <a:t>Matte </a:t>
            </a:r>
            <a:r>
              <a:rPr lang="en-US" altLang="en-US" smtClean="0"/>
              <a:t>(first row, first option from the left). Click the button next to </a:t>
            </a:r>
            <a:r>
              <a:rPr lang="en-US" altLang="en-US" b="1" smtClean="0"/>
              <a:t>Lighting</a:t>
            </a:r>
            <a:r>
              <a:rPr lang="en-US" altLang="en-US" smtClean="0"/>
              <a:t>, and then under </a:t>
            </a:r>
            <a:r>
              <a:rPr lang="en-US" altLang="en-US" b="1" smtClean="0"/>
              <a:t>Neutral</a:t>
            </a:r>
            <a:r>
              <a:rPr lang="en-US" altLang="en-US" smtClean="0"/>
              <a:t> click </a:t>
            </a:r>
            <a:r>
              <a:rPr lang="en-US" altLang="en-US" b="1" smtClean="0"/>
              <a:t>Soft </a:t>
            </a:r>
            <a:r>
              <a:rPr lang="en-US" altLang="en-US" smtClean="0"/>
              <a:t>(first row, third option from the left).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oval. 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bottom right corner of the </a:t>
            </a:r>
            <a:r>
              <a:rPr lang="en-US" altLang="en-US" b="1" smtClean="0"/>
              <a:t>Size </a:t>
            </a:r>
            <a:r>
              <a:rPr lang="en-US" altLang="en-US" smtClean="0"/>
              <a:t>group, click the </a:t>
            </a:r>
            <a:r>
              <a:rPr lang="en-US" altLang="en-US" b="1" smtClean="0"/>
              <a:t>Size and Position </a:t>
            </a:r>
            <a:r>
              <a:rPr lang="en-US" altLang="en-US" smtClean="0"/>
              <a:t>dialog box launcher. In the </a:t>
            </a:r>
            <a:r>
              <a:rPr lang="en-US" altLang="en-US" b="1" smtClean="0"/>
              <a:t>Size and Position </a:t>
            </a:r>
            <a:r>
              <a:rPr lang="en-US" altLang="en-US" smtClean="0"/>
              <a:t>dialog box, on the </a:t>
            </a:r>
            <a:r>
              <a:rPr lang="en-US" altLang="en-US" b="1" smtClean="0"/>
              <a:t>Position</a:t>
            </a:r>
            <a:r>
              <a:rPr lang="en-US" altLang="en-US" smtClean="0"/>
              <a:t> tab, do the following: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Horizontal</a:t>
            </a:r>
            <a:r>
              <a:rPr lang="en-US" altLang="en-US" smtClean="0"/>
              <a:t> box, enter </a:t>
            </a:r>
            <a:r>
              <a:rPr lang="en-US" altLang="en-US" b="1" smtClean="0"/>
              <a:t>2.98”</a:t>
            </a:r>
            <a:r>
              <a:rPr lang="en-US" altLang="en-US" smtClean="0"/>
              <a:t>.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Vertical</a:t>
            </a:r>
            <a:r>
              <a:rPr lang="en-US" altLang="en-US" smtClean="0"/>
              <a:t> box, enter </a:t>
            </a:r>
            <a:r>
              <a:rPr lang="en-US" altLang="en-US" b="1" smtClean="0"/>
              <a:t>1.5”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oval.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Clipboard</a:t>
            </a:r>
            <a:r>
              <a:rPr lang="en-US" altLang="en-US" smtClean="0"/>
              <a:t> group, click the arrow under </a:t>
            </a:r>
            <a:r>
              <a:rPr lang="en-US" altLang="en-US" b="1" smtClean="0"/>
              <a:t>Paste</a:t>
            </a:r>
            <a:r>
              <a:rPr lang="en-US" altLang="en-US" smtClean="0"/>
              <a:t>, and then click </a:t>
            </a:r>
            <a:r>
              <a:rPr lang="en-US" altLang="en-US" b="1" smtClean="0"/>
              <a:t>Duplicate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duplicate oval. 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bottom right corner of the </a:t>
            </a:r>
            <a:r>
              <a:rPr lang="en-US" altLang="en-US" b="1" smtClean="0"/>
              <a:t>Size </a:t>
            </a:r>
            <a:r>
              <a:rPr lang="en-US" altLang="en-US" smtClean="0"/>
              <a:t>group, click the </a:t>
            </a:r>
            <a:r>
              <a:rPr lang="en-US" altLang="en-US" b="1" smtClean="0"/>
              <a:t>Size and Position </a:t>
            </a:r>
            <a:r>
              <a:rPr lang="en-US" altLang="en-US" smtClean="0"/>
              <a:t>dialog box launcher. In the </a:t>
            </a:r>
            <a:r>
              <a:rPr lang="en-US" altLang="en-US" b="1" smtClean="0"/>
              <a:t>Size and Position </a:t>
            </a:r>
            <a:r>
              <a:rPr lang="en-US" altLang="en-US" smtClean="0"/>
              <a:t>dialog box, on the </a:t>
            </a:r>
            <a:r>
              <a:rPr lang="en-US" altLang="en-US" b="1" smtClean="0"/>
              <a:t>Position</a:t>
            </a:r>
            <a:r>
              <a:rPr lang="en-US" altLang="en-US" smtClean="0"/>
              <a:t> tab, do the following: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Horizontal</a:t>
            </a:r>
            <a:r>
              <a:rPr lang="en-US" altLang="en-US" smtClean="0"/>
              <a:t> box, enter </a:t>
            </a:r>
            <a:r>
              <a:rPr lang="en-US" altLang="en-US" b="1" smtClean="0"/>
              <a:t>3.52”</a:t>
            </a:r>
            <a:r>
              <a:rPr lang="en-US" altLang="en-US" smtClean="0"/>
              <a:t>.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Vertical</a:t>
            </a:r>
            <a:r>
              <a:rPr lang="en-US" altLang="en-US" smtClean="0"/>
              <a:t> box, enter </a:t>
            </a:r>
            <a:r>
              <a:rPr lang="en-US" altLang="en-US" b="1" smtClean="0"/>
              <a:t>2.98”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Repeat step 9 two more times, for a total of four ovals. 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bottom right corner of the </a:t>
            </a:r>
            <a:r>
              <a:rPr lang="en-US" altLang="en-US" b="1" smtClean="0"/>
              <a:t>Size </a:t>
            </a:r>
            <a:r>
              <a:rPr lang="en-US" altLang="en-US" smtClean="0"/>
              <a:t>group, click the </a:t>
            </a:r>
            <a:r>
              <a:rPr lang="en-US" altLang="en-US" b="1" smtClean="0"/>
              <a:t>Size and Position </a:t>
            </a:r>
            <a:r>
              <a:rPr lang="en-US" altLang="en-US" smtClean="0"/>
              <a:t>dialog box launcher. In the </a:t>
            </a:r>
            <a:r>
              <a:rPr lang="en-US" altLang="en-US" b="1" smtClean="0"/>
              <a:t>Size and Position </a:t>
            </a:r>
            <a:r>
              <a:rPr lang="en-US" altLang="en-US" smtClean="0"/>
              <a:t>dialog box, on the </a:t>
            </a:r>
            <a:r>
              <a:rPr lang="en-US" altLang="en-US" b="1" smtClean="0"/>
              <a:t>Position</a:t>
            </a:r>
            <a:r>
              <a:rPr lang="en-US" altLang="en-US" smtClean="0"/>
              <a:t> tab, do the following to position the third and fourth ovals: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Select the third oval on the slide, and then enter </a:t>
            </a:r>
            <a:r>
              <a:rPr lang="en-US" altLang="en-US" b="1" smtClean="0"/>
              <a:t>3.52” </a:t>
            </a:r>
            <a:r>
              <a:rPr lang="en-US" altLang="en-US" smtClean="0"/>
              <a:t>in the </a:t>
            </a:r>
            <a:r>
              <a:rPr lang="en-US" altLang="en-US" b="1" smtClean="0"/>
              <a:t>Horizontal</a:t>
            </a:r>
            <a:r>
              <a:rPr lang="en-US" altLang="en-US" smtClean="0"/>
              <a:t> box and </a:t>
            </a:r>
            <a:r>
              <a:rPr lang="en-US" altLang="en-US" b="1" smtClean="0"/>
              <a:t>4.27” </a:t>
            </a:r>
            <a:r>
              <a:rPr lang="en-US" altLang="en-US" smtClean="0"/>
              <a:t>in the</a:t>
            </a:r>
            <a:r>
              <a:rPr lang="en-US" altLang="en-US" b="1" smtClean="0"/>
              <a:t> Vertical </a:t>
            </a:r>
            <a:r>
              <a:rPr lang="en-US" altLang="en-US" smtClean="0"/>
              <a:t>box.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Select the fourth oval on the slide, and then enter </a:t>
            </a:r>
            <a:r>
              <a:rPr lang="en-US" altLang="en-US" b="1" smtClean="0"/>
              <a:t>2.99” </a:t>
            </a:r>
            <a:r>
              <a:rPr lang="en-US" altLang="en-US" smtClean="0"/>
              <a:t>in the </a:t>
            </a:r>
            <a:r>
              <a:rPr lang="en-US" altLang="en-US" b="1" smtClean="0"/>
              <a:t>Horizontal</a:t>
            </a:r>
            <a:r>
              <a:rPr lang="en-US" altLang="en-US" smtClean="0"/>
              <a:t> box and </a:t>
            </a:r>
            <a:r>
              <a:rPr lang="en-US" altLang="en-US" b="1" smtClean="0"/>
              <a:t>5.66” </a:t>
            </a:r>
            <a:r>
              <a:rPr lang="en-US" altLang="en-US" smtClean="0"/>
              <a:t>in the</a:t>
            </a:r>
            <a:r>
              <a:rPr lang="en-US" altLang="en-US" b="1" smtClean="0"/>
              <a:t> Vertical </a:t>
            </a:r>
            <a:r>
              <a:rPr lang="en-US" altLang="en-US" smtClean="0"/>
              <a:t>box.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mtClean="0"/>
              <a:t>To reproduce the text on this slide, do the following: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Insert</a:t>
            </a:r>
            <a:r>
              <a:rPr lang="en-US" altLang="en-US" smtClean="0"/>
              <a:t> tab, in the </a:t>
            </a:r>
            <a:r>
              <a:rPr lang="en-US" altLang="en-US" b="1" smtClean="0"/>
              <a:t>Text</a:t>
            </a:r>
            <a:r>
              <a:rPr lang="en-US" altLang="en-US" smtClean="0"/>
              <a:t> group, click </a:t>
            </a:r>
            <a:r>
              <a:rPr lang="en-US" altLang="en-US" b="1" smtClean="0"/>
              <a:t>Text Box</a:t>
            </a:r>
            <a:r>
              <a:rPr lang="en-US" altLang="en-US" smtClean="0"/>
              <a:t>, and then on the slide, drag to draw the text box.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Enter text in the text box and select the text.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Font</a:t>
            </a:r>
            <a:r>
              <a:rPr lang="en-US" altLang="en-US" smtClean="0"/>
              <a:t> group, do the following: 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Font </a:t>
            </a:r>
            <a:r>
              <a:rPr lang="en-US" altLang="en-US" smtClean="0"/>
              <a:t>list, select </a:t>
            </a:r>
            <a:r>
              <a:rPr lang="en-US" altLang="en-US" b="1" smtClean="0"/>
              <a:t>Corbel</a:t>
            </a:r>
            <a:r>
              <a:rPr lang="en-US" altLang="en-US" smtClean="0"/>
              <a:t>.</a:t>
            </a:r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Font Size </a:t>
            </a:r>
            <a:r>
              <a:rPr lang="en-US" altLang="en-US" smtClean="0"/>
              <a:t>list, select </a:t>
            </a:r>
            <a:r>
              <a:rPr lang="en-US" altLang="en-US" b="1" smtClean="0"/>
              <a:t>22</a:t>
            </a:r>
            <a:r>
              <a:rPr lang="en-US" altLang="en-US" smtClean="0"/>
              <a:t>.</a:t>
            </a:r>
            <a:r>
              <a:rPr lang="en-US" altLang="en-US" b="1" smtClean="0"/>
              <a:t> </a:t>
            </a:r>
            <a:endParaRPr lang="en-US" altLang="en-US" smtClean="0"/>
          </a:p>
          <a:p>
            <a:pPr marL="685800" lvl="1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Click the arrow next to </a:t>
            </a:r>
            <a:r>
              <a:rPr lang="en-US" altLang="en-US" b="1" smtClean="0"/>
              <a:t>Font Color</a:t>
            </a:r>
            <a:r>
              <a:rPr lang="en-US" altLang="en-US" smtClean="0"/>
              <a:t>, and then under </a:t>
            </a:r>
            <a:r>
              <a:rPr lang="en-US" altLang="en-US" b="1" smtClean="0"/>
              <a:t>Theme Colors</a:t>
            </a:r>
            <a:r>
              <a:rPr lang="en-US" altLang="en-US" smtClean="0"/>
              <a:t> click </a:t>
            </a:r>
            <a:r>
              <a:rPr lang="en-US" altLang="en-US" b="1" smtClean="0"/>
              <a:t>White, Background 1, Darker 50% </a:t>
            </a:r>
            <a:r>
              <a:rPr lang="en-US" altLang="en-US" smtClean="0"/>
              <a:t>(sixth row, first option from the left).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Paragraph</a:t>
            </a:r>
            <a:r>
              <a:rPr lang="en-US" altLang="en-US" smtClean="0"/>
              <a:t> group, click </a:t>
            </a:r>
            <a:r>
              <a:rPr lang="en-US" altLang="en-US" b="1" smtClean="0"/>
              <a:t>Align Text Left </a:t>
            </a:r>
            <a:r>
              <a:rPr lang="en-US" altLang="en-US" smtClean="0"/>
              <a:t>to align the text left in the text box.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drag the text box to the right of the first oval.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text box.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Clipboard </a:t>
            </a:r>
            <a:r>
              <a:rPr lang="en-US" altLang="en-US" smtClean="0"/>
              <a:t>group, click the arrow under </a:t>
            </a:r>
            <a:r>
              <a:rPr lang="en-US" altLang="en-US" b="1" smtClean="0"/>
              <a:t>Paste</a:t>
            </a:r>
            <a:r>
              <a:rPr lang="en-US" altLang="en-US" smtClean="0"/>
              <a:t>, and then click </a:t>
            </a:r>
            <a:r>
              <a:rPr lang="en-US" altLang="en-US" b="1" smtClean="0"/>
              <a:t>Duplicate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in the text box and edit the text.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Drag the second text box to the right of the second oval.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Repeat steps 5-7 to create the third and fourth text boxes, dragging them to the right of the third and fourth ovals. 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en-US" i="1" smtClean="0"/>
          </a:p>
          <a:p>
            <a:pPr eaLnBrk="1" hangingPunct="1">
              <a:spcBef>
                <a:spcPct val="0"/>
              </a:spcBef>
              <a:defRPr/>
            </a:pPr>
            <a:endParaRPr lang="en-US" altLang="en-US" i="1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mtClean="0"/>
              <a:t>To reproduce the animation effects on this slide, do the following: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Animations</a:t>
            </a:r>
            <a:r>
              <a:rPr lang="en-US" altLang="en-US" smtClean="0"/>
              <a:t> tab, in the </a:t>
            </a:r>
            <a:r>
              <a:rPr lang="en-US" altLang="en-US" b="1" smtClean="0"/>
              <a:t>Animations</a:t>
            </a:r>
            <a:r>
              <a:rPr lang="en-US" altLang="en-US" smtClean="0"/>
              <a:t> group, click </a:t>
            </a:r>
            <a:r>
              <a:rPr lang="en-US" altLang="en-US" b="1" smtClean="0"/>
              <a:t>Custom Animation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Editing</a:t>
            </a:r>
            <a:r>
              <a:rPr lang="en-US" altLang="en-US" smtClean="0"/>
              <a:t> group, click </a:t>
            </a:r>
            <a:r>
              <a:rPr lang="en-US" altLang="en-US" b="1" smtClean="0"/>
              <a:t>Select</a:t>
            </a:r>
            <a:r>
              <a:rPr lang="en-US" altLang="en-US" smtClean="0"/>
              <a:t>, and then click </a:t>
            </a:r>
            <a:r>
              <a:rPr lang="en-US" altLang="en-US" b="1" smtClean="0"/>
              <a:t>Selection Pane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Selection and Visibility</a:t>
            </a:r>
            <a:r>
              <a:rPr lang="en-US" altLang="en-US" smtClean="0"/>
              <a:t> pane, select the rectangle group.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</a:t>
            </a:r>
            <a:r>
              <a:rPr lang="en-US" altLang="en-US" smtClean="0"/>
              <a:t> </a:t>
            </a:r>
            <a:r>
              <a:rPr lang="en-US" altLang="en-US" b="1" smtClean="0"/>
              <a:t>Effect</a:t>
            </a:r>
            <a:r>
              <a:rPr lang="en-US" altLang="en-US" smtClean="0"/>
              <a:t>, point to </a:t>
            </a:r>
            <a:r>
              <a:rPr lang="en-US" altLang="en-US" b="1" smtClean="0"/>
              <a:t>Emphasis</a:t>
            </a:r>
            <a:r>
              <a:rPr lang="en-US" altLang="en-US" smtClean="0"/>
              <a:t>, 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Emphasis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Basic</a:t>
            </a:r>
            <a:r>
              <a:rPr lang="en-US" altLang="en-US" smtClean="0"/>
              <a:t>, click </a:t>
            </a:r>
            <a:r>
              <a:rPr lang="en-US" altLang="en-US" b="1" smtClean="0"/>
              <a:t>Spin</a:t>
            </a:r>
            <a:r>
              <a:rPr lang="en-US" altLang="en-US" smtClean="0"/>
              <a:t>. 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animation effect (spin effect for the rectangle group). Under </a:t>
            </a:r>
            <a:r>
              <a:rPr lang="en-US" altLang="en-US" b="1" smtClean="0"/>
              <a:t>Modify: Spin</a:t>
            </a:r>
            <a:r>
              <a:rPr lang="en-US" altLang="en-US" smtClean="0"/>
              <a:t>, do the following:</a:t>
            </a:r>
          </a:p>
          <a:p>
            <a:pPr marL="1143000" lvl="2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With Previous</a:t>
            </a:r>
            <a:r>
              <a:rPr lang="en-US" altLang="en-US" smtClean="0"/>
              <a:t>. </a:t>
            </a:r>
          </a:p>
          <a:p>
            <a:pPr marL="1143000" lvl="2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Amount </a:t>
            </a:r>
            <a:r>
              <a:rPr lang="en-US" altLang="en-US" smtClean="0"/>
              <a:t>list, in the </a:t>
            </a:r>
            <a:r>
              <a:rPr lang="en-US" altLang="en-US" b="1" smtClean="0"/>
              <a:t>Custom</a:t>
            </a:r>
            <a:r>
              <a:rPr lang="en-US" altLang="en-US" smtClean="0"/>
              <a:t> box, enter </a:t>
            </a:r>
            <a:r>
              <a:rPr lang="en-US" altLang="en-US" b="1" smtClean="0"/>
              <a:t>123°</a:t>
            </a:r>
            <a:r>
              <a:rPr lang="en-US" altLang="en-US" smtClean="0"/>
              <a:t>,</a:t>
            </a:r>
            <a:r>
              <a:rPr lang="en-US" altLang="en-US" b="1" smtClean="0"/>
              <a:t> </a:t>
            </a:r>
            <a:r>
              <a:rPr lang="en-US" altLang="en-US" smtClean="0"/>
              <a:t>and then press ENTER. Also in the </a:t>
            </a:r>
            <a:r>
              <a:rPr lang="en-US" altLang="en-US" b="1" smtClean="0"/>
              <a:t>Amount</a:t>
            </a:r>
            <a:r>
              <a:rPr lang="en-US" altLang="en-US" smtClean="0"/>
              <a:t> list, click </a:t>
            </a:r>
            <a:r>
              <a:rPr lang="en-US" altLang="en-US" b="1" smtClean="0"/>
              <a:t>Counterclockwise</a:t>
            </a:r>
            <a:r>
              <a:rPr lang="en-US" altLang="en-US" smtClean="0"/>
              <a:t>.</a:t>
            </a:r>
          </a:p>
          <a:p>
            <a:pPr marL="1143000" lvl="2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</a:t>
            </a:r>
            <a:r>
              <a:rPr lang="en-US" altLang="en-US" smtClean="0"/>
              <a:t> list, select </a:t>
            </a:r>
            <a:r>
              <a:rPr lang="en-US" altLang="en-US" b="1" smtClean="0"/>
              <a:t>Fast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first oval.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</a:t>
            </a:r>
            <a:r>
              <a:rPr lang="en-US" altLang="en-US" smtClean="0"/>
              <a:t> </a:t>
            </a:r>
            <a:r>
              <a:rPr lang="en-US" altLang="en-US" b="1" smtClean="0"/>
              <a:t>Effect</a:t>
            </a:r>
            <a:r>
              <a:rPr lang="en-US" altLang="en-US" smtClean="0"/>
              <a:t>, point to </a:t>
            </a:r>
            <a:r>
              <a:rPr lang="en-US" altLang="en-US" b="1" smtClean="0"/>
              <a:t>Emphasis</a:t>
            </a:r>
            <a:r>
              <a:rPr lang="en-US" altLang="en-US" smtClean="0"/>
              <a:t>, 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Emphasis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Basic</a:t>
            </a:r>
            <a:r>
              <a:rPr lang="en-US" altLang="en-US" smtClean="0"/>
              <a:t>, click </a:t>
            </a:r>
            <a:r>
              <a:rPr lang="en-US" altLang="en-US" b="1" smtClean="0"/>
              <a:t>Change Fill Color</a:t>
            </a:r>
            <a:r>
              <a:rPr lang="en-US" altLang="en-US" smtClean="0"/>
              <a:t>. 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second animation effect (change fill color effect for the first oval). Under </a:t>
            </a:r>
            <a:r>
              <a:rPr lang="en-US" altLang="en-US" b="1" smtClean="0"/>
              <a:t>Modify: Change Fill Color</a:t>
            </a:r>
            <a:r>
              <a:rPr lang="en-US" altLang="en-US" smtClean="0"/>
              <a:t>, do the following:</a:t>
            </a:r>
          </a:p>
          <a:p>
            <a:pPr marL="1143000" lvl="2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After Previous</a:t>
            </a:r>
            <a:r>
              <a:rPr lang="en-US" altLang="en-US" smtClean="0"/>
              <a:t>. </a:t>
            </a:r>
          </a:p>
          <a:p>
            <a:pPr marL="1143000" lvl="2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Fill Color </a:t>
            </a:r>
            <a:r>
              <a:rPr lang="en-US" altLang="en-US" smtClean="0"/>
              <a:t>list, click </a:t>
            </a:r>
            <a:r>
              <a:rPr lang="en-US" altLang="en-US" b="1" smtClean="0"/>
              <a:t>More Colors</a:t>
            </a:r>
            <a:r>
              <a:rPr lang="en-US" altLang="en-US" smtClean="0"/>
              <a:t>. In the </a:t>
            </a:r>
            <a:r>
              <a:rPr lang="en-US" altLang="en-US" b="1" smtClean="0"/>
              <a:t>Colors</a:t>
            </a:r>
            <a:r>
              <a:rPr lang="en-US" altLang="en-US" smtClean="0"/>
              <a:t> dialog box, on the </a:t>
            </a:r>
            <a:r>
              <a:rPr lang="en-US" altLang="en-US" b="1" smtClean="0"/>
              <a:t>Custom</a:t>
            </a:r>
            <a:r>
              <a:rPr lang="en-US" altLang="en-US" smtClean="0"/>
              <a:t> tab, enter values for Red: </a:t>
            </a:r>
            <a:r>
              <a:rPr lang="en-US" altLang="en-US" b="1" smtClean="0"/>
              <a:t>130</a:t>
            </a:r>
            <a:r>
              <a:rPr lang="en-US" altLang="en-US" smtClean="0"/>
              <a:t>, Green: </a:t>
            </a:r>
            <a:r>
              <a:rPr lang="en-US" altLang="en-US" b="1" smtClean="0"/>
              <a:t>153</a:t>
            </a:r>
            <a:r>
              <a:rPr lang="en-US" altLang="en-US" smtClean="0"/>
              <a:t>, Blue: </a:t>
            </a:r>
            <a:r>
              <a:rPr lang="en-US" altLang="en-US" b="1" smtClean="0"/>
              <a:t>117</a:t>
            </a:r>
            <a:r>
              <a:rPr lang="en-US" altLang="en-US" smtClean="0"/>
              <a:t>. </a:t>
            </a:r>
          </a:p>
          <a:p>
            <a:pPr marL="1143000" lvl="2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</a:t>
            </a:r>
            <a:r>
              <a:rPr lang="en-US" altLang="en-US" smtClean="0"/>
              <a:t> 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first text box.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 Effect</a:t>
            </a:r>
            <a:r>
              <a:rPr lang="en-US" altLang="en-US" smtClean="0"/>
              <a:t>, point to</a:t>
            </a:r>
            <a:r>
              <a:rPr lang="en-US" altLang="en-US" b="1" smtClean="0"/>
              <a:t> Entrance</a:t>
            </a:r>
            <a:r>
              <a:rPr lang="en-US" altLang="en-US" smtClean="0"/>
              <a:t>,</a:t>
            </a:r>
            <a:r>
              <a:rPr lang="en-US" altLang="en-US" b="1" smtClean="0"/>
              <a:t> </a:t>
            </a:r>
            <a:r>
              <a:rPr lang="en-US" altLang="en-US" smtClean="0"/>
              <a:t>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Entrance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Subtle</a:t>
            </a:r>
            <a:r>
              <a:rPr lang="en-US" altLang="en-US" smtClean="0"/>
              <a:t>, click </a:t>
            </a:r>
            <a:r>
              <a:rPr lang="en-US" altLang="en-US" b="1" smtClean="0"/>
              <a:t>Fade</a:t>
            </a:r>
            <a:r>
              <a:rPr lang="en-US" altLang="en-US" smtClean="0"/>
              <a:t>. 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third animation effect (fade effect for the first text box). Under </a:t>
            </a:r>
            <a:r>
              <a:rPr lang="en-US" altLang="en-US" b="1" smtClean="0"/>
              <a:t>Modify: Fade</a:t>
            </a:r>
            <a:r>
              <a:rPr lang="en-US" altLang="en-US" smtClean="0"/>
              <a:t>, do the following:</a:t>
            </a:r>
          </a:p>
          <a:p>
            <a:pPr marL="1143000" lvl="2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With Previous</a:t>
            </a:r>
            <a:r>
              <a:rPr lang="en-US" altLang="en-US" smtClean="0"/>
              <a:t>.</a:t>
            </a:r>
          </a:p>
          <a:p>
            <a:pPr marL="1143000" lvl="2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 </a:t>
            </a:r>
            <a:r>
              <a:rPr lang="en-US" altLang="en-US" smtClean="0"/>
              <a:t>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Selection and Visibility </a:t>
            </a:r>
            <a:r>
              <a:rPr lang="en-US" altLang="en-US" smtClean="0"/>
              <a:t>pane, select the rectangle group.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</a:t>
            </a:r>
            <a:r>
              <a:rPr lang="en-US" altLang="en-US" smtClean="0"/>
              <a:t> </a:t>
            </a:r>
            <a:r>
              <a:rPr lang="en-US" altLang="en-US" b="1" smtClean="0"/>
              <a:t>Effect</a:t>
            </a:r>
            <a:r>
              <a:rPr lang="en-US" altLang="en-US" smtClean="0"/>
              <a:t>, point to </a:t>
            </a:r>
            <a:r>
              <a:rPr lang="en-US" altLang="en-US" b="1" smtClean="0"/>
              <a:t>Emphasis</a:t>
            </a:r>
            <a:r>
              <a:rPr lang="en-US" altLang="en-US" smtClean="0"/>
              <a:t>, 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Emphasis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Basic</a:t>
            </a:r>
            <a:r>
              <a:rPr lang="en-US" altLang="en-US" smtClean="0"/>
              <a:t>, click </a:t>
            </a:r>
            <a:r>
              <a:rPr lang="en-US" altLang="en-US" b="1" smtClean="0"/>
              <a:t>Spin</a:t>
            </a:r>
            <a:r>
              <a:rPr lang="en-US" altLang="en-US" smtClean="0"/>
              <a:t>. 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fourth animation effect (spin effect for the rectangle group). Under </a:t>
            </a:r>
            <a:r>
              <a:rPr lang="en-US" altLang="en-US" b="1" smtClean="0"/>
              <a:t>Modify: Spin</a:t>
            </a:r>
            <a:r>
              <a:rPr lang="en-US" altLang="en-US" smtClean="0"/>
              <a:t>, do the following:</a:t>
            </a:r>
          </a:p>
          <a:p>
            <a:pPr marL="1143000" lvl="2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On Click</a:t>
            </a:r>
            <a:r>
              <a:rPr lang="en-US" altLang="en-US" smtClean="0"/>
              <a:t>. </a:t>
            </a:r>
          </a:p>
          <a:p>
            <a:pPr marL="1143000" lvl="2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Amount </a:t>
            </a:r>
            <a:r>
              <a:rPr lang="en-US" altLang="en-US" smtClean="0"/>
              <a:t>list, in the </a:t>
            </a:r>
            <a:r>
              <a:rPr lang="en-US" altLang="en-US" b="1" smtClean="0"/>
              <a:t>Custom</a:t>
            </a:r>
            <a:r>
              <a:rPr lang="en-US" altLang="en-US" smtClean="0"/>
              <a:t> box, enter </a:t>
            </a:r>
            <a:r>
              <a:rPr lang="en-US" altLang="en-US" b="1" smtClean="0"/>
              <a:t>22°</a:t>
            </a:r>
            <a:r>
              <a:rPr lang="en-US" altLang="en-US" smtClean="0"/>
              <a:t>, and then press ENTER.  Also in the </a:t>
            </a:r>
            <a:r>
              <a:rPr lang="en-US" altLang="en-US" b="1" smtClean="0"/>
              <a:t>Amount</a:t>
            </a:r>
            <a:r>
              <a:rPr lang="en-US" altLang="en-US" smtClean="0"/>
              <a:t> list, click </a:t>
            </a:r>
            <a:r>
              <a:rPr lang="en-US" altLang="en-US" b="1" smtClean="0"/>
              <a:t>Clockwise</a:t>
            </a:r>
            <a:r>
              <a:rPr lang="en-US" altLang="en-US" smtClean="0"/>
              <a:t>. </a:t>
            </a:r>
          </a:p>
          <a:p>
            <a:pPr marL="1143000" lvl="2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</a:t>
            </a:r>
            <a:r>
              <a:rPr lang="en-US" altLang="en-US" smtClean="0"/>
              <a:t> 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second oval.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</a:t>
            </a:r>
            <a:r>
              <a:rPr lang="en-US" altLang="en-US" smtClean="0"/>
              <a:t> </a:t>
            </a:r>
            <a:r>
              <a:rPr lang="en-US" altLang="en-US" b="1" smtClean="0"/>
              <a:t>Effect</a:t>
            </a:r>
            <a:r>
              <a:rPr lang="en-US" altLang="en-US" smtClean="0"/>
              <a:t>, point to </a:t>
            </a:r>
            <a:r>
              <a:rPr lang="en-US" altLang="en-US" b="1" smtClean="0"/>
              <a:t>Emphasis</a:t>
            </a:r>
            <a:r>
              <a:rPr lang="en-US" altLang="en-US" smtClean="0"/>
              <a:t>, 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Emphasis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Basic</a:t>
            </a:r>
            <a:r>
              <a:rPr lang="en-US" altLang="en-US" smtClean="0"/>
              <a:t>, click </a:t>
            </a:r>
            <a:r>
              <a:rPr lang="en-US" altLang="en-US" b="1" smtClean="0"/>
              <a:t>Change Fill Color</a:t>
            </a:r>
            <a:r>
              <a:rPr lang="en-US" altLang="en-US" smtClean="0"/>
              <a:t>. 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fifth animation effect (change fill color effect for the second oval). Under </a:t>
            </a:r>
            <a:r>
              <a:rPr lang="en-US" altLang="en-US" b="1" smtClean="0"/>
              <a:t>Modify: Change Fill Color</a:t>
            </a:r>
            <a:r>
              <a:rPr lang="en-US" altLang="en-US" smtClean="0"/>
              <a:t>, do the following:</a:t>
            </a:r>
          </a:p>
          <a:p>
            <a:pPr marL="1143000" lvl="2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After Previous</a:t>
            </a:r>
            <a:r>
              <a:rPr lang="en-US" altLang="en-US" smtClean="0"/>
              <a:t>. </a:t>
            </a:r>
          </a:p>
          <a:p>
            <a:pPr marL="1143000" lvl="2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Fill Color </a:t>
            </a:r>
            <a:r>
              <a:rPr lang="en-US" altLang="en-US" smtClean="0"/>
              <a:t>list, click </a:t>
            </a:r>
            <a:r>
              <a:rPr lang="en-US" altLang="en-US" b="1" smtClean="0"/>
              <a:t>More Colors</a:t>
            </a:r>
            <a:r>
              <a:rPr lang="en-US" altLang="en-US" smtClean="0"/>
              <a:t>. In the </a:t>
            </a:r>
            <a:r>
              <a:rPr lang="en-US" altLang="en-US" b="1" smtClean="0"/>
              <a:t>Colors</a:t>
            </a:r>
            <a:r>
              <a:rPr lang="en-US" altLang="en-US" smtClean="0"/>
              <a:t> dialog box, on the </a:t>
            </a:r>
            <a:r>
              <a:rPr lang="en-US" altLang="en-US" b="1" smtClean="0"/>
              <a:t>Custom</a:t>
            </a:r>
            <a:r>
              <a:rPr lang="en-US" altLang="en-US" smtClean="0"/>
              <a:t> tab, enter values for Red: </a:t>
            </a:r>
            <a:r>
              <a:rPr lang="en-US" altLang="en-US" b="1" smtClean="0"/>
              <a:t>130</a:t>
            </a:r>
            <a:r>
              <a:rPr lang="en-US" altLang="en-US" smtClean="0"/>
              <a:t>, Green: </a:t>
            </a:r>
            <a:r>
              <a:rPr lang="en-US" altLang="en-US" b="1" smtClean="0"/>
              <a:t>153</a:t>
            </a:r>
            <a:r>
              <a:rPr lang="en-US" altLang="en-US" smtClean="0"/>
              <a:t>, Blue: </a:t>
            </a:r>
            <a:r>
              <a:rPr lang="en-US" altLang="en-US" b="1" smtClean="0"/>
              <a:t>117</a:t>
            </a:r>
            <a:r>
              <a:rPr lang="en-US" altLang="en-US" smtClean="0"/>
              <a:t>. </a:t>
            </a:r>
          </a:p>
          <a:p>
            <a:pPr marL="1143000" lvl="2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</a:t>
            </a:r>
            <a:r>
              <a:rPr lang="en-US" altLang="en-US" smtClean="0"/>
              <a:t> 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second text box.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 Effect</a:t>
            </a:r>
            <a:r>
              <a:rPr lang="en-US" altLang="en-US" smtClean="0"/>
              <a:t>, point to</a:t>
            </a:r>
            <a:r>
              <a:rPr lang="en-US" altLang="en-US" b="1" smtClean="0"/>
              <a:t> Entrance </a:t>
            </a:r>
            <a:r>
              <a:rPr lang="en-US" altLang="en-US" smtClean="0"/>
              <a:t>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Entrance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Subtle</a:t>
            </a:r>
            <a:r>
              <a:rPr lang="en-US" altLang="en-US" smtClean="0"/>
              <a:t>, click </a:t>
            </a:r>
            <a:r>
              <a:rPr lang="en-US" altLang="en-US" b="1" smtClean="0"/>
              <a:t>Fade</a:t>
            </a:r>
            <a:r>
              <a:rPr lang="en-US" altLang="en-US" smtClean="0"/>
              <a:t>. 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sixth animation effect (fade effect for the second text box). Under </a:t>
            </a:r>
            <a:r>
              <a:rPr lang="en-US" altLang="en-US" b="1" smtClean="0"/>
              <a:t>Modify: Fade</a:t>
            </a:r>
            <a:r>
              <a:rPr lang="en-US" altLang="en-US" smtClean="0"/>
              <a:t>, do the following:</a:t>
            </a:r>
          </a:p>
          <a:p>
            <a:pPr marL="1143000" lvl="2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With Previous</a:t>
            </a:r>
            <a:r>
              <a:rPr lang="en-US" altLang="en-US" smtClean="0"/>
              <a:t>.</a:t>
            </a:r>
          </a:p>
          <a:p>
            <a:pPr marL="1143000" lvl="2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 </a:t>
            </a:r>
            <a:r>
              <a:rPr lang="en-US" altLang="en-US" smtClean="0"/>
              <a:t>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third oval.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</a:t>
            </a:r>
            <a:r>
              <a:rPr lang="en-US" altLang="en-US" smtClean="0"/>
              <a:t> </a:t>
            </a:r>
            <a:r>
              <a:rPr lang="en-US" altLang="en-US" b="1" smtClean="0"/>
              <a:t>Effect</a:t>
            </a:r>
            <a:r>
              <a:rPr lang="en-US" altLang="en-US" smtClean="0"/>
              <a:t>, point to </a:t>
            </a:r>
            <a:r>
              <a:rPr lang="en-US" altLang="en-US" b="1" smtClean="0"/>
              <a:t>Emphasis</a:t>
            </a:r>
            <a:r>
              <a:rPr lang="en-US" altLang="en-US" smtClean="0"/>
              <a:t>, 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Emphasis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Basic</a:t>
            </a:r>
            <a:r>
              <a:rPr lang="en-US" altLang="en-US" smtClean="0"/>
              <a:t>, click </a:t>
            </a:r>
            <a:r>
              <a:rPr lang="en-US" altLang="en-US" b="1" smtClean="0"/>
              <a:t>Change Fill Color</a:t>
            </a:r>
            <a:r>
              <a:rPr lang="en-US" altLang="en-US" smtClean="0"/>
              <a:t>. 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seventh animation effect (change fill color effect for the third oval). Under </a:t>
            </a:r>
            <a:r>
              <a:rPr lang="en-US" altLang="en-US" b="1" smtClean="0"/>
              <a:t>Modify: Change Fill Color</a:t>
            </a:r>
            <a:r>
              <a:rPr lang="en-US" altLang="en-US" smtClean="0"/>
              <a:t>, do the following:</a:t>
            </a:r>
          </a:p>
          <a:p>
            <a:pPr marL="1143000" lvl="2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After Previous</a:t>
            </a:r>
            <a:r>
              <a:rPr lang="en-US" altLang="en-US" smtClean="0"/>
              <a:t>. </a:t>
            </a:r>
          </a:p>
          <a:p>
            <a:pPr marL="1143000" lvl="2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Fill Color </a:t>
            </a:r>
            <a:r>
              <a:rPr lang="en-US" altLang="en-US" smtClean="0"/>
              <a:t>list, click </a:t>
            </a:r>
            <a:r>
              <a:rPr lang="en-US" altLang="en-US" b="1" smtClean="0"/>
              <a:t>More Colors</a:t>
            </a:r>
            <a:r>
              <a:rPr lang="en-US" altLang="en-US" smtClean="0"/>
              <a:t>. In the </a:t>
            </a:r>
            <a:r>
              <a:rPr lang="en-US" altLang="en-US" b="1" smtClean="0"/>
              <a:t>Colors</a:t>
            </a:r>
            <a:r>
              <a:rPr lang="en-US" altLang="en-US" smtClean="0"/>
              <a:t> dialog box, on the </a:t>
            </a:r>
            <a:r>
              <a:rPr lang="en-US" altLang="en-US" b="1" smtClean="0"/>
              <a:t>Custom</a:t>
            </a:r>
            <a:r>
              <a:rPr lang="en-US" altLang="en-US" smtClean="0"/>
              <a:t> tab, enter values for Red: </a:t>
            </a:r>
            <a:r>
              <a:rPr lang="en-US" altLang="en-US" b="1" smtClean="0"/>
              <a:t>130</a:t>
            </a:r>
            <a:r>
              <a:rPr lang="en-US" altLang="en-US" smtClean="0"/>
              <a:t>, Green: </a:t>
            </a:r>
            <a:r>
              <a:rPr lang="en-US" altLang="en-US" b="1" smtClean="0"/>
              <a:t>153</a:t>
            </a:r>
            <a:r>
              <a:rPr lang="en-US" altLang="en-US" smtClean="0"/>
              <a:t>, Blue: </a:t>
            </a:r>
            <a:r>
              <a:rPr lang="en-US" altLang="en-US" b="1" smtClean="0"/>
              <a:t>117</a:t>
            </a:r>
            <a:r>
              <a:rPr lang="en-US" altLang="en-US" smtClean="0"/>
              <a:t>. </a:t>
            </a:r>
          </a:p>
          <a:p>
            <a:pPr marL="1143000" lvl="2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</a:t>
            </a:r>
            <a:r>
              <a:rPr lang="en-US" altLang="en-US" smtClean="0"/>
              <a:t> 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third text box.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 Effect</a:t>
            </a:r>
            <a:r>
              <a:rPr lang="en-US" altLang="en-US" smtClean="0"/>
              <a:t>, point to</a:t>
            </a:r>
            <a:r>
              <a:rPr lang="en-US" altLang="en-US" b="1" smtClean="0"/>
              <a:t> Entrance </a:t>
            </a:r>
            <a:r>
              <a:rPr lang="en-US" altLang="en-US" smtClean="0"/>
              <a:t>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Entrance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Subtle</a:t>
            </a:r>
            <a:r>
              <a:rPr lang="en-US" altLang="en-US" smtClean="0"/>
              <a:t>, click </a:t>
            </a:r>
            <a:r>
              <a:rPr lang="en-US" altLang="en-US" b="1" smtClean="0"/>
              <a:t>Fade</a:t>
            </a:r>
            <a:r>
              <a:rPr lang="en-US" altLang="en-US" smtClean="0"/>
              <a:t>. 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eighth animation effect (fade effect for the third text box). Under </a:t>
            </a:r>
            <a:r>
              <a:rPr lang="en-US" altLang="en-US" b="1" smtClean="0"/>
              <a:t>Modify: Fade</a:t>
            </a:r>
            <a:r>
              <a:rPr lang="en-US" altLang="en-US" smtClean="0"/>
              <a:t>, do the following:</a:t>
            </a:r>
          </a:p>
          <a:p>
            <a:pPr marL="1143000" lvl="2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With Previous</a:t>
            </a:r>
            <a:r>
              <a:rPr lang="en-US" altLang="en-US" smtClean="0"/>
              <a:t>.</a:t>
            </a:r>
          </a:p>
          <a:p>
            <a:pPr marL="1143000" lvl="2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 </a:t>
            </a:r>
            <a:r>
              <a:rPr lang="en-US" altLang="en-US" smtClean="0"/>
              <a:t>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fourth oval.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</a:t>
            </a:r>
            <a:r>
              <a:rPr lang="en-US" altLang="en-US" smtClean="0"/>
              <a:t> </a:t>
            </a:r>
            <a:r>
              <a:rPr lang="en-US" altLang="en-US" b="1" smtClean="0"/>
              <a:t>Effect</a:t>
            </a:r>
            <a:r>
              <a:rPr lang="en-US" altLang="en-US" smtClean="0"/>
              <a:t>, point to </a:t>
            </a:r>
            <a:r>
              <a:rPr lang="en-US" altLang="en-US" b="1" smtClean="0"/>
              <a:t>Emphasis</a:t>
            </a:r>
            <a:r>
              <a:rPr lang="en-US" altLang="en-US" smtClean="0"/>
              <a:t>, 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Emphasis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Basic</a:t>
            </a:r>
            <a:r>
              <a:rPr lang="en-US" altLang="en-US" smtClean="0"/>
              <a:t>, click </a:t>
            </a:r>
            <a:r>
              <a:rPr lang="en-US" altLang="en-US" b="1" smtClean="0"/>
              <a:t>Change Fill Color</a:t>
            </a:r>
            <a:r>
              <a:rPr lang="en-US" altLang="en-US" smtClean="0"/>
              <a:t>. 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ninth animation effect (change fill color effect for the fourth oval). Under </a:t>
            </a:r>
            <a:r>
              <a:rPr lang="en-US" altLang="en-US" b="1" smtClean="0"/>
              <a:t>Modify: Change Fill Color</a:t>
            </a:r>
            <a:r>
              <a:rPr lang="en-US" altLang="en-US" smtClean="0"/>
              <a:t>, do the following:</a:t>
            </a:r>
          </a:p>
          <a:p>
            <a:pPr marL="1143000" lvl="2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After Previous</a:t>
            </a:r>
            <a:r>
              <a:rPr lang="en-US" altLang="en-US" smtClean="0"/>
              <a:t>. </a:t>
            </a:r>
          </a:p>
          <a:p>
            <a:pPr marL="1143000" lvl="2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Fill Color </a:t>
            </a:r>
            <a:r>
              <a:rPr lang="en-US" altLang="en-US" smtClean="0"/>
              <a:t>list, click </a:t>
            </a:r>
            <a:r>
              <a:rPr lang="en-US" altLang="en-US" b="1" smtClean="0"/>
              <a:t>More Colors</a:t>
            </a:r>
            <a:r>
              <a:rPr lang="en-US" altLang="en-US" smtClean="0"/>
              <a:t>. In the </a:t>
            </a:r>
            <a:r>
              <a:rPr lang="en-US" altLang="en-US" b="1" smtClean="0"/>
              <a:t>Colors</a:t>
            </a:r>
            <a:r>
              <a:rPr lang="en-US" altLang="en-US" smtClean="0"/>
              <a:t> dialog box, on the </a:t>
            </a:r>
            <a:r>
              <a:rPr lang="en-US" altLang="en-US" b="1" smtClean="0"/>
              <a:t>Custom</a:t>
            </a:r>
            <a:r>
              <a:rPr lang="en-US" altLang="en-US" smtClean="0"/>
              <a:t> tab, enter values for Red: </a:t>
            </a:r>
            <a:r>
              <a:rPr lang="en-US" altLang="en-US" b="1" smtClean="0"/>
              <a:t>130</a:t>
            </a:r>
            <a:r>
              <a:rPr lang="en-US" altLang="en-US" smtClean="0"/>
              <a:t>, Green: </a:t>
            </a:r>
            <a:r>
              <a:rPr lang="en-US" altLang="en-US" b="1" smtClean="0"/>
              <a:t>153</a:t>
            </a:r>
            <a:r>
              <a:rPr lang="en-US" altLang="en-US" smtClean="0"/>
              <a:t>, Blue: </a:t>
            </a:r>
            <a:r>
              <a:rPr lang="en-US" altLang="en-US" b="1" smtClean="0"/>
              <a:t>117</a:t>
            </a:r>
            <a:r>
              <a:rPr lang="en-US" altLang="en-US" smtClean="0"/>
              <a:t>. </a:t>
            </a:r>
          </a:p>
          <a:p>
            <a:pPr marL="1143000" lvl="2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</a:t>
            </a:r>
            <a:r>
              <a:rPr lang="en-US" altLang="en-US" smtClean="0"/>
              <a:t> 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fourth text box.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 Effect</a:t>
            </a:r>
            <a:r>
              <a:rPr lang="en-US" altLang="en-US" smtClean="0"/>
              <a:t>, point to</a:t>
            </a:r>
            <a:r>
              <a:rPr lang="en-US" altLang="en-US" b="1" smtClean="0"/>
              <a:t> Entrance</a:t>
            </a:r>
            <a:r>
              <a:rPr lang="en-US" altLang="en-US" smtClean="0"/>
              <a:t>,</a:t>
            </a:r>
            <a:r>
              <a:rPr lang="en-US" altLang="en-US" b="1" smtClean="0"/>
              <a:t> </a:t>
            </a:r>
            <a:r>
              <a:rPr lang="en-US" altLang="en-US" smtClean="0"/>
              <a:t>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Entrance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Subtle</a:t>
            </a:r>
            <a:r>
              <a:rPr lang="en-US" altLang="en-US" smtClean="0"/>
              <a:t>, click </a:t>
            </a:r>
            <a:r>
              <a:rPr lang="en-US" altLang="en-US" b="1" smtClean="0"/>
              <a:t>Fade</a:t>
            </a:r>
            <a:r>
              <a:rPr lang="en-US" altLang="en-US" smtClean="0"/>
              <a:t>. </a:t>
            </a:r>
          </a:p>
          <a:p>
            <a:pPr marL="685800" lvl="1" indent="-228600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10</a:t>
            </a:r>
            <a:r>
              <a:rPr lang="en-US" altLang="en-US" baseline="30000" smtClean="0"/>
              <a:t>th</a:t>
            </a:r>
            <a:r>
              <a:rPr lang="en-US" altLang="en-US" smtClean="0"/>
              <a:t> animation effect (fade effect for the fourth text box). Under </a:t>
            </a:r>
            <a:r>
              <a:rPr lang="en-US" altLang="en-US" b="1" smtClean="0"/>
              <a:t>Modify: Fade</a:t>
            </a:r>
            <a:r>
              <a:rPr lang="en-US" altLang="en-US" smtClean="0"/>
              <a:t>, do the following:</a:t>
            </a:r>
          </a:p>
          <a:p>
            <a:pPr marL="1143000" lvl="2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With Previous</a:t>
            </a:r>
            <a:r>
              <a:rPr lang="en-US" altLang="en-US" smtClean="0"/>
              <a:t>.</a:t>
            </a:r>
          </a:p>
          <a:p>
            <a:pPr marL="1143000" lvl="2" indent="-2286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 </a:t>
            </a:r>
            <a:r>
              <a:rPr lang="en-US" altLang="en-US" smtClean="0"/>
              <a:t>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+mj-lt"/>
              <a:buNone/>
              <a:defRPr/>
            </a:pPr>
            <a:endParaRPr lang="en-US" altLang="en-US" smtClean="0"/>
          </a:p>
        </p:txBody>
      </p:sp>
      <p:sp>
        <p:nvSpPr>
          <p:cNvPr id="140291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3400" y="460375"/>
            <a:ext cx="3144838" cy="23590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447473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altLang="en-US" sz="1400" b="1"/>
              <a:t>Custom animation effects: object spins on end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1400"/>
              <a:t>(Advanced)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mtClean="0"/>
              <a:t>To reproduce the background effects on this slide, do the following: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Slides</a:t>
            </a:r>
            <a:r>
              <a:rPr lang="en-US" altLang="en-US" smtClean="0"/>
              <a:t> group, click </a:t>
            </a:r>
            <a:r>
              <a:rPr lang="en-US" altLang="en-US" b="1" smtClean="0"/>
              <a:t>Layout</a:t>
            </a:r>
            <a:r>
              <a:rPr lang="en-US" altLang="en-US" smtClean="0"/>
              <a:t>, and then click </a:t>
            </a:r>
            <a:r>
              <a:rPr lang="en-US" altLang="en-US" b="1" smtClean="0"/>
              <a:t>Blank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Right-click the slide background area, and then click </a:t>
            </a:r>
            <a:r>
              <a:rPr lang="en-US" altLang="en-US" b="1" smtClean="0"/>
              <a:t>Format Background</a:t>
            </a:r>
            <a:r>
              <a:rPr lang="en-US" altLang="en-US" smtClean="0"/>
              <a:t>. In the </a:t>
            </a:r>
            <a:r>
              <a:rPr lang="en-US" altLang="en-US" b="1" smtClean="0"/>
              <a:t>Format Background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Fill</a:t>
            </a:r>
            <a:r>
              <a:rPr lang="en-US" altLang="en-US" smtClean="0"/>
              <a:t> in the left pane, and then select </a:t>
            </a:r>
            <a:r>
              <a:rPr lang="en-US" altLang="en-US" b="1" smtClean="0"/>
              <a:t>Solid fill</a:t>
            </a:r>
            <a:r>
              <a:rPr lang="en-US" altLang="en-US" smtClean="0"/>
              <a:t> in the </a:t>
            </a:r>
            <a:r>
              <a:rPr lang="en-US" altLang="en-US" b="1" smtClean="0"/>
              <a:t>Fill</a:t>
            </a:r>
            <a:r>
              <a:rPr lang="en-US" altLang="en-US" smtClean="0"/>
              <a:t> pane. Click the button next to </a:t>
            </a:r>
            <a:r>
              <a:rPr lang="en-US" altLang="en-US" b="1" smtClean="0"/>
              <a:t>Color</a:t>
            </a:r>
            <a:r>
              <a:rPr lang="en-US" altLang="en-US" smtClean="0"/>
              <a:t>, and then under </a:t>
            </a:r>
            <a:r>
              <a:rPr lang="en-US" altLang="en-US" b="1" smtClean="0"/>
              <a:t>Theme Colors </a:t>
            </a:r>
            <a:r>
              <a:rPr lang="en-US" altLang="en-US" smtClean="0"/>
              <a:t>click </a:t>
            </a:r>
            <a:r>
              <a:rPr lang="en-US" altLang="en-US" b="1" smtClean="0"/>
              <a:t>White, Background 1 </a:t>
            </a:r>
            <a:r>
              <a:rPr lang="en-US" altLang="en-US" smtClean="0"/>
              <a:t>(first row, first option from the left).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mtClean="0"/>
              <a:t>To reproduce the rectangle on this slide, do the following: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click </a:t>
            </a:r>
            <a:r>
              <a:rPr lang="en-US" altLang="en-US" b="1" smtClean="0"/>
              <a:t>Shapes</a:t>
            </a:r>
            <a:r>
              <a:rPr lang="en-US" altLang="en-US" smtClean="0"/>
              <a:t>, and then under </a:t>
            </a:r>
            <a:r>
              <a:rPr lang="en-US" altLang="en-US" b="1" smtClean="0"/>
              <a:t>Rectangles</a:t>
            </a:r>
            <a:r>
              <a:rPr lang="en-US" altLang="en-US" smtClean="0"/>
              <a:t> click </a:t>
            </a:r>
            <a:r>
              <a:rPr lang="en-US" altLang="en-US" b="1" smtClean="0"/>
              <a:t>Rounded Rectangle </a:t>
            </a:r>
            <a:r>
              <a:rPr lang="en-US" altLang="en-US" smtClean="0"/>
              <a:t>(second option from the left). On the slide, drag to draw a rounded rectangle.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rectangle. Drag the yellow diamond adjustment handle to the left to decrease the amount of rounding on the corners.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With the rounded rectangle still selected, 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</a:t>
            </a:r>
            <a:r>
              <a:rPr lang="en-US" altLang="en-US" b="1" smtClean="0"/>
              <a:t>Size</a:t>
            </a:r>
            <a:r>
              <a:rPr lang="en-US" altLang="en-US" smtClean="0"/>
              <a:t> group, do the following: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Shape Height</a:t>
            </a:r>
            <a:r>
              <a:rPr lang="en-US" altLang="en-US" smtClean="0"/>
              <a:t> box, enter </a:t>
            </a:r>
            <a:r>
              <a:rPr lang="en-US" altLang="en-US" b="1" smtClean="0"/>
              <a:t>3.5”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Shape Width</a:t>
            </a:r>
            <a:r>
              <a:rPr lang="en-US" altLang="en-US" smtClean="0"/>
              <a:t> box, enter </a:t>
            </a:r>
            <a:r>
              <a:rPr lang="en-US" altLang="en-US" b="1" smtClean="0"/>
              <a:t>0.25”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bottom right corner of the </a:t>
            </a:r>
            <a:r>
              <a:rPr lang="en-US" altLang="en-US" b="1" smtClean="0"/>
              <a:t>Shape Styles</a:t>
            </a:r>
            <a:r>
              <a:rPr lang="en-US" altLang="en-US" smtClean="0"/>
              <a:t> group, click the </a:t>
            </a:r>
            <a:r>
              <a:rPr lang="en-US" altLang="en-US" b="1" smtClean="0"/>
              <a:t>Format Shape</a:t>
            </a:r>
            <a:r>
              <a:rPr lang="en-US" altLang="en-US" smtClean="0"/>
              <a:t> dialog box launcher.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Fill </a:t>
            </a:r>
            <a:r>
              <a:rPr lang="en-US" altLang="en-US" smtClean="0"/>
              <a:t>in the left pane. In the </a:t>
            </a:r>
            <a:r>
              <a:rPr lang="en-US" altLang="en-US" b="1" smtClean="0"/>
              <a:t>Fill</a:t>
            </a:r>
            <a:r>
              <a:rPr lang="en-US" altLang="en-US" smtClean="0"/>
              <a:t> pane, select </a:t>
            </a:r>
            <a:r>
              <a:rPr lang="en-US" altLang="en-US" b="1" smtClean="0"/>
              <a:t>Solid fill</a:t>
            </a:r>
            <a:r>
              <a:rPr lang="en-US" altLang="en-US" smtClean="0"/>
              <a:t>, click the button next to </a:t>
            </a:r>
            <a:r>
              <a:rPr lang="en-US" altLang="en-US" b="1" smtClean="0"/>
              <a:t>Color</a:t>
            </a:r>
            <a:r>
              <a:rPr lang="en-US" altLang="en-US" smtClean="0"/>
              <a:t>, and then under </a:t>
            </a:r>
            <a:r>
              <a:rPr lang="en-US" altLang="en-US" b="1" smtClean="0"/>
              <a:t>Theme Colors</a:t>
            </a:r>
            <a:r>
              <a:rPr lang="en-US" altLang="en-US" smtClean="0"/>
              <a:t> click </a:t>
            </a:r>
            <a:r>
              <a:rPr lang="en-US" altLang="en-US" b="1" smtClean="0"/>
              <a:t>White, Background 1, Darker 15% </a:t>
            </a:r>
            <a:r>
              <a:rPr lang="en-US" altLang="en-US" smtClean="0"/>
              <a:t>(third row, first option from the left).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Also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Line Color </a:t>
            </a:r>
            <a:r>
              <a:rPr lang="en-US" altLang="en-US" smtClean="0"/>
              <a:t>in the left pane. In the </a:t>
            </a:r>
            <a:r>
              <a:rPr lang="en-US" altLang="en-US" b="1" smtClean="0"/>
              <a:t>Line Color</a:t>
            </a:r>
            <a:r>
              <a:rPr lang="en-US" altLang="en-US" smtClean="0"/>
              <a:t> pane, select </a:t>
            </a:r>
            <a:r>
              <a:rPr lang="en-US" altLang="en-US" b="1" smtClean="0"/>
              <a:t>No line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Also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</a:t>
            </a:r>
            <a:r>
              <a:rPr lang="en-US" altLang="en-US" b="1" smtClean="0"/>
              <a:t> Shadow </a:t>
            </a:r>
            <a:r>
              <a:rPr lang="en-US" altLang="en-US" smtClean="0"/>
              <a:t>in the left pane. In the </a:t>
            </a:r>
            <a:r>
              <a:rPr lang="en-US" altLang="en-US" b="1" smtClean="0"/>
              <a:t>Shadow</a:t>
            </a:r>
            <a:r>
              <a:rPr lang="en-US" altLang="en-US" smtClean="0"/>
              <a:t> pane, click the button next to </a:t>
            </a:r>
            <a:r>
              <a:rPr lang="en-US" altLang="en-US" b="1" smtClean="0"/>
              <a:t>Presets</a:t>
            </a:r>
            <a:r>
              <a:rPr lang="en-US" altLang="en-US" smtClean="0"/>
              <a:t>, under </a:t>
            </a:r>
            <a:r>
              <a:rPr lang="en-US" altLang="en-US" b="1" smtClean="0"/>
              <a:t>Outer</a:t>
            </a:r>
            <a:r>
              <a:rPr lang="en-US" altLang="en-US" smtClean="0"/>
              <a:t> select </a:t>
            </a:r>
            <a:r>
              <a:rPr lang="en-US" altLang="en-US" b="1" smtClean="0"/>
              <a:t>Offset Bottom</a:t>
            </a:r>
            <a:r>
              <a:rPr lang="en-US" altLang="en-US" smtClean="0"/>
              <a:t> (first row, second option from the left), and then do the following: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Transparency</a:t>
            </a:r>
            <a:r>
              <a:rPr lang="en-US" altLang="en-US" smtClean="0"/>
              <a:t> box, enter </a:t>
            </a:r>
            <a:r>
              <a:rPr lang="en-US" altLang="en-US" b="1" smtClean="0"/>
              <a:t>0%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Size </a:t>
            </a:r>
            <a:r>
              <a:rPr lang="en-US" altLang="en-US" smtClean="0"/>
              <a:t>box, enter </a:t>
            </a:r>
            <a:r>
              <a:rPr lang="en-US" altLang="en-US" b="1" smtClean="0"/>
              <a:t>100%</a:t>
            </a:r>
            <a:r>
              <a:rPr lang="en-US" altLang="en-US" smtClean="0"/>
              <a:t>. 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Blur </a:t>
            </a:r>
            <a:r>
              <a:rPr lang="en-US" altLang="en-US" smtClean="0"/>
              <a:t>box, enter </a:t>
            </a:r>
            <a:r>
              <a:rPr lang="en-US" altLang="en-US" b="1" smtClean="0"/>
              <a:t>8.5 pt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Angle </a:t>
            </a:r>
            <a:r>
              <a:rPr lang="en-US" altLang="en-US" smtClean="0"/>
              <a:t>box, enter </a:t>
            </a:r>
            <a:r>
              <a:rPr lang="en-US" altLang="en-US" b="1" smtClean="0"/>
              <a:t>90°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Distance </a:t>
            </a:r>
            <a:r>
              <a:rPr lang="en-US" altLang="en-US" smtClean="0"/>
              <a:t>box, enter </a:t>
            </a:r>
            <a:r>
              <a:rPr lang="en-US" altLang="en-US" b="1" smtClean="0"/>
              <a:t>1 pt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Also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3-D Format </a:t>
            </a:r>
            <a:r>
              <a:rPr lang="en-US" altLang="en-US" smtClean="0"/>
              <a:t>in the left pane. In the </a:t>
            </a:r>
            <a:r>
              <a:rPr lang="en-US" altLang="en-US" b="1" smtClean="0"/>
              <a:t>3-D Format</a:t>
            </a:r>
            <a:r>
              <a:rPr lang="en-US" altLang="en-US" smtClean="0"/>
              <a:t> pane, do the following: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Bevel</a:t>
            </a:r>
            <a:r>
              <a:rPr lang="en-US" altLang="en-US" smtClean="0"/>
              <a:t>, click the button next to </a:t>
            </a:r>
            <a:r>
              <a:rPr lang="en-US" altLang="en-US" b="1" smtClean="0"/>
              <a:t>Top</a:t>
            </a:r>
            <a:r>
              <a:rPr lang="en-US" altLang="en-US" smtClean="0"/>
              <a:t>, and then under </a:t>
            </a:r>
            <a:r>
              <a:rPr lang="en-US" altLang="en-US" b="1" smtClean="0"/>
              <a:t>Bevel</a:t>
            </a:r>
            <a:r>
              <a:rPr lang="en-US" altLang="en-US" smtClean="0"/>
              <a:t> click </a:t>
            </a:r>
            <a:r>
              <a:rPr lang="en-US" altLang="en-US" b="1" smtClean="0"/>
              <a:t>Circle</a:t>
            </a:r>
            <a:r>
              <a:rPr lang="en-US" altLang="en-US" smtClean="0"/>
              <a:t> (first row, first option from the left). Next to </a:t>
            </a:r>
            <a:r>
              <a:rPr lang="en-US" altLang="en-US" b="1" smtClean="0"/>
              <a:t>Top</a:t>
            </a:r>
            <a:r>
              <a:rPr lang="en-US" altLang="en-US" smtClean="0"/>
              <a:t>, in the </a:t>
            </a:r>
            <a:r>
              <a:rPr lang="en-US" altLang="en-US" b="1" smtClean="0"/>
              <a:t>Width</a:t>
            </a:r>
            <a:r>
              <a:rPr lang="en-US" altLang="en-US" smtClean="0"/>
              <a:t> box, enter </a:t>
            </a:r>
            <a:r>
              <a:rPr lang="en-US" altLang="en-US" b="1" smtClean="0"/>
              <a:t>5 pt</a:t>
            </a:r>
            <a:r>
              <a:rPr lang="en-US" altLang="en-US" smtClean="0"/>
              <a:t>, and in the </a:t>
            </a:r>
            <a:r>
              <a:rPr lang="en-US" altLang="en-US" b="1" smtClean="0"/>
              <a:t>Height</a:t>
            </a:r>
            <a:r>
              <a:rPr lang="en-US" altLang="en-US" smtClean="0"/>
              <a:t> box, enter </a:t>
            </a:r>
            <a:r>
              <a:rPr lang="en-US" altLang="en-US" b="1" smtClean="0"/>
              <a:t>5 pt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Surface</a:t>
            </a:r>
            <a:r>
              <a:rPr lang="en-US" altLang="en-US" smtClean="0"/>
              <a:t>, click the button next to </a:t>
            </a:r>
            <a:r>
              <a:rPr lang="en-US" altLang="en-US" b="1" smtClean="0"/>
              <a:t>Material</a:t>
            </a:r>
            <a:r>
              <a:rPr lang="en-US" altLang="en-US" smtClean="0"/>
              <a:t>, and then under </a:t>
            </a:r>
            <a:r>
              <a:rPr lang="en-US" altLang="en-US" b="1" smtClean="0"/>
              <a:t>Standard</a:t>
            </a:r>
            <a:r>
              <a:rPr lang="en-US" altLang="en-US" smtClean="0"/>
              <a:t> click </a:t>
            </a:r>
            <a:r>
              <a:rPr lang="en-US" altLang="en-US" b="1" smtClean="0"/>
              <a:t>Matte</a:t>
            </a:r>
            <a:r>
              <a:rPr lang="en-US" altLang="en-US" smtClean="0"/>
              <a:t> (first row, first option from the left). Click the button next to </a:t>
            </a:r>
            <a:r>
              <a:rPr lang="en-US" altLang="en-US" b="1" smtClean="0"/>
              <a:t>Lighting</a:t>
            </a:r>
            <a:r>
              <a:rPr lang="en-US" altLang="en-US" smtClean="0"/>
              <a:t>, and then under </a:t>
            </a:r>
            <a:r>
              <a:rPr lang="en-US" altLang="en-US" b="1" smtClean="0"/>
              <a:t>Neutral</a:t>
            </a:r>
            <a:r>
              <a:rPr lang="en-US" altLang="en-US" smtClean="0"/>
              <a:t> click </a:t>
            </a:r>
            <a:r>
              <a:rPr lang="en-US" altLang="en-US" b="1" smtClean="0"/>
              <a:t>Soft</a:t>
            </a:r>
            <a:r>
              <a:rPr lang="en-US" altLang="en-US" smtClean="0"/>
              <a:t> (first row, third option from the left).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rounded rectangle.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Clipboard</a:t>
            </a:r>
            <a:r>
              <a:rPr lang="en-US" altLang="en-US" smtClean="0"/>
              <a:t> group, click the arrow under </a:t>
            </a:r>
            <a:r>
              <a:rPr lang="en-US" altLang="en-US" b="1" smtClean="0"/>
              <a:t>Paste</a:t>
            </a:r>
            <a:r>
              <a:rPr lang="en-US" altLang="en-US" smtClean="0"/>
              <a:t>, and then click </a:t>
            </a:r>
            <a:r>
              <a:rPr lang="en-US" altLang="en-US" b="1" smtClean="0"/>
              <a:t>Duplicate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duplicate rectangle.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do the following: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Click the arrow next to </a:t>
            </a:r>
            <a:r>
              <a:rPr lang="en-US" altLang="en-US" b="1" smtClean="0"/>
              <a:t>Shape Fill</a:t>
            </a:r>
            <a:r>
              <a:rPr lang="en-US" altLang="en-US" smtClean="0"/>
              <a:t>, and then click </a:t>
            </a:r>
            <a:r>
              <a:rPr lang="en-US" altLang="en-US" b="1" smtClean="0"/>
              <a:t>No Fill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Click the arrow next to </a:t>
            </a:r>
            <a:r>
              <a:rPr lang="en-US" altLang="en-US" b="1" smtClean="0"/>
              <a:t>Shape Outline</a:t>
            </a:r>
            <a:r>
              <a:rPr lang="en-US" altLang="en-US" smtClean="0"/>
              <a:t>, and then click </a:t>
            </a:r>
            <a:r>
              <a:rPr lang="en-US" altLang="en-US" b="1" smtClean="0"/>
              <a:t>No Outline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Drag the second rectangle above the first rectangle until the lower edge overlays the top edge of the first rectangle. (</a:t>
            </a:r>
            <a:r>
              <a:rPr lang="en-US" altLang="en-US" b="1" smtClean="0"/>
              <a:t>Note: </a:t>
            </a:r>
            <a:r>
              <a:rPr lang="en-US" altLang="en-US" smtClean="0"/>
              <a:t>When the spinning animation effect is created later for these rectangles, the spin will center where the edges of the rectangles meet.)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Press and hold CTRL, and then select both rectangles.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click </a:t>
            </a:r>
            <a:r>
              <a:rPr lang="en-US" altLang="en-US" b="1" smtClean="0"/>
              <a:t>Arrange</a:t>
            </a:r>
            <a:r>
              <a:rPr lang="en-US" altLang="en-US" smtClean="0"/>
              <a:t>, and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Point to </a:t>
            </a:r>
            <a:r>
              <a:rPr lang="en-US" altLang="en-US" b="1" smtClean="0"/>
              <a:t>Align</a:t>
            </a:r>
            <a:r>
              <a:rPr lang="en-US" altLang="en-US" smtClean="0"/>
              <a:t>, and then click </a:t>
            </a:r>
            <a:r>
              <a:rPr lang="en-US" altLang="en-US" b="1" smtClean="0"/>
              <a:t>Align Selected Objects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Point to </a:t>
            </a:r>
            <a:r>
              <a:rPr lang="en-US" altLang="en-US" b="1" smtClean="0"/>
              <a:t>Align</a:t>
            </a:r>
            <a:r>
              <a:rPr lang="en-US" altLang="en-US" smtClean="0"/>
              <a:t>, and then click </a:t>
            </a:r>
            <a:r>
              <a:rPr lang="en-US" altLang="en-US" b="1" smtClean="0"/>
              <a:t>Align Center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Group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drag the group until it is centered horizontally on the left edge of the slide (straddling the edge).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click </a:t>
            </a:r>
            <a:r>
              <a:rPr lang="en-US" altLang="en-US" b="1" smtClean="0"/>
              <a:t>Arrange</a:t>
            </a:r>
            <a:r>
              <a:rPr lang="en-US" altLang="en-US" smtClean="0"/>
              <a:t>, point to </a:t>
            </a:r>
            <a:r>
              <a:rPr lang="en-US" altLang="en-US" b="1" smtClean="0"/>
              <a:t>Align</a:t>
            </a:r>
            <a:r>
              <a:rPr lang="en-US" altLang="en-US" smtClean="0"/>
              <a:t>, and then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Align to Slide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Align Middle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endParaRPr lang="en-US" altLang="en-US" smtClean="0"/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mtClean="0"/>
              <a:t>To reproduce the dashed arc on this slide, do the following: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click </a:t>
            </a:r>
            <a:r>
              <a:rPr lang="en-US" altLang="en-US" b="1" smtClean="0"/>
              <a:t>Shapes</a:t>
            </a:r>
            <a:r>
              <a:rPr lang="en-US" altLang="en-US" smtClean="0"/>
              <a:t>, and then under </a:t>
            </a:r>
            <a:r>
              <a:rPr lang="en-US" altLang="en-US" b="1" smtClean="0"/>
              <a:t>Basic Shapes</a:t>
            </a:r>
            <a:r>
              <a:rPr lang="en-US" altLang="en-US" smtClean="0"/>
              <a:t> click </a:t>
            </a:r>
            <a:r>
              <a:rPr lang="en-US" altLang="en-US" b="1" smtClean="0"/>
              <a:t>Arc</a:t>
            </a:r>
            <a:r>
              <a:rPr lang="en-US" altLang="en-US" smtClean="0"/>
              <a:t> (third row, 12</a:t>
            </a:r>
            <a:r>
              <a:rPr lang="en-US" altLang="en-US" baseline="30000" smtClean="0"/>
              <a:t>th</a:t>
            </a:r>
            <a:r>
              <a:rPr lang="en-US" altLang="en-US" smtClean="0"/>
              <a:t> option from the left). On the slide, drag to draw an arc.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arc. 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</a:t>
            </a:r>
            <a:r>
              <a:rPr lang="en-US" altLang="en-US" b="1" smtClean="0"/>
              <a:t>Size</a:t>
            </a:r>
            <a:r>
              <a:rPr lang="en-US" altLang="en-US" smtClean="0"/>
              <a:t> group, do the following: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Shape Height</a:t>
            </a:r>
            <a:r>
              <a:rPr lang="en-US" altLang="en-US" smtClean="0"/>
              <a:t> box, enter </a:t>
            </a:r>
            <a:r>
              <a:rPr lang="en-US" altLang="en-US" b="1" smtClean="0"/>
              <a:t>7.5”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Shape Width</a:t>
            </a:r>
            <a:r>
              <a:rPr lang="en-US" altLang="en-US" smtClean="0"/>
              <a:t> box, enter </a:t>
            </a:r>
            <a:r>
              <a:rPr lang="en-US" altLang="en-US" b="1" smtClean="0"/>
              <a:t>7.5”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With the arc still selected,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click the arrow next to </a:t>
            </a:r>
            <a:r>
              <a:rPr lang="en-US" altLang="en-US" b="1" smtClean="0"/>
              <a:t>Shape Outline</a:t>
            </a:r>
            <a:r>
              <a:rPr lang="en-US" altLang="en-US" smtClean="0"/>
              <a:t>,</a:t>
            </a:r>
            <a:r>
              <a:rPr lang="en-US" altLang="en-US" b="1" smtClean="0"/>
              <a:t> </a:t>
            </a:r>
            <a:r>
              <a:rPr lang="en-US" altLang="en-US" smtClean="0"/>
              <a:t>and then do the following: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Theme Colors</a:t>
            </a:r>
            <a:r>
              <a:rPr lang="en-US" altLang="en-US" smtClean="0"/>
              <a:t>, click </a:t>
            </a:r>
            <a:r>
              <a:rPr lang="en-US" altLang="en-US" b="1" smtClean="0"/>
              <a:t>White, Background 1, Darker 15% </a:t>
            </a:r>
            <a:r>
              <a:rPr lang="en-US" altLang="en-US" smtClean="0"/>
              <a:t>(third row, first option from the left).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Point to </a:t>
            </a:r>
            <a:r>
              <a:rPr lang="en-US" altLang="en-US" b="1" smtClean="0"/>
              <a:t>Dashes</a:t>
            </a:r>
            <a:r>
              <a:rPr lang="en-US" altLang="en-US" smtClean="0"/>
              <a:t>, and then click </a:t>
            </a:r>
            <a:r>
              <a:rPr lang="en-US" altLang="en-US" b="1" smtClean="0"/>
              <a:t>Dash </a:t>
            </a:r>
            <a:r>
              <a:rPr lang="en-US" altLang="en-US" smtClean="0"/>
              <a:t>(fourth option from the top).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drag the yellow diamond adjustment handle on the right side of the arc to the bottom of the arc to create a half circle.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Drag the arc until the yellow diamond adjustment handles are on the left edge of the slide.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With the arc still selected,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click </a:t>
            </a:r>
            <a:r>
              <a:rPr lang="en-US" altLang="en-US" b="1" smtClean="0"/>
              <a:t>Arrange</a:t>
            </a:r>
            <a:r>
              <a:rPr lang="en-US" altLang="en-US" smtClean="0"/>
              <a:t>, point to </a:t>
            </a:r>
            <a:r>
              <a:rPr lang="en-US" altLang="en-US" b="1" smtClean="0"/>
              <a:t>Align</a:t>
            </a:r>
            <a:r>
              <a:rPr lang="en-US" altLang="en-US" smtClean="0"/>
              <a:t>, and then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Align to Slide</a:t>
            </a:r>
            <a:r>
              <a:rPr lang="en-US" altLang="en-US" smtClean="0"/>
              <a:t>. 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Align Middle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mtClean="0"/>
              <a:t>To reproduce the half circle on this slide, do the following: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arc.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Clipboard </a:t>
            </a:r>
            <a:r>
              <a:rPr lang="en-US" altLang="en-US" smtClean="0"/>
              <a:t>group, click the arrow under </a:t>
            </a:r>
            <a:r>
              <a:rPr lang="en-US" altLang="en-US" b="1" smtClean="0"/>
              <a:t>Paste</a:t>
            </a:r>
            <a:r>
              <a:rPr lang="en-US" altLang="en-US" smtClean="0"/>
              <a:t>, and then click </a:t>
            </a:r>
            <a:r>
              <a:rPr lang="en-US" altLang="en-US" b="1" smtClean="0"/>
              <a:t>Duplicate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duplicate arc. 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</a:t>
            </a:r>
            <a:r>
              <a:rPr lang="en-US" altLang="en-US" b="1" smtClean="0"/>
              <a:t>Size</a:t>
            </a:r>
            <a:r>
              <a:rPr lang="en-US" altLang="en-US" smtClean="0"/>
              <a:t> group, do the following: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Shape Height</a:t>
            </a:r>
            <a:r>
              <a:rPr lang="en-US" altLang="en-US" smtClean="0"/>
              <a:t> box, enter </a:t>
            </a:r>
            <a:r>
              <a:rPr lang="en-US" altLang="en-US" b="1" smtClean="0"/>
              <a:t>3.33”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Shape Width</a:t>
            </a:r>
            <a:r>
              <a:rPr lang="en-US" altLang="en-US" smtClean="0"/>
              <a:t> box, enter </a:t>
            </a:r>
            <a:r>
              <a:rPr lang="en-US" altLang="en-US" b="1" smtClean="0"/>
              <a:t>3.33”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With the second arc still selected, 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</a:t>
            </a:r>
            <a:r>
              <a:rPr lang="en-US" altLang="en-US" b="1" smtClean="0"/>
              <a:t>Shape Styles </a:t>
            </a:r>
            <a:r>
              <a:rPr lang="en-US" altLang="en-US" smtClean="0"/>
              <a:t>group, click the arrow next to </a:t>
            </a:r>
            <a:r>
              <a:rPr lang="en-US" altLang="en-US" b="1" smtClean="0"/>
              <a:t>Shape Fill</a:t>
            </a:r>
            <a:r>
              <a:rPr lang="en-US" altLang="en-US" smtClean="0"/>
              <a:t>, and then under </a:t>
            </a:r>
            <a:r>
              <a:rPr lang="en-US" altLang="en-US" b="1" smtClean="0"/>
              <a:t>Theme Colors</a:t>
            </a:r>
            <a:r>
              <a:rPr lang="en-US" altLang="en-US" smtClean="0"/>
              <a:t> click </a:t>
            </a:r>
            <a:r>
              <a:rPr lang="en-US" altLang="en-US" b="1" smtClean="0"/>
              <a:t>White, Background 1, Darker 5% </a:t>
            </a:r>
            <a:r>
              <a:rPr lang="en-US" altLang="en-US" smtClean="0"/>
              <a:t>(second row, first option from the left).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</a:t>
            </a:r>
            <a:r>
              <a:rPr lang="en-US" altLang="en-US" b="1" smtClean="0"/>
              <a:t>Shape Styles </a:t>
            </a:r>
            <a:r>
              <a:rPr lang="en-US" altLang="en-US" smtClean="0"/>
              <a:t>group, click the arrow next to </a:t>
            </a:r>
            <a:r>
              <a:rPr lang="en-US" altLang="en-US" b="1" smtClean="0"/>
              <a:t>Shape Outline</a:t>
            </a:r>
            <a:r>
              <a:rPr lang="en-US" altLang="en-US" smtClean="0"/>
              <a:t>,</a:t>
            </a:r>
            <a:r>
              <a:rPr lang="en-US" altLang="en-US" b="1" smtClean="0"/>
              <a:t> </a:t>
            </a:r>
            <a:r>
              <a:rPr lang="en-US" altLang="en-US" smtClean="0"/>
              <a:t>and then click </a:t>
            </a:r>
            <a:r>
              <a:rPr lang="en-US" altLang="en-US" b="1" smtClean="0"/>
              <a:t>No Outline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</a:t>
            </a:r>
            <a:r>
              <a:rPr lang="en-US" altLang="en-US" b="1" smtClean="0"/>
              <a:t>Shape Styles </a:t>
            </a:r>
            <a:r>
              <a:rPr lang="en-US" altLang="en-US" smtClean="0"/>
              <a:t>group, click </a:t>
            </a:r>
            <a:r>
              <a:rPr lang="en-US" altLang="en-US" b="1" smtClean="0"/>
              <a:t>Shape Effects</a:t>
            </a:r>
            <a:r>
              <a:rPr lang="en-US" altLang="en-US" smtClean="0"/>
              <a:t>, point to </a:t>
            </a:r>
            <a:r>
              <a:rPr lang="en-US" altLang="en-US" b="1" smtClean="0"/>
              <a:t>Shadow</a:t>
            </a:r>
            <a:r>
              <a:rPr lang="en-US" altLang="en-US" smtClean="0"/>
              <a:t>, and then click </a:t>
            </a:r>
            <a:r>
              <a:rPr lang="en-US" altLang="en-US" b="1" smtClean="0"/>
              <a:t>Shadow</a:t>
            </a:r>
            <a:r>
              <a:rPr lang="en-US" altLang="en-US" smtClean="0"/>
              <a:t> </a:t>
            </a:r>
            <a:r>
              <a:rPr lang="en-US" altLang="en-US" b="1" smtClean="0"/>
              <a:t>Options</a:t>
            </a:r>
            <a:r>
              <a:rPr lang="en-US" altLang="en-US" smtClean="0"/>
              <a:t>.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Shadow</a:t>
            </a:r>
            <a:r>
              <a:rPr lang="en-US" altLang="en-US" smtClean="0"/>
              <a:t> in the left pane. In the </a:t>
            </a:r>
            <a:r>
              <a:rPr lang="en-US" altLang="en-US" b="1" smtClean="0"/>
              <a:t>Shadow</a:t>
            </a:r>
            <a:r>
              <a:rPr lang="en-US" altLang="en-US" smtClean="0"/>
              <a:t> pane, click the button next to </a:t>
            </a:r>
            <a:r>
              <a:rPr lang="en-US" altLang="en-US" b="1" smtClean="0"/>
              <a:t>Presets</a:t>
            </a:r>
            <a:r>
              <a:rPr lang="en-US" altLang="en-US" smtClean="0"/>
              <a:t>, under </a:t>
            </a:r>
            <a:r>
              <a:rPr lang="en-US" altLang="en-US" b="1" smtClean="0"/>
              <a:t>Inner</a:t>
            </a:r>
            <a:r>
              <a:rPr lang="en-US" altLang="en-US" smtClean="0"/>
              <a:t> click </a:t>
            </a:r>
            <a:r>
              <a:rPr lang="en-US" altLang="en-US" b="1" smtClean="0"/>
              <a:t>Inside Right </a:t>
            </a:r>
            <a:r>
              <a:rPr lang="en-US" altLang="en-US" smtClean="0"/>
              <a:t>(second row, third option from the left), and then do the following: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Transparency</a:t>
            </a:r>
            <a:r>
              <a:rPr lang="en-US" altLang="en-US" smtClean="0"/>
              <a:t> box, enter </a:t>
            </a:r>
            <a:r>
              <a:rPr lang="en-US" altLang="en-US" b="1" smtClean="0"/>
              <a:t>86%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Blur</a:t>
            </a:r>
            <a:r>
              <a:rPr lang="en-US" altLang="en-US" smtClean="0"/>
              <a:t> box, enter </a:t>
            </a:r>
            <a:r>
              <a:rPr lang="en-US" altLang="en-US" b="1" smtClean="0"/>
              <a:t>24 pt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Angle</a:t>
            </a:r>
            <a:r>
              <a:rPr lang="en-US" altLang="en-US" smtClean="0"/>
              <a:t> box, enter </a:t>
            </a:r>
            <a:r>
              <a:rPr lang="en-US" altLang="en-US" b="1" smtClean="0"/>
              <a:t>315°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Distance</a:t>
            </a:r>
            <a:r>
              <a:rPr lang="en-US" altLang="en-US" smtClean="0"/>
              <a:t> box, enter </a:t>
            </a:r>
            <a:r>
              <a:rPr lang="en-US" altLang="en-US" b="1" smtClean="0"/>
              <a:t>4 pt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drag the second arc until the yellow diamond adjustment handles are on the left edge of the slide.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click </a:t>
            </a:r>
            <a:r>
              <a:rPr lang="en-US" altLang="en-US" b="1" smtClean="0"/>
              <a:t>Arrange</a:t>
            </a:r>
            <a:r>
              <a:rPr lang="en-US" altLang="en-US" smtClean="0"/>
              <a:t>, and then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Point to </a:t>
            </a:r>
            <a:r>
              <a:rPr lang="en-US" altLang="en-US" b="1" smtClean="0"/>
              <a:t>Align</a:t>
            </a:r>
            <a:r>
              <a:rPr lang="en-US" altLang="en-US" smtClean="0"/>
              <a:t>, and then click </a:t>
            </a:r>
            <a:r>
              <a:rPr lang="en-US" altLang="en-US" b="1" smtClean="0"/>
              <a:t>Align to Slide</a:t>
            </a:r>
            <a:r>
              <a:rPr lang="en-US" altLang="en-US" i="1" smtClean="0"/>
              <a:t>. </a:t>
            </a:r>
            <a:endParaRPr lang="en-US" altLang="en-US" smtClean="0"/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Point to </a:t>
            </a:r>
            <a:r>
              <a:rPr lang="en-US" altLang="en-US" b="1" smtClean="0"/>
              <a:t>Align</a:t>
            </a:r>
            <a:r>
              <a:rPr lang="en-US" altLang="en-US" smtClean="0"/>
              <a:t>, and then click </a:t>
            </a:r>
            <a:r>
              <a:rPr lang="en-US" altLang="en-US" b="1" smtClean="0"/>
              <a:t>Align Middle</a:t>
            </a:r>
            <a:r>
              <a:rPr lang="en-US" altLang="en-US" smtClean="0"/>
              <a:t>. 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Send to Back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endParaRPr lang="en-US" altLang="en-US" smtClean="0"/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mtClean="0"/>
              <a:t>To reproduce the button shapes on this slide, do the following: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Drawing</a:t>
            </a:r>
            <a:r>
              <a:rPr lang="en-US" altLang="en-US" smtClean="0"/>
              <a:t> group, click </a:t>
            </a:r>
            <a:r>
              <a:rPr lang="en-US" altLang="en-US" b="1" smtClean="0"/>
              <a:t>Shapes</a:t>
            </a:r>
            <a:r>
              <a:rPr lang="en-US" altLang="en-US" smtClean="0"/>
              <a:t>, and then under </a:t>
            </a:r>
            <a:r>
              <a:rPr lang="en-US" altLang="en-US" b="1" smtClean="0"/>
              <a:t>Basic Shapes</a:t>
            </a:r>
            <a:r>
              <a:rPr lang="en-US" altLang="en-US" smtClean="0"/>
              <a:t> click </a:t>
            </a:r>
            <a:r>
              <a:rPr lang="en-US" altLang="en-US" b="1" smtClean="0"/>
              <a:t>Oval </a:t>
            </a:r>
            <a:r>
              <a:rPr lang="en-US" altLang="en-US" smtClean="0"/>
              <a:t>(first row, second option from the left). On the slide, drag to draw an oval.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oval. 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</a:t>
            </a:r>
            <a:r>
              <a:rPr lang="en-US" altLang="en-US" b="1" smtClean="0"/>
              <a:t>Size</a:t>
            </a:r>
            <a:r>
              <a:rPr lang="en-US" altLang="en-US" smtClean="0"/>
              <a:t> group, do the following: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Shape Height</a:t>
            </a:r>
            <a:r>
              <a:rPr lang="en-US" altLang="en-US" smtClean="0"/>
              <a:t> box, enter </a:t>
            </a:r>
            <a:r>
              <a:rPr lang="en-US" altLang="en-US" b="1" smtClean="0"/>
              <a:t>0.34”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Shape Width</a:t>
            </a:r>
            <a:r>
              <a:rPr lang="en-US" altLang="en-US" smtClean="0"/>
              <a:t> box, enter </a:t>
            </a:r>
            <a:r>
              <a:rPr lang="en-US" altLang="en-US" b="1" smtClean="0"/>
              <a:t>0.34”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</a:t>
            </a:r>
            <a:r>
              <a:rPr lang="en-US" altLang="en-US" b="1" smtClean="0"/>
              <a:t>Shape Styles </a:t>
            </a:r>
            <a:r>
              <a:rPr lang="en-US" altLang="en-US" smtClean="0"/>
              <a:t>group, click </a:t>
            </a:r>
            <a:r>
              <a:rPr lang="en-US" altLang="en-US" b="1" smtClean="0"/>
              <a:t>More</a:t>
            </a:r>
            <a:r>
              <a:rPr lang="en-US" altLang="en-US" smtClean="0"/>
              <a:t>, and then click </a:t>
            </a:r>
            <a:r>
              <a:rPr lang="en-US" altLang="en-US" b="1" smtClean="0"/>
              <a:t>Light 1 Outline, Colored Fill – Dark 1</a:t>
            </a:r>
            <a:r>
              <a:rPr lang="en-US" altLang="en-US" smtClean="0"/>
              <a:t> (third row, first option from the left).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bottom right corner of the </a:t>
            </a:r>
            <a:r>
              <a:rPr lang="en-US" altLang="en-US" b="1" smtClean="0"/>
              <a:t>Shape Styles </a:t>
            </a:r>
            <a:r>
              <a:rPr lang="en-US" altLang="en-US" smtClean="0"/>
              <a:t>group, click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 launcher.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Fill</a:t>
            </a:r>
            <a:r>
              <a:rPr lang="en-US" altLang="en-US" smtClean="0"/>
              <a:t> in the left pane. In the </a:t>
            </a:r>
            <a:r>
              <a:rPr lang="en-US" altLang="en-US" b="1" smtClean="0"/>
              <a:t>Fill</a:t>
            </a:r>
            <a:r>
              <a:rPr lang="en-US" altLang="en-US" smtClean="0"/>
              <a:t> pane, select </a:t>
            </a:r>
            <a:r>
              <a:rPr lang="en-US" altLang="en-US" b="1" smtClean="0"/>
              <a:t>Solid Fill</a:t>
            </a:r>
            <a:r>
              <a:rPr lang="en-US" altLang="en-US" smtClean="0"/>
              <a:t>. Click the button next to </a:t>
            </a:r>
            <a:r>
              <a:rPr lang="en-US" altLang="en-US" b="1" smtClean="0"/>
              <a:t>Color</a:t>
            </a:r>
            <a:r>
              <a:rPr lang="en-US" altLang="en-US" smtClean="0"/>
              <a:t>, and then under </a:t>
            </a:r>
            <a:r>
              <a:rPr lang="en-US" altLang="en-US" b="1" smtClean="0"/>
              <a:t>Theme Colors </a:t>
            </a:r>
            <a:r>
              <a:rPr lang="en-US" altLang="en-US" smtClean="0"/>
              <a:t>click </a:t>
            </a:r>
            <a:r>
              <a:rPr lang="en-US" altLang="en-US" b="1" smtClean="0"/>
              <a:t>Olive Green, Accent 3, Lighter 80° </a:t>
            </a:r>
            <a:r>
              <a:rPr lang="en-US" altLang="en-US" smtClean="0"/>
              <a:t>(second row, seventh option from the left).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Also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Line Color</a:t>
            </a:r>
            <a:r>
              <a:rPr lang="en-US" altLang="en-US" smtClean="0"/>
              <a:t> in the left pane. In the </a:t>
            </a:r>
            <a:r>
              <a:rPr lang="en-US" altLang="en-US" b="1" smtClean="0"/>
              <a:t>Line Color</a:t>
            </a:r>
            <a:r>
              <a:rPr lang="en-US" altLang="en-US" smtClean="0"/>
              <a:t> pane, select </a:t>
            </a:r>
            <a:r>
              <a:rPr lang="en-US" altLang="en-US" b="1" smtClean="0"/>
              <a:t>No line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Also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Shadow </a:t>
            </a:r>
            <a:r>
              <a:rPr lang="en-US" altLang="en-US" smtClean="0"/>
              <a:t>in the left pane. In the </a:t>
            </a:r>
            <a:r>
              <a:rPr lang="en-US" altLang="en-US" b="1" smtClean="0"/>
              <a:t>Shadow</a:t>
            </a:r>
            <a:r>
              <a:rPr lang="en-US" altLang="en-US" smtClean="0"/>
              <a:t> pane, click the button next to </a:t>
            </a:r>
            <a:r>
              <a:rPr lang="en-US" altLang="en-US" b="1" smtClean="0"/>
              <a:t>Presets</a:t>
            </a:r>
            <a:r>
              <a:rPr lang="en-US" altLang="en-US" smtClean="0"/>
              <a:t>, under </a:t>
            </a:r>
            <a:r>
              <a:rPr lang="en-US" altLang="en-US" b="1" smtClean="0"/>
              <a:t>Outer</a:t>
            </a:r>
            <a:r>
              <a:rPr lang="en-US" altLang="en-US" smtClean="0"/>
              <a:t> click </a:t>
            </a:r>
            <a:r>
              <a:rPr lang="en-US" altLang="en-US" b="1" smtClean="0"/>
              <a:t>Offset Bottom </a:t>
            </a:r>
            <a:r>
              <a:rPr lang="en-US" altLang="en-US" smtClean="0"/>
              <a:t>(first row, second option from the left), and then do the following: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Transparency</a:t>
            </a:r>
            <a:r>
              <a:rPr lang="en-US" altLang="en-US" smtClean="0"/>
              <a:t> box, enter </a:t>
            </a:r>
            <a:r>
              <a:rPr lang="en-US" altLang="en-US" b="1" smtClean="0"/>
              <a:t>0%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Size</a:t>
            </a:r>
            <a:r>
              <a:rPr lang="en-US" altLang="en-US" smtClean="0"/>
              <a:t> box, enter </a:t>
            </a:r>
            <a:r>
              <a:rPr lang="en-US" altLang="en-US" b="1" smtClean="0"/>
              <a:t>100%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Blur </a:t>
            </a:r>
            <a:r>
              <a:rPr lang="en-US" altLang="en-US" smtClean="0"/>
              <a:t>box, enter </a:t>
            </a:r>
            <a:r>
              <a:rPr lang="en-US" altLang="en-US" b="1" smtClean="0"/>
              <a:t>8.5 pt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Angle </a:t>
            </a:r>
            <a:r>
              <a:rPr lang="en-US" altLang="en-US" smtClean="0"/>
              <a:t>box, enter </a:t>
            </a:r>
            <a:r>
              <a:rPr lang="en-US" altLang="en-US" b="1" smtClean="0"/>
              <a:t>90°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Distance </a:t>
            </a:r>
            <a:r>
              <a:rPr lang="en-US" altLang="en-US" smtClean="0"/>
              <a:t>box, enter </a:t>
            </a:r>
            <a:r>
              <a:rPr lang="en-US" altLang="en-US" b="1" smtClean="0"/>
              <a:t>1 pt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Also in the </a:t>
            </a:r>
            <a:r>
              <a:rPr lang="en-US" altLang="en-US" b="1" smtClean="0"/>
              <a:t>Format Shape </a:t>
            </a:r>
            <a:r>
              <a:rPr lang="en-US" altLang="en-US" smtClean="0"/>
              <a:t>dialog box, click </a:t>
            </a:r>
            <a:r>
              <a:rPr lang="en-US" altLang="en-US" b="1" smtClean="0"/>
              <a:t>3-D Format</a:t>
            </a:r>
            <a:r>
              <a:rPr lang="en-US" altLang="en-US" smtClean="0"/>
              <a:t> in the left pane, and then do the following in the </a:t>
            </a:r>
            <a:r>
              <a:rPr lang="en-US" altLang="en-US" b="1" smtClean="0"/>
              <a:t>3-D Format </a:t>
            </a:r>
            <a:r>
              <a:rPr lang="en-US" altLang="en-US" smtClean="0"/>
              <a:t>pane: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Bevel</a:t>
            </a:r>
            <a:r>
              <a:rPr lang="en-US" altLang="en-US" smtClean="0"/>
              <a:t>, click the button next to </a:t>
            </a:r>
            <a:r>
              <a:rPr lang="en-US" altLang="en-US" b="1" smtClean="0"/>
              <a:t>Top</a:t>
            </a:r>
            <a:r>
              <a:rPr lang="en-US" altLang="en-US" smtClean="0"/>
              <a:t>, and then under </a:t>
            </a:r>
            <a:r>
              <a:rPr lang="en-US" altLang="en-US" b="1" smtClean="0"/>
              <a:t>Bevel</a:t>
            </a:r>
            <a:r>
              <a:rPr lang="en-US" altLang="en-US" smtClean="0"/>
              <a:t> click </a:t>
            </a:r>
            <a:r>
              <a:rPr lang="en-US" altLang="en-US" b="1" smtClean="0"/>
              <a:t>Art Deco</a:t>
            </a:r>
            <a:r>
              <a:rPr lang="en-US" altLang="en-US" smtClean="0"/>
              <a:t> (third row, fourth option from the left). Next to </a:t>
            </a:r>
            <a:r>
              <a:rPr lang="en-US" altLang="en-US" b="1" smtClean="0"/>
              <a:t>Top</a:t>
            </a:r>
            <a:r>
              <a:rPr lang="en-US" altLang="en-US" smtClean="0"/>
              <a:t>, in the </a:t>
            </a:r>
            <a:r>
              <a:rPr lang="en-US" altLang="en-US" b="1" smtClean="0"/>
              <a:t>Width</a:t>
            </a:r>
            <a:r>
              <a:rPr lang="en-US" altLang="en-US" smtClean="0"/>
              <a:t> box, enter </a:t>
            </a:r>
            <a:r>
              <a:rPr lang="en-US" altLang="en-US" b="1" smtClean="0"/>
              <a:t>5 pt</a:t>
            </a:r>
            <a:r>
              <a:rPr lang="en-US" altLang="en-US" smtClean="0"/>
              <a:t>, and in the </a:t>
            </a:r>
            <a:r>
              <a:rPr lang="en-US" altLang="en-US" b="1" smtClean="0"/>
              <a:t>Height</a:t>
            </a:r>
            <a:r>
              <a:rPr lang="en-US" altLang="en-US" smtClean="0"/>
              <a:t> box, enter </a:t>
            </a:r>
            <a:r>
              <a:rPr lang="en-US" altLang="en-US" b="1" smtClean="0"/>
              <a:t>5 pt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Contour</a:t>
            </a:r>
            <a:r>
              <a:rPr lang="en-US" altLang="en-US" smtClean="0"/>
              <a:t>, click the button next to </a:t>
            </a:r>
            <a:r>
              <a:rPr lang="en-US" altLang="en-US" b="1" smtClean="0"/>
              <a:t>Color</a:t>
            </a:r>
            <a:r>
              <a:rPr lang="en-US" altLang="en-US" smtClean="0"/>
              <a:t>, and then under </a:t>
            </a:r>
            <a:r>
              <a:rPr lang="en-US" altLang="en-US" b="1" smtClean="0"/>
              <a:t>Theme Colors </a:t>
            </a:r>
            <a:r>
              <a:rPr lang="en-US" altLang="en-US" smtClean="0"/>
              <a:t>click </a:t>
            </a:r>
            <a:r>
              <a:rPr lang="en-US" altLang="en-US" b="1" smtClean="0"/>
              <a:t>White, Background 1 </a:t>
            </a:r>
            <a:r>
              <a:rPr lang="en-US" altLang="en-US" smtClean="0"/>
              <a:t>(first row, first option from the left). In the </a:t>
            </a:r>
            <a:r>
              <a:rPr lang="en-US" altLang="en-US" b="1" smtClean="0"/>
              <a:t>Size</a:t>
            </a:r>
            <a:r>
              <a:rPr lang="en-US" altLang="en-US" smtClean="0"/>
              <a:t> box, enter </a:t>
            </a:r>
            <a:r>
              <a:rPr lang="en-US" altLang="en-US" b="1" smtClean="0"/>
              <a:t>3.5 pt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Under </a:t>
            </a:r>
            <a:r>
              <a:rPr lang="en-US" altLang="en-US" b="1" smtClean="0"/>
              <a:t>Surface</a:t>
            </a:r>
            <a:r>
              <a:rPr lang="en-US" altLang="en-US" smtClean="0"/>
              <a:t>, click the button next to </a:t>
            </a:r>
            <a:r>
              <a:rPr lang="en-US" altLang="en-US" b="1" smtClean="0"/>
              <a:t>Material</a:t>
            </a:r>
            <a:r>
              <a:rPr lang="en-US" altLang="en-US" smtClean="0"/>
              <a:t>, and then under </a:t>
            </a:r>
            <a:r>
              <a:rPr lang="en-US" altLang="en-US" b="1" smtClean="0"/>
              <a:t>Standard</a:t>
            </a:r>
            <a:r>
              <a:rPr lang="en-US" altLang="en-US" smtClean="0"/>
              <a:t> click </a:t>
            </a:r>
            <a:r>
              <a:rPr lang="en-US" altLang="en-US" b="1" smtClean="0"/>
              <a:t>Matte </a:t>
            </a:r>
            <a:r>
              <a:rPr lang="en-US" altLang="en-US" smtClean="0"/>
              <a:t>(first row, first option from the left). Click the button next to </a:t>
            </a:r>
            <a:r>
              <a:rPr lang="en-US" altLang="en-US" b="1" smtClean="0"/>
              <a:t>Lighting</a:t>
            </a:r>
            <a:r>
              <a:rPr lang="en-US" altLang="en-US" smtClean="0"/>
              <a:t>, and then under </a:t>
            </a:r>
            <a:r>
              <a:rPr lang="en-US" altLang="en-US" b="1" smtClean="0"/>
              <a:t>Neutral</a:t>
            </a:r>
            <a:r>
              <a:rPr lang="en-US" altLang="en-US" smtClean="0"/>
              <a:t> click </a:t>
            </a:r>
            <a:r>
              <a:rPr lang="en-US" altLang="en-US" b="1" smtClean="0"/>
              <a:t>Soft </a:t>
            </a:r>
            <a:r>
              <a:rPr lang="en-US" altLang="en-US" smtClean="0"/>
              <a:t>(first row, third option from the left).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oval. 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bottom right corner of the </a:t>
            </a:r>
            <a:r>
              <a:rPr lang="en-US" altLang="en-US" b="1" smtClean="0"/>
              <a:t>Size </a:t>
            </a:r>
            <a:r>
              <a:rPr lang="en-US" altLang="en-US" smtClean="0"/>
              <a:t>group, click the </a:t>
            </a:r>
            <a:r>
              <a:rPr lang="en-US" altLang="en-US" b="1" smtClean="0"/>
              <a:t>Size and Position </a:t>
            </a:r>
            <a:r>
              <a:rPr lang="en-US" altLang="en-US" smtClean="0"/>
              <a:t>dialog box launcher. In the </a:t>
            </a:r>
            <a:r>
              <a:rPr lang="en-US" altLang="en-US" b="1" smtClean="0"/>
              <a:t>Size and Position </a:t>
            </a:r>
            <a:r>
              <a:rPr lang="en-US" altLang="en-US" smtClean="0"/>
              <a:t>dialog box, on the </a:t>
            </a:r>
            <a:r>
              <a:rPr lang="en-US" altLang="en-US" b="1" smtClean="0"/>
              <a:t>Position</a:t>
            </a:r>
            <a:r>
              <a:rPr lang="en-US" altLang="en-US" smtClean="0"/>
              <a:t> tab, do the following: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Horizontal</a:t>
            </a:r>
            <a:r>
              <a:rPr lang="en-US" altLang="en-US" smtClean="0"/>
              <a:t> box, enter </a:t>
            </a:r>
            <a:r>
              <a:rPr lang="en-US" altLang="en-US" b="1" smtClean="0"/>
              <a:t>2.98”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Vertical</a:t>
            </a:r>
            <a:r>
              <a:rPr lang="en-US" altLang="en-US" smtClean="0"/>
              <a:t> box, enter </a:t>
            </a:r>
            <a:r>
              <a:rPr lang="en-US" altLang="en-US" b="1" smtClean="0"/>
              <a:t>1.5”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oval.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Clipboard</a:t>
            </a:r>
            <a:r>
              <a:rPr lang="en-US" altLang="en-US" smtClean="0"/>
              <a:t> group, click the arrow under </a:t>
            </a:r>
            <a:r>
              <a:rPr lang="en-US" altLang="en-US" b="1" smtClean="0"/>
              <a:t>Paste</a:t>
            </a:r>
            <a:r>
              <a:rPr lang="en-US" altLang="en-US" smtClean="0"/>
              <a:t>, and then click </a:t>
            </a:r>
            <a:r>
              <a:rPr lang="en-US" altLang="en-US" b="1" smtClean="0"/>
              <a:t>Duplicate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duplicate oval. 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bottom right corner of the </a:t>
            </a:r>
            <a:r>
              <a:rPr lang="en-US" altLang="en-US" b="1" smtClean="0"/>
              <a:t>Size </a:t>
            </a:r>
            <a:r>
              <a:rPr lang="en-US" altLang="en-US" smtClean="0"/>
              <a:t>group, click the </a:t>
            </a:r>
            <a:r>
              <a:rPr lang="en-US" altLang="en-US" b="1" smtClean="0"/>
              <a:t>Size and Position </a:t>
            </a:r>
            <a:r>
              <a:rPr lang="en-US" altLang="en-US" smtClean="0"/>
              <a:t>dialog box launcher. In the </a:t>
            </a:r>
            <a:r>
              <a:rPr lang="en-US" altLang="en-US" b="1" smtClean="0"/>
              <a:t>Size and Position </a:t>
            </a:r>
            <a:r>
              <a:rPr lang="en-US" altLang="en-US" smtClean="0"/>
              <a:t>dialog box, on the </a:t>
            </a:r>
            <a:r>
              <a:rPr lang="en-US" altLang="en-US" b="1" smtClean="0"/>
              <a:t>Position</a:t>
            </a:r>
            <a:r>
              <a:rPr lang="en-US" altLang="en-US" smtClean="0"/>
              <a:t> tab, do the following: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Horizontal</a:t>
            </a:r>
            <a:r>
              <a:rPr lang="en-US" altLang="en-US" smtClean="0"/>
              <a:t> box, enter </a:t>
            </a:r>
            <a:r>
              <a:rPr lang="en-US" altLang="en-US" b="1" smtClean="0"/>
              <a:t>3.52”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Vertical</a:t>
            </a:r>
            <a:r>
              <a:rPr lang="en-US" altLang="en-US" smtClean="0"/>
              <a:t> box, enter </a:t>
            </a:r>
            <a:r>
              <a:rPr lang="en-US" altLang="en-US" b="1" smtClean="0"/>
              <a:t>2.98”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Repeat step 9 two more times, for a total of four ovals. Under </a:t>
            </a:r>
            <a:r>
              <a:rPr lang="en-US" altLang="en-US" b="1" smtClean="0"/>
              <a:t>Drawing Tools</a:t>
            </a:r>
            <a:r>
              <a:rPr lang="en-US" altLang="en-US" smtClean="0"/>
              <a:t>, on the </a:t>
            </a:r>
            <a:r>
              <a:rPr lang="en-US" altLang="en-US" b="1" smtClean="0"/>
              <a:t>Format</a:t>
            </a:r>
            <a:r>
              <a:rPr lang="en-US" altLang="en-US" smtClean="0"/>
              <a:t> tab, in the bottom right corner of the </a:t>
            </a:r>
            <a:r>
              <a:rPr lang="en-US" altLang="en-US" b="1" smtClean="0"/>
              <a:t>Size </a:t>
            </a:r>
            <a:r>
              <a:rPr lang="en-US" altLang="en-US" smtClean="0"/>
              <a:t>group, click the </a:t>
            </a:r>
            <a:r>
              <a:rPr lang="en-US" altLang="en-US" b="1" smtClean="0"/>
              <a:t>Size and Position </a:t>
            </a:r>
            <a:r>
              <a:rPr lang="en-US" altLang="en-US" smtClean="0"/>
              <a:t>dialog box launcher. In the </a:t>
            </a:r>
            <a:r>
              <a:rPr lang="en-US" altLang="en-US" b="1" smtClean="0"/>
              <a:t>Size and Position </a:t>
            </a:r>
            <a:r>
              <a:rPr lang="en-US" altLang="en-US" smtClean="0"/>
              <a:t>dialog box, on the </a:t>
            </a:r>
            <a:r>
              <a:rPr lang="en-US" altLang="en-US" b="1" smtClean="0"/>
              <a:t>Position</a:t>
            </a:r>
            <a:r>
              <a:rPr lang="en-US" altLang="en-US" smtClean="0"/>
              <a:t> tab, do the following to position the third and fourth ovals: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Select the third oval on the slide, and then enter </a:t>
            </a:r>
            <a:r>
              <a:rPr lang="en-US" altLang="en-US" b="1" smtClean="0"/>
              <a:t>3.52” </a:t>
            </a:r>
            <a:r>
              <a:rPr lang="en-US" altLang="en-US" smtClean="0"/>
              <a:t>in the </a:t>
            </a:r>
            <a:r>
              <a:rPr lang="en-US" altLang="en-US" b="1" smtClean="0"/>
              <a:t>Horizontal</a:t>
            </a:r>
            <a:r>
              <a:rPr lang="en-US" altLang="en-US" smtClean="0"/>
              <a:t> box and </a:t>
            </a:r>
            <a:r>
              <a:rPr lang="en-US" altLang="en-US" b="1" smtClean="0"/>
              <a:t>4.27” </a:t>
            </a:r>
            <a:r>
              <a:rPr lang="en-US" altLang="en-US" smtClean="0"/>
              <a:t>in the</a:t>
            </a:r>
            <a:r>
              <a:rPr lang="en-US" altLang="en-US" b="1" smtClean="0"/>
              <a:t> Vertical </a:t>
            </a:r>
            <a:r>
              <a:rPr lang="en-US" altLang="en-US" smtClean="0"/>
              <a:t>box.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Select the fourth oval on the slide, and then enter </a:t>
            </a:r>
            <a:r>
              <a:rPr lang="en-US" altLang="en-US" b="1" smtClean="0"/>
              <a:t>2.99” </a:t>
            </a:r>
            <a:r>
              <a:rPr lang="en-US" altLang="en-US" smtClean="0"/>
              <a:t>in the </a:t>
            </a:r>
            <a:r>
              <a:rPr lang="en-US" altLang="en-US" b="1" smtClean="0"/>
              <a:t>Horizontal</a:t>
            </a:r>
            <a:r>
              <a:rPr lang="en-US" altLang="en-US" smtClean="0"/>
              <a:t> box and </a:t>
            </a:r>
            <a:r>
              <a:rPr lang="en-US" altLang="en-US" b="1" smtClean="0"/>
              <a:t>5.66” </a:t>
            </a:r>
            <a:r>
              <a:rPr lang="en-US" altLang="en-US" smtClean="0"/>
              <a:t>in the</a:t>
            </a:r>
            <a:r>
              <a:rPr lang="en-US" altLang="en-US" b="1" smtClean="0"/>
              <a:t> Vertical </a:t>
            </a:r>
            <a:r>
              <a:rPr lang="en-US" altLang="en-US" smtClean="0"/>
              <a:t>box.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endParaRPr lang="en-US" altLang="en-US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mtClean="0"/>
              <a:t>To reproduce the text on this slide, do the following: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Insert</a:t>
            </a:r>
            <a:r>
              <a:rPr lang="en-US" altLang="en-US" smtClean="0"/>
              <a:t> tab, in the </a:t>
            </a:r>
            <a:r>
              <a:rPr lang="en-US" altLang="en-US" b="1" smtClean="0"/>
              <a:t>Text</a:t>
            </a:r>
            <a:r>
              <a:rPr lang="en-US" altLang="en-US" smtClean="0"/>
              <a:t> group, click </a:t>
            </a:r>
            <a:r>
              <a:rPr lang="en-US" altLang="en-US" b="1" smtClean="0"/>
              <a:t>Text Box</a:t>
            </a:r>
            <a:r>
              <a:rPr lang="en-US" altLang="en-US" smtClean="0"/>
              <a:t>, and then on the slide, drag to draw the text box.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Enter text in the text box and select the text.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Font</a:t>
            </a:r>
            <a:r>
              <a:rPr lang="en-US" altLang="en-US" smtClean="0"/>
              <a:t> group, do the following: 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Font </a:t>
            </a:r>
            <a:r>
              <a:rPr lang="en-US" altLang="en-US" smtClean="0"/>
              <a:t>list, select </a:t>
            </a:r>
            <a:r>
              <a:rPr lang="en-US" altLang="en-US" b="1" smtClean="0"/>
              <a:t>Corbel</a:t>
            </a:r>
            <a:r>
              <a:rPr lang="en-US" altLang="en-US" smtClean="0"/>
              <a:t>.</a:t>
            </a:r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Font Size </a:t>
            </a:r>
            <a:r>
              <a:rPr lang="en-US" altLang="en-US" smtClean="0"/>
              <a:t>list, select </a:t>
            </a:r>
            <a:r>
              <a:rPr lang="en-US" altLang="en-US" b="1" smtClean="0"/>
              <a:t>22</a:t>
            </a:r>
            <a:r>
              <a:rPr lang="en-US" altLang="en-US" smtClean="0"/>
              <a:t>.</a:t>
            </a:r>
            <a:r>
              <a:rPr lang="en-US" altLang="en-US" b="1" smtClean="0"/>
              <a:t> </a:t>
            </a:r>
            <a:endParaRPr lang="en-US" altLang="en-US" smtClean="0"/>
          </a:p>
          <a:p>
            <a:pPr marL="704522" lvl="1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Click the arrow next to </a:t>
            </a:r>
            <a:r>
              <a:rPr lang="en-US" altLang="en-US" b="1" smtClean="0"/>
              <a:t>Font Color</a:t>
            </a:r>
            <a:r>
              <a:rPr lang="en-US" altLang="en-US" smtClean="0"/>
              <a:t>, and then under </a:t>
            </a:r>
            <a:r>
              <a:rPr lang="en-US" altLang="en-US" b="1" smtClean="0"/>
              <a:t>Theme Colors</a:t>
            </a:r>
            <a:r>
              <a:rPr lang="en-US" altLang="en-US" smtClean="0"/>
              <a:t> click </a:t>
            </a:r>
            <a:r>
              <a:rPr lang="en-US" altLang="en-US" b="1" smtClean="0"/>
              <a:t>White, Background 1, Darker 50% </a:t>
            </a:r>
            <a:r>
              <a:rPr lang="en-US" altLang="en-US" smtClean="0"/>
              <a:t>(sixth row, first option from the left).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Paragraph</a:t>
            </a:r>
            <a:r>
              <a:rPr lang="en-US" altLang="en-US" smtClean="0"/>
              <a:t> group, click </a:t>
            </a:r>
            <a:r>
              <a:rPr lang="en-US" altLang="en-US" b="1" smtClean="0"/>
              <a:t>Align Text Left </a:t>
            </a:r>
            <a:r>
              <a:rPr lang="en-US" altLang="en-US" smtClean="0"/>
              <a:t>to align the text left in the text box.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drag the text box to the right of the first oval.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text box. 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Clipboard </a:t>
            </a:r>
            <a:r>
              <a:rPr lang="en-US" altLang="en-US" smtClean="0"/>
              <a:t>group, click the arrow under </a:t>
            </a:r>
            <a:r>
              <a:rPr lang="en-US" altLang="en-US" b="1" smtClean="0"/>
              <a:t>Paste</a:t>
            </a:r>
            <a:r>
              <a:rPr lang="en-US" altLang="en-US" smtClean="0"/>
              <a:t>, and then click </a:t>
            </a:r>
            <a:r>
              <a:rPr lang="en-US" altLang="en-US" b="1" smtClean="0"/>
              <a:t>Duplicate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in the text box and edit the text.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Drag the second text box to the right of the second oval.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Repeat steps 5-7 to create the third and fourth text boxes, dragging them to the right of the third and fourth ovals. 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en-US" i="1" smtClean="0"/>
          </a:p>
          <a:p>
            <a:pPr eaLnBrk="1" hangingPunct="1">
              <a:spcBef>
                <a:spcPct val="0"/>
              </a:spcBef>
              <a:defRPr/>
            </a:pPr>
            <a:endParaRPr lang="en-US" altLang="en-US" i="1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mtClean="0"/>
              <a:t>To reproduce the animation effects on this slide, do the following: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Animations</a:t>
            </a:r>
            <a:r>
              <a:rPr lang="en-US" altLang="en-US" smtClean="0"/>
              <a:t> tab, in the </a:t>
            </a:r>
            <a:r>
              <a:rPr lang="en-US" altLang="en-US" b="1" smtClean="0"/>
              <a:t>Animations</a:t>
            </a:r>
            <a:r>
              <a:rPr lang="en-US" altLang="en-US" smtClean="0"/>
              <a:t> group, click </a:t>
            </a:r>
            <a:r>
              <a:rPr lang="en-US" altLang="en-US" b="1" smtClean="0"/>
              <a:t>Custom Animation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</a:t>
            </a:r>
            <a:r>
              <a:rPr lang="en-US" altLang="en-US" b="1" smtClean="0"/>
              <a:t>Home</a:t>
            </a:r>
            <a:r>
              <a:rPr lang="en-US" altLang="en-US" smtClean="0"/>
              <a:t> tab, in the </a:t>
            </a:r>
            <a:r>
              <a:rPr lang="en-US" altLang="en-US" b="1" smtClean="0"/>
              <a:t>Editing</a:t>
            </a:r>
            <a:r>
              <a:rPr lang="en-US" altLang="en-US" smtClean="0"/>
              <a:t> group, click </a:t>
            </a:r>
            <a:r>
              <a:rPr lang="en-US" altLang="en-US" b="1" smtClean="0"/>
              <a:t>Select</a:t>
            </a:r>
            <a:r>
              <a:rPr lang="en-US" altLang="en-US" smtClean="0"/>
              <a:t>, and then click </a:t>
            </a:r>
            <a:r>
              <a:rPr lang="en-US" altLang="en-US" b="1" smtClean="0"/>
              <a:t>Selection Pane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Selection and Visibility</a:t>
            </a:r>
            <a:r>
              <a:rPr lang="en-US" altLang="en-US" smtClean="0"/>
              <a:t> pane, select the rectangle group.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</a:t>
            </a:r>
            <a:r>
              <a:rPr lang="en-US" altLang="en-US" smtClean="0"/>
              <a:t> </a:t>
            </a:r>
            <a:r>
              <a:rPr lang="en-US" altLang="en-US" b="1" smtClean="0"/>
              <a:t>Effect</a:t>
            </a:r>
            <a:r>
              <a:rPr lang="en-US" altLang="en-US" smtClean="0"/>
              <a:t>, point to </a:t>
            </a:r>
            <a:r>
              <a:rPr lang="en-US" altLang="en-US" b="1" smtClean="0"/>
              <a:t>Emphasis</a:t>
            </a:r>
            <a:r>
              <a:rPr lang="en-US" altLang="en-US" smtClean="0"/>
              <a:t>, 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Emphasis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Basic</a:t>
            </a:r>
            <a:r>
              <a:rPr lang="en-US" altLang="en-US" smtClean="0"/>
              <a:t>, click </a:t>
            </a:r>
            <a:r>
              <a:rPr lang="en-US" altLang="en-US" b="1" smtClean="0"/>
              <a:t>Spin</a:t>
            </a:r>
            <a:r>
              <a:rPr lang="en-US" altLang="en-US" smtClean="0"/>
              <a:t>. 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animation effect (spin effect for the rectangle group). Under </a:t>
            </a:r>
            <a:r>
              <a:rPr lang="en-US" altLang="en-US" b="1" smtClean="0"/>
              <a:t>Modify: Spin</a:t>
            </a:r>
            <a:r>
              <a:rPr lang="en-US" altLang="en-US" smtClean="0"/>
              <a:t>, do the following: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With Previous</a:t>
            </a:r>
            <a:r>
              <a:rPr lang="en-US" altLang="en-US" smtClean="0"/>
              <a:t>. 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Amount </a:t>
            </a:r>
            <a:r>
              <a:rPr lang="en-US" altLang="en-US" smtClean="0"/>
              <a:t>list, in the </a:t>
            </a:r>
            <a:r>
              <a:rPr lang="en-US" altLang="en-US" b="1" smtClean="0"/>
              <a:t>Custom</a:t>
            </a:r>
            <a:r>
              <a:rPr lang="en-US" altLang="en-US" smtClean="0"/>
              <a:t> box, enter </a:t>
            </a:r>
            <a:r>
              <a:rPr lang="en-US" altLang="en-US" b="1" smtClean="0"/>
              <a:t>123°</a:t>
            </a:r>
            <a:r>
              <a:rPr lang="en-US" altLang="en-US" smtClean="0"/>
              <a:t>,</a:t>
            </a:r>
            <a:r>
              <a:rPr lang="en-US" altLang="en-US" b="1" smtClean="0"/>
              <a:t> </a:t>
            </a:r>
            <a:r>
              <a:rPr lang="en-US" altLang="en-US" smtClean="0"/>
              <a:t>and then press ENTER. Also in the </a:t>
            </a:r>
            <a:r>
              <a:rPr lang="en-US" altLang="en-US" b="1" smtClean="0"/>
              <a:t>Amount</a:t>
            </a:r>
            <a:r>
              <a:rPr lang="en-US" altLang="en-US" smtClean="0"/>
              <a:t> list, click </a:t>
            </a:r>
            <a:r>
              <a:rPr lang="en-US" altLang="en-US" b="1" smtClean="0"/>
              <a:t>Counterclockwise</a:t>
            </a:r>
            <a:r>
              <a:rPr lang="en-US" altLang="en-US" smtClean="0"/>
              <a:t>.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</a:t>
            </a:r>
            <a:r>
              <a:rPr lang="en-US" altLang="en-US" smtClean="0"/>
              <a:t> list, select </a:t>
            </a:r>
            <a:r>
              <a:rPr lang="en-US" altLang="en-US" b="1" smtClean="0"/>
              <a:t>Fast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first oval.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</a:t>
            </a:r>
            <a:r>
              <a:rPr lang="en-US" altLang="en-US" smtClean="0"/>
              <a:t> </a:t>
            </a:r>
            <a:r>
              <a:rPr lang="en-US" altLang="en-US" b="1" smtClean="0"/>
              <a:t>Effect</a:t>
            </a:r>
            <a:r>
              <a:rPr lang="en-US" altLang="en-US" smtClean="0"/>
              <a:t>, point to </a:t>
            </a:r>
            <a:r>
              <a:rPr lang="en-US" altLang="en-US" b="1" smtClean="0"/>
              <a:t>Emphasis</a:t>
            </a:r>
            <a:r>
              <a:rPr lang="en-US" altLang="en-US" smtClean="0"/>
              <a:t>, 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Emphasis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Basic</a:t>
            </a:r>
            <a:r>
              <a:rPr lang="en-US" altLang="en-US" smtClean="0"/>
              <a:t>, click </a:t>
            </a:r>
            <a:r>
              <a:rPr lang="en-US" altLang="en-US" b="1" smtClean="0"/>
              <a:t>Change Fill Color</a:t>
            </a:r>
            <a:r>
              <a:rPr lang="en-US" altLang="en-US" smtClean="0"/>
              <a:t>. 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second animation effect (change fill color effect for the first oval). Under </a:t>
            </a:r>
            <a:r>
              <a:rPr lang="en-US" altLang="en-US" b="1" smtClean="0"/>
              <a:t>Modify: Change Fill Color</a:t>
            </a:r>
            <a:r>
              <a:rPr lang="en-US" altLang="en-US" smtClean="0"/>
              <a:t>, do the following: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After Previous</a:t>
            </a:r>
            <a:r>
              <a:rPr lang="en-US" altLang="en-US" smtClean="0"/>
              <a:t>. 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Fill Color </a:t>
            </a:r>
            <a:r>
              <a:rPr lang="en-US" altLang="en-US" smtClean="0"/>
              <a:t>list, click </a:t>
            </a:r>
            <a:r>
              <a:rPr lang="en-US" altLang="en-US" b="1" smtClean="0"/>
              <a:t>More Colors</a:t>
            </a:r>
            <a:r>
              <a:rPr lang="en-US" altLang="en-US" smtClean="0"/>
              <a:t>. In the </a:t>
            </a:r>
            <a:r>
              <a:rPr lang="en-US" altLang="en-US" b="1" smtClean="0"/>
              <a:t>Colors</a:t>
            </a:r>
            <a:r>
              <a:rPr lang="en-US" altLang="en-US" smtClean="0"/>
              <a:t> dialog box, on the </a:t>
            </a:r>
            <a:r>
              <a:rPr lang="en-US" altLang="en-US" b="1" smtClean="0"/>
              <a:t>Custom</a:t>
            </a:r>
            <a:r>
              <a:rPr lang="en-US" altLang="en-US" smtClean="0"/>
              <a:t> tab, enter values for Red: </a:t>
            </a:r>
            <a:r>
              <a:rPr lang="en-US" altLang="en-US" b="1" smtClean="0"/>
              <a:t>130</a:t>
            </a:r>
            <a:r>
              <a:rPr lang="en-US" altLang="en-US" smtClean="0"/>
              <a:t>, Green: </a:t>
            </a:r>
            <a:r>
              <a:rPr lang="en-US" altLang="en-US" b="1" smtClean="0"/>
              <a:t>153</a:t>
            </a:r>
            <a:r>
              <a:rPr lang="en-US" altLang="en-US" smtClean="0"/>
              <a:t>, Blue: </a:t>
            </a:r>
            <a:r>
              <a:rPr lang="en-US" altLang="en-US" b="1" smtClean="0"/>
              <a:t>117</a:t>
            </a:r>
            <a:r>
              <a:rPr lang="en-US" altLang="en-US" smtClean="0"/>
              <a:t>. 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</a:t>
            </a:r>
            <a:r>
              <a:rPr lang="en-US" altLang="en-US" smtClean="0"/>
              <a:t> 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first text box.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 Effect</a:t>
            </a:r>
            <a:r>
              <a:rPr lang="en-US" altLang="en-US" smtClean="0"/>
              <a:t>, point to</a:t>
            </a:r>
            <a:r>
              <a:rPr lang="en-US" altLang="en-US" b="1" smtClean="0"/>
              <a:t> Entrance</a:t>
            </a:r>
            <a:r>
              <a:rPr lang="en-US" altLang="en-US" smtClean="0"/>
              <a:t>,</a:t>
            </a:r>
            <a:r>
              <a:rPr lang="en-US" altLang="en-US" b="1" smtClean="0"/>
              <a:t> </a:t>
            </a:r>
            <a:r>
              <a:rPr lang="en-US" altLang="en-US" smtClean="0"/>
              <a:t>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Entrance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Subtle</a:t>
            </a:r>
            <a:r>
              <a:rPr lang="en-US" altLang="en-US" smtClean="0"/>
              <a:t>, click </a:t>
            </a:r>
            <a:r>
              <a:rPr lang="en-US" altLang="en-US" b="1" smtClean="0"/>
              <a:t>Fade</a:t>
            </a:r>
            <a:r>
              <a:rPr lang="en-US" altLang="en-US" smtClean="0"/>
              <a:t>. 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third animation effect (fade effect for the first text box). Under </a:t>
            </a:r>
            <a:r>
              <a:rPr lang="en-US" altLang="en-US" b="1" smtClean="0"/>
              <a:t>Modify: Fade</a:t>
            </a:r>
            <a:r>
              <a:rPr lang="en-US" altLang="en-US" smtClean="0"/>
              <a:t>, do the following: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With Previous</a:t>
            </a:r>
            <a:r>
              <a:rPr lang="en-US" altLang="en-US" smtClean="0"/>
              <a:t>.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 </a:t>
            </a:r>
            <a:r>
              <a:rPr lang="en-US" altLang="en-US" smtClean="0"/>
              <a:t>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Selection and Visibility </a:t>
            </a:r>
            <a:r>
              <a:rPr lang="en-US" altLang="en-US" smtClean="0"/>
              <a:t>pane, select the rectangle group.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</a:t>
            </a:r>
            <a:r>
              <a:rPr lang="en-US" altLang="en-US" smtClean="0"/>
              <a:t> </a:t>
            </a:r>
            <a:r>
              <a:rPr lang="en-US" altLang="en-US" b="1" smtClean="0"/>
              <a:t>Effect</a:t>
            </a:r>
            <a:r>
              <a:rPr lang="en-US" altLang="en-US" smtClean="0"/>
              <a:t>, point to </a:t>
            </a:r>
            <a:r>
              <a:rPr lang="en-US" altLang="en-US" b="1" smtClean="0"/>
              <a:t>Emphasis</a:t>
            </a:r>
            <a:r>
              <a:rPr lang="en-US" altLang="en-US" smtClean="0"/>
              <a:t>, 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Emphasis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Basic</a:t>
            </a:r>
            <a:r>
              <a:rPr lang="en-US" altLang="en-US" smtClean="0"/>
              <a:t>, click </a:t>
            </a:r>
            <a:r>
              <a:rPr lang="en-US" altLang="en-US" b="1" smtClean="0"/>
              <a:t>Spin</a:t>
            </a:r>
            <a:r>
              <a:rPr lang="en-US" altLang="en-US" smtClean="0"/>
              <a:t>. 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fourth animation effect (spin effect for the rectangle group). Under </a:t>
            </a:r>
            <a:r>
              <a:rPr lang="en-US" altLang="en-US" b="1" smtClean="0"/>
              <a:t>Modify: Spin</a:t>
            </a:r>
            <a:r>
              <a:rPr lang="en-US" altLang="en-US" smtClean="0"/>
              <a:t>, do the following: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On Click</a:t>
            </a:r>
            <a:r>
              <a:rPr lang="en-US" altLang="en-US" smtClean="0"/>
              <a:t>. 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Amount </a:t>
            </a:r>
            <a:r>
              <a:rPr lang="en-US" altLang="en-US" smtClean="0"/>
              <a:t>list, in the </a:t>
            </a:r>
            <a:r>
              <a:rPr lang="en-US" altLang="en-US" b="1" smtClean="0"/>
              <a:t>Custom</a:t>
            </a:r>
            <a:r>
              <a:rPr lang="en-US" altLang="en-US" smtClean="0"/>
              <a:t> box, enter </a:t>
            </a:r>
            <a:r>
              <a:rPr lang="en-US" altLang="en-US" b="1" smtClean="0"/>
              <a:t>22°</a:t>
            </a:r>
            <a:r>
              <a:rPr lang="en-US" altLang="en-US" smtClean="0"/>
              <a:t>, and then press ENTER.  Also in the </a:t>
            </a:r>
            <a:r>
              <a:rPr lang="en-US" altLang="en-US" b="1" smtClean="0"/>
              <a:t>Amount</a:t>
            </a:r>
            <a:r>
              <a:rPr lang="en-US" altLang="en-US" smtClean="0"/>
              <a:t> list, click </a:t>
            </a:r>
            <a:r>
              <a:rPr lang="en-US" altLang="en-US" b="1" smtClean="0"/>
              <a:t>Clockwise</a:t>
            </a:r>
            <a:r>
              <a:rPr lang="en-US" altLang="en-US" smtClean="0"/>
              <a:t>. 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</a:t>
            </a:r>
            <a:r>
              <a:rPr lang="en-US" altLang="en-US" smtClean="0"/>
              <a:t> 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second oval.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</a:t>
            </a:r>
            <a:r>
              <a:rPr lang="en-US" altLang="en-US" smtClean="0"/>
              <a:t> </a:t>
            </a:r>
            <a:r>
              <a:rPr lang="en-US" altLang="en-US" b="1" smtClean="0"/>
              <a:t>Effect</a:t>
            </a:r>
            <a:r>
              <a:rPr lang="en-US" altLang="en-US" smtClean="0"/>
              <a:t>, point to </a:t>
            </a:r>
            <a:r>
              <a:rPr lang="en-US" altLang="en-US" b="1" smtClean="0"/>
              <a:t>Emphasis</a:t>
            </a:r>
            <a:r>
              <a:rPr lang="en-US" altLang="en-US" smtClean="0"/>
              <a:t>, 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Emphasis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Basic</a:t>
            </a:r>
            <a:r>
              <a:rPr lang="en-US" altLang="en-US" smtClean="0"/>
              <a:t>, click </a:t>
            </a:r>
            <a:r>
              <a:rPr lang="en-US" altLang="en-US" b="1" smtClean="0"/>
              <a:t>Change Fill Color</a:t>
            </a:r>
            <a:r>
              <a:rPr lang="en-US" altLang="en-US" smtClean="0"/>
              <a:t>. 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fifth animation effect (change fill color effect for the second oval). Under </a:t>
            </a:r>
            <a:r>
              <a:rPr lang="en-US" altLang="en-US" b="1" smtClean="0"/>
              <a:t>Modify: Change Fill Color</a:t>
            </a:r>
            <a:r>
              <a:rPr lang="en-US" altLang="en-US" smtClean="0"/>
              <a:t>, do the following: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After Previous</a:t>
            </a:r>
            <a:r>
              <a:rPr lang="en-US" altLang="en-US" smtClean="0"/>
              <a:t>. 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Fill Color </a:t>
            </a:r>
            <a:r>
              <a:rPr lang="en-US" altLang="en-US" smtClean="0"/>
              <a:t>list, click </a:t>
            </a:r>
            <a:r>
              <a:rPr lang="en-US" altLang="en-US" b="1" smtClean="0"/>
              <a:t>More Colors</a:t>
            </a:r>
            <a:r>
              <a:rPr lang="en-US" altLang="en-US" smtClean="0"/>
              <a:t>. In the </a:t>
            </a:r>
            <a:r>
              <a:rPr lang="en-US" altLang="en-US" b="1" smtClean="0"/>
              <a:t>Colors</a:t>
            </a:r>
            <a:r>
              <a:rPr lang="en-US" altLang="en-US" smtClean="0"/>
              <a:t> dialog box, on the </a:t>
            </a:r>
            <a:r>
              <a:rPr lang="en-US" altLang="en-US" b="1" smtClean="0"/>
              <a:t>Custom</a:t>
            </a:r>
            <a:r>
              <a:rPr lang="en-US" altLang="en-US" smtClean="0"/>
              <a:t> tab, enter values for Red: </a:t>
            </a:r>
            <a:r>
              <a:rPr lang="en-US" altLang="en-US" b="1" smtClean="0"/>
              <a:t>130</a:t>
            </a:r>
            <a:r>
              <a:rPr lang="en-US" altLang="en-US" smtClean="0"/>
              <a:t>, Green: </a:t>
            </a:r>
            <a:r>
              <a:rPr lang="en-US" altLang="en-US" b="1" smtClean="0"/>
              <a:t>153</a:t>
            </a:r>
            <a:r>
              <a:rPr lang="en-US" altLang="en-US" smtClean="0"/>
              <a:t>, Blue: </a:t>
            </a:r>
            <a:r>
              <a:rPr lang="en-US" altLang="en-US" b="1" smtClean="0"/>
              <a:t>117</a:t>
            </a:r>
            <a:r>
              <a:rPr lang="en-US" altLang="en-US" smtClean="0"/>
              <a:t>. 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</a:t>
            </a:r>
            <a:r>
              <a:rPr lang="en-US" altLang="en-US" smtClean="0"/>
              <a:t> 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second text box.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 Effect</a:t>
            </a:r>
            <a:r>
              <a:rPr lang="en-US" altLang="en-US" smtClean="0"/>
              <a:t>, point to</a:t>
            </a:r>
            <a:r>
              <a:rPr lang="en-US" altLang="en-US" b="1" smtClean="0"/>
              <a:t> Entrance </a:t>
            </a:r>
            <a:r>
              <a:rPr lang="en-US" altLang="en-US" smtClean="0"/>
              <a:t>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Entrance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Subtle</a:t>
            </a:r>
            <a:r>
              <a:rPr lang="en-US" altLang="en-US" smtClean="0"/>
              <a:t>, click </a:t>
            </a:r>
            <a:r>
              <a:rPr lang="en-US" altLang="en-US" b="1" smtClean="0"/>
              <a:t>Fade</a:t>
            </a:r>
            <a:r>
              <a:rPr lang="en-US" altLang="en-US" smtClean="0"/>
              <a:t>. 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sixth animation effect (fade effect for the second text box). Under </a:t>
            </a:r>
            <a:r>
              <a:rPr lang="en-US" altLang="en-US" b="1" smtClean="0"/>
              <a:t>Modify: Fade</a:t>
            </a:r>
            <a:r>
              <a:rPr lang="en-US" altLang="en-US" smtClean="0"/>
              <a:t>, do the following: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With Previous</a:t>
            </a:r>
            <a:r>
              <a:rPr lang="en-US" altLang="en-US" smtClean="0"/>
              <a:t>.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 </a:t>
            </a:r>
            <a:r>
              <a:rPr lang="en-US" altLang="en-US" smtClean="0"/>
              <a:t>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third oval.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</a:t>
            </a:r>
            <a:r>
              <a:rPr lang="en-US" altLang="en-US" smtClean="0"/>
              <a:t> </a:t>
            </a:r>
            <a:r>
              <a:rPr lang="en-US" altLang="en-US" b="1" smtClean="0"/>
              <a:t>Effect</a:t>
            </a:r>
            <a:r>
              <a:rPr lang="en-US" altLang="en-US" smtClean="0"/>
              <a:t>, point to </a:t>
            </a:r>
            <a:r>
              <a:rPr lang="en-US" altLang="en-US" b="1" smtClean="0"/>
              <a:t>Emphasis</a:t>
            </a:r>
            <a:r>
              <a:rPr lang="en-US" altLang="en-US" smtClean="0"/>
              <a:t>, 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Emphasis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Basic</a:t>
            </a:r>
            <a:r>
              <a:rPr lang="en-US" altLang="en-US" smtClean="0"/>
              <a:t>, click </a:t>
            </a:r>
            <a:r>
              <a:rPr lang="en-US" altLang="en-US" b="1" smtClean="0"/>
              <a:t>Change Fill Color</a:t>
            </a:r>
            <a:r>
              <a:rPr lang="en-US" altLang="en-US" smtClean="0"/>
              <a:t>. 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seventh animation effect (change fill color effect for the third oval). Under </a:t>
            </a:r>
            <a:r>
              <a:rPr lang="en-US" altLang="en-US" b="1" smtClean="0"/>
              <a:t>Modify: Change Fill Color</a:t>
            </a:r>
            <a:r>
              <a:rPr lang="en-US" altLang="en-US" smtClean="0"/>
              <a:t>, do the following: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After Previous</a:t>
            </a:r>
            <a:r>
              <a:rPr lang="en-US" altLang="en-US" smtClean="0"/>
              <a:t>. 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Fill Color </a:t>
            </a:r>
            <a:r>
              <a:rPr lang="en-US" altLang="en-US" smtClean="0"/>
              <a:t>list, click </a:t>
            </a:r>
            <a:r>
              <a:rPr lang="en-US" altLang="en-US" b="1" smtClean="0"/>
              <a:t>More Colors</a:t>
            </a:r>
            <a:r>
              <a:rPr lang="en-US" altLang="en-US" smtClean="0"/>
              <a:t>. In the </a:t>
            </a:r>
            <a:r>
              <a:rPr lang="en-US" altLang="en-US" b="1" smtClean="0"/>
              <a:t>Colors</a:t>
            </a:r>
            <a:r>
              <a:rPr lang="en-US" altLang="en-US" smtClean="0"/>
              <a:t> dialog box, on the </a:t>
            </a:r>
            <a:r>
              <a:rPr lang="en-US" altLang="en-US" b="1" smtClean="0"/>
              <a:t>Custom</a:t>
            </a:r>
            <a:r>
              <a:rPr lang="en-US" altLang="en-US" smtClean="0"/>
              <a:t> tab, enter values for Red: </a:t>
            </a:r>
            <a:r>
              <a:rPr lang="en-US" altLang="en-US" b="1" smtClean="0"/>
              <a:t>130</a:t>
            </a:r>
            <a:r>
              <a:rPr lang="en-US" altLang="en-US" smtClean="0"/>
              <a:t>, Green: </a:t>
            </a:r>
            <a:r>
              <a:rPr lang="en-US" altLang="en-US" b="1" smtClean="0"/>
              <a:t>153</a:t>
            </a:r>
            <a:r>
              <a:rPr lang="en-US" altLang="en-US" smtClean="0"/>
              <a:t>, Blue: </a:t>
            </a:r>
            <a:r>
              <a:rPr lang="en-US" altLang="en-US" b="1" smtClean="0"/>
              <a:t>117</a:t>
            </a:r>
            <a:r>
              <a:rPr lang="en-US" altLang="en-US" smtClean="0"/>
              <a:t>. 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</a:t>
            </a:r>
            <a:r>
              <a:rPr lang="en-US" altLang="en-US" smtClean="0"/>
              <a:t> 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third text box.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 Effect</a:t>
            </a:r>
            <a:r>
              <a:rPr lang="en-US" altLang="en-US" smtClean="0"/>
              <a:t>, point to</a:t>
            </a:r>
            <a:r>
              <a:rPr lang="en-US" altLang="en-US" b="1" smtClean="0"/>
              <a:t> Entrance </a:t>
            </a:r>
            <a:r>
              <a:rPr lang="en-US" altLang="en-US" smtClean="0"/>
              <a:t>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Entrance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Subtle</a:t>
            </a:r>
            <a:r>
              <a:rPr lang="en-US" altLang="en-US" smtClean="0"/>
              <a:t>, click </a:t>
            </a:r>
            <a:r>
              <a:rPr lang="en-US" altLang="en-US" b="1" smtClean="0"/>
              <a:t>Fade</a:t>
            </a:r>
            <a:r>
              <a:rPr lang="en-US" altLang="en-US" smtClean="0"/>
              <a:t>. 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eighth animation effect (fade effect for the third text box). Under </a:t>
            </a:r>
            <a:r>
              <a:rPr lang="en-US" altLang="en-US" b="1" smtClean="0"/>
              <a:t>Modify: Fade</a:t>
            </a:r>
            <a:r>
              <a:rPr lang="en-US" altLang="en-US" smtClean="0"/>
              <a:t>, do the following: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With Previous</a:t>
            </a:r>
            <a:r>
              <a:rPr lang="en-US" altLang="en-US" smtClean="0"/>
              <a:t>.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 </a:t>
            </a:r>
            <a:r>
              <a:rPr lang="en-US" altLang="en-US" smtClean="0"/>
              <a:t>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fourth oval.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</a:t>
            </a:r>
            <a:r>
              <a:rPr lang="en-US" altLang="en-US" smtClean="0"/>
              <a:t> </a:t>
            </a:r>
            <a:r>
              <a:rPr lang="en-US" altLang="en-US" b="1" smtClean="0"/>
              <a:t>Effect</a:t>
            </a:r>
            <a:r>
              <a:rPr lang="en-US" altLang="en-US" smtClean="0"/>
              <a:t>, point to </a:t>
            </a:r>
            <a:r>
              <a:rPr lang="en-US" altLang="en-US" b="1" smtClean="0"/>
              <a:t>Emphasis</a:t>
            </a:r>
            <a:r>
              <a:rPr lang="en-US" altLang="en-US" smtClean="0"/>
              <a:t>, 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Emphasis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Basic</a:t>
            </a:r>
            <a:r>
              <a:rPr lang="en-US" altLang="en-US" smtClean="0"/>
              <a:t>, click </a:t>
            </a:r>
            <a:r>
              <a:rPr lang="en-US" altLang="en-US" b="1" smtClean="0"/>
              <a:t>Change Fill Color</a:t>
            </a:r>
            <a:r>
              <a:rPr lang="en-US" altLang="en-US" smtClean="0"/>
              <a:t>. 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ninth animation effect (change fill color effect for the fourth oval). Under </a:t>
            </a:r>
            <a:r>
              <a:rPr lang="en-US" altLang="en-US" b="1" smtClean="0"/>
              <a:t>Modify: Change Fill Color</a:t>
            </a:r>
            <a:r>
              <a:rPr lang="en-US" altLang="en-US" smtClean="0"/>
              <a:t>, do the following: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After Previous</a:t>
            </a:r>
            <a:r>
              <a:rPr lang="en-US" altLang="en-US" smtClean="0"/>
              <a:t>. 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Fill Color </a:t>
            </a:r>
            <a:r>
              <a:rPr lang="en-US" altLang="en-US" smtClean="0"/>
              <a:t>list, click </a:t>
            </a:r>
            <a:r>
              <a:rPr lang="en-US" altLang="en-US" b="1" smtClean="0"/>
              <a:t>More Colors</a:t>
            </a:r>
            <a:r>
              <a:rPr lang="en-US" altLang="en-US" smtClean="0"/>
              <a:t>. In the </a:t>
            </a:r>
            <a:r>
              <a:rPr lang="en-US" altLang="en-US" b="1" smtClean="0"/>
              <a:t>Colors</a:t>
            </a:r>
            <a:r>
              <a:rPr lang="en-US" altLang="en-US" smtClean="0"/>
              <a:t> dialog box, on the </a:t>
            </a:r>
            <a:r>
              <a:rPr lang="en-US" altLang="en-US" b="1" smtClean="0"/>
              <a:t>Custom</a:t>
            </a:r>
            <a:r>
              <a:rPr lang="en-US" altLang="en-US" smtClean="0"/>
              <a:t> tab, enter values for Red: </a:t>
            </a:r>
            <a:r>
              <a:rPr lang="en-US" altLang="en-US" b="1" smtClean="0"/>
              <a:t>130</a:t>
            </a:r>
            <a:r>
              <a:rPr lang="en-US" altLang="en-US" smtClean="0"/>
              <a:t>, Green: </a:t>
            </a:r>
            <a:r>
              <a:rPr lang="en-US" altLang="en-US" b="1" smtClean="0"/>
              <a:t>153</a:t>
            </a:r>
            <a:r>
              <a:rPr lang="en-US" altLang="en-US" smtClean="0"/>
              <a:t>, Blue: </a:t>
            </a:r>
            <a:r>
              <a:rPr lang="en-US" altLang="en-US" b="1" smtClean="0"/>
              <a:t>117</a:t>
            </a:r>
            <a:r>
              <a:rPr lang="en-US" altLang="en-US" smtClean="0"/>
              <a:t>. 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</a:t>
            </a:r>
            <a:r>
              <a:rPr lang="en-US" altLang="en-US" smtClean="0"/>
              <a:t> 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On the slide, select the fourth text box. In the </a:t>
            </a:r>
            <a:r>
              <a:rPr lang="en-US" altLang="en-US" b="1" smtClean="0"/>
              <a:t>Custom</a:t>
            </a:r>
            <a:r>
              <a:rPr lang="en-US" altLang="en-US" smtClean="0"/>
              <a:t> </a:t>
            </a:r>
            <a:r>
              <a:rPr lang="en-US" altLang="en-US" b="1" smtClean="0"/>
              <a:t>Animation</a:t>
            </a:r>
            <a:r>
              <a:rPr lang="en-US" altLang="en-US" smtClean="0"/>
              <a:t> task pane, do the following: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Click </a:t>
            </a:r>
            <a:r>
              <a:rPr lang="en-US" altLang="en-US" b="1" smtClean="0"/>
              <a:t>Add Effect</a:t>
            </a:r>
            <a:r>
              <a:rPr lang="en-US" altLang="en-US" smtClean="0"/>
              <a:t>, point to</a:t>
            </a:r>
            <a:r>
              <a:rPr lang="en-US" altLang="en-US" b="1" smtClean="0"/>
              <a:t> Entrance</a:t>
            </a:r>
            <a:r>
              <a:rPr lang="en-US" altLang="en-US" smtClean="0"/>
              <a:t>,</a:t>
            </a:r>
            <a:r>
              <a:rPr lang="en-US" altLang="en-US" b="1" smtClean="0"/>
              <a:t> </a:t>
            </a:r>
            <a:r>
              <a:rPr lang="en-US" altLang="en-US" smtClean="0"/>
              <a:t>and then click </a:t>
            </a:r>
            <a:r>
              <a:rPr lang="en-US" altLang="en-US" b="1" smtClean="0"/>
              <a:t>More Effects</a:t>
            </a:r>
            <a:r>
              <a:rPr lang="en-US" altLang="en-US" smtClean="0"/>
              <a:t>. In the </a:t>
            </a:r>
            <a:r>
              <a:rPr lang="en-US" altLang="en-US" b="1" smtClean="0"/>
              <a:t>Add Entrance Effect </a:t>
            </a:r>
            <a:r>
              <a:rPr lang="en-US" altLang="en-US" smtClean="0"/>
              <a:t>dialog box, under </a:t>
            </a:r>
            <a:r>
              <a:rPr lang="en-US" altLang="en-US" b="1" smtClean="0"/>
              <a:t>Subtle</a:t>
            </a:r>
            <a:r>
              <a:rPr lang="en-US" altLang="en-US" smtClean="0"/>
              <a:t>, click </a:t>
            </a:r>
            <a:r>
              <a:rPr lang="en-US" altLang="en-US" b="1" smtClean="0"/>
              <a:t>Fade</a:t>
            </a:r>
            <a:r>
              <a:rPr lang="en-US" altLang="en-US" smtClean="0"/>
              <a:t>. </a:t>
            </a:r>
          </a:p>
          <a:p>
            <a:pPr marL="704522" lvl="1" indent="-234841"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en-US" smtClean="0"/>
              <a:t>Select the 10</a:t>
            </a:r>
            <a:r>
              <a:rPr lang="en-US" altLang="en-US" baseline="30000" smtClean="0"/>
              <a:t>th</a:t>
            </a:r>
            <a:r>
              <a:rPr lang="en-US" altLang="en-US" smtClean="0"/>
              <a:t> animation effect (fade effect for the fourth text box). Under </a:t>
            </a:r>
            <a:r>
              <a:rPr lang="en-US" altLang="en-US" b="1" smtClean="0"/>
              <a:t>Modify: Fade</a:t>
            </a:r>
            <a:r>
              <a:rPr lang="en-US" altLang="en-US" smtClean="0"/>
              <a:t>, do the following: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Start</a:t>
            </a:r>
            <a:r>
              <a:rPr lang="en-US" altLang="en-US" smtClean="0"/>
              <a:t> list, select </a:t>
            </a:r>
            <a:r>
              <a:rPr lang="en-US" altLang="en-US" b="1" smtClean="0"/>
              <a:t>With Previous</a:t>
            </a:r>
            <a:r>
              <a:rPr lang="en-US" altLang="en-US" smtClean="0"/>
              <a:t>.</a:t>
            </a:r>
          </a:p>
          <a:p>
            <a:pPr marL="1174204" lvl="2" indent="-23484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mtClean="0"/>
              <a:t>In the </a:t>
            </a:r>
            <a:r>
              <a:rPr lang="en-US" altLang="en-US" b="1" smtClean="0"/>
              <a:t>Speed </a:t>
            </a:r>
            <a:r>
              <a:rPr lang="en-US" altLang="en-US" smtClean="0"/>
              <a:t>list, select </a:t>
            </a:r>
            <a:r>
              <a:rPr lang="en-US" altLang="en-US" b="1" smtClean="0"/>
              <a:t>Very Fast</a:t>
            </a:r>
            <a:r>
              <a:rPr lang="en-US" altLang="en-US" smtClean="0"/>
              <a:t>. </a:t>
            </a:r>
          </a:p>
          <a:p>
            <a:pPr eaLnBrk="1" hangingPunct="1">
              <a:spcBef>
                <a:spcPct val="0"/>
              </a:spcBef>
              <a:buFont typeface="+mj-lt"/>
              <a:buNone/>
              <a:defRPr/>
            </a:pPr>
            <a:endParaRPr lang="en-US" altLang="en-US" smtClean="0"/>
          </a:p>
        </p:txBody>
      </p:sp>
      <p:sp>
        <p:nvSpPr>
          <p:cNvPr id="148483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61975" y="471488"/>
            <a:ext cx="3222625" cy="24161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208821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16478" indent="0" algn="ctr">
              <a:buNone/>
              <a:defRPr/>
            </a:lvl2pPr>
            <a:lvl3pPr marL="632954" indent="0" algn="ctr">
              <a:buNone/>
              <a:defRPr/>
            </a:lvl3pPr>
            <a:lvl4pPr marL="949431" indent="0" algn="ctr">
              <a:buNone/>
              <a:defRPr/>
            </a:lvl4pPr>
            <a:lvl5pPr marL="1265907" indent="0" algn="ctr">
              <a:buNone/>
              <a:defRPr/>
            </a:lvl5pPr>
            <a:lvl6pPr marL="1582384" indent="0" algn="ctr">
              <a:buNone/>
              <a:defRPr/>
            </a:lvl6pPr>
            <a:lvl7pPr marL="1898861" indent="0" algn="ctr">
              <a:buNone/>
              <a:defRPr/>
            </a:lvl7pPr>
            <a:lvl8pPr marL="2215338" indent="0" algn="ctr">
              <a:buNone/>
              <a:defRPr/>
            </a:lvl8pPr>
            <a:lvl9pPr marL="2531813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52DC2-3D42-47C8-9997-C7B0CFE581B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1835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0F689-53DE-4379-A9B9-A51BAFEE6F0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22221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A7B59-917B-4857-A3B2-C85F83DE5D7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3706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4C53E-31F2-4FCD-8165-8117DFDFCB7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8681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EF1B6CB-5F26-4C54-9426-419EA79F22E3}" type="datetimeFigureOut">
              <a:rPr lang="en-US"/>
              <a:pPr>
                <a:defRPr/>
              </a:pPr>
              <a:t>5/25/2017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257EEF7-AF69-4848-9148-45EDACE279AF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987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tângulo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tângulo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tângulo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146449" y="6391278"/>
            <a:ext cx="8832056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155974" y="2419350"/>
            <a:ext cx="8832056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2402" y="152400"/>
            <a:ext cx="8833247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4362451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108" b="1" cap="all" spc="174" baseline="0">
                <a:solidFill>
                  <a:schemeClr val="tx2"/>
                </a:solidFill>
              </a:defRPr>
            </a:lvl1pPr>
            <a:lvl2pPr marL="316531" indent="0" algn="ctr">
              <a:buNone/>
            </a:lvl2pPr>
            <a:lvl3pPr marL="633062" indent="0" algn="ctr">
              <a:buNone/>
            </a:lvl3pPr>
            <a:lvl4pPr marL="949593" indent="0" algn="ctr">
              <a:buNone/>
            </a:lvl4pPr>
            <a:lvl5pPr marL="1266124" indent="0" algn="ctr">
              <a:buNone/>
            </a:lvl5pPr>
            <a:lvl6pPr marL="1582655" indent="0" algn="ctr">
              <a:buNone/>
            </a:lvl6pPr>
            <a:lvl7pPr marL="1899186" indent="0" algn="ctr">
              <a:buNone/>
            </a:lvl7pPr>
            <a:lvl8pPr marL="2215717" indent="0" algn="ctr">
              <a:buNone/>
            </a:lvl8pPr>
            <a:lvl9pPr marL="2532248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2908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5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200FD-96EC-4F7D-B797-1A5C245240F2}" type="datetimeFigureOut">
              <a:rPr lang="pt-BR"/>
              <a:pPr>
                <a:defRPr/>
              </a:pPr>
              <a:t>25/05/2017</a:t>
            </a:fld>
            <a:endParaRPr lang="pt-BR" dirty="0"/>
          </a:p>
        </p:txBody>
      </p:sp>
      <p:sp>
        <p:nvSpPr>
          <p:cNvPr id="16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7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4343400" y="2198691"/>
            <a:ext cx="457200" cy="441325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B7AFB65-AB3E-49F9-954F-4659E32C194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392835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DAD7D-324D-4644-BE67-58A3E48A18AF}" type="datetimeFigureOut">
              <a:rPr lang="pt-BR"/>
              <a:pPr>
                <a:defRPr/>
              </a:pPr>
              <a:t>25/05/2017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62450" y="1027116"/>
            <a:ext cx="457200" cy="441325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34E2A75-1741-44DB-AEAD-2D69A1A0B8A4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509036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tângulo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tângulo 21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tângulo 23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tângulo 24"/>
          <p:cNvSpPr>
            <a:spLocks noChangeArrowheads="1"/>
          </p:cNvSpPr>
          <p:nvPr/>
        </p:nvSpPr>
        <p:spPr bwMode="white">
          <a:xfrm>
            <a:off x="152402" y="2286000"/>
            <a:ext cx="8833247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tângulo 25"/>
          <p:cNvSpPr>
            <a:spLocks noChangeArrowheads="1"/>
          </p:cNvSpPr>
          <p:nvPr/>
        </p:nvSpPr>
        <p:spPr bwMode="auto">
          <a:xfrm>
            <a:off x="155974" y="142875"/>
            <a:ext cx="8832056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146449" y="6391278"/>
            <a:ext cx="8832056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152402" y="152400"/>
            <a:ext cx="8833247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152402" y="2438400"/>
            <a:ext cx="8833247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4362451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108" b="1" cap="all" spc="174" baseline="0">
                <a:solidFill>
                  <a:schemeClr val="tx2"/>
                </a:solidFill>
              </a:defRPr>
            </a:lvl1pPr>
            <a:lvl2pPr>
              <a:buNone/>
              <a:defRPr sz="1246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2908" b="0" cap="none" baseline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6" name="Espaço Reservado para Data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1FCBB-0B6C-4DD6-9562-A0F9B6E2788F}" type="datetimeFigureOut">
              <a:rPr lang="pt-BR"/>
              <a:pPr>
                <a:defRPr/>
              </a:pPr>
              <a:t>25/05/2017</a:t>
            </a:fld>
            <a:endParaRPr lang="pt-BR" dirty="0"/>
          </a:p>
        </p:txBody>
      </p:sp>
      <p:sp>
        <p:nvSpPr>
          <p:cNvPr id="1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43400" y="2198691"/>
            <a:ext cx="457200" cy="441325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C6AC821-2A6F-4477-B4D4-2CC704BF52C6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214766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19"/>
          <p:cNvSpPr>
            <a:spLocks noChangeShapeType="1"/>
          </p:cNvSpPr>
          <p:nvPr/>
        </p:nvSpPr>
        <p:spPr bwMode="auto">
          <a:xfrm flipV="1">
            <a:off x="4562476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0" name="Espaço Reservado para Conteúdo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1731"/>
            </a:lvl1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1731"/>
            </a:lvl1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91201" y="6410328"/>
            <a:ext cx="3044429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E69E3-3AF4-4E24-B086-6A5EB75782D2}" type="datetimeFigureOut">
              <a:rPr lang="pt-BR"/>
              <a:pPr>
                <a:defRPr/>
              </a:pPr>
              <a:t>25/05/2017</a:t>
            </a:fld>
            <a:endParaRPr lang="pt-BR" dirty="0"/>
          </a:p>
        </p:txBody>
      </p:sp>
      <p:sp>
        <p:nvSpPr>
          <p:cNvPr id="7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30A7793-E54A-4952-8659-5B0E22C35AB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495415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19"/>
          <p:cNvSpPr>
            <a:spLocks noChangeShapeType="1"/>
          </p:cNvSpPr>
          <p:nvPr/>
        </p:nvSpPr>
        <p:spPr bwMode="auto">
          <a:xfrm flipV="1">
            <a:off x="4572000" y="2200278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" name="Retângulo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tângulo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tângulo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Retângulo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52402" y="1371600"/>
            <a:ext cx="8833247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6449" y="6391275"/>
            <a:ext cx="8832056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4" name="Conector reto 13"/>
          <p:cNvSpPr>
            <a:spLocks noChangeShapeType="1"/>
          </p:cNvSpPr>
          <p:nvPr/>
        </p:nvSpPr>
        <p:spPr bwMode="auto">
          <a:xfrm>
            <a:off x="152402" y="1279525"/>
            <a:ext cx="8833247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152402" y="155575"/>
            <a:ext cx="8833247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4362451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1523" b="1" dirty="0" smtClean="0">
                <a:solidFill>
                  <a:srgbClr val="FFFFFF"/>
                </a:solidFill>
              </a:defRPr>
            </a:lvl1pPr>
            <a:lvl2pPr>
              <a:buNone/>
              <a:defRPr sz="1385" b="1"/>
            </a:lvl2pPr>
            <a:lvl3pPr>
              <a:buNone/>
              <a:defRPr sz="1246" b="1"/>
            </a:lvl3pPr>
            <a:lvl4pPr>
              <a:buNone/>
              <a:defRPr sz="1108" b="1"/>
            </a:lvl4pPr>
            <a:lvl5pPr>
              <a:buNone/>
              <a:defRPr sz="1108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91332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1523" b="1"/>
            </a:lvl1pPr>
            <a:lvl2pPr>
              <a:buNone/>
              <a:defRPr sz="1385" b="1"/>
            </a:lvl2pPr>
            <a:lvl3pPr>
              <a:buNone/>
              <a:defRPr sz="1246" b="1"/>
            </a:lvl3pPr>
            <a:lvl4pPr>
              <a:buNone/>
              <a:defRPr sz="1108" b="1"/>
            </a:lvl4pPr>
            <a:lvl5pPr>
              <a:buNone/>
              <a:defRPr sz="1108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26" name="Espaço Reservado para Conteúdo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23" name="Título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8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1E693-CD13-4AB5-AAF3-A6677DAE5C23}" type="datetimeFigureOut">
              <a:rPr lang="pt-BR"/>
              <a:pPr>
                <a:defRPr/>
              </a:pPr>
              <a:t>25/05/2017</a:t>
            </a:fld>
            <a:endParaRPr lang="pt-BR" dirty="0"/>
          </a:p>
        </p:txBody>
      </p:sp>
      <p:sp>
        <p:nvSpPr>
          <p:cNvPr id="19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04800" y="6410328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4343400" y="1042991"/>
            <a:ext cx="457200" cy="441325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8A38BA6-10ED-4C7B-BC0B-3C509525FE8D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41043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88856-54C6-4B6D-8EF8-68D3049FDFCD}" type="datetimeFigureOut">
              <a:rPr lang="pt-BR"/>
              <a:pPr>
                <a:defRPr/>
              </a:pPr>
              <a:t>25/05/2017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4343400" y="1036641"/>
            <a:ext cx="457200" cy="441325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A1E01B2-C5CD-46AC-9C6F-8E27BCA906E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173596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F0D5C-7E03-4E81-9B68-D041AB7D0B3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95357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3" name="Retângulo 20"/>
          <p:cNvSpPr>
            <a:spLocks noChangeArrowheads="1"/>
          </p:cNvSpPr>
          <p:nvPr/>
        </p:nvSpPr>
        <p:spPr bwMode="white">
          <a:xfrm>
            <a:off x="0" y="3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4" name="Retângu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tângulo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146449" y="6391278"/>
            <a:ext cx="8832056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auto">
          <a:xfrm>
            <a:off x="152402" y="158750"/>
            <a:ext cx="8833247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8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91F25-817C-4F1B-A81A-80CD4C729C5F}" type="datetimeFigureOut">
              <a:rPr lang="pt-BR"/>
              <a:pPr>
                <a:defRPr/>
              </a:pPr>
              <a:t>25/05/2017</a:t>
            </a:fld>
            <a:endParaRPr lang="pt-BR" dirty="0"/>
          </a:p>
        </p:txBody>
      </p:sp>
      <p:sp>
        <p:nvSpPr>
          <p:cNvPr id="9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4267200" y="6324603"/>
            <a:ext cx="609600" cy="441325"/>
          </a:xfrm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2B974C8-B374-487A-9A11-4F47B194B67D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938798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152402" y="152400"/>
            <a:ext cx="8833247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6" name="Retângulo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tângu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tângulo 23"/>
          <p:cNvSpPr>
            <a:spLocks noChangeArrowheads="1"/>
          </p:cNvSpPr>
          <p:nvPr/>
        </p:nvSpPr>
        <p:spPr bwMode="white">
          <a:xfrm>
            <a:off x="0" y="3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tângulo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152402" y="152400"/>
            <a:ext cx="8833247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152402" y="533400"/>
            <a:ext cx="8833247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1390651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148829" y="6388103"/>
            <a:ext cx="8833247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1523" b="1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381000" y="1981204"/>
            <a:ext cx="2362200" cy="4144963"/>
          </a:xfrm>
        </p:spPr>
        <p:txBody>
          <a:bodyPr/>
          <a:lstStyle>
            <a:lvl1pPr marL="0" indent="0">
              <a:spcAft>
                <a:spcPts val="692"/>
              </a:spcAft>
              <a:buNone/>
              <a:defRPr sz="1108">
                <a:solidFill>
                  <a:srgbClr val="FFFFFF"/>
                </a:solidFill>
              </a:defRPr>
            </a:lvl1pPr>
            <a:lvl2pPr>
              <a:buNone/>
              <a:defRPr sz="831"/>
            </a:lvl2pPr>
            <a:lvl3pPr>
              <a:buNone/>
              <a:defRPr sz="692"/>
            </a:lvl3pPr>
            <a:lvl4pPr>
              <a:buNone/>
              <a:defRPr sz="623"/>
            </a:lvl4pPr>
            <a:lvl5pPr>
              <a:buNone/>
              <a:defRPr sz="623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0" name="Espaço Reservado para Conteúdo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6" name="Espaço Reservado para Número de Slide 6"/>
          <p:cNvSpPr>
            <a:spLocks noGrp="1"/>
          </p:cNvSpPr>
          <p:nvPr>
            <p:ph type="sldNum" sz="quarter" idx="10"/>
          </p:nvPr>
        </p:nvSpPr>
        <p:spPr>
          <a:xfrm>
            <a:off x="1371600" y="312741"/>
            <a:ext cx="457200" cy="441325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C4BFE3C-E20F-432F-9D12-CC7C678B8C62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  <p:sp>
        <p:nvSpPr>
          <p:cNvPr id="17" name="Espaço Reservado para Data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80728-FB8A-4BC6-9F6E-DAA37ADD550C}" type="datetimeFigureOut">
              <a:rPr lang="pt-BR"/>
              <a:pPr>
                <a:defRPr/>
              </a:pPr>
              <a:t>25/05/2017</a:t>
            </a:fld>
            <a:endParaRPr lang="pt-BR" dirty="0"/>
          </a:p>
        </p:txBody>
      </p:sp>
      <p:sp>
        <p:nvSpPr>
          <p:cNvPr id="18" name="Espaço Reservado para Rodapé 5"/>
          <p:cNvSpPr>
            <a:spLocks noGrp="1"/>
          </p:cNvSpPr>
          <p:nvPr>
            <p:ph type="ftr" sz="quarter" idx="12"/>
          </p:nvPr>
        </p:nvSpPr>
        <p:spPr>
          <a:xfrm>
            <a:off x="301229" y="6410328"/>
            <a:ext cx="3383756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0132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152402" y="533400"/>
            <a:ext cx="8833247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6" name="Retângulo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tângu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tângulo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tângulo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152402" y="152403"/>
            <a:ext cx="8833247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2402" y="155575"/>
            <a:ext cx="8833247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1390651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148829" y="6388103"/>
            <a:ext cx="8833247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1662" b="1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2215"/>
            </a:lvl1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692"/>
              </a:spcAft>
              <a:buFontTx/>
              <a:buNone/>
              <a:defRPr sz="1108">
                <a:solidFill>
                  <a:srgbClr val="FFFFFF"/>
                </a:solidFill>
              </a:defRPr>
            </a:lvl1pPr>
            <a:lvl2pPr>
              <a:defRPr sz="831"/>
            </a:lvl2pPr>
            <a:lvl3pPr>
              <a:defRPr sz="692"/>
            </a:lvl3pPr>
            <a:lvl4pPr>
              <a:defRPr sz="623"/>
            </a:lvl4pPr>
            <a:lvl5pPr>
              <a:defRPr sz="623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6" name="Espaço Reservado para Número de Slide 6"/>
          <p:cNvSpPr>
            <a:spLocks noGrp="1"/>
          </p:cNvSpPr>
          <p:nvPr>
            <p:ph type="sldNum" sz="quarter" idx="10"/>
          </p:nvPr>
        </p:nvSpPr>
        <p:spPr>
          <a:xfrm>
            <a:off x="1371600" y="312741"/>
            <a:ext cx="457200" cy="441325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16133D3-C96A-4B12-A890-D63FB2DB6D4D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  <p:sp>
        <p:nvSpPr>
          <p:cNvPr id="17" name="Espaço Reservado para Data 4"/>
          <p:cNvSpPr>
            <a:spLocks noGrp="1"/>
          </p:cNvSpPr>
          <p:nvPr>
            <p:ph type="dt" sz="half" idx="11"/>
          </p:nvPr>
        </p:nvSpPr>
        <p:spPr>
          <a:xfrm>
            <a:off x="5787630" y="6405566"/>
            <a:ext cx="3045619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327DA-91B3-4613-ACF2-E17A3889E068}" type="datetimeFigureOut">
              <a:rPr lang="pt-BR"/>
              <a:pPr>
                <a:defRPr/>
              </a:pPr>
              <a:t>25/05/2017</a:t>
            </a:fld>
            <a:endParaRPr lang="pt-BR" dirty="0"/>
          </a:p>
        </p:txBody>
      </p:sp>
      <p:sp>
        <p:nvSpPr>
          <p:cNvPr id="18" name="Espaço Reservado para Rodapé 5"/>
          <p:cNvSpPr>
            <a:spLocks noGrp="1"/>
          </p:cNvSpPr>
          <p:nvPr>
            <p:ph type="ftr" sz="quarter" idx="12"/>
          </p:nvPr>
        </p:nvSpPr>
        <p:spPr>
          <a:xfrm>
            <a:off x="301228" y="6410328"/>
            <a:ext cx="3584972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7357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CD424-6141-489B-B1E1-1AB99B6E6F95}" type="datetimeFigureOut">
              <a:rPr lang="pt-BR"/>
              <a:pPr>
                <a:defRPr/>
              </a:pPr>
              <a:t>25/05/2017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A67A364-450E-4602-9D78-18CB539856E4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47659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tângulo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tângulo 21"/>
          <p:cNvSpPr>
            <a:spLocks noChangeArrowheads="1"/>
          </p:cNvSpPr>
          <p:nvPr/>
        </p:nvSpPr>
        <p:spPr bwMode="white">
          <a:xfrm>
            <a:off x="0" y="3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tângulo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46449" y="6391278"/>
            <a:ext cx="8832056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52402" y="155575"/>
            <a:ext cx="8833247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 rot="5400000">
            <a:off x="4021139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6934201" y="3021013"/>
            <a:ext cx="420291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91400" y="304805"/>
            <a:ext cx="14478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3" name="Espaço Reservado para Número de Slide 5"/>
          <p:cNvSpPr>
            <a:spLocks noGrp="1"/>
          </p:cNvSpPr>
          <p:nvPr>
            <p:ph type="sldNum" sz="quarter" idx="10"/>
          </p:nvPr>
        </p:nvSpPr>
        <p:spPr>
          <a:xfrm>
            <a:off x="6915150" y="3009903"/>
            <a:ext cx="457200" cy="441325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1EB259A-998A-4E63-ADB0-9738C3ADCFF8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  <p:sp>
        <p:nvSpPr>
          <p:cNvPr id="14" name="Espaço Reservado para Data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15F8C-F8F2-4BAA-BB30-E09B5C04A4AA}" type="datetimeFigureOut">
              <a:rPr lang="pt-BR"/>
              <a:pPr>
                <a:defRPr/>
              </a:pPr>
              <a:t>25/05/2017</a:t>
            </a:fld>
            <a:endParaRPr lang="pt-BR" dirty="0"/>
          </a:p>
        </p:txBody>
      </p:sp>
      <p:sp>
        <p:nvSpPr>
          <p:cNvPr id="1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6959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769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1385"/>
            </a:lvl1pPr>
            <a:lvl2pPr marL="316478" indent="0">
              <a:buNone/>
              <a:defRPr sz="1246"/>
            </a:lvl2pPr>
            <a:lvl3pPr marL="632954" indent="0">
              <a:buNone/>
              <a:defRPr sz="1108"/>
            </a:lvl3pPr>
            <a:lvl4pPr marL="949431" indent="0">
              <a:buNone/>
              <a:defRPr sz="969"/>
            </a:lvl4pPr>
            <a:lvl5pPr marL="1265907" indent="0">
              <a:buNone/>
              <a:defRPr sz="969"/>
            </a:lvl5pPr>
            <a:lvl6pPr marL="1582384" indent="0">
              <a:buNone/>
              <a:defRPr sz="969"/>
            </a:lvl6pPr>
            <a:lvl7pPr marL="1898861" indent="0">
              <a:buNone/>
              <a:defRPr sz="969"/>
            </a:lvl7pPr>
            <a:lvl8pPr marL="2215338" indent="0">
              <a:buNone/>
              <a:defRPr sz="969"/>
            </a:lvl8pPr>
            <a:lvl9pPr marL="2531813" indent="0">
              <a:buNone/>
              <a:defRPr sz="969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19996-3BB1-4663-A52E-63C3F3E0F1E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3343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1939"/>
            </a:lvl1pPr>
            <a:lvl2pPr>
              <a:defRPr sz="1662"/>
            </a:lvl2pPr>
            <a:lvl3pPr>
              <a:defRPr sz="1385"/>
            </a:lvl3pPr>
            <a:lvl4pPr>
              <a:defRPr sz="1246"/>
            </a:lvl4pPr>
            <a:lvl5pPr>
              <a:defRPr sz="1246"/>
            </a:lvl5pPr>
            <a:lvl6pPr>
              <a:defRPr sz="1246"/>
            </a:lvl6pPr>
            <a:lvl7pPr>
              <a:defRPr sz="1246"/>
            </a:lvl7pPr>
            <a:lvl8pPr>
              <a:defRPr sz="1246"/>
            </a:lvl8pPr>
            <a:lvl9pPr>
              <a:defRPr sz="1246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1939"/>
            </a:lvl1pPr>
            <a:lvl2pPr>
              <a:defRPr sz="1662"/>
            </a:lvl2pPr>
            <a:lvl3pPr>
              <a:defRPr sz="1385"/>
            </a:lvl3pPr>
            <a:lvl4pPr>
              <a:defRPr sz="1246"/>
            </a:lvl4pPr>
            <a:lvl5pPr>
              <a:defRPr sz="1246"/>
            </a:lvl5pPr>
            <a:lvl6pPr>
              <a:defRPr sz="1246"/>
            </a:lvl6pPr>
            <a:lvl7pPr>
              <a:defRPr sz="1246"/>
            </a:lvl7pPr>
            <a:lvl8pPr>
              <a:defRPr sz="1246"/>
            </a:lvl8pPr>
            <a:lvl9pPr>
              <a:defRPr sz="1246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CE73C-1821-44FC-AECD-EB9E0051A38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73826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2" y="1535117"/>
            <a:ext cx="4040188" cy="639762"/>
          </a:xfrm>
        </p:spPr>
        <p:txBody>
          <a:bodyPr anchor="b"/>
          <a:lstStyle>
            <a:lvl1pPr marL="0" indent="0">
              <a:buNone/>
              <a:defRPr sz="1662" b="1"/>
            </a:lvl1pPr>
            <a:lvl2pPr marL="316478" indent="0">
              <a:buNone/>
              <a:defRPr sz="1385" b="1"/>
            </a:lvl2pPr>
            <a:lvl3pPr marL="632954" indent="0">
              <a:buNone/>
              <a:defRPr sz="1246" b="1"/>
            </a:lvl3pPr>
            <a:lvl4pPr marL="949431" indent="0">
              <a:buNone/>
              <a:defRPr sz="1108" b="1"/>
            </a:lvl4pPr>
            <a:lvl5pPr marL="1265907" indent="0">
              <a:buNone/>
              <a:defRPr sz="1108" b="1"/>
            </a:lvl5pPr>
            <a:lvl6pPr marL="1582384" indent="0">
              <a:buNone/>
              <a:defRPr sz="1108" b="1"/>
            </a:lvl6pPr>
            <a:lvl7pPr marL="1898861" indent="0">
              <a:buNone/>
              <a:defRPr sz="1108" b="1"/>
            </a:lvl7pPr>
            <a:lvl8pPr marL="2215338" indent="0">
              <a:buNone/>
              <a:defRPr sz="1108" b="1"/>
            </a:lvl8pPr>
            <a:lvl9pPr marL="2531813" indent="0">
              <a:buNone/>
              <a:defRPr sz="1108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1662"/>
            </a:lvl1pPr>
            <a:lvl2pPr>
              <a:defRPr sz="1385"/>
            </a:lvl2pPr>
            <a:lvl3pPr>
              <a:defRPr sz="1246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0" y="1535117"/>
            <a:ext cx="4041775" cy="639762"/>
          </a:xfrm>
        </p:spPr>
        <p:txBody>
          <a:bodyPr anchor="b"/>
          <a:lstStyle>
            <a:lvl1pPr marL="0" indent="0">
              <a:buNone/>
              <a:defRPr sz="1662" b="1"/>
            </a:lvl1pPr>
            <a:lvl2pPr marL="316478" indent="0">
              <a:buNone/>
              <a:defRPr sz="1385" b="1"/>
            </a:lvl2pPr>
            <a:lvl3pPr marL="632954" indent="0">
              <a:buNone/>
              <a:defRPr sz="1246" b="1"/>
            </a:lvl3pPr>
            <a:lvl4pPr marL="949431" indent="0">
              <a:buNone/>
              <a:defRPr sz="1108" b="1"/>
            </a:lvl4pPr>
            <a:lvl5pPr marL="1265907" indent="0">
              <a:buNone/>
              <a:defRPr sz="1108" b="1"/>
            </a:lvl5pPr>
            <a:lvl6pPr marL="1582384" indent="0">
              <a:buNone/>
              <a:defRPr sz="1108" b="1"/>
            </a:lvl6pPr>
            <a:lvl7pPr marL="1898861" indent="0">
              <a:buNone/>
              <a:defRPr sz="1108" b="1"/>
            </a:lvl7pPr>
            <a:lvl8pPr marL="2215338" indent="0">
              <a:buNone/>
              <a:defRPr sz="1108" b="1"/>
            </a:lvl8pPr>
            <a:lvl9pPr marL="2531813" indent="0">
              <a:buNone/>
              <a:defRPr sz="1108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662"/>
            </a:lvl1pPr>
            <a:lvl2pPr>
              <a:defRPr sz="1385"/>
            </a:lvl2pPr>
            <a:lvl3pPr>
              <a:defRPr sz="1246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25C0F-A5BD-4D61-A217-E29EE26D97A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39778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4BA35-D66B-4632-B8C3-3009E824471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78761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61A05-3A82-4AF9-9CEF-9E560498159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92060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2215"/>
            </a:lvl1pPr>
            <a:lvl2pPr>
              <a:defRPr sz="1939"/>
            </a:lvl2pPr>
            <a:lvl3pPr>
              <a:defRPr sz="1662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6478" indent="0">
              <a:buNone/>
              <a:defRPr sz="831"/>
            </a:lvl2pPr>
            <a:lvl3pPr marL="632954" indent="0">
              <a:buNone/>
              <a:defRPr sz="692"/>
            </a:lvl3pPr>
            <a:lvl4pPr marL="949431" indent="0">
              <a:buNone/>
              <a:defRPr sz="623"/>
            </a:lvl4pPr>
            <a:lvl5pPr marL="1265907" indent="0">
              <a:buNone/>
              <a:defRPr sz="623"/>
            </a:lvl5pPr>
            <a:lvl6pPr marL="1582384" indent="0">
              <a:buNone/>
              <a:defRPr sz="623"/>
            </a:lvl6pPr>
            <a:lvl7pPr marL="1898861" indent="0">
              <a:buNone/>
              <a:defRPr sz="623"/>
            </a:lvl7pPr>
            <a:lvl8pPr marL="2215338" indent="0">
              <a:buNone/>
              <a:defRPr sz="623"/>
            </a:lvl8pPr>
            <a:lvl9pPr marL="2531813" indent="0">
              <a:buNone/>
              <a:defRPr sz="623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F6A1D-F6E4-4AB6-BA37-71F4D6765AE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82064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215"/>
            </a:lvl1pPr>
            <a:lvl2pPr marL="316478" indent="0">
              <a:buNone/>
              <a:defRPr sz="1939"/>
            </a:lvl2pPr>
            <a:lvl3pPr marL="632954" indent="0">
              <a:buNone/>
              <a:defRPr sz="1662"/>
            </a:lvl3pPr>
            <a:lvl4pPr marL="949431" indent="0">
              <a:buNone/>
              <a:defRPr sz="1385"/>
            </a:lvl4pPr>
            <a:lvl5pPr marL="1265907" indent="0">
              <a:buNone/>
              <a:defRPr sz="1385"/>
            </a:lvl5pPr>
            <a:lvl6pPr marL="1582384" indent="0">
              <a:buNone/>
              <a:defRPr sz="1385"/>
            </a:lvl6pPr>
            <a:lvl7pPr marL="1898861" indent="0">
              <a:buNone/>
              <a:defRPr sz="1385"/>
            </a:lvl7pPr>
            <a:lvl8pPr marL="2215338" indent="0">
              <a:buNone/>
              <a:defRPr sz="1385"/>
            </a:lvl8pPr>
            <a:lvl9pPr marL="2531813" indent="0">
              <a:buNone/>
              <a:defRPr sz="1385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6478" indent="0">
              <a:buNone/>
              <a:defRPr sz="831"/>
            </a:lvl2pPr>
            <a:lvl3pPr marL="632954" indent="0">
              <a:buNone/>
              <a:defRPr sz="692"/>
            </a:lvl3pPr>
            <a:lvl4pPr marL="949431" indent="0">
              <a:buNone/>
              <a:defRPr sz="623"/>
            </a:lvl4pPr>
            <a:lvl5pPr marL="1265907" indent="0">
              <a:buNone/>
              <a:defRPr sz="623"/>
            </a:lvl5pPr>
            <a:lvl6pPr marL="1582384" indent="0">
              <a:buNone/>
              <a:defRPr sz="623"/>
            </a:lvl6pPr>
            <a:lvl7pPr marL="1898861" indent="0">
              <a:buNone/>
              <a:defRPr sz="623"/>
            </a:lvl7pPr>
            <a:lvl8pPr marL="2215338" indent="0">
              <a:buNone/>
              <a:defRPr sz="623"/>
            </a:lvl8pPr>
            <a:lvl9pPr marL="2531813" indent="0">
              <a:buNone/>
              <a:defRPr sz="623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9598E-4C5C-4529-A0F1-30862C81774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29201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Campo Visual da Hansenías e Campo da nossa Rotina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2" rIns="91425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 Campo da nossa Rotina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2" rIns="91425" bIns="4571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69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2" rIns="91425" bIns="4571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69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2" rIns="91425" bIns="4571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69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576B4F6-A912-4A08-B6F7-A2D7795C90F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  <p:sldLayoutId id="21474843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4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46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46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46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46">
          <a:solidFill>
            <a:schemeClr val="tx2"/>
          </a:solidFill>
          <a:latin typeface="Arial" pitchFamily="34" charset="0"/>
        </a:defRPr>
      </a:lvl5pPr>
      <a:lvl6pPr marL="316478" algn="ctr" rtl="0" fontAlgn="base">
        <a:spcBef>
          <a:spcPct val="0"/>
        </a:spcBef>
        <a:spcAft>
          <a:spcPct val="0"/>
        </a:spcAft>
        <a:defRPr sz="3046">
          <a:solidFill>
            <a:schemeClr val="tx2"/>
          </a:solidFill>
          <a:latin typeface="Arial" pitchFamily="34" charset="0"/>
        </a:defRPr>
      </a:lvl6pPr>
      <a:lvl7pPr marL="632954" algn="ctr" rtl="0" fontAlgn="base">
        <a:spcBef>
          <a:spcPct val="0"/>
        </a:spcBef>
        <a:spcAft>
          <a:spcPct val="0"/>
        </a:spcAft>
        <a:defRPr sz="3046">
          <a:solidFill>
            <a:schemeClr val="tx2"/>
          </a:solidFill>
          <a:latin typeface="Arial" pitchFamily="34" charset="0"/>
        </a:defRPr>
      </a:lvl7pPr>
      <a:lvl8pPr marL="949431" algn="ctr" rtl="0" fontAlgn="base">
        <a:spcBef>
          <a:spcPct val="0"/>
        </a:spcBef>
        <a:spcAft>
          <a:spcPct val="0"/>
        </a:spcAft>
        <a:defRPr sz="3046">
          <a:solidFill>
            <a:schemeClr val="tx2"/>
          </a:solidFill>
          <a:latin typeface="Arial" pitchFamily="34" charset="0"/>
        </a:defRPr>
      </a:lvl8pPr>
      <a:lvl9pPr marL="1265907" algn="ctr" rtl="0" fontAlgn="base">
        <a:spcBef>
          <a:spcPct val="0"/>
        </a:spcBef>
        <a:spcAft>
          <a:spcPct val="0"/>
        </a:spcAft>
        <a:defRPr sz="3046">
          <a:solidFill>
            <a:schemeClr val="tx2"/>
          </a:solidFill>
          <a:latin typeface="Arial" pitchFamily="34" charset="0"/>
        </a:defRPr>
      </a:lvl9pPr>
    </p:titleStyle>
    <p:bodyStyle>
      <a:lvl1pPr marL="236300" indent="-236300" algn="l" rtl="0" eaLnBrk="0" fontAlgn="base" hangingPunct="0">
        <a:spcBef>
          <a:spcPct val="20000"/>
        </a:spcBef>
        <a:spcAft>
          <a:spcPct val="0"/>
        </a:spcAft>
        <a:buChar char="•"/>
        <a:defRPr sz="2215">
          <a:solidFill>
            <a:schemeClr val="tx1"/>
          </a:solidFill>
          <a:latin typeface="+mn-lt"/>
          <a:ea typeface="+mn-ea"/>
          <a:cs typeface="+mn-cs"/>
        </a:defRPr>
      </a:lvl1pPr>
      <a:lvl2pPr marL="513264" indent="-196733" algn="l" rtl="0" eaLnBrk="0" fontAlgn="base" hangingPunct="0">
        <a:spcBef>
          <a:spcPct val="20000"/>
        </a:spcBef>
        <a:spcAft>
          <a:spcPct val="0"/>
        </a:spcAft>
        <a:buChar char="–"/>
        <a:defRPr sz="1939">
          <a:solidFill>
            <a:schemeClr val="tx1"/>
          </a:solidFill>
          <a:latin typeface="+mn-lt"/>
        </a:defRPr>
      </a:lvl2pPr>
      <a:lvl3pPr marL="790229" indent="-157167" algn="l" rtl="0" eaLnBrk="0" fontAlgn="base" hangingPunct="0">
        <a:spcBef>
          <a:spcPct val="20000"/>
        </a:spcBef>
        <a:spcAft>
          <a:spcPct val="0"/>
        </a:spcAft>
        <a:buChar char="•"/>
        <a:defRPr sz="1662">
          <a:solidFill>
            <a:schemeClr val="tx1"/>
          </a:solidFill>
          <a:latin typeface="+mn-lt"/>
        </a:defRPr>
      </a:lvl3pPr>
      <a:lvl4pPr marL="1106760" indent="-157167" algn="l" rtl="0" eaLnBrk="0" fontAlgn="base" hangingPunct="0">
        <a:spcBef>
          <a:spcPct val="20000"/>
        </a:spcBef>
        <a:spcAft>
          <a:spcPct val="0"/>
        </a:spcAft>
        <a:buChar char="–"/>
        <a:defRPr sz="1385">
          <a:solidFill>
            <a:schemeClr val="tx1"/>
          </a:solidFill>
          <a:latin typeface="+mn-lt"/>
        </a:defRPr>
      </a:lvl4pPr>
      <a:lvl5pPr marL="1423291" indent="-157167" algn="l" rtl="0" eaLnBrk="0" fontAlgn="base" hangingPunct="0">
        <a:spcBef>
          <a:spcPct val="20000"/>
        </a:spcBef>
        <a:spcAft>
          <a:spcPct val="0"/>
        </a:spcAft>
        <a:buChar char="»"/>
        <a:defRPr sz="1385">
          <a:solidFill>
            <a:schemeClr val="tx1"/>
          </a:solidFill>
          <a:latin typeface="+mn-lt"/>
        </a:defRPr>
      </a:lvl5pPr>
      <a:lvl6pPr marL="1740622" indent="-158238" algn="l" rtl="0" fontAlgn="base">
        <a:spcBef>
          <a:spcPct val="20000"/>
        </a:spcBef>
        <a:spcAft>
          <a:spcPct val="0"/>
        </a:spcAft>
        <a:buChar char="»"/>
        <a:defRPr sz="1385">
          <a:solidFill>
            <a:schemeClr val="tx1"/>
          </a:solidFill>
          <a:latin typeface="+mn-lt"/>
        </a:defRPr>
      </a:lvl6pPr>
      <a:lvl7pPr marL="2057099" indent="-158238" algn="l" rtl="0" fontAlgn="base">
        <a:spcBef>
          <a:spcPct val="20000"/>
        </a:spcBef>
        <a:spcAft>
          <a:spcPct val="0"/>
        </a:spcAft>
        <a:buChar char="»"/>
        <a:defRPr sz="1385">
          <a:solidFill>
            <a:schemeClr val="tx1"/>
          </a:solidFill>
          <a:latin typeface="+mn-lt"/>
        </a:defRPr>
      </a:lvl7pPr>
      <a:lvl8pPr marL="2373576" indent="-158238" algn="l" rtl="0" fontAlgn="base">
        <a:spcBef>
          <a:spcPct val="20000"/>
        </a:spcBef>
        <a:spcAft>
          <a:spcPct val="0"/>
        </a:spcAft>
        <a:buChar char="»"/>
        <a:defRPr sz="1385">
          <a:solidFill>
            <a:schemeClr val="tx1"/>
          </a:solidFill>
          <a:latin typeface="+mn-lt"/>
        </a:defRPr>
      </a:lvl8pPr>
      <a:lvl9pPr marL="2690053" indent="-158238" algn="l" rtl="0" fontAlgn="base">
        <a:spcBef>
          <a:spcPct val="20000"/>
        </a:spcBef>
        <a:spcAft>
          <a:spcPct val="0"/>
        </a:spcAft>
        <a:buChar char="»"/>
        <a:defRPr sz="1385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632954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1pPr>
      <a:lvl2pPr marL="316478" algn="l" defTabSz="632954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2pPr>
      <a:lvl3pPr marL="632954" algn="l" defTabSz="632954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3pPr>
      <a:lvl4pPr marL="949431" algn="l" defTabSz="632954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4pPr>
      <a:lvl5pPr marL="1265907" algn="l" defTabSz="632954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5pPr>
      <a:lvl6pPr marL="1582384" algn="l" defTabSz="632954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6pPr>
      <a:lvl7pPr marL="1898861" algn="l" defTabSz="632954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7pPr>
      <a:lvl8pPr marL="2215338" algn="l" defTabSz="632954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8pPr>
      <a:lvl9pPr marL="2531813" algn="l" defTabSz="632954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31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199879-9296-4AAA-AD25-4B3D04B59359}" type="datetimeFigureOut">
              <a:rPr lang="en-US"/>
              <a:pPr>
                <a:defRPr/>
              </a:pPr>
              <a:t>5/25/2017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31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3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15110E3-E6C0-4773-B5E5-38217DE62333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46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46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46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46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46">
          <a:solidFill>
            <a:schemeClr val="tx1"/>
          </a:solidFill>
          <a:latin typeface="Calibri" pitchFamily="34" charset="0"/>
        </a:defRPr>
      </a:lvl5pPr>
      <a:lvl6pPr marL="316531" algn="ctr" rtl="0" fontAlgn="base">
        <a:spcBef>
          <a:spcPct val="0"/>
        </a:spcBef>
        <a:spcAft>
          <a:spcPct val="0"/>
        </a:spcAft>
        <a:defRPr sz="3046">
          <a:solidFill>
            <a:schemeClr val="tx1"/>
          </a:solidFill>
          <a:latin typeface="Calibri" pitchFamily="34" charset="0"/>
        </a:defRPr>
      </a:lvl6pPr>
      <a:lvl7pPr marL="633062" algn="ctr" rtl="0" fontAlgn="base">
        <a:spcBef>
          <a:spcPct val="0"/>
        </a:spcBef>
        <a:spcAft>
          <a:spcPct val="0"/>
        </a:spcAft>
        <a:defRPr sz="3046">
          <a:solidFill>
            <a:schemeClr val="tx1"/>
          </a:solidFill>
          <a:latin typeface="Calibri" pitchFamily="34" charset="0"/>
        </a:defRPr>
      </a:lvl7pPr>
      <a:lvl8pPr marL="949593" algn="ctr" rtl="0" fontAlgn="base">
        <a:spcBef>
          <a:spcPct val="0"/>
        </a:spcBef>
        <a:spcAft>
          <a:spcPct val="0"/>
        </a:spcAft>
        <a:defRPr sz="3046">
          <a:solidFill>
            <a:schemeClr val="tx1"/>
          </a:solidFill>
          <a:latin typeface="Calibri" pitchFamily="34" charset="0"/>
        </a:defRPr>
      </a:lvl8pPr>
      <a:lvl9pPr marL="1266124" algn="ctr" rtl="0" fontAlgn="base">
        <a:spcBef>
          <a:spcPct val="0"/>
        </a:spcBef>
        <a:spcAft>
          <a:spcPct val="0"/>
        </a:spcAft>
        <a:defRPr sz="3046">
          <a:solidFill>
            <a:schemeClr val="tx1"/>
          </a:solidFill>
          <a:latin typeface="Calibri" pitchFamily="34" charset="0"/>
        </a:defRPr>
      </a:lvl9pPr>
    </p:titleStyle>
    <p:bodyStyle>
      <a:lvl1pPr marL="237398" indent="-23739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14363" indent="-19783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91327" indent="-1582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107858" indent="-1582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24389" indent="-1582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40920" indent="-158265" algn="l" defTabSz="633062" rtl="0" eaLnBrk="1" latinLnBrk="0" hangingPunct="1">
        <a:spcBef>
          <a:spcPct val="20000"/>
        </a:spcBef>
        <a:buFont typeface="Arial" pitchFamily="34" charset="0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indent="-158265" algn="l" defTabSz="633062" rtl="0" eaLnBrk="1" latinLnBrk="0" hangingPunct="1">
        <a:spcBef>
          <a:spcPct val="20000"/>
        </a:spcBef>
        <a:buFont typeface="Arial" pitchFamily="34" charset="0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73982" indent="-158265" algn="l" defTabSz="633062" rtl="0" eaLnBrk="1" latinLnBrk="0" hangingPunct="1">
        <a:spcBef>
          <a:spcPct val="20000"/>
        </a:spcBef>
        <a:buFont typeface="Arial" pitchFamily="34" charset="0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90513" indent="-158265" algn="l" defTabSz="633062" rtl="0" eaLnBrk="1" latinLnBrk="0" hangingPunct="1">
        <a:spcBef>
          <a:spcPct val="20000"/>
        </a:spcBef>
        <a:buFont typeface="Arial" pitchFamily="34" charset="0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1pPr>
      <a:lvl2pPr marL="316531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2pPr>
      <a:lvl3pPr marL="633062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3pPr>
      <a:lvl4pPr marL="949593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4pPr>
      <a:lvl5pPr marL="1266124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5pPr>
      <a:lvl6pPr marL="1582655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6pPr>
      <a:lvl7pPr marL="1899186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7pPr>
      <a:lvl8pPr marL="2215717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8pPr>
      <a:lvl9pPr marL="2532248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tângulo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27" name="Retângulo 15"/>
          <p:cNvSpPr>
            <a:spLocks noChangeArrowheads="1"/>
          </p:cNvSpPr>
          <p:nvPr/>
        </p:nvSpPr>
        <p:spPr bwMode="white">
          <a:xfrm>
            <a:off x="0" y="3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2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29" name="Retângulo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48829" y="6388103"/>
            <a:ext cx="8833247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5791201" y="6405566"/>
            <a:ext cx="3044429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969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DE8973-1BB9-4435-91C7-A6F7B82C0A02}" type="datetimeFigureOut">
              <a:rPr lang="pt-BR"/>
              <a:pPr>
                <a:defRPr/>
              </a:pPr>
              <a:t>25/05/2017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304800" y="6410328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3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2" y="155575"/>
            <a:ext cx="8833247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52402" y="1276350"/>
            <a:ext cx="8833247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4362451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4343400" y="1039816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108">
                <a:solidFill>
                  <a:srgbClr val="7B9899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59876B09-99FA-494E-8772-AAB4945CD97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  <p:sp>
        <p:nvSpPr>
          <p:cNvPr id="4110" name="Espaço Reservado para Título 21"/>
          <p:cNvSpPr>
            <a:spLocks noGrp="1"/>
          </p:cNvSpPr>
          <p:nvPr>
            <p:ph type="title"/>
          </p:nvPr>
        </p:nvSpPr>
        <p:spPr bwMode="auto">
          <a:xfrm>
            <a:off x="301229" y="228603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estilo do título mestre</a:t>
            </a:r>
            <a:endParaRPr lang="en-US" altLang="en-US" smtClean="0"/>
          </a:p>
        </p:txBody>
      </p:sp>
      <p:sp>
        <p:nvSpPr>
          <p:cNvPr id="4111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301229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os estilos do texto mestre</a:t>
            </a:r>
          </a:p>
          <a:p>
            <a:pPr lvl="1"/>
            <a:r>
              <a:rPr lang="pt-BR" altLang="en-US" smtClean="0"/>
              <a:t>Segundo nível</a:t>
            </a:r>
          </a:p>
          <a:p>
            <a:pPr lvl="2"/>
            <a:r>
              <a:rPr lang="pt-BR" altLang="en-US" smtClean="0"/>
              <a:t>Terceiro nível</a:t>
            </a:r>
          </a:p>
          <a:p>
            <a:pPr lvl="3"/>
            <a:r>
              <a:rPr lang="pt-BR" altLang="en-US" smtClean="0"/>
              <a:t>Quarto nível</a:t>
            </a:r>
          </a:p>
          <a:p>
            <a:pPr lvl="4"/>
            <a:r>
              <a:rPr lang="pt-BR" altLang="en-US" smtClean="0"/>
              <a:t>Quinto nível</a:t>
            </a:r>
            <a:endParaRPr lang="en-US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3" r:id="rId1"/>
    <p:sldLayoutId id="2147484324" r:id="rId2"/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85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85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85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85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85">
          <a:solidFill>
            <a:srgbClr val="7B9899"/>
          </a:solidFill>
          <a:latin typeface="Georgia" pitchFamily="18" charset="0"/>
        </a:defRPr>
      </a:lvl5pPr>
      <a:lvl6pPr marL="316531" algn="ctr" rtl="0" fontAlgn="base">
        <a:spcBef>
          <a:spcPct val="0"/>
        </a:spcBef>
        <a:spcAft>
          <a:spcPct val="0"/>
        </a:spcAft>
        <a:defRPr sz="2285">
          <a:solidFill>
            <a:srgbClr val="7B9899"/>
          </a:solidFill>
          <a:latin typeface="Georgia" pitchFamily="18" charset="0"/>
        </a:defRPr>
      </a:lvl6pPr>
      <a:lvl7pPr marL="633062" algn="ctr" rtl="0" fontAlgn="base">
        <a:spcBef>
          <a:spcPct val="0"/>
        </a:spcBef>
        <a:spcAft>
          <a:spcPct val="0"/>
        </a:spcAft>
        <a:defRPr sz="2285">
          <a:solidFill>
            <a:srgbClr val="7B9899"/>
          </a:solidFill>
          <a:latin typeface="Georgia" pitchFamily="18" charset="0"/>
        </a:defRPr>
      </a:lvl7pPr>
      <a:lvl8pPr marL="949593" algn="ctr" rtl="0" fontAlgn="base">
        <a:spcBef>
          <a:spcPct val="0"/>
        </a:spcBef>
        <a:spcAft>
          <a:spcPct val="0"/>
        </a:spcAft>
        <a:defRPr sz="2285">
          <a:solidFill>
            <a:srgbClr val="7B9899"/>
          </a:solidFill>
          <a:latin typeface="Georgia" pitchFamily="18" charset="0"/>
        </a:defRPr>
      </a:lvl8pPr>
      <a:lvl9pPr marL="1266124" algn="ctr" rtl="0" fontAlgn="base">
        <a:spcBef>
          <a:spcPct val="0"/>
        </a:spcBef>
        <a:spcAft>
          <a:spcPct val="0"/>
        </a:spcAft>
        <a:defRPr sz="2285">
          <a:solidFill>
            <a:srgbClr val="7B9899"/>
          </a:solidFill>
          <a:latin typeface="Georgia" pitchFamily="18" charset="0"/>
        </a:defRPr>
      </a:lvl9pPr>
    </p:titleStyle>
    <p:bodyStyle>
      <a:lvl1pPr marL="189040" indent="-18904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1869" kern="1200">
          <a:solidFill>
            <a:schemeClr val="tx1"/>
          </a:solidFill>
          <a:latin typeface="+mn-lt"/>
          <a:ea typeface="+mn-ea"/>
          <a:cs typeface="+mn-cs"/>
        </a:defRPr>
      </a:lvl1pPr>
      <a:lvl2pPr marL="379178" indent="-18904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1523" kern="1200">
          <a:solidFill>
            <a:schemeClr val="tx2"/>
          </a:solidFill>
          <a:latin typeface="+mn-lt"/>
          <a:ea typeface="+mn-ea"/>
          <a:cs typeface="+mn-cs"/>
        </a:defRPr>
      </a:lvl2pPr>
      <a:lvl3pPr marL="569316" indent="-158265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anose="05020102010507070707" pitchFamily="18" charset="2"/>
        <a:buChar char=""/>
        <a:defRPr sz="1385" kern="1200">
          <a:solidFill>
            <a:schemeClr val="tx1"/>
          </a:solidFill>
          <a:latin typeface="+mn-lt"/>
          <a:ea typeface="+mn-ea"/>
          <a:cs typeface="+mn-cs"/>
        </a:defRPr>
      </a:lvl3pPr>
      <a:lvl4pPr marL="759455" indent="-158265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anose="05000000000000000000" pitchFamily="2" charset="2"/>
        <a:buChar char=""/>
        <a:defRPr sz="1385" kern="1200">
          <a:solidFill>
            <a:schemeClr val="tx2"/>
          </a:solidFill>
          <a:latin typeface="+mn-lt"/>
          <a:ea typeface="+mn-ea"/>
          <a:cs typeface="+mn-cs"/>
        </a:defRPr>
      </a:lvl4pPr>
      <a:lvl5pPr marL="949593" indent="-158265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139512" indent="-126612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46" kern="1200">
          <a:solidFill>
            <a:schemeClr val="tx1"/>
          </a:solidFill>
          <a:latin typeface="+mn-lt"/>
          <a:ea typeface="+mn-ea"/>
          <a:cs typeface="+mn-cs"/>
        </a:defRPr>
      </a:lvl6pPr>
      <a:lvl7pPr marL="1329430" indent="-126612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108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456043" indent="-126612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108" kern="1200">
          <a:solidFill>
            <a:schemeClr val="tx1"/>
          </a:solidFill>
          <a:latin typeface="+mn-lt"/>
          <a:ea typeface="+mn-ea"/>
          <a:cs typeface="+mn-cs"/>
        </a:defRPr>
      </a:lvl8pPr>
      <a:lvl9pPr marL="1645961" indent="-126612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969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165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330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9495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2661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5826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18991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2157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5322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2.xml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image" Target="../media/image69.wmf"/><Relationship Id="rId7" Type="http://schemas.openxmlformats.org/officeDocument/2006/relationships/image" Target="../media/image73.wmf"/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wmf"/><Relationship Id="rId11" Type="http://schemas.openxmlformats.org/officeDocument/2006/relationships/image" Target="../media/image54.jpg"/><Relationship Id="rId5" Type="http://schemas.openxmlformats.org/officeDocument/2006/relationships/image" Target="../media/image71.wmf"/><Relationship Id="rId10" Type="http://schemas.openxmlformats.org/officeDocument/2006/relationships/image" Target="../media/image76.wmf"/><Relationship Id="rId4" Type="http://schemas.openxmlformats.org/officeDocument/2006/relationships/image" Target="../media/image70.wmf"/><Relationship Id="rId9" Type="http://schemas.openxmlformats.org/officeDocument/2006/relationships/image" Target="../media/image75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4646472" cy="6858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4647900" y="2391943"/>
            <a:ext cx="44960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800" b="1" dirty="0" smtClean="0">
                <a:solidFill>
                  <a:srgbClr val="6B2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XXVIII Reunião Técnica de Avaliação </a:t>
            </a:r>
            <a:r>
              <a:rPr lang="pt-BR" sz="2800" b="1" dirty="0">
                <a:solidFill>
                  <a:srgbClr val="6B2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das </a:t>
            </a:r>
            <a:r>
              <a:rPr lang="pt-BR" sz="2800" b="1" dirty="0" smtClean="0">
                <a:solidFill>
                  <a:srgbClr val="6B2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Ações </a:t>
            </a:r>
            <a:r>
              <a:rPr lang="pt-BR" sz="2800" b="1" dirty="0">
                <a:solidFill>
                  <a:srgbClr val="6B2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de </a:t>
            </a:r>
            <a:r>
              <a:rPr lang="pt-BR" sz="2800" b="1" dirty="0" smtClean="0">
                <a:solidFill>
                  <a:srgbClr val="6B2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Controle </a:t>
            </a:r>
            <a:r>
              <a:rPr lang="pt-BR" sz="2800" b="1" dirty="0">
                <a:solidFill>
                  <a:srgbClr val="6B2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da Hanseníase </a:t>
            </a:r>
            <a:endParaRPr lang="pt-BR" sz="2800" b="1" dirty="0" smtClean="0">
              <a:solidFill>
                <a:srgbClr val="6B2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2800" b="1" dirty="0" smtClean="0">
                <a:solidFill>
                  <a:srgbClr val="6B2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                      2016</a:t>
            </a:r>
            <a:endParaRPr lang="pt-BR" sz="2800" b="1" dirty="0">
              <a:solidFill>
                <a:srgbClr val="6B2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747396" y="5715685"/>
            <a:ext cx="2495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b="1" dirty="0">
                <a:solidFill>
                  <a:srgbClr val="592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17 – 18 de maio de 2017</a:t>
            </a:r>
          </a:p>
        </p:txBody>
      </p:sp>
      <p:sp>
        <p:nvSpPr>
          <p:cNvPr id="4" name="Retângulo 3"/>
          <p:cNvSpPr/>
          <p:nvPr/>
        </p:nvSpPr>
        <p:spPr>
          <a:xfrm>
            <a:off x="4647900" y="144311"/>
            <a:ext cx="440664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en-US" sz="2000" dirty="0">
                <a:solidFill>
                  <a:srgbClr val="762F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Programa Estadual de Controle da Hanseníase</a:t>
            </a:r>
            <a:r>
              <a:rPr lang="pt-BR" altLang="en-US" sz="2000" dirty="0">
                <a:solidFill>
                  <a:srgbClr val="762F06"/>
                </a:solidFill>
                <a:latin typeface="Calibri" panose="020F0502020204030204" pitchFamily="34" charset="0"/>
              </a:rPr>
              <a:t/>
            </a:r>
            <a:br>
              <a:rPr lang="pt-BR" altLang="en-US" sz="2000" dirty="0">
                <a:solidFill>
                  <a:srgbClr val="762F06"/>
                </a:solidFill>
                <a:latin typeface="Calibri" panose="020F0502020204030204" pitchFamily="34" charset="0"/>
              </a:rPr>
            </a:br>
            <a:r>
              <a:rPr lang="pt-BR" altLang="en-US" dirty="0">
                <a:solidFill>
                  <a:srgbClr val="762F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Divisão Técnica de Vigilância Epidemiológica em Hanseníase do CVE</a:t>
            </a:r>
            <a:endParaRPr lang="pt-BR" dirty="0">
              <a:solidFill>
                <a:srgbClr val="762F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7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00" y="1"/>
            <a:ext cx="4978400" cy="683475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927323" y="1"/>
            <a:ext cx="5216677" cy="6974091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292100" h="114300"/>
            </a:sp3d>
          </a:bodyPr>
          <a:lstStyle/>
          <a:p>
            <a:r>
              <a:rPr lang="pt-BR" sz="4400" b="1" dirty="0" smtClean="0">
                <a:solidFill>
                  <a:srgbClr val="B92F01"/>
                </a:solidFill>
                <a:effectLst>
                  <a:glow>
                    <a:schemeClr val="accent1"/>
                  </a:glow>
                </a:effectLst>
              </a:rPr>
              <a:t>2. Estigma e Discriminação</a:t>
            </a:r>
            <a:endParaRPr lang="pt-BR" sz="4400" b="1" dirty="0">
              <a:solidFill>
                <a:srgbClr val="B92F01"/>
              </a:solidFill>
              <a:effectLst>
                <a:glow>
                  <a:schemeClr val="accent1"/>
                </a:glow>
              </a:effectLst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pt-BR" dirty="0" smtClean="0"/>
              <a:t>Impacto negativo no acesso ao diagnóstico</a:t>
            </a:r>
          </a:p>
          <a:p>
            <a:r>
              <a:rPr lang="pt-BR" dirty="0" smtClean="0"/>
              <a:t>Resultado do Tratamento ou na atenção</a:t>
            </a:r>
          </a:p>
          <a:p>
            <a:r>
              <a:rPr lang="pt-BR" dirty="0" smtClean="0"/>
              <a:t>Afetar o funcionamento social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r>
              <a:rPr lang="pt-BR" dirty="0" smtClean="0"/>
              <a:t>Atraso no diagnóstico</a:t>
            </a:r>
          </a:p>
          <a:p>
            <a:r>
              <a:rPr lang="pt-BR" dirty="0" smtClean="0"/>
              <a:t>Aumento da transmissão na</a:t>
            </a:r>
          </a:p>
          <a:p>
            <a:pPr marL="0" indent="0">
              <a:buNone/>
            </a:pPr>
            <a:r>
              <a:rPr lang="pt-BR" dirty="0" smtClean="0"/>
              <a:t> família e comunidade.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989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348 -0.00555 L 3.05556E-6 -3.3333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74" y="27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/>
      <p:bldP spid="8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372" y="846138"/>
            <a:ext cx="7311301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185648" y="3703705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Obrigada!</a:t>
            </a:r>
          </a:p>
          <a:p>
            <a:r>
              <a:rPr lang="pt-BR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Mary Lise C. </a:t>
            </a:r>
            <a:r>
              <a:rPr lang="pt-BR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Marzliak</a:t>
            </a:r>
            <a:endParaRPr lang="pt-B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840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4294967295"/>
          </p:nvPr>
        </p:nvSpPr>
        <p:spPr>
          <a:xfrm>
            <a:off x="0" y="1570038"/>
            <a:ext cx="4038600" cy="2828925"/>
          </a:xfrm>
        </p:spPr>
        <p:txBody>
          <a:bodyPr/>
          <a:lstStyle/>
          <a:p>
            <a:pPr marL="0" indent="0">
              <a:buNone/>
            </a:pPr>
            <a:endParaRPr lang="pt-BR" sz="2400" dirty="0" smtClean="0"/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dirty="0" smtClean="0"/>
              <a:t>Para redução da carga da doença</a:t>
            </a:r>
          </a:p>
          <a:p>
            <a:pPr marL="0" indent="0">
              <a:buNone/>
            </a:pPr>
            <a:r>
              <a:rPr lang="pt-BR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</a:p>
          <a:p>
            <a:pPr marL="0" indent="0">
              <a:buNone/>
            </a:pPr>
            <a:r>
              <a:rPr lang="pt-BR" sz="2400" dirty="0" smtClean="0"/>
              <a:t>Evitar Incapacidades Permanentes nas crianças afetadas pela hanseníase </a:t>
            </a:r>
          </a:p>
          <a:p>
            <a:pPr marL="0" indent="0">
              <a:buNone/>
            </a:pPr>
            <a:endParaRPr lang="pt-BR" sz="24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4294967295"/>
          </p:nvPr>
        </p:nvSpPr>
        <p:spPr>
          <a:xfrm>
            <a:off x="5105400" y="171450"/>
            <a:ext cx="4038600" cy="1116013"/>
          </a:xfrm>
        </p:spPr>
        <p:txBody>
          <a:bodyPr/>
          <a:lstStyle/>
          <a:p>
            <a:r>
              <a:rPr lang="pt-BR" dirty="0" smtClean="0"/>
              <a:t>Fóruns específicos em todo o mundo para assegurar o compromisso</a:t>
            </a:r>
          </a:p>
        </p:txBody>
      </p:sp>
      <p:pic>
        <p:nvPicPr>
          <p:cNvPr id="2050" name="Picture 2" descr="http://www.smhf.or.jp/ambassador/images/ph063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" y="3089188"/>
            <a:ext cx="6899555" cy="351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ço Reservado para Conteúdo 3"/>
          <p:cNvSpPr txBox="1">
            <a:spLocks/>
          </p:cNvSpPr>
          <p:nvPr/>
        </p:nvSpPr>
        <p:spPr bwMode="auto">
          <a:xfrm>
            <a:off x="5105400" y="1455271"/>
            <a:ext cx="4038600" cy="165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2" rIns="91425" bIns="45712" numCol="1" anchor="t" anchorCtr="0" compatLnSpc="1">
            <a:prstTxWarp prst="textNoShape">
              <a:avLst/>
            </a:prstTxWarp>
          </a:bodyPr>
          <a:lstStyle>
            <a:lvl1pPr marL="236300" indent="-2363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39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3264" indent="-19673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62">
                <a:solidFill>
                  <a:schemeClr val="tx1"/>
                </a:solidFill>
                <a:latin typeface="+mn-lt"/>
              </a:defRPr>
            </a:lvl2pPr>
            <a:lvl3pPr marL="790229" indent="-157167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385">
                <a:solidFill>
                  <a:schemeClr val="tx1"/>
                </a:solidFill>
                <a:latin typeface="+mn-lt"/>
              </a:defRPr>
            </a:lvl3pPr>
            <a:lvl4pPr marL="1106760" indent="-15716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46">
                <a:solidFill>
                  <a:schemeClr val="tx1"/>
                </a:solidFill>
                <a:latin typeface="+mn-lt"/>
              </a:defRPr>
            </a:lvl4pPr>
            <a:lvl5pPr marL="1423291" indent="-157167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46">
                <a:solidFill>
                  <a:schemeClr val="tx1"/>
                </a:solidFill>
                <a:latin typeface="+mn-lt"/>
              </a:defRPr>
            </a:lvl5pPr>
            <a:lvl6pPr marL="1740622" indent="-1582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46">
                <a:solidFill>
                  <a:schemeClr val="tx1"/>
                </a:solidFill>
                <a:latin typeface="+mn-lt"/>
              </a:defRPr>
            </a:lvl6pPr>
            <a:lvl7pPr marL="2057099" indent="-1582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46">
                <a:solidFill>
                  <a:schemeClr val="tx1"/>
                </a:solidFill>
                <a:latin typeface="+mn-lt"/>
              </a:defRPr>
            </a:lvl7pPr>
            <a:lvl8pPr marL="2373576" indent="-1582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46">
                <a:solidFill>
                  <a:schemeClr val="tx1"/>
                </a:solidFill>
                <a:latin typeface="+mn-lt"/>
              </a:defRPr>
            </a:lvl8pPr>
            <a:lvl9pPr marL="2690053" indent="-1582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46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kern="0" dirty="0" err="1" smtClean="0"/>
              <a:t>Cupula</a:t>
            </a:r>
            <a:r>
              <a:rPr lang="pt-BR" kern="0" dirty="0" smtClean="0"/>
              <a:t> Internacional de Hanseníase reafirmou o compromisso político em Bangkok em 2013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636" y="1455271"/>
            <a:ext cx="7499618" cy="37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spaço Reservado para Conteúdo 3"/>
          <p:cNvSpPr txBox="1">
            <a:spLocks/>
          </p:cNvSpPr>
          <p:nvPr/>
        </p:nvSpPr>
        <p:spPr bwMode="auto">
          <a:xfrm>
            <a:off x="4762500" y="3089188"/>
            <a:ext cx="4038600" cy="164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2" rIns="91425" bIns="45712" numCol="1" anchor="t" anchorCtr="0" compatLnSpc="1">
            <a:prstTxWarp prst="textNoShape">
              <a:avLst/>
            </a:prstTxWarp>
          </a:bodyPr>
          <a:lstStyle>
            <a:lvl1pPr marL="236300" indent="-2363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39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3264" indent="-19673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62">
                <a:solidFill>
                  <a:schemeClr val="tx1"/>
                </a:solidFill>
                <a:latin typeface="+mn-lt"/>
              </a:defRPr>
            </a:lvl2pPr>
            <a:lvl3pPr marL="790229" indent="-157167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385">
                <a:solidFill>
                  <a:schemeClr val="tx1"/>
                </a:solidFill>
                <a:latin typeface="+mn-lt"/>
              </a:defRPr>
            </a:lvl3pPr>
            <a:lvl4pPr marL="1106760" indent="-15716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46">
                <a:solidFill>
                  <a:schemeClr val="tx1"/>
                </a:solidFill>
                <a:latin typeface="+mn-lt"/>
              </a:defRPr>
            </a:lvl4pPr>
            <a:lvl5pPr marL="1423291" indent="-157167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46">
                <a:solidFill>
                  <a:schemeClr val="tx1"/>
                </a:solidFill>
                <a:latin typeface="+mn-lt"/>
              </a:defRPr>
            </a:lvl5pPr>
            <a:lvl6pPr marL="1740622" indent="-1582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46">
                <a:solidFill>
                  <a:schemeClr val="tx1"/>
                </a:solidFill>
                <a:latin typeface="+mn-lt"/>
              </a:defRPr>
            </a:lvl6pPr>
            <a:lvl7pPr marL="2057099" indent="-1582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46">
                <a:solidFill>
                  <a:schemeClr val="tx1"/>
                </a:solidFill>
                <a:latin typeface="+mn-lt"/>
              </a:defRPr>
            </a:lvl7pPr>
            <a:lvl8pPr marL="2373576" indent="-1582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46">
                <a:solidFill>
                  <a:schemeClr val="tx1"/>
                </a:solidFill>
                <a:latin typeface="+mn-lt"/>
              </a:defRPr>
            </a:lvl8pPr>
            <a:lvl9pPr marL="2690053" indent="-158238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46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800" kern="0" dirty="0" err="1" smtClean="0"/>
              <a:t>Sasakawa</a:t>
            </a:r>
            <a:r>
              <a:rPr lang="pt-BR" sz="2800" kern="0" dirty="0" smtClean="0"/>
              <a:t> Memorial Health Foundation se comprometeu a alocar mais recursos apoiando os países para que </a:t>
            </a:r>
            <a:r>
              <a:rPr lang="pt-BR" sz="2800" kern="0" dirty="0" err="1" smtClean="0"/>
              <a:t>honrrem</a:t>
            </a:r>
            <a:r>
              <a:rPr lang="pt-BR" sz="2800" kern="0" dirty="0" smtClean="0"/>
              <a:t> o compromisso</a:t>
            </a:r>
            <a:endParaRPr lang="pt-BR" sz="2800" kern="0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" y="-95794"/>
            <a:ext cx="9144000" cy="695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9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3" grpId="1" uiExpand="1" build="p"/>
      <p:bldP spid="4" grpId="0" uiExpand="1" build="p"/>
      <p:bldP spid="4" grpId="1" uiExpand="1" build="p"/>
      <p:bldP spid="10" grpId="0" uiExpand="1"/>
      <p:bldP spid="10" grpId="1" uiExpand="1"/>
      <p:bldP spid="12" grpId="0" uiExpan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Indicadores para o Monitoramento</a:t>
            </a:r>
            <a:br>
              <a:rPr lang="pt-BR" dirty="0" smtClean="0"/>
            </a:br>
            <a:r>
              <a:rPr lang="pt-BR" dirty="0" smtClean="0"/>
              <a:t>Proposta da Estratégia Global 2016-2010</a:t>
            </a:r>
            <a:endParaRPr lang="pt-BR" dirty="0"/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299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5333"/>
                <a:gridCol w="1363134"/>
                <a:gridCol w="601133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Indicador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Desagregado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pt-BR" dirty="0" smtClean="0"/>
                        <a:t>1. Detecção Anual de Casos Novos por 100.000hab.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Taxa de Casos Novos por Sexo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olidFill>
                            <a:srgbClr val="FF0000"/>
                          </a:solidFill>
                          <a:sym typeface="Wingdings"/>
                        </a:rPr>
                        <a:t></a:t>
                      </a:r>
                      <a:endParaRPr lang="pt-BR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Taxa de Casos Novos por Idade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sym typeface="Wingdings"/>
                        </a:rPr>
                        <a:t></a:t>
                      </a:r>
                      <a:endParaRPr lang="pt-BR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2. Prevalência pontual ou de ponto por 10.000ha.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sym typeface="Wingdings"/>
                        </a:rPr>
                        <a:t></a:t>
                      </a:r>
                      <a:endParaRPr lang="pt-BR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3.Proporção de Casos Novos com Grau 2 de Incapacidade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Proporção por Sexo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sym typeface="Wingdings"/>
                        </a:rPr>
                        <a:t></a:t>
                      </a:r>
                      <a:endParaRPr lang="pt-BR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4.Numero de IG2 entre os casos novos pediátricos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sym typeface="Wingdings"/>
                        </a:rPr>
                        <a:t></a:t>
                      </a:r>
                      <a:endParaRPr lang="pt-BR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5. Número de Recidivas entre os casos notificados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sym typeface="Wingdings"/>
                        </a:rPr>
                        <a:t></a:t>
                      </a:r>
                      <a:endParaRPr lang="pt-BR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6. Proporção de casos MB entre os casos novos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sym typeface="Wingdings"/>
                        </a:rPr>
                        <a:t></a:t>
                      </a:r>
                      <a:endParaRPr lang="pt-BR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7. Taxa de Conclusão de PQT em todos os casos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sym typeface="Wingdings"/>
                        </a:rPr>
                        <a:t></a:t>
                      </a:r>
                      <a:endParaRPr lang="pt-BR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8. Disponibilidade do</a:t>
                      </a:r>
                      <a:r>
                        <a:rPr lang="pt-BR" baseline="0" dirty="0" smtClean="0"/>
                        <a:t> sistema de notificação de casos pela internet que permita a desagregação por idade, sexo, local de residência e outros critérios pertinentes ( por exemplo, estrangeiros).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sym typeface="Wingdings"/>
                        </a:rPr>
                        <a:t></a:t>
                      </a:r>
                      <a:endParaRPr lang="pt-BR" sz="18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01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Indicadores para o Monitoramento</a:t>
            </a:r>
            <a:br>
              <a:rPr lang="pt-BR" dirty="0" smtClean="0"/>
            </a:br>
            <a:r>
              <a:rPr lang="pt-BR" dirty="0" smtClean="0"/>
              <a:t>Proposta da Estratégia Global 2016-2010</a:t>
            </a:r>
            <a:endParaRPr lang="pt-BR" dirty="0"/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3834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9933"/>
                <a:gridCol w="1388534"/>
                <a:gridCol w="601133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Indicador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Desagregado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dirty="0"/>
                    </a:p>
                  </a:txBody>
                  <a:tcPr/>
                </a:tc>
              </a:tr>
              <a:tr h="357293">
                <a:tc>
                  <a:txBody>
                    <a:bodyPr/>
                    <a:lstStyle/>
                    <a:p>
                      <a:r>
                        <a:rPr lang="pt-BR" dirty="0" smtClean="0"/>
                        <a:t>9. Proporção de Contatos Examinados entre os registrados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ym typeface="Wingdings"/>
                        </a:rPr>
                        <a:t></a:t>
                      </a:r>
                      <a:endParaRPr lang="pt-BR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10. Proporção de pacientes submetidos à avaliação de incapacidades ao final do tratamento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Sexo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sym typeface="Wingdings"/>
                        </a:rPr>
                        <a:t></a:t>
                      </a:r>
                      <a:endParaRPr lang="pt-BR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11. Proporção de pacientes que apresentaram reação entre os casos novos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Classificação Operacional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sym typeface="Wingdings"/>
                        </a:rPr>
                        <a:t></a:t>
                      </a:r>
                      <a:endParaRPr lang="pt-BR" sz="1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12. Proporção de reações ocorridas depois do tratamento entre o nº total  de reações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13. Numero de pacientes curados com novas incapacidades não presentes no final do tratamento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14. Proporção de pessoas afetadas por hanseníase em programas de apoio e </a:t>
                      </a:r>
                      <a:r>
                        <a:rPr lang="pt-BR" dirty="0" err="1" smtClean="0"/>
                        <a:t>auto-cuidado</a:t>
                      </a:r>
                      <a:r>
                        <a:rPr lang="pt-BR" dirty="0" smtClean="0"/>
                        <a:t> entre pacientes com grau IG1</a:t>
                      </a:r>
                      <a:r>
                        <a:rPr lang="pt-BR" baseline="0" dirty="0" smtClean="0"/>
                        <a:t> e IG2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15.Legislação discriminatória contra as pessoas afetadas pela hanseníase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... 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16. Normas e ou regulamentações facilitadoras da inclusão de pessoas afetadas pela hanseníase e suas comunidades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...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tângulo 2"/>
          <p:cNvSpPr/>
          <p:nvPr/>
        </p:nvSpPr>
        <p:spPr>
          <a:xfrm>
            <a:off x="524933" y="4106335"/>
            <a:ext cx="6062133" cy="457198"/>
          </a:xfrm>
          <a:prstGeom prst="rect">
            <a:avLst/>
          </a:prstGeom>
          <a:solidFill>
            <a:srgbClr val="E9EDF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 smtClean="0">
                <a:solidFill>
                  <a:srgbClr val="C00000"/>
                </a:solidFill>
              </a:rPr>
              <a:t>Traduzindo:</a:t>
            </a:r>
          </a:p>
          <a:p>
            <a:r>
              <a:rPr lang="pt-BR" sz="1200" dirty="0" smtClean="0">
                <a:solidFill>
                  <a:srgbClr val="C00000"/>
                </a:solidFill>
              </a:rPr>
              <a:t>14. Entre aqueles com IG1 e IG2 quantos participam de programas de apoio e </a:t>
            </a:r>
            <a:r>
              <a:rPr lang="pt-BR" sz="1200" dirty="0" err="1" smtClean="0">
                <a:solidFill>
                  <a:srgbClr val="C00000"/>
                </a:solidFill>
              </a:rPr>
              <a:t>auto-cuidado</a:t>
            </a:r>
            <a:endParaRPr lang="pt-BR" sz="1200" dirty="0">
              <a:solidFill>
                <a:srgbClr val="C0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 rot="20467869">
            <a:off x="7044267" y="3318933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C00000"/>
                </a:solidFill>
              </a:rPr>
              <a:t>especial</a:t>
            </a:r>
            <a:endParaRPr lang="pt-BR" sz="1200" dirty="0">
              <a:solidFill>
                <a:srgbClr val="C0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 rot="20467869">
            <a:off x="7196667" y="4580465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C00000"/>
                </a:solidFill>
              </a:rPr>
              <a:t>especial</a:t>
            </a:r>
            <a:endParaRPr lang="pt-BR" sz="1200" dirty="0">
              <a:solidFill>
                <a:srgbClr val="C000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 rot="20467869">
            <a:off x="7306732" y="5083747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C00000"/>
                </a:solidFill>
              </a:rPr>
              <a:t>especial</a:t>
            </a:r>
            <a:endParaRPr lang="pt-BR" sz="1200" dirty="0">
              <a:solidFill>
                <a:srgbClr val="C000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 rot="20467869">
            <a:off x="7196666" y="3722973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C00000"/>
                </a:solidFill>
              </a:rPr>
              <a:t>especial</a:t>
            </a:r>
            <a:endParaRPr lang="pt-BR" sz="1200" dirty="0">
              <a:solidFill>
                <a:srgbClr val="C0000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 rot="20467869">
            <a:off x="7162804" y="4226254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C00000"/>
                </a:solidFill>
              </a:rPr>
              <a:t>especial</a:t>
            </a:r>
            <a:endParaRPr lang="pt-BR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Indicadores para o Monitoramento</a:t>
            </a:r>
            <a:br>
              <a:rPr lang="pt-BR" dirty="0" smtClean="0"/>
            </a:br>
            <a:r>
              <a:rPr lang="pt-BR" dirty="0" smtClean="0"/>
              <a:t>Proposta da Estratégia Global 2016-2010</a:t>
            </a:r>
            <a:endParaRPr lang="pt-BR" dirty="0"/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6867"/>
                <a:gridCol w="1371600"/>
                <a:gridCol w="601133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Indicador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Desagregado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dirty="0"/>
                    </a:p>
                  </a:txBody>
                  <a:tcPr/>
                </a:tc>
              </a:tr>
              <a:tr h="357293">
                <a:tc>
                  <a:txBody>
                    <a:bodyPr/>
                    <a:lstStyle/>
                    <a:p>
                      <a:r>
                        <a:rPr lang="pt-BR" dirty="0" smtClean="0"/>
                        <a:t>17. Pessoas afetadas ou associações de pessoas afetadas  com participação na</a:t>
                      </a:r>
                      <a:r>
                        <a:rPr lang="pt-BR" baseline="0" dirty="0" smtClean="0"/>
                        <a:t> atenção (ou seja, para a promoção de causa, educação em saúde, detecção ou tratamento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ym typeface="Wingdings"/>
                        </a:rPr>
                        <a:t></a:t>
                      </a:r>
                      <a:endParaRPr lang="pt-BR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18.Uso de pontuação na escala de participação para avaliar a participação social das pessoas afetadas pela hanseníase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ym typeface="Wingdings"/>
                        </a:rPr>
                        <a:t></a:t>
                      </a:r>
                      <a:endParaRPr lang="pt-BR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19.Disponibilidade de</a:t>
                      </a:r>
                      <a:r>
                        <a:rPr lang="pt-BR" baseline="0" dirty="0" smtClean="0"/>
                        <a:t> dados para avaliar o nível de estigma na comunidade e os pacientes e trabalhadores de saúde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ym typeface="Wingdings"/>
                        </a:rPr>
                        <a:t></a:t>
                      </a:r>
                      <a:endParaRPr lang="pt-BR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20. Existência de uma parceria com o setor privado: organizações não governamentais (ONGs),</a:t>
                      </a:r>
                      <a:r>
                        <a:rPr lang="pt-BR" baseline="0" dirty="0" smtClean="0"/>
                        <a:t> organizações comunitárias (OC), provedores privados tradicionais e alopáticos e outros semelhantes para detecção de casos/referência, atenção e/ou apoio social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ym typeface="Wingdings"/>
                        </a:rPr>
                        <a:t></a:t>
                      </a:r>
                      <a:endParaRPr lang="pt-BR" sz="1800" dirty="0" smtClean="0"/>
                    </a:p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21. Manutenção de uma coalizão contra a hanseníase formada por vários interessados diretos ( por si próprio ou como parte de uma coalizão nacional contra doenças tropicais negligenciadas, tuberculose ou incapacidades)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ym typeface="Wingdings"/>
                        </a:rPr>
                        <a:t></a:t>
                      </a:r>
                      <a:endParaRPr lang="pt-BR" sz="1800" dirty="0" smtClean="0"/>
                    </a:p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22. Acesso a testes para avaliar a resistência</a:t>
                      </a:r>
                      <a:r>
                        <a:rPr lang="pt-BR" baseline="0" dirty="0" smtClean="0"/>
                        <a:t> a medicamentos contra a hanseníase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ym typeface="Wingdings"/>
                        </a:rPr>
                        <a:t></a:t>
                      </a:r>
                      <a:endParaRPr lang="pt-BR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23. Número</a:t>
                      </a:r>
                      <a:r>
                        <a:rPr lang="pt-BR" baseline="0" dirty="0" smtClean="0"/>
                        <a:t> e proporção de casos resistentes a medicamentos</a:t>
                      </a:r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ym typeface="Wingdings"/>
                        </a:rPr>
                        <a:t></a:t>
                      </a:r>
                      <a:endParaRPr lang="pt-BR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 rot="20467869">
            <a:off x="7044266" y="2159000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C00000"/>
                </a:solidFill>
              </a:rPr>
              <a:t>especial</a:t>
            </a:r>
            <a:endParaRPr lang="pt-BR" sz="1200" dirty="0">
              <a:solidFill>
                <a:srgbClr val="C0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 rot="20467869">
            <a:off x="7087572" y="3208569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C00000"/>
                </a:solidFill>
              </a:rPr>
              <a:t>especial</a:t>
            </a:r>
            <a:endParaRPr lang="pt-BR" sz="1200" dirty="0">
              <a:solidFill>
                <a:srgbClr val="C0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 rot="20467869">
            <a:off x="7061525" y="2705287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C00000"/>
                </a:solidFill>
              </a:rPr>
              <a:t>especial</a:t>
            </a:r>
            <a:endParaRPr lang="pt-BR" sz="1200" dirty="0">
              <a:solidFill>
                <a:srgbClr val="C0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 rot="20467869">
            <a:off x="7162799" y="3875373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C00000"/>
                </a:solidFill>
              </a:rPr>
              <a:t>especial</a:t>
            </a:r>
            <a:endParaRPr lang="pt-BR" sz="1200" dirty="0">
              <a:solidFill>
                <a:srgbClr val="C0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 rot="20467869">
            <a:off x="7162800" y="4648201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C00000"/>
                </a:solidFill>
              </a:rPr>
              <a:t>especial</a:t>
            </a:r>
            <a:endParaRPr lang="pt-BR" sz="1200" dirty="0">
              <a:solidFill>
                <a:srgbClr val="C0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 rot="20467869">
            <a:off x="7307057" y="5151481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C00000"/>
                </a:solidFill>
              </a:rPr>
              <a:t>especial</a:t>
            </a:r>
            <a:endParaRPr lang="pt-BR" sz="1200" dirty="0">
              <a:solidFill>
                <a:srgbClr val="C000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 rot="20467869">
            <a:off x="7315200" y="5571068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C00000"/>
                </a:solidFill>
              </a:rPr>
              <a:t>especial</a:t>
            </a:r>
            <a:endParaRPr lang="pt-BR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1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7" y="2092138"/>
            <a:ext cx="3622840" cy="2589822"/>
          </a:xfr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PRINCIPIOS NORTEADORES</a:t>
            </a:r>
            <a:endParaRPr lang="pt-BR" b="1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 smtClean="0"/>
              <a:t>Responsabilidade dos governos nacionais e fortalecimento das parcerias</a:t>
            </a:r>
          </a:p>
          <a:p>
            <a:r>
              <a:rPr lang="pt-BR" dirty="0" smtClean="0"/>
              <a:t>Manutenção do conhecimento especializado em hanseníase</a:t>
            </a:r>
          </a:p>
          <a:p>
            <a:r>
              <a:rPr lang="pt-BR" dirty="0" smtClean="0"/>
              <a:t>Serviços de hanseníase de qualidade com ênfase nas crianças e nas mulheres</a:t>
            </a:r>
          </a:p>
          <a:p>
            <a:r>
              <a:rPr lang="pt-BR" dirty="0" smtClean="0"/>
              <a:t>Participação de pessoas afetadas pela hanseníase nos serviços de saúde</a:t>
            </a:r>
          </a:p>
          <a:p>
            <a:r>
              <a:rPr lang="pt-BR" dirty="0" smtClean="0"/>
              <a:t>Proteção de direitos humanos</a:t>
            </a:r>
          </a:p>
          <a:p>
            <a:r>
              <a:rPr lang="pt-BR" dirty="0" smtClean="0"/>
              <a:t>Ênfase em pesquisa para apoiar o controle de hanseníase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154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" y="0"/>
            <a:ext cx="9159875" cy="6858000"/>
          </a:xfrm>
        </p:spPr>
      </p:pic>
      <p:sp>
        <p:nvSpPr>
          <p:cNvPr id="6" name="CaixaDeTexto 5"/>
          <p:cNvSpPr txBox="1"/>
          <p:nvPr/>
        </p:nvSpPr>
        <p:spPr>
          <a:xfrm>
            <a:off x="-1" y="879676"/>
            <a:ext cx="1851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1.Fortalecer o controle, a coordenação e a parceria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7407796" y="1156675"/>
            <a:ext cx="2037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2.Combater a hanseníase e suas complicações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3773346" y="416689"/>
            <a:ext cx="2592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2060"/>
                </a:solidFill>
              </a:rPr>
              <a:t>3. Combater a discriminação e promover a inclusão</a:t>
            </a:r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5891514" y="3865539"/>
            <a:ext cx="4867154" cy="1143000"/>
          </a:xfrm>
        </p:spPr>
        <p:txBody>
          <a:bodyPr/>
          <a:lstStyle/>
          <a:p>
            <a:pPr algn="l"/>
            <a:r>
              <a:rPr lang="pt-BR" b="1" dirty="0" smtClean="0"/>
              <a:t>Pilares </a:t>
            </a:r>
            <a:br>
              <a:rPr lang="pt-BR" b="1" dirty="0" smtClean="0"/>
            </a:br>
            <a:r>
              <a:rPr lang="pt-BR" b="1" dirty="0" smtClean="0"/>
              <a:t>Estratégicos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42653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Tabela 48"/>
          <p:cNvGraphicFramePr>
            <a:graphicFrameLocks noGrp="1"/>
          </p:cNvGraphicFramePr>
          <p:nvPr>
            <p:extLst/>
          </p:nvPr>
        </p:nvGraphicFramePr>
        <p:xfrm>
          <a:off x="63353" y="948472"/>
          <a:ext cx="9017294" cy="5685079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637804"/>
                <a:gridCol w="776435"/>
                <a:gridCol w="1030856"/>
                <a:gridCol w="863032"/>
                <a:gridCol w="808388"/>
                <a:gridCol w="752282"/>
                <a:gridCol w="637189"/>
                <a:gridCol w="713737"/>
                <a:gridCol w="713737"/>
                <a:gridCol w="656360"/>
                <a:gridCol w="713737"/>
                <a:gridCol w="713737"/>
              </a:tblGrid>
              <a:tr h="318876">
                <a:tc rowSpan="2">
                  <a:txBody>
                    <a:bodyPr/>
                    <a:lstStyle/>
                    <a:p>
                      <a:pPr marL="347345" indent="-347345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Região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  <a:p>
                      <a:pPr marL="347345" indent="-347345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OMS 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10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Prevalência Registrada no início </a:t>
                      </a:r>
                      <a:r>
                        <a:rPr lang="pt-BR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do ano (p/10.000</a:t>
                      </a:r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) 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13" marR="52713" marT="26356" marB="2635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13" marR="52713" marT="26356" marB="2635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2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13" marR="52713" marT="26356" marB="26356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2000" b="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13" marR="52713" marT="26356" marB="26356" anchor="ctr"/>
                </a:tc>
                <a:tc hMerge="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13" marR="52713" marT="26356" marB="26356" anchor="ctr"/>
                </a:tc>
                <a:tc hMerge="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16" marR="52716" marT="26354" marB="26354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6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2575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2004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2005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2006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2007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2008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2009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2010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2011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2012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2013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2015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736192"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África 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51.175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(0.81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) </a:t>
                      </a:r>
                      <a:endParaRPr lang="pt-BR" sz="11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47.596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(0.66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) 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40.830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(0,56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) 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29.548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0,55)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30.055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(0,47)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30.557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(0,45)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30.947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(0,40)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27.111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(0,38)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15.006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(0,37)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17.540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(0,26)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19.968 </a:t>
                      </a: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(0,26)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831415"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Américas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83.233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(0.99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) 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36.877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(0.42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) 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32.904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0,39) 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64.715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0,76)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49.388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(0,96)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47.069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(0,54)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43.370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(0,49)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33.953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(0,38)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34.801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(0,40)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33.926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(0,39)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29.967</a:t>
                      </a:r>
                    </a:p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(0,33)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782754">
                <a:tc>
                  <a:txBody>
                    <a:bodyPr/>
                    <a:lstStyle/>
                    <a:p>
                      <a:pPr marL="347345" indent="-347345"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Medit.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  <a:p>
                      <a:pPr marL="347345" indent="-347345"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Leste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5.780 (0.11) 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5.398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(0.12) 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4.024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0,09)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3.986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0,09)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4.240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(0,09)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4.967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(0,10)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8.495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(0,15)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9.046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(0,17)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7.368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(0,12)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4.960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(0,08)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2.212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(0,04)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940252"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err="1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Sudeste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</a:t>
                      </a:r>
                      <a:endParaRPr lang="pt-BR" sz="1600" b="1" dirty="0" smtClean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  <a:p>
                      <a:pPr marL="347345" indent="-347345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err="1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Ásia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302.860 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(1.90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) 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186.182 </a:t>
                      </a:r>
                      <a:endParaRPr lang="en-US" sz="1600" kern="1200" dirty="0" smtClean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1.14) 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133.422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0,81)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116.663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0,70)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120.967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(0.72)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120.689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(0,69)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120.456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(0,68)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113.750 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(0,64)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117.147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(0,64)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125.167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(0,68)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119.478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(0,63)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761086"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Pacífico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  <a:p>
                      <a:pPr marL="347345" indent="-347345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Oeste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10.449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(0.06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) 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10.010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(0.06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) 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8.646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0,05) 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9.805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0,06)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8.152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(0,05)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9.754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(0,05)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8.635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(0,05)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8.386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(0,05)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7.619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(0,05)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7.425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(0,40)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3.929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(0,02)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912829"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Total 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453.497 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286.063 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219.826 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224.715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212.802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213.036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211.903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600" dirty="0" smtClean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192.246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(0,34)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600" dirty="0" smtClean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181.941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(0,34)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600" dirty="0" smtClean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189.018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(0,33)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600" dirty="0" smtClean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175.554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(0,31)</a:t>
                      </a:r>
                      <a:endParaRPr lang="pt-BR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0" name="Rectangle 1"/>
          <p:cNvSpPr txBox="1">
            <a:spLocks/>
          </p:cNvSpPr>
          <p:nvPr/>
        </p:nvSpPr>
        <p:spPr>
          <a:xfrm>
            <a:off x="3308562" y="67028"/>
            <a:ext cx="5697415" cy="896815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769" spc="-104" dirty="0">
                <a:solidFill>
                  <a:srgbClr val="696464">
                    <a:satMod val="200000"/>
                  </a:srgb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orbel"/>
              </a:rPr>
              <a:t>Prevalencia Global </a:t>
            </a:r>
            <a:r>
              <a:rPr lang="pt-BR" sz="2769" spc="-104" dirty="0" smtClean="0">
                <a:solidFill>
                  <a:srgbClr val="CC6600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orbel"/>
              </a:rPr>
              <a:t>2004-15</a:t>
            </a:r>
            <a:endParaRPr lang="pt-BR" sz="2769" spc="-104" dirty="0">
              <a:solidFill>
                <a:srgbClr val="CC6600"/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Corbel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562183" y="2239845"/>
            <a:ext cx="3266240" cy="106857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0216" name="AutoShape 2" descr="data:image/jpeg;base64,/9j/4AAQSkZJRgABAQAAAQABAAD/2wCEAAkGBhQSEBMUExQVFBUWGB8aGRgXFxgcHBoeHyEcHBweGx4aHSYgHxwmHBofHy8gJCcpLCwsGh8xNTAqNScrLCkBCQoKDgwOGg8PGiolHyAsLDQsLywsMCwwKTQsLSwsLCwvLCksLCwqLCwsLCwsLCksLCwpLCwsKSwsLCwpLCwsLP/AABEIAI0BZgMBIgACEQEDEQH/xAAbAAACAwEBAQAAAAAAAAAAAAAFBgADBAIBB//EAEYQAAIBAgMFBAYGBwcEAwEAAAECEQADBBIhBQYxQVETYXGBFCIykaGxUlNyosHSIzM0QnPC0RVigpKy4fAWJDXxY3TiQ//EABkBAAMBAQEAAAAAAAAAAAAAAAACAwEEBf/EAC0RAAICAQMEAQIGAgMAAAAAAAECABEDEiExE0FR8HFhkSIyobHB0QSBM0JD/9oADAMBAAIRAxEAPwApUqVK9ueHJUrXs7Zj33y2xJ5k8AOpNbNtbNt4cC3Je6RLHgqjoBzJ7zw5a0hcXp7xwhrV2gipV2Fwj3GCopZjyH/NB30eG7tqwA2KuwTwROP9T5AeNDOF2M1ULcRbp+3LsqMMGESzGT4GB8KBtvBh7eljDL9q5qfxPxph3Zxz3UuM6hDn4AEaZV5GubOzFOKnTgVQ/NxN3hRRiroWAM3AdYBPxmh1Nd/bbrn7SzbdA7QWRgT6x55StZxcwN/Qq2HbqPZ/pHkKqrkDcSTICdj/ABFypRfam7VyyMwi5b45l6d45eOooZZZQwzAsvMAwfI9aqGDCxIlSpoyupR3H7skWxesMblsieHrAeXGOfMdKBUKwbiayleZKlSpTRJKlSpRCSpUqUQkqVKlEJKlSpRCSpUqUQkqVKlEJKlSpRCSpUqUQkqVKlEJKlSpRCSpUqUQkqVKlEJKlSpRCSpUqUQkqVKlEJKLYPZP6BrzCcxyW1+kxMSe4awOo94+xhiwcjgilj4cPeSQKd8VgnCYS1aAlPWJPBYWMxHMy0gczUMr6aEvix6rJndo28DZVAM91uCqPWdvnHKelKdrZt3EYl1MZ8xLtyXrw9wHdTBtHHW8LKWpuYl9C51aT1PyUVk2lf8AQ7AsIf01wZrjDiJ7/gO6TzqOOxuOT79pfJR2PA9r5lm1cYMCos2EhmEm6RqfDqfgOlDsFuzfvw7aBiJLk5iOoHPTrR3Yrf8Ab2zi8sZh2Wfj3f7d1Etmi5nuG6wMtCBTKhR8jJ1nXSlOQoDXPnzGGMORfHjxKtjbLwyqHtKGgkZ2BJMEgkEjhI4jQ8RpWnZ+OS69wowYAgSOscu7vrDtnbuHQG2xL8iifIkECO6fKud1sYlwXDbtC0oKiBz46nQa6x5VEqxUs1yoZQwVamXZW9VoforgK+swzcV1Y8eg1q7a+6lp2Dr+jE+vliCOoHAGfhNKwKO5TsmZixg22MnU8jI+VPi2jbwoVtWW3l05nLEDz0quQdMgrtcljPUBDb1AOKw9zZ+V7bG5ZOjq3I9RHCevvmqNtbvh7XpFlSkjM1siIHUD4xTbaAuW1LpxAJVhMHQ6zzBpQ2jtbEYfF5rmqnQKPZKd3f38Z7qMbMx25H6wyKqjfg/pO91drmykXP1LMQH4hG0kN0BkH/hjvauwLfpCRpbvyAR+4/EEcoPTvPdXeIvLhrouqA+GxA9YRIB46DwJMeI5Cr8VgYtrcwzZ7QdXyTOXKZJTppMr3mmJ/FqG1+/eYB+HSd69+0TsZhGtOyMIZTB/r4Ea1TTbvdszPeBX2uyLR9LIRPnlPwpSrqxvrUGcmRNDES7B4fPcRJy5mAnpOlEtubunDKpLhwxI0ERz6mhNt8pBHEGR5a0973L2mDDjgCreR0/mpMjlXUdjHxoGRj3EWNhbAOJzwwQLHETMz3jpXO3dhHDFAWDZgdQI4R3nrTHugOzwly4RzZvJR/UGud9UD4e1cHJh7mH+wqfVbq12lekvS1d4D2Hu2cSrMHCBTGomdJ6iheItZXZZnKxE9YMTTvux+iwJc/3392nyWlrY+7lzE+tIVZ9o8zzgc6dcv4mLHYRGxfhUKNzBFSmrE7huFlLgY9CuWfOTQHCbNZ762W9Ri2UyOB8PKqLkVhYMk2JlNETHRvdLAJevMtxcwCExrxlenjWp9yX7RUDggiS2UiO6J1J/Cte7uzuwx1y3mzRb4xHEoeEmpvlUqdJ7SqYmDDUO8Eb1YFLV/LbXKuQGNeMnr4UGpg31E4ofYX5tWjC7iuyAvcCMf3csx4mRWrkCoCxmNjLOQolm6exbN6yzXEzEORMkaQvQ99LOLQC44HAMwHkSKft2NmvYt3EePbkEcCIXX4UhY79bc+23zNLibU7b7Rsq6UXbeUUwYbdMvhxe7QCVLZcvSdJnuoBX0HZn/jh/Cb5GmzOVArzFwIGJvxPn9pMzAdSB76O7Y3UNi0bnaBoIEZY4mOpoLhfbT7Q+Yp83y/ZG+0vzrMjlXUDvDGgZGJ7T59UopsbYFzEE5YVRxY/IDmaK4vcRgs27gc9CuWfAyadsqKaJiLidhYEVqlW2sMzOEAhi2WDprMa+dM9ncIx610A9FWfiSPlWvkVOTMTGz8CKdNe6Ox7V607XEDEPAJJ4QDyNDdtbsvhwGkOnCQIg94/Gj24n6m59v+Valme8dqZbClZKYRS2lZC37iqNA7ADzIAqYjZl1EDujKpMDNpJieB14Cj+z9jG9jLzhsvZXpiJn1ieunCmDb+xjibaqGyQ2aYnkR1HWsOcKQPvAYCwJ+0X90NkWryXDcQMQwAknp3GgO1bIS/dVRAVyAOgmnDdDDdn6QkzluRPWBWS7uc127ddnCBnYgRJieJ1EUoygZGs7RjiLY10jeJ9SiW2thvhmAYhlbgw59QRyNSuoMGFicpUqaMKbGwU7PxTc2n3KAfmTRzE425dy2rBykqrXLn0FIkAf3jy/wCEY92rOQXsO37yK47w6gN7jpXRdrFm3h7euIuiSfo6asfACB9nurhY2x99qdybKP1+/wDMzYDDW/SiB+qwqkknWXPtMT10P+UUK2fZOMxkvwJLN9kcB8lq/Atk2dfbnccL5afgWr3YDdnhMVeHtQEB6T/uw91W4BI+JLYkA8cmUbXxTYvEhE9kHIg5Rzbw0nwApgbaFm2fQy7D1cpuTENyBPWPdoKC7pgIL98j9WmniZP4Aedb93N2yxXEXjJPrqvUmTLSPMClyaRseB+8bHqO45P7QbZ3PuteZJAVeL8tdRA4z3fHhLNs7dtLKkdpcIOretlB/wAsH40Qw7RbJiTqY75On4UOwNpbjMbn6X9GjesPVBbNOUHQDQDy4zNRbKzjc8Sy4kQ7Dcy6zjMNaIS2UzNpltgEnxj5msm29sm1q4AI/V2wZLH6TxwUch1Hu17D2RbtWwyjVwGJPEGBoOg7u815tTd9L6tmJL65WP7vDQRErI4GeJ1pQUDbxiHKbSjZeNa+hvofWy5TbM5cy66dJnjry4xFZ9tXreLwbOmrIA0fvJ9IHynxiqdgbPuYbEi2WlWt5mGsBu7kSI46cfCsG7WJHptxY9W5nEHxLD4AjzqukWWXtuJLUaCt32M92G3pGFvYc+0oz2/nH+b/AFVt2WGNpcRY1bhetcnI4kdHI18/GRG7rdljlX+8yH4gfECtezcQ2GxGIYCbK3MtwDkCWysPCI86o43NfMmjbC/iHEvrexVhlMqLLN7yq+/iI7qRto2Al64o4K7AeAJFP2FwaWrt6+COzZAwM6D2maO46N5mkfa1hpW63/8AYG5HSWP4QfOswEXt73hnB02efRMNPmHPbbMjn2ZHmkgf6aQqd9yLuaxcQ8m+DD+oNP8A5H5QfBif4/5ivkSXv0WygObIPvmT8Gr29+l2UDxK2wf8h1/0muN9rgSxatjm3wUf7irNzmFzCMh4BmU+DCfxNQ/6a/rc6P8Avo+lTrav6HZuXgcir5mJ/GtO0rno+BOTQqgUHvMCfHWaHb+X4t2k6sT7hH81Edo2/SMCcmpZAwHeIMeOkUvZSe5jE7sB2EXdzdoMMRkLEq4MgknUazrz0NFNrWANo4Zhxbj5SPlp5UL3O2c5xGcqQqA6kEanSNeep91FNrYgHaOGUcV4+cmPdr51V/8AkNeDJJ/xi/Imne3a72LaC2YZydY4AcYnnqKEbnYlrmKdnYsxtnU9xUVo3+4WfFv5axbi/tDfwz/qWsVR0SYMxOcCEcfYDbUtA8AgPuzkfGq9+ccym3bUkAgsYMTyHDzqzH3wu1LRPAoB784HxqrfnAuxtuoLAAqYExzHDr+FYn50vxNf8j15hPdHHNcw4zGSrFZPEjQifIx5UiY79bc+23zNPm6WBa1hxmEFmLQeI4AT5CfOkPHfrbn22+ZqmGtbVJ5r6a3Ka+j7BYDBWy3shNeems/CvnFfQdmf+OH8Jvka3/J/KPmH+L+Y/ErTauBJEdnM6fojx5fu13vn+yN9pfnSHhfbT7Q+Yp73z/ZG+0vzqbYwjrRlFyF8bWJZZwrpgAtkfpCgiCBq0SZPiT5Vg3W2ZiLNxu0BCMv0lPrSI4E8pojh7zXcCpsmHyCOHtLoRr3iKVhtHHZss3p6ZP8A80qBmDDbnvGcqpU78dp1vNYKY2bY9ZsrgAT63h4rNaP+n8bdOd3ynj61w6eAWQPKrd2i7Y1+3JNxEIExpqOmnA/Gqd7sRe9IyAuEgZQsw3XhxM6e6qgmwgrYcyRAoub3PEYNq2W9BdbhBcW/WI4EjWfeJrBuJ+pufb/lWt17DlNnsre0LJnnrl1+NYdxP1Nz+J/KtQ/82+Zf/wBF+IDF9lx7BWYA39QCRPr8440w764hksoVZlOfipI5N0pZuGNoH/7H89M2+uGZ7C5VLQ4JgE8iOXfVnrWkil6HlG4rk27xJJJeSTz0odj9vXRjTDsFW4Fyg6EAwZHOdaJbjWyqXgQQQ4BB4jSlvaX7a/8AG/moUA5GmMxGJajbvhYDWFn6Y+TV7Xe9X6lftj5NUrMBOibnALzPiBNnD4q37VtRmA5pEOPLU+RrjDXQti/jG9u5myzyX2UX3x8K7wl8YZ+zb9nvGbbclLalD3dP/cTFWP02Fwo9m2M7d4XRZ8x8an9Pa5qV+vt8XB2A7L+zl7bPk7Q+xxnWPKtNn0X0K5Au9j2gzcM0+r8OFU7O2d2uHxOGBAZL2k8hIHyU1vw265TD37OcN2mqmCII66nmBTMygmz3iKrECh2mXDrhxhWyJdNu7cVTmIBJkCQek6Gi+HNpWuX8zBYyEHRVyHKYHITp5VtwWH7O2iaeqoGnDQf1pd2rihbxht3D+hupBHJS2hPvWfM1MHWSBKkaACYft3P3lIdG19WNOpHUHj4zx5ZcJlN+8UiGtoTAjWbkkjrwpfwmzmwhZ7zkW0b1FU63CJKx0XUkjx8aI7N3hW81whHV8gWAC0n1oiBAAniY40HHQJXcTBksgNsYWwF9uytswEFFMjlIHEHl31toZsay9qz+lJAAEBjJWAAZPSZIEmPgLMXea3hXYQGS2SJ4CBUiLO0sDS2Zl/sVRihdLXSxOhlMvA6QBMCPlQrZpwnpS9mLvaZ2ifZnWfLjXGwcZc7O9ibzswRSqSefcOHGBPeaxbn2Zvtdb2baFie86fKT5V1aSA1ngTl1AlaHJuEEOE9M0F3te1PTLmza+U/CrdmYgen4m20EXNIPAwOHuJ91B92EN3GhjyLOfj+LCtltS1nEYlPaW/nHgv8As5pmWjV9h+8VWsXXc/tNa2WLHA65A+Yt/wDD7WWeuY5awb8XB21tB+4nuk6D3CmPFbQt2l7eCzXVUIo4txIA/wA2tKm8mFKC2bkG9czO/d7IVfAAfOlxG3BPp7zcopCB6O0B0V2Ft04YuQoYMBoTHCe49aFUb2Luu98ZicidSJJ8B0766shXT+LicuMNq/DzKdu7dOJKEqFyg6AzxjuHSuthbwnDBwED5o4mIie49fhRq7uEserdM/3lEfClfH4B7LlHEEe4jqO6pocbjQJRxkRtZ5mnbm2jiXViuXKIiZ5zPAf8FW7G3kuYcZRDpxynl4HlQipVdC6dNbSfUbVqveNOI38crCWwp6ls0eUCgWE2kyX1vN67Bsxk8fOsdSsXGqigINlZjZML7d3gOJCSgTLP70zMdw6VTsTa5w1wuFzSuWJjmD0PSh1St0Lp09pmttWrvCG2drHEXe0y5DAEAzwkzMDrRjCb9Oqw9sOR+8Gyz4iD8KV6lYcSkURxGGVwbB5jLh9+LgLFkVpOgkgKOg0PjNL1+7mZm4ZiTHiZquva1UVeBFZ2bkzymDDb2FMOLPZgwpXNm6zrEd9E8Lu5YbBi4UOc2s05m4xPCYpMpAVy7VxKEPi3vmdWnysD0IPuo7tjes37Rt9mFkgzmngZ6CgFSnKAkE9pMOQCB3hPY+37mHkLDKdSp4eI6GjT7+mNLIB73kf6aUqlK2JGNkRlyuooGb/7ZuekG+IDkzoNOERHSKONv62XS0A3XMY90fjS1hsI9w5UUsegE/8AqvcbgntPkcQ0AxIPHwobGjGjNXI6ixDdzfFmsNbdASylS2aOM6xl7+FZ9h7ynDIyhA+ZpnNHIDoelF9jbvWLmEW4yEsQxnMw4EgaAxypOFIgxtagRnbItMTL8Xic9x34FmLceEmeNMWG37YKA9sMw/eDRPiINK1SqNjVhREmuRlNgw/s7es2mut2YbtHze0RHdwNCcRjM95rkRL5onvmJrNUrQig2JhdiKMYNqb2m8gXswsGZzE8iOg61KX6lC41UUBNbIzGyY77uYu3icN2F2CVEQea8iO8cPd1qzY+Ce3i2Fw5stoKjfSUNz7xoD5daA7t2e0zIrdndU57T/BlPUcNPHvpmwe2iHFvEr2V3grfuP8AZPkNP/VceQFSQJ2YyGCloG2NiTbxZuN+rxDuoPeGMT/z96ijbxm3iWtXgqoT6r8I5jNrw1idPnWNcBm2dcH71t3YdxVjPwkVmvL6dhwwj0i0II+kP+a+MjnWkKxs/H9GYCyih8/2I5q4IBBkHgRWDaOzEd1uspc2wcqCNToRx56eFBdj2uzwyelObai4rWxmZWBB4HKQcp5qdIJnQ1N4dqYu0cy5Ra5OqgjXhmmYPwPyiuM66UyzZBothB772OxuJetqUYxlIgpy6axx11mmZm7IdnZCKqpnk6iOWgIkmOJPvpa/6gsXwBibPrfTTj/Xy1rfs02ct4Wbr3B2LaPPqDXQSB1qzrtxX7SKPvzf7xkSwNCZJ7zw8uHwrwWgivmYlTJOciAOep5eNCtgbYS4qhJWIVkJnLpoQehiPHpzM3mhSegPKfgK5WBU0Z1KQwsRW3owLLh7a2gBZQgQDJYnQHTiJPmTWXaC+iYMWdO1vavHIdP5f81E9iX2soFxLqnaNNtCNV58tFE8By+FDH3evXcW3bex7TPyK8gvTpHLU+PWprZjsN/mcjC91G52+J5spTh8HcvH27vqW+vSR8T/AIRW7d+1lwuJtPoVLZu6UE1xhcSMVjVC/qbAlRyJEAH38O4VssYtLNzFvcMKbgUDmxCjQDnxpXJNjud/6E1ABR7Db+zPdhbNKol6/oyWwFB4IoHE/wB46k9JilLb20+3vs+uUaKD0H9ePnTPinuX1Ny8DawyDN2Z9q5HDN0E8v8A3SXfvF2ZjxYknzquEWxY8/tJ5jShRx+87wOG7S6ifSYD3nX4U9bzY70fDAW/VJhFj90RrHkI86Ud2/2uzP0vwMfGj+/s5LPTMfkP96zLvlVTDF+HEzCLuytrvZuq+YkT6wJJkc576bN9MEHw4fnbI9x0Pxg+VIZ4V9G29+wvP0B79I+NGYaXUiGE6kYGK9vdRmw63leSwBCBdddImfwqvbG7Rw9lXZwSWgqBoNCeM68OlNmyb+TAo8TltZo8ATSdhcdcxF+0t12ZWuKSCdOPIcBpIoR3YnfYTXRFA23MI7N3Ka4ga4+SdQsSY79fhXS7jN2hU3ISJDZZnuInQ0a3vxjW8McpgswWQYMakx5CPOhe42PYtctkkiMwnlrB+YpA+QoXuOceMOEqAMVsoriewDScwUEiBJjx01pgt7haete17k0+JoVtvN6e/Zglw6lYEmQFIrb/ANLYu4c73AG73Ykf5RA8qqzGgdVbSSqLI03vMe3N2Hw4zhs6TExBHSR+NTYO7fpKM3aZMrRGWeQPUdaa9s2j6C4c5mFvU9SI194msG4n6m59v+UVPrN0ye4Mp0V6gHYiYcJuMzAl7mXUwAsmJ0J10njFCtubCbDMATmVvZbh4gjka243bN307R2AW6FCyYgHKdOGtGt+F/7dT0uD5NTB3DDUeYpRCjaRxBFjdMthxd7WJTNly90xOb8Kx7A3e9JDnPkyx+7MzPeOlN2B/wDHr/B/lr57ZxDL7LMs9CR8q3GzvqFxciomk12jV/0D/wDN9z/9UC2rsjsb4tZs0xrEcffThsLDGxhzcvO2YjM2Zico5DU8fx0pNx+0Gv4jtANSRlWJiPZHeazEzsxs2BNyqiqKFEw/Z3C09a7r/dXT3k0P21uo1hM6tnQcdII+OorSd2sXeOe44BOvrMZHkoIHlTFew7DBOlwhmFpgSOcAwdaQ5WUj8VxxiVgfw1MG6mw+yAvZ57S2PVyxEweM61VvPu5nNy/njKk5cv0R1n8Kx7j32N1wWYgJoCSQNRwFZt8MSwxLKGYLlXQMY4dOFADdbmBK9HiTYu65v2s4u5NSIyk8P8QoNhcG1xwiCWJ0/wCdKeNy/wBlH22obuLhwXvPzEKPOSfkKfqka77ROkDorvPbO4WgzXYP91ZHvJoRtvdt8PDSHQmMwEQe8VZvZjGbFMJMJAXXhoCSO+Tx8KaUb0jAS2pa1r9oDj/mE1mt0pmOxjaMb2qjcRV2Du56SrNnyZTHszOk9RRDC7isZz3MupAhZJAOhOuk8YrVuF+qu/aHyoZtLbV0Y4w7ALcChZMQCAdOGutaWyFyqniYFxqisw5mLbuwWwzCTmVuDRHke+pTbvdaDWFn6Y+TVKfFl1LZk8uLS1CIWHxDIyuphlMg094Db1nE2wl0KrHir+yeUqTx+YpAorsbHWx+ivrmtMZnWUPURrB5+VbmxhhfcTMOQqa7GPWC2WttHRSSjEkAmSJ4ieY5+Zpd2Xs1zYW5a9W/ZLIRycA+y3fGgPcO4jfa3bygNh8TcRTqNQy/gIq3ZuAv2bzs5S4lyMxUQQRpmy8NecVyA0DRnYVsixBmLtptBQyNkvIINtjp5f1HdNC8Jta/hD2bL6vNH4f4T08JFX724I2cQLiSuf1gRpDDjHwPnXmH3rzLkxNtby9YAYfhPhFdCi12Fjx4nOxptzR8+Z2cRgb2rK9hjzXVfgCPgK17Kwdm325tXu1BstOkFYjj/wA5VjbB4G7ql1rJPJhp8fzVowWyktdpkxdgi4hQzHA8/b40rVVWfgzVu7ofInOz7WEw7h/SGcjkqmD4wD4xPIVZtHfkmRZTL/efj5Aae+sg2Dh1/WYtD3IAT8z8q7XaWDsa2rTXXHBn4fH8FFbpVjdEn34hqZRVhR78yjAbBu4hjdvMUTizvxI7p5d/Dxoyt70oixZLDD2wA7yZcclBOuvX/hWdp7cu3z67eryVdB/ufGnbAYF7GFVLag3CNZgDMeJbuHDyFLlsAE89vpNxUSQOO/1lGwLI7fElRCKRaUDgMs5viZ86vGCsWGa7dZc5JbM54E/QHLy10rHhN3r4QIcR2Y1JFsaknUksYM1k2lg8NhBmab14+yLhzeZHCPGpUGagftK2VWyPvB28u8ZvnIgK2xrroWPInu6Dz8ANd3bpZizGSTJPUmuK70UKKE4HYsbMuwmINu4jjirA+4zT7t3BelYUG2QTo6d/d7ifOvnlFNkbxXcPosMv0W4eXSp5cZamXkSmLIFBVuDLNl7uXbl1Va2yqD6xYEac4niTw0pg322gFtC0D6zkEj+6NfmB7jWC9v45Hq2lU9SxPwgUuYrFNccu5zMeJpQjuwZ9qjl0RSqb3HvBf+NH8A/6TSRsy+EvW3PBXBPhOvwoha3puLY7HKmXIUnWYIjrxoNW48ZGq+8XLkDaa7T6LvRgGvYYhNWBDADnHGPImhu5mx3tl7lxSsjKARB4yTHLgKF4XeXEYYdm6zl0AcEEDx5imDdjF3b3aXbugMBANBAmYHiRr3d1c7K6YyNqnSrI+QHe5l2agO08QTxC6e5Afh86H72i+2IygOUIGQKDB014cTM1g2ptFkxty5bMEOQPIZT5aUQffu5lgW0DdZJHu/3qoRgQwF7SRdCCpNbw5jsObezmQ8VswfEDWse4n6m59v8AlFBbm9txrJtMqtmUgsZnXn0mqdj7xvh1ZVVWzGdZ6AcvCl6T6CO5M3rJrB7ASvF/trfx/wCemnfj9mX+IPk1JdzGFrxuwJL545TMxRHa+8z4i2EZFUBpkTykc/GqtjJZT4k1yKFYeY24H/x6/wAH+Wlnc/Y4u3O0bVbcadW4jyHH3VxZ3tdbItZFgJkmTPCJqjY28L4ZWVVVsxnWfDlSDG4Vq7xzkQst9oe3ua9cItW7blBqxCmCeQ8B8/Ch26mCKYsC4pVghKhhB6fKas/67u/Vp72oXjdvXLl9bwhHUADL3T18YoRH06KqY7pq13cL75m8byqM/ZlRlCzBOszHPhRrC4Q2sAUb2haaR0JBMeUxQL/ru5l/Vpm6yY93+9Z13wu9kUZVbMGBYzPrT005x5Upx5CoWuI4yYwxa+ZduIf01z7H4ivN79n3DiGcIxXIDmAMCJmTyoLs7aDWLgdOI68COYNGcbvo9y26dmozAgmSeOh0iqMjjJqWSV0OPS0Obl/so+21C9xcSBcuoeLAEeUz8xQ7ZW9D2LeRVQiSZMzr4GhVjEsjh1JVgZBFZ0SdV943WA0V2hvenZNz0lmVGYPBBUE6wARpz0+NMrL6NgIbQrbj/ERy/wARoDZ37uAANbVj1BInyg0L2vt+5iIDQFGoVeHieppem7UrcCb1Ma2y8mMO4X6q79ofKl3aX7a/8b+arNjbwvhlZVVWzGdZ8OVYb+ML3TcIEls0cuM1RUIdm8ybOCir4j3vV+pX7Y+TVKWNo71veQKUQQZ0nvH41KXFjZVoxsuVWaxAdSpUrqnLN+zNpXLbALda2pPio7yv+1NmG9NcArew7L9ISfktIlW2MSyGUZlPVSR8qi+PVuK+0tjy6djf3j7f2FcvqFxF0MAZhECkeZJ+Ve291sKgkpMc3Y/1ikv+3cR9dc/zGst/FO/tszfaJPzqQwvxqr4ljmTnTfzHVzgZCLbS43IW0zH3jT41i2lgsArAMWRuaoS0fa9oDyNDX2rbtWMmHnO/6y4RBjoOg+XiZoJWpiPNmK+UcUI7ixgraB+zz2/rILgfa1JHmK1WNnYK97C2m7l0PuEEUl7L2o1h8w1U6Mp4MOh/rXe2Gsm5msZgp4giMp7u75Vhwm6s/MYZhV0PiOB3Pshg6ZlKmQD6yzykHX413ew2NHs3bLDvQr8ppItbYvLoLtwD7R/Gpe2veYQ124R0zH8KOi/cg/MOsg4BHxDm2Np4i2CHxKZvoWhr5mBl+dLLMSZJknma8ryuhECic7uWMlSpUp5OSva6tPBBgNHI8D4xWr09fqbX3/zUpJHaMAD3mOpWz09fqbX3/wA1T09fqbX3/wA1ZqPibpHmY69RoIPGDWv09fqbX3/zVPT1+ptff/NRZ8QoeY1W99rLD17bg+CsPn+FUbS33GUiypBP7zRp4AEyfGlz09fqbX3/AM1T09fqbX3/AM1QGFQb0zoOdiK1TGTUrZ6ev1Nr7/5qnp6/U2vv/mq9nxOeh5mOpWz09fqbX3/zVPT1+ptff/NRqPiGkeZjqVs9PX6m19/81T09fqbX3/zUaj4hpHmY6lbPT1+ptff/ADVPT1+ptff/ADUaj4hpHmY6lbPT1+ptff8AzVPT1+ptff8AzUaj4hpHmY6lbPT1+ptff/NU9PX6m19/81Go+IaR5mOpWz09fqbX3/zVPT1+ptff/NRqPiGkeZjqVs9PX6m19/8ANU9PX6m19/8ANRqPiGkeZjqVs9PX6m19/wDNU9PX6m19/wDNRqPiGkeZjqVs9PX6m19/81T09fqbX3/zUaj4hpHmY68rb6ev1Nr7/wCapRqPiGkeZiqUX2TsVLtq5ce52aoYPq5vke+qdsbHNhkAbOriVYCJ8vMe+jWt6YaGrVB1SrLthlMMrKejAj51Y2z7gBJtuABJJRtB14cKaxFozPUrdjcCFFrJnJdQSGQjXTRdPWHeJrPdwjqQGRlJ4AqQT4SKwMDNKkSmpVr4VwCSjAAwSVIAPQ6cagwz5c2VsvXKY98RW2JlGVVKK4jZarg7d4FszuVI0iBm4aT+71rjZOyO2Dszi3btiWYifIDrS6xVxtBuoNqUWx+wsqJcsv2ttzlBCkEHXQjjyPuoniN17YvWrKi7rq7kerEEwDHGR5SKU5VEYYmPvmK1SjeN2ZZHb5e2U24ADKTJkySQuixBExQgYdiuYKxXrlMe/hTKwMVlIldSrThXy58rZfpZTHv4VdsvAm9dRNYJEkCYHM0xIAuYASamSpRXbOzVS92dlLpjkwkt3rA1Xvoe2FcNlKtm+jlM+6JrAwIuBUg1KqldPbIiQRIkSIkdR3UQfYVxbVu4wOVzEAGVHVtNB/tQWA5gFJ4g2pRXbux+xusEDlFA9YiRqBxIEc6HphXKlgjFRxIUkDziKAwIuBUg1KqlW4a1ndVmMzAT4mKLbV2HZshx6RNxf3MhE8DxmOBrCwBqaEJFwJUq44N8ubI+X6WUx74ivFwrlSwRio5hTHviKaxFoyqpW3EbJuJaS6w9V55GRGnraaTyrM9hgAxVgDwJBAPgeFYCDxNII5ldSr/Qbn1b8v3W58OXPlXlzBuolkcCYkqQJ6SRxrbEyjKalb9i7M9Iu9nmy6EzE8PMVrtbuE4trGaAonNHKAQYnvA40pdQaMYIxFiBalbNo7ONu+1pZcqYEDU6A8BPWs/YNmy5Tm4ZYM+7jTAg7zCCDUrqUY/sQDDpcbOrm6EKxwB5xEzXI2Az3bi2s2VBMurKToDERx10HTWk6ixum0E1KtTCuxICMSOICkkeOmleW7DNwVjrGgJ1PAaU9xKldSrxgrkTkeNdcp5ceXLnXJwr5c2Rsv0spj3xFFiFGVVKuXCOYIRzIkQp1HXhwrmzYZzCqzHooJ+VFiFGV1KstYdmMKrMegBJ+FdDBvmK5GzASRlMgd4iaLEKMpqVZdw7LGZWWdRIInwmpRCMe7t1VweJZlDqCCVPPQUSdAcfYYwbZtTaEAAGOA8tfOky3i3VWQMQrcQDofGvbmNdgoLsQns6n1fDpwqBxEkm+f6lxmAAFcf3Gt8QrNh0db5y3/bvqBxB9Weesad1WYlr2TH9pmyQck8I19nuiPPzpZw2Je9etLdd3UuBBY8yAY6eNNO8Fv0fC3AGdzchJuNmyjuqTLpIHn+5ZW1Anx/UswoHa4WYzejHLPX1PwmsCm4cLbN/NnGJXLn48RPH/FSw+OuEqS7Epoup9Xw6V1f2jccgvcZiuoknTwqgwn3/AHJnMPf9Rtx2KZjtBGMqiDKNIHqk6eetd7MwzIyozXrg7GTw7ICIC8NT50mnHXDnOdvX0bU+t49a7t7TuqABccBeADNA8NazomqHu0OsLs+7wti//GYf+If5662OhuYHE201fMGgcSPV4f5TQJsU5QIWJQGQs6A68vM++vLGIZGzIxU9QYNU6Zqvrcn1Bd/SoxS1jAKGlLj3cyDgwAjXqOHxHWit7Fv/AGmiZjkyezOnsseHiB7qSsRi3uGXZmPUma7O0bmcXM7ZxpmnX3+dKcN8/X9Y4zAcfT9Ift3mbD7QLEkzEnuJAqbx9qMi28/o/ZD2JyxrmmO6ONLq4xwGAZof2hPtePWulx9wJkDuEP7uYx7uFb0iDcXqgiveY77QuqjN6t90a1GVVBtBY4joY+dKW7l5lxNqCRmYAxzHQ92lZl2ldCZBccJwy5jEdPDuqm1dKkMpII1BHEUJi0qR5g+XUwPiOFu87XMeVJN1RlTqF9bRfP4xXdnNn2ebk9rDzPtRlMTz6fGlBcY4fOHYOf3gTPvr1sfcLhy7FxwbMZHnS9E+/FRusPfm5btfFvcvOXMwSo4aAEwNKPYm9dbA4YgsRmIcieAJjN3aClVmkknUmrkx1wIUDsEP7oJj3VRksCu0mr0TfeO2LxbG9i7ZMotiQukTFTC3QlvClReZcns2gChJGufvnv699JZ2jczM3aNLCGMmSOh7qmH2ldRcqXHUdAxAqXQNV7xLdcXfvM7wxHpKwIHaiB0GbQUw70Fi11RhhGn6bKZ4AkzHlSorkGQTIMzznjNaru2LzKVa65B0ILGDVWQlgfEkrgKR5jlZtsjXbTG64FnVmCi3w0CgDp38jQ6wXvYMKO0sm3aPI9ncWOZ6kfM8aXhte9AHavAERmPDpXDbRulMhuPkiMuYxHSOndUhhMocwh/EXmbC4POzFCx7QySIDiM3d41u29iQq4lWXEMGXSVHZLA9UqRwExNJwxT5MmZshM5ZMe7hVj7RuFMhuOV4ZSxj3U3S398xett74qNW0sa4v4O2D6hFskaanMP6V1j8UzptBWMqmUKOmn9daUXx1wsrF2LLGUk6iOEV6cfcOf129f29fa8etZ0ePe83rc+9oV3M/ah9hvwo16QOyTET69wW7PnnhvgD7qTcPiWRsyMVPUGDU9KfKFzNCnMBJgHqO+mfFqa4qZdK1HC1HpOOPr58qx2cZ4gZss8+Hwr3BYlXxSELcVxYYA3VAZiCIPeYnXxpQ9MfPnztn+lJnpxqPjrhcOXcsODFjI8DS9E+e38RusPHf+Y0q904Sx22bN6QntcYzc575rRbvN6bi1UmOykAfSyoAR30o3NqXW9q451DasTqOB8a59PuZ+0ztn+lJnpx8KOid5vWG0adl3MuFVj2+ftSbnZgFiwJ0cHWIia4THFUx9y2DbOZIDASCdDpqJkk0s2toXFZmW46ltSQx18etc+lvDDO0P7Wp9bx61vR3PveZ1th72jJido3E2fYytBuMwY6ayXJ49TW/DWijXLLG7cC2YLNAt8BAUR0048jSW+KYoELEqvBZ0HgPOrRtS7AHavAEAZjoOnGsOHb7wGbf7RnwuNdF2cqsQrj1h14DX313hkVbeJy9qCMQ09jGeJ04/u/860ojGP6nrt6ns6n1fDpXtrHXFYsrsGbiQxBPj1oOH3/AHAZvf8AUafbu4m8vbW4VMyIoFxiR5wIg9eNEEP/AHtgkEE4czPHiND30kW9o3VYuLjhjxbMZPiede/2pdzBu0fMBAOYyB0rDhJ9+k0ZgPv/ADDm08Q13Z9p7hzN2pEmOHr/ANKlLxxTlAmY5AZCzpPWPM++vasi6dpF21G5/9k="/>
          <p:cNvSpPr>
            <a:spLocks noChangeAspect="1" noChangeArrowheads="1"/>
          </p:cNvSpPr>
          <p:nvPr/>
        </p:nvSpPr>
        <p:spPr bwMode="auto">
          <a:xfrm>
            <a:off x="1450732" y="948471"/>
            <a:ext cx="211015" cy="21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246">
              <a:solidFill>
                <a:srgbClr val="000000"/>
              </a:solidFill>
            </a:endParaRPr>
          </a:p>
        </p:txBody>
      </p:sp>
      <p:sp>
        <p:nvSpPr>
          <p:cNvPr id="90218" name="CaixaDeTexto 7"/>
          <p:cNvSpPr txBox="1">
            <a:spLocks noChangeArrowheads="1"/>
          </p:cNvSpPr>
          <p:nvPr/>
        </p:nvSpPr>
        <p:spPr bwMode="auto">
          <a:xfrm>
            <a:off x="126705" y="6591982"/>
            <a:ext cx="4336806" cy="26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554" dirty="0" err="1">
                <a:solidFill>
                  <a:srgbClr val="000000"/>
                </a:solidFill>
              </a:rPr>
              <a:t>Weekly</a:t>
            </a:r>
            <a:r>
              <a:rPr lang="pt-BR" altLang="en-US" sz="554" dirty="0">
                <a:solidFill>
                  <a:srgbClr val="000000"/>
                </a:solidFill>
              </a:rPr>
              <a:t> </a:t>
            </a:r>
            <a:r>
              <a:rPr lang="pt-BR" altLang="en-US" sz="554" dirty="0" err="1">
                <a:solidFill>
                  <a:srgbClr val="000000"/>
                </a:solidFill>
              </a:rPr>
              <a:t>epidemiological</a:t>
            </a:r>
            <a:r>
              <a:rPr lang="pt-BR" altLang="en-US" sz="554" dirty="0">
                <a:solidFill>
                  <a:srgbClr val="000000"/>
                </a:solidFill>
              </a:rPr>
              <a:t> </a:t>
            </a:r>
            <a:r>
              <a:rPr lang="pt-BR" altLang="en-US" sz="554" dirty="0" err="1">
                <a:solidFill>
                  <a:srgbClr val="000000"/>
                </a:solidFill>
              </a:rPr>
              <a:t>record</a:t>
            </a:r>
            <a:r>
              <a:rPr lang="pt-BR" altLang="en-US" sz="554" dirty="0">
                <a:solidFill>
                  <a:srgbClr val="000000"/>
                </a:solidFill>
              </a:rPr>
              <a:t>.</a:t>
            </a:r>
            <a:r>
              <a:rPr lang="en-US" altLang="en-US" sz="554" dirty="0">
                <a:solidFill>
                  <a:srgbClr val="000000"/>
                </a:solidFill>
              </a:rPr>
              <a:t>2 </a:t>
            </a:r>
            <a:r>
              <a:rPr lang="en-US" altLang="en-US" sz="554" dirty="0" err="1">
                <a:solidFill>
                  <a:srgbClr val="000000"/>
                </a:solidFill>
              </a:rPr>
              <a:t>september</a:t>
            </a:r>
            <a:r>
              <a:rPr lang="en-US" altLang="en-US" sz="554" dirty="0">
                <a:solidFill>
                  <a:srgbClr val="000000"/>
                </a:solidFill>
              </a:rPr>
              <a:t> 2011, 86th year. </a:t>
            </a:r>
            <a:r>
              <a:rPr lang="pt-BR" altLang="en-US" sz="554" dirty="0">
                <a:solidFill>
                  <a:srgbClr val="000000"/>
                </a:solidFill>
              </a:rPr>
              <a:t>No. 36, 2011, 86, 389–400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554" dirty="0">
                <a:solidFill>
                  <a:srgbClr val="000000"/>
                </a:solidFill>
              </a:rPr>
              <a:t>http://www.who.int/wer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7028"/>
            <a:ext cx="1338629" cy="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3673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7028"/>
            <a:ext cx="1338629" cy="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9374" name="Group 222"/>
          <p:cNvGraphicFramePr>
            <a:graphicFrameLocks noGrp="1"/>
          </p:cNvGraphicFramePr>
          <p:nvPr>
            <p:extLst/>
          </p:nvPr>
        </p:nvGraphicFramePr>
        <p:xfrm>
          <a:off x="3127160" y="1801922"/>
          <a:ext cx="5041601" cy="4782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34633"/>
                <a:gridCol w="1623470"/>
                <a:gridCol w="1383498"/>
              </a:tblGrid>
              <a:tr h="288864">
                <a:tc rowSpan="2"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País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  Prevalência Registrada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888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 início de 2004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</a:tr>
              <a:tr h="288864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Angola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3.776(2.8)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</a:tr>
              <a:tr h="288864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Brasil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79.908(4.6)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</a:tr>
              <a:tr h="288864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Rep.CentroAfricana</a:t>
                      </a: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952(2.6)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</a:tr>
              <a:tr h="288864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Rep.Dem.Congo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6.891(1.3)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</a:tr>
              <a:tr h="288864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Índia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265.781(2.6)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</a:tr>
              <a:tr h="288864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Madagascar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5.514(3.4) 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</a:tr>
              <a:tr h="288864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Moçambique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6.810(3.4) 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</a:tr>
              <a:tr h="288864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Nepal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7.549(3.1) 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</a:tr>
              <a:tr h="288864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Rep.Unida Tanzânia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5.420(1.6)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</a:tr>
              <a:tr h="288864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Total 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382.601 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/>
                </a:tc>
              </a:tr>
            </a:tbl>
          </a:graphicData>
        </a:graphic>
      </p:graphicFrame>
      <p:sp>
        <p:nvSpPr>
          <p:cNvPr id="6" name="Rectangle 1"/>
          <p:cNvSpPr txBox="1">
            <a:spLocks/>
          </p:cNvSpPr>
          <p:nvPr/>
        </p:nvSpPr>
        <p:spPr>
          <a:xfrm>
            <a:off x="669315" y="341932"/>
            <a:ext cx="8307004" cy="896815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spc="-104" dirty="0">
                <a:solidFill>
                  <a:srgbClr val="696464">
                    <a:satMod val="200000"/>
                  </a:srgb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orbel"/>
              </a:rPr>
              <a:t>Situação da Hanseníase em países que ainda não haviam atingido a meta ( jan 2005)</a:t>
            </a:r>
            <a:r>
              <a:rPr lang="pt-BR" sz="3600" spc="-104" dirty="0">
                <a:solidFill>
                  <a:srgbClr val="CC6600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orbel"/>
              </a:rPr>
              <a:t>.</a:t>
            </a:r>
          </a:p>
        </p:txBody>
      </p:sp>
      <p:graphicFrame>
        <p:nvGraphicFramePr>
          <p:cNvPr id="8" name="Group 222"/>
          <p:cNvGraphicFramePr>
            <a:graphicFrameLocks noGrp="1"/>
          </p:cNvGraphicFramePr>
          <p:nvPr>
            <p:extLst/>
          </p:nvPr>
        </p:nvGraphicFramePr>
        <p:xfrm>
          <a:off x="3127160" y="1801922"/>
          <a:ext cx="5041601" cy="4782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34633"/>
                <a:gridCol w="1623470"/>
                <a:gridCol w="1383498"/>
              </a:tblGrid>
              <a:tr h="288864">
                <a:tc rowSpan="2"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 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888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 início de 2005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8864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2.496 (1.60)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7323" marR="57323" marT="27415" marB="27415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8864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30.693(1.70)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7323" marR="57323" marT="27415" marB="27415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8864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438(1.10)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7323" marR="57323" marT="27415" marB="27415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8864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10.530(1.90)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7323" marR="57323" marT="27415" marB="27415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8864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148.910(1.40)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7323" marR="57323" marT="27415" marB="27415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8864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4.610(2.50)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7323" marR="57323" marT="27415" marB="27415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8864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4.692(2.40)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7323" marR="57323" marT="27415" marB="27415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8864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4.699(1.80)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7323" marR="57323" marT="27415" marB="27415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8864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4.777(1.30)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7323" marR="57323" marT="27415" marB="27415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8864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7354" marR="47354" marT="47358" marB="47358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211.845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7323" marR="57323" marT="27415" marB="27415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Seta para a direita 1"/>
          <p:cNvSpPr/>
          <p:nvPr/>
        </p:nvSpPr>
        <p:spPr>
          <a:xfrm>
            <a:off x="1919236" y="3215473"/>
            <a:ext cx="1045029" cy="351692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56136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Gráfico 24"/>
          <p:cNvGraphicFramePr>
            <a:graphicFrameLocks/>
          </p:cNvGraphicFramePr>
          <p:nvPr>
            <p:extLst/>
          </p:nvPr>
        </p:nvGraphicFramePr>
        <p:xfrm>
          <a:off x="63026" y="523738"/>
          <a:ext cx="6455811" cy="5810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56622" y="230800"/>
            <a:ext cx="8534400" cy="758825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defTabSz="631963" eaLnBrk="1" hangingPunct="1"/>
            <a:r>
              <a:rPr lang="en-US" altLang="en-US" sz="3600" dirty="0" err="1" smtClean="0">
                <a:solidFill>
                  <a:schemeClr val="tx1"/>
                </a:solidFill>
                <a:latin typeface="Corbel" panose="020B0503020204020204" pitchFamily="34" charset="0"/>
              </a:rPr>
              <a:t>Mudança</a:t>
            </a:r>
            <a:r>
              <a:rPr lang="en-US" altLang="en-US" sz="3600" dirty="0" smtClean="0">
                <a:solidFill>
                  <a:schemeClr val="tx1"/>
                </a:solidFill>
                <a:latin typeface="Corbel" panose="020B0503020204020204" pitchFamily="34" charset="0"/>
              </a:rPr>
              <a:t> no </a:t>
            </a:r>
            <a:r>
              <a:rPr lang="en-US" altLang="en-US" sz="3600" dirty="0" err="1" smtClean="0">
                <a:solidFill>
                  <a:schemeClr val="tx1"/>
                </a:solidFill>
                <a:latin typeface="Corbel" panose="020B0503020204020204" pitchFamily="34" charset="0"/>
              </a:rPr>
              <a:t>Cálculo</a:t>
            </a:r>
            <a:r>
              <a:rPr lang="en-US" altLang="en-US" sz="3600" dirty="0" smtClean="0">
                <a:solidFill>
                  <a:schemeClr val="tx1"/>
                </a:solidFill>
                <a:latin typeface="Corbel" panose="020B0503020204020204" pitchFamily="34" charset="0"/>
              </a:rPr>
              <a:t> da </a:t>
            </a:r>
            <a:r>
              <a:rPr lang="en-US" altLang="en-US" sz="3600" dirty="0" err="1" smtClean="0">
                <a:solidFill>
                  <a:schemeClr val="tx1"/>
                </a:solidFill>
                <a:latin typeface="Corbel" panose="020B0503020204020204" pitchFamily="34" charset="0"/>
              </a:rPr>
              <a:t>Prevalência</a:t>
            </a:r>
            <a:endParaRPr lang="en-US" altLang="en-US" sz="3600" dirty="0" smtClean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5446948" y="1175271"/>
            <a:ext cx="3463960" cy="476982"/>
            <a:chOff x="5313568" y="1125540"/>
            <a:chExt cx="3463960" cy="476982"/>
          </a:xfrm>
        </p:grpSpPr>
        <p:sp>
          <p:nvSpPr>
            <p:cNvPr id="94228" name="Text Box 4"/>
            <p:cNvSpPr txBox="1">
              <a:spLocks noChangeArrowheads="1"/>
            </p:cNvSpPr>
            <p:nvPr/>
          </p:nvSpPr>
          <p:spPr bwMode="auto">
            <a:xfrm>
              <a:off x="5313568" y="1136659"/>
              <a:ext cx="871929" cy="36543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7098" tIns="28550" rIns="57098" bIns="28550">
              <a:spAutoFit/>
            </a:bodyPr>
            <a:lstStyle>
              <a:lvl1pPr defTabSz="82391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7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defTabSz="823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"/>
                <a:defRPr sz="2200">
                  <a:solidFill>
                    <a:schemeClr val="tx2"/>
                  </a:solidFill>
                  <a:latin typeface="Georgia" panose="02040502050405020303" pitchFamily="18" charset="0"/>
                </a:defRPr>
              </a:lvl2pPr>
              <a:lvl3pPr marL="1143000" indent="-228600" defTabSz="823913">
                <a:spcBef>
                  <a:spcPct val="20000"/>
                </a:spcBef>
                <a:buClr>
                  <a:srgbClr val="8CADAE"/>
                </a:buClr>
                <a:buSzPct val="75000"/>
                <a:buFont typeface="Wingdings 2" panose="05020102010507070707" pitchFamily="18" charset="2"/>
                <a:buChar char=""/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defTabSz="823913">
                <a:spcBef>
                  <a:spcPct val="20000"/>
                </a:spcBef>
                <a:buClr>
                  <a:srgbClr val="8C7B70"/>
                </a:buClr>
                <a:buSzPct val="70000"/>
                <a:buFont typeface="Wingdings" panose="05000000000000000000" pitchFamily="2" charset="2"/>
                <a:buChar char=""/>
                <a:defRPr sz="2000">
                  <a:solidFill>
                    <a:schemeClr val="tx2"/>
                  </a:solidFill>
                  <a:latin typeface="Georgia" panose="02040502050405020303" pitchFamily="18" charset="0"/>
                </a:defRPr>
              </a:lvl4pPr>
              <a:lvl5pPr marL="2057400" indent="-228600" defTabSz="823913">
                <a:spcBef>
                  <a:spcPct val="20000"/>
                </a:spcBef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en-US" sz="2000" b="1" dirty="0">
                  <a:solidFill>
                    <a:srgbClr val="000000"/>
                  </a:solidFill>
                  <a:latin typeface="Corbel" panose="020B0503020204020204" pitchFamily="34" charset="0"/>
                </a:rPr>
                <a:t>79.908</a:t>
              </a:r>
            </a:p>
          </p:txBody>
        </p:sp>
        <p:sp>
          <p:nvSpPr>
            <p:cNvPr id="94229" name="AutoShape 5"/>
            <p:cNvSpPr>
              <a:spLocks noChangeArrowheads="1"/>
            </p:cNvSpPr>
            <p:nvPr/>
          </p:nvSpPr>
          <p:spPr bwMode="auto">
            <a:xfrm>
              <a:off x="6185497" y="1125540"/>
              <a:ext cx="522659" cy="476982"/>
            </a:xfrm>
            <a:prstGeom prst="rightArrow">
              <a:avLst>
                <a:gd name="adj1" fmla="val 50000"/>
                <a:gd name="adj2" fmla="val 27500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91281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7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defTabSz="9128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"/>
                <a:defRPr sz="2200">
                  <a:solidFill>
                    <a:schemeClr val="tx2"/>
                  </a:solidFill>
                  <a:latin typeface="Georgia" panose="02040502050405020303" pitchFamily="18" charset="0"/>
                </a:defRPr>
              </a:lvl2pPr>
              <a:lvl3pPr marL="1143000" indent="-228600" defTabSz="912813">
                <a:spcBef>
                  <a:spcPct val="20000"/>
                </a:spcBef>
                <a:buClr>
                  <a:srgbClr val="8CADAE"/>
                </a:buClr>
                <a:buSzPct val="75000"/>
                <a:buFont typeface="Wingdings 2" panose="05020102010507070707" pitchFamily="18" charset="2"/>
                <a:buChar char=""/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defTabSz="912813">
                <a:spcBef>
                  <a:spcPct val="20000"/>
                </a:spcBef>
                <a:buClr>
                  <a:srgbClr val="8C7B70"/>
                </a:buClr>
                <a:buSzPct val="70000"/>
                <a:buFont typeface="Wingdings" panose="05000000000000000000" pitchFamily="2" charset="2"/>
                <a:buChar char=""/>
                <a:defRPr sz="2000">
                  <a:solidFill>
                    <a:schemeClr val="tx2"/>
                  </a:solidFill>
                  <a:latin typeface="Georgia" panose="02040502050405020303" pitchFamily="18" charset="0"/>
                </a:defRPr>
              </a:lvl4pPr>
              <a:lvl5pPr marL="2057400" indent="-228600" defTabSz="912813">
                <a:spcBef>
                  <a:spcPct val="20000"/>
                </a:spcBef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94230" name="Text Box 6"/>
            <p:cNvSpPr txBox="1">
              <a:spLocks noChangeArrowheads="1"/>
            </p:cNvSpPr>
            <p:nvPr/>
          </p:nvSpPr>
          <p:spPr bwMode="auto">
            <a:xfrm>
              <a:off x="6708156" y="1125540"/>
              <a:ext cx="2069372" cy="365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7098" tIns="28550" rIns="57098" bIns="28550">
              <a:spAutoFit/>
            </a:bodyPr>
            <a:lstStyle>
              <a:lvl1pPr defTabSz="82391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7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defTabSz="823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"/>
                <a:defRPr sz="2200">
                  <a:solidFill>
                    <a:schemeClr val="tx2"/>
                  </a:solidFill>
                  <a:latin typeface="Georgia" panose="02040502050405020303" pitchFamily="18" charset="0"/>
                </a:defRPr>
              </a:lvl2pPr>
              <a:lvl3pPr marL="1143000" indent="-228600" defTabSz="823913">
                <a:spcBef>
                  <a:spcPct val="20000"/>
                </a:spcBef>
                <a:buClr>
                  <a:srgbClr val="8CADAE"/>
                </a:buClr>
                <a:buSzPct val="75000"/>
                <a:buFont typeface="Wingdings 2" panose="05020102010507070707" pitchFamily="18" charset="2"/>
                <a:buChar char=""/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defTabSz="823913">
                <a:spcBef>
                  <a:spcPct val="20000"/>
                </a:spcBef>
                <a:buClr>
                  <a:srgbClr val="8C7B70"/>
                </a:buClr>
                <a:buSzPct val="70000"/>
                <a:buFont typeface="Wingdings" panose="05000000000000000000" pitchFamily="2" charset="2"/>
                <a:buChar char=""/>
                <a:defRPr sz="2000">
                  <a:solidFill>
                    <a:schemeClr val="tx2"/>
                  </a:solidFill>
                  <a:latin typeface="Georgia" panose="02040502050405020303" pitchFamily="18" charset="0"/>
                </a:defRPr>
              </a:lvl4pPr>
              <a:lvl5pPr marL="2057400" indent="-228600" defTabSz="823913">
                <a:spcBef>
                  <a:spcPct val="20000"/>
                </a:spcBef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en-US" sz="2000" b="1" dirty="0">
                  <a:solidFill>
                    <a:srgbClr val="000000"/>
                  </a:solidFill>
                  <a:latin typeface="Corbel" panose="020B0503020204020204" pitchFamily="34" charset="0"/>
                </a:rPr>
                <a:t>4,6 p/ 10.000 hab.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09748" y="4894843"/>
            <a:ext cx="4403217" cy="1032597"/>
            <a:chOff x="3389" y="183"/>
            <a:chExt cx="3885" cy="1040"/>
          </a:xfrm>
        </p:grpSpPr>
        <p:sp>
          <p:nvSpPr>
            <p:cNvPr id="94223" name="Text Box 9"/>
            <p:cNvSpPr txBox="1">
              <a:spLocks noChangeArrowheads="1"/>
            </p:cNvSpPr>
            <p:nvPr/>
          </p:nvSpPr>
          <p:spPr bwMode="auto">
            <a:xfrm>
              <a:off x="3869" y="183"/>
              <a:ext cx="2472" cy="36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7098" tIns="28550" rIns="57098" bIns="28550">
              <a:spAutoFit/>
            </a:bodyPr>
            <a:lstStyle>
              <a:lvl1pPr defTabSz="82391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7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defTabSz="823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"/>
                <a:defRPr sz="2200">
                  <a:solidFill>
                    <a:schemeClr val="tx2"/>
                  </a:solidFill>
                  <a:latin typeface="Georgia" panose="02040502050405020303" pitchFamily="18" charset="0"/>
                </a:defRPr>
              </a:lvl2pPr>
              <a:lvl3pPr marL="1143000" indent="-228600" defTabSz="823913">
                <a:spcBef>
                  <a:spcPct val="20000"/>
                </a:spcBef>
                <a:buClr>
                  <a:srgbClr val="8CADAE"/>
                </a:buClr>
                <a:buSzPct val="75000"/>
                <a:buFont typeface="Wingdings 2" panose="05020102010507070707" pitchFamily="18" charset="2"/>
                <a:buChar char=""/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defTabSz="823913">
                <a:spcBef>
                  <a:spcPct val="20000"/>
                </a:spcBef>
                <a:buClr>
                  <a:srgbClr val="8C7B70"/>
                </a:buClr>
                <a:buSzPct val="70000"/>
                <a:buFont typeface="Wingdings" panose="05000000000000000000" pitchFamily="2" charset="2"/>
                <a:buChar char=""/>
                <a:defRPr sz="2000">
                  <a:solidFill>
                    <a:schemeClr val="tx2"/>
                  </a:solidFill>
                  <a:latin typeface="Georgia" panose="02040502050405020303" pitchFamily="18" charset="0"/>
                </a:defRPr>
              </a:lvl4pPr>
              <a:lvl5pPr marL="2057400" indent="-228600" defTabSz="823913">
                <a:spcBef>
                  <a:spcPct val="20000"/>
                </a:spcBef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en-US" sz="2000" b="1">
                  <a:solidFill>
                    <a:srgbClr val="0070C0"/>
                  </a:solidFill>
                  <a:latin typeface="Corbel" panose="020B0503020204020204" pitchFamily="34" charset="0"/>
                </a:rPr>
                <a:t>Em curso de Tratamento</a:t>
              </a:r>
            </a:p>
          </p:txBody>
        </p:sp>
        <p:sp>
          <p:nvSpPr>
            <p:cNvPr id="94224" name="Text Box 10"/>
            <p:cNvSpPr txBox="1">
              <a:spLocks noChangeArrowheads="1"/>
            </p:cNvSpPr>
            <p:nvPr/>
          </p:nvSpPr>
          <p:spPr bwMode="auto">
            <a:xfrm>
              <a:off x="3389" y="567"/>
              <a:ext cx="2868" cy="36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7098" tIns="28550" rIns="57098" bIns="28550">
              <a:spAutoFit/>
            </a:bodyPr>
            <a:lstStyle>
              <a:lvl1pPr defTabSz="82391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7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defTabSz="823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"/>
                <a:defRPr sz="2200">
                  <a:solidFill>
                    <a:schemeClr val="tx2"/>
                  </a:solidFill>
                  <a:latin typeface="Georgia" panose="02040502050405020303" pitchFamily="18" charset="0"/>
                </a:defRPr>
              </a:lvl2pPr>
              <a:lvl3pPr marL="1143000" indent="-228600" defTabSz="823913">
                <a:spcBef>
                  <a:spcPct val="20000"/>
                </a:spcBef>
                <a:buClr>
                  <a:srgbClr val="8CADAE"/>
                </a:buClr>
                <a:buSzPct val="75000"/>
                <a:buFont typeface="Wingdings 2" panose="05020102010507070707" pitchFamily="18" charset="2"/>
                <a:buChar char=""/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defTabSz="823913">
                <a:spcBef>
                  <a:spcPct val="20000"/>
                </a:spcBef>
                <a:buClr>
                  <a:srgbClr val="8C7B70"/>
                </a:buClr>
                <a:buSzPct val="70000"/>
                <a:buFont typeface="Wingdings" panose="05000000000000000000" pitchFamily="2" charset="2"/>
                <a:buChar char=""/>
                <a:defRPr sz="2000">
                  <a:solidFill>
                    <a:schemeClr val="tx2"/>
                  </a:solidFill>
                  <a:latin typeface="Georgia" panose="02040502050405020303" pitchFamily="18" charset="0"/>
                </a:defRPr>
              </a:lvl4pPr>
              <a:lvl5pPr marL="2057400" indent="-228600" defTabSz="823913">
                <a:spcBef>
                  <a:spcPct val="20000"/>
                </a:spcBef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en-US" sz="2000" b="1" dirty="0">
                  <a:solidFill>
                    <a:srgbClr val="0070C0"/>
                  </a:solidFill>
                  <a:latin typeface="Corbel" panose="020B0503020204020204" pitchFamily="34" charset="0"/>
                </a:rPr>
                <a:t>PB – 6 doses em até 9 meses</a:t>
              </a:r>
            </a:p>
          </p:txBody>
        </p:sp>
        <p:sp>
          <p:nvSpPr>
            <p:cNvPr id="94226" name="Text Box 12"/>
            <p:cNvSpPr txBox="1">
              <a:spLocks noChangeArrowheads="1"/>
            </p:cNvSpPr>
            <p:nvPr/>
          </p:nvSpPr>
          <p:spPr bwMode="auto">
            <a:xfrm>
              <a:off x="4157" y="855"/>
              <a:ext cx="3117" cy="36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7098" tIns="28550" rIns="57098" bIns="28550">
              <a:spAutoFit/>
            </a:bodyPr>
            <a:lstStyle>
              <a:lvl1pPr defTabSz="82391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7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defTabSz="823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"/>
                <a:defRPr sz="2200">
                  <a:solidFill>
                    <a:schemeClr val="tx2"/>
                  </a:solidFill>
                  <a:latin typeface="Georgia" panose="02040502050405020303" pitchFamily="18" charset="0"/>
                </a:defRPr>
              </a:lvl2pPr>
              <a:lvl3pPr marL="1143000" indent="-228600" defTabSz="823913">
                <a:spcBef>
                  <a:spcPct val="20000"/>
                </a:spcBef>
                <a:buClr>
                  <a:srgbClr val="8CADAE"/>
                </a:buClr>
                <a:buSzPct val="75000"/>
                <a:buFont typeface="Wingdings 2" panose="05020102010507070707" pitchFamily="18" charset="2"/>
                <a:buChar char=""/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defTabSz="823913">
                <a:spcBef>
                  <a:spcPct val="20000"/>
                </a:spcBef>
                <a:buClr>
                  <a:srgbClr val="8C7B70"/>
                </a:buClr>
                <a:buSzPct val="70000"/>
                <a:buFont typeface="Wingdings" panose="05000000000000000000" pitchFamily="2" charset="2"/>
                <a:buChar char=""/>
                <a:defRPr sz="2000">
                  <a:solidFill>
                    <a:schemeClr val="tx2"/>
                  </a:solidFill>
                  <a:latin typeface="Georgia" panose="02040502050405020303" pitchFamily="18" charset="0"/>
                </a:defRPr>
              </a:lvl4pPr>
              <a:lvl5pPr marL="2057400" indent="-228600" defTabSz="823913">
                <a:spcBef>
                  <a:spcPct val="20000"/>
                </a:spcBef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en-US" sz="2000" b="1" dirty="0">
                  <a:solidFill>
                    <a:srgbClr val="0070C0"/>
                  </a:solidFill>
                  <a:latin typeface="Corbel" panose="020B0503020204020204" pitchFamily="34" charset="0"/>
                </a:rPr>
                <a:t>Mb – 12 doses em até 18 meses</a:t>
              </a:r>
            </a:p>
          </p:txBody>
        </p:sp>
      </p:grpSp>
      <p:pic>
        <p:nvPicPr>
          <p:cNvPr id="94215" name="Picture 15" descr="brazilianFla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7" y="0"/>
            <a:ext cx="293443" cy="23079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Gráfico 26"/>
          <p:cNvGraphicFramePr>
            <a:graphicFrameLocks/>
          </p:cNvGraphicFramePr>
          <p:nvPr>
            <p:extLst/>
          </p:nvPr>
        </p:nvGraphicFramePr>
        <p:xfrm>
          <a:off x="2944295" y="2537649"/>
          <a:ext cx="6455811" cy="5810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5446948" y="2333603"/>
            <a:ext cx="3429652" cy="476982"/>
            <a:chOff x="6318877" y="2389251"/>
            <a:chExt cx="3178350" cy="476982"/>
          </a:xfrm>
        </p:grpSpPr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6318877" y="2444899"/>
              <a:ext cx="800612" cy="365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7098" tIns="28550" rIns="57098" bIns="28550">
              <a:spAutoFit/>
            </a:bodyPr>
            <a:lstStyle>
              <a:lvl1pPr defTabSz="82391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7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defTabSz="823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"/>
                <a:defRPr sz="2200">
                  <a:solidFill>
                    <a:schemeClr val="tx2"/>
                  </a:solidFill>
                  <a:latin typeface="Georgia" panose="02040502050405020303" pitchFamily="18" charset="0"/>
                </a:defRPr>
              </a:lvl2pPr>
              <a:lvl3pPr marL="1143000" indent="-228600" defTabSz="823913">
                <a:spcBef>
                  <a:spcPct val="20000"/>
                </a:spcBef>
                <a:buClr>
                  <a:srgbClr val="8CADAE"/>
                </a:buClr>
                <a:buSzPct val="75000"/>
                <a:buFont typeface="Wingdings 2" panose="05020102010507070707" pitchFamily="18" charset="2"/>
                <a:buChar char=""/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defTabSz="823913">
                <a:spcBef>
                  <a:spcPct val="20000"/>
                </a:spcBef>
                <a:buClr>
                  <a:srgbClr val="8C7B70"/>
                </a:buClr>
                <a:buSzPct val="70000"/>
                <a:buFont typeface="Wingdings" panose="05000000000000000000" pitchFamily="2" charset="2"/>
                <a:buChar char=""/>
                <a:defRPr sz="2000">
                  <a:solidFill>
                    <a:schemeClr val="tx2"/>
                  </a:solidFill>
                  <a:latin typeface="Georgia" panose="02040502050405020303" pitchFamily="18" charset="0"/>
                </a:defRPr>
              </a:lvl4pPr>
              <a:lvl5pPr marL="2057400" indent="-228600" defTabSz="823913">
                <a:spcBef>
                  <a:spcPct val="20000"/>
                </a:spcBef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en-US" sz="2000" b="1" dirty="0" smtClean="0">
                  <a:solidFill>
                    <a:srgbClr val="000000"/>
                  </a:solidFill>
                  <a:latin typeface="Corbel" panose="020B0503020204020204" pitchFamily="34" charset="0"/>
                </a:rPr>
                <a:t>39.693</a:t>
              </a:r>
              <a:endParaRPr lang="pt-BR" altLang="en-US" sz="2000" b="1" dirty="0">
                <a:solidFill>
                  <a:srgbClr val="000000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34" name="AutoShape 5"/>
            <p:cNvSpPr>
              <a:spLocks noChangeArrowheads="1"/>
            </p:cNvSpPr>
            <p:nvPr/>
          </p:nvSpPr>
          <p:spPr bwMode="auto">
            <a:xfrm>
              <a:off x="7047092" y="2389251"/>
              <a:ext cx="522659" cy="476982"/>
            </a:xfrm>
            <a:prstGeom prst="rightArrow">
              <a:avLst>
                <a:gd name="adj1" fmla="val 50000"/>
                <a:gd name="adj2" fmla="val 27500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91281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7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defTabSz="9128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"/>
                <a:defRPr sz="2200">
                  <a:solidFill>
                    <a:schemeClr val="tx2"/>
                  </a:solidFill>
                  <a:latin typeface="Georgia" panose="02040502050405020303" pitchFamily="18" charset="0"/>
                </a:defRPr>
              </a:lvl2pPr>
              <a:lvl3pPr marL="1143000" indent="-228600" defTabSz="912813">
                <a:spcBef>
                  <a:spcPct val="20000"/>
                </a:spcBef>
                <a:buClr>
                  <a:srgbClr val="8CADAE"/>
                </a:buClr>
                <a:buSzPct val="75000"/>
                <a:buFont typeface="Wingdings 2" panose="05020102010507070707" pitchFamily="18" charset="2"/>
                <a:buChar char=""/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defTabSz="912813">
                <a:spcBef>
                  <a:spcPct val="20000"/>
                </a:spcBef>
                <a:buClr>
                  <a:srgbClr val="8C7B70"/>
                </a:buClr>
                <a:buSzPct val="70000"/>
                <a:buFont typeface="Wingdings" panose="05000000000000000000" pitchFamily="2" charset="2"/>
                <a:buChar char=""/>
                <a:defRPr sz="2000">
                  <a:solidFill>
                    <a:schemeClr val="tx2"/>
                  </a:solidFill>
                  <a:latin typeface="Georgia" panose="02040502050405020303" pitchFamily="18" charset="0"/>
                </a:defRPr>
              </a:lvl4pPr>
              <a:lvl5pPr marL="2057400" indent="-228600" defTabSz="912813">
                <a:spcBef>
                  <a:spcPct val="20000"/>
                </a:spcBef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 b="1">
                <a:solidFill>
                  <a:srgbClr val="000000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35" name="Text Box 6"/>
            <p:cNvSpPr txBox="1">
              <a:spLocks noChangeArrowheads="1"/>
            </p:cNvSpPr>
            <p:nvPr/>
          </p:nvSpPr>
          <p:spPr bwMode="auto">
            <a:xfrm>
              <a:off x="7601768" y="2444899"/>
              <a:ext cx="1895459" cy="365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7098" tIns="28550" rIns="57098" bIns="28550">
              <a:spAutoFit/>
            </a:bodyPr>
            <a:lstStyle>
              <a:lvl1pPr defTabSz="82391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7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defTabSz="82391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"/>
                <a:defRPr sz="2200">
                  <a:solidFill>
                    <a:schemeClr val="tx2"/>
                  </a:solidFill>
                  <a:latin typeface="Georgia" panose="02040502050405020303" pitchFamily="18" charset="0"/>
                </a:defRPr>
              </a:lvl2pPr>
              <a:lvl3pPr marL="1143000" indent="-228600" defTabSz="823913">
                <a:spcBef>
                  <a:spcPct val="20000"/>
                </a:spcBef>
                <a:buClr>
                  <a:srgbClr val="8CADAE"/>
                </a:buClr>
                <a:buSzPct val="75000"/>
                <a:buFont typeface="Wingdings 2" panose="05020102010507070707" pitchFamily="18" charset="2"/>
                <a:buChar char=""/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defTabSz="823913">
                <a:spcBef>
                  <a:spcPct val="20000"/>
                </a:spcBef>
                <a:buClr>
                  <a:srgbClr val="8C7B70"/>
                </a:buClr>
                <a:buSzPct val="70000"/>
                <a:buFont typeface="Wingdings" panose="05000000000000000000" pitchFamily="2" charset="2"/>
                <a:buChar char=""/>
                <a:defRPr sz="2000">
                  <a:solidFill>
                    <a:schemeClr val="tx2"/>
                  </a:solidFill>
                  <a:latin typeface="Georgia" panose="02040502050405020303" pitchFamily="18" charset="0"/>
                </a:defRPr>
              </a:lvl4pPr>
              <a:lvl5pPr marL="2057400" indent="-228600" defTabSz="823913">
                <a:spcBef>
                  <a:spcPct val="20000"/>
                </a:spcBef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defTabSz="8239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en-US" sz="2000" b="1" dirty="0" smtClean="0">
                  <a:solidFill>
                    <a:srgbClr val="000000"/>
                  </a:solidFill>
                  <a:latin typeface="Corbel" panose="020B0503020204020204" pitchFamily="34" charset="0"/>
                </a:rPr>
                <a:t>1,7 </a:t>
              </a:r>
              <a:r>
                <a:rPr lang="pt-BR" altLang="en-US" sz="2000" b="1" dirty="0">
                  <a:solidFill>
                    <a:srgbClr val="000000"/>
                  </a:solidFill>
                  <a:latin typeface="Corbel" panose="020B0503020204020204" pitchFamily="34" charset="0"/>
                </a:rPr>
                <a:t>p/ 10.000 hab.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03500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AsOne/>
      </p:bldGraphic>
      <p:bldGraphic spid="25" grpId="1">
        <p:bldAsOne/>
      </p:bldGraphic>
      <p:bldGraphic spid="27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55063" y="4259559"/>
            <a:ext cx="7124908" cy="1213338"/>
          </a:xfrm>
        </p:spPr>
        <p:txBody>
          <a:bodyPr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1800" dirty="0">
                <a:solidFill>
                  <a:srgbClr val="6F6F74"/>
                </a:solidFill>
                <a:latin typeface="Corbel" panose="020B0503020204020204" pitchFamily="34" charset="0"/>
              </a:rPr>
              <a:t>XXVIII Reunião de avaliação das ações de controle da Hanseníase - 2016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sz="1800" dirty="0" smtClean="0">
              <a:solidFill>
                <a:srgbClr val="6F6F74"/>
              </a:solidFill>
              <a:latin typeface="Corbel" panose="020B0503020204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1800" dirty="0" smtClean="0">
                <a:solidFill>
                  <a:srgbClr val="6F6F74"/>
                </a:solidFill>
                <a:latin typeface="Corbel" panose="020B0503020204020204" pitchFamily="34" charset="0"/>
              </a:rPr>
              <a:t>17 </a:t>
            </a:r>
            <a:r>
              <a:rPr lang="pt-BR" sz="1800" dirty="0">
                <a:solidFill>
                  <a:srgbClr val="6F6F74"/>
                </a:solidFill>
                <a:latin typeface="Corbel" panose="020B0503020204020204" pitchFamily="34" charset="0"/>
              </a:rPr>
              <a:t>– 18 de maio de 2017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sz="1600" b="0" dirty="0">
              <a:solidFill>
                <a:srgbClr val="6F6F74"/>
              </a:solidFill>
              <a:latin typeface="Corbel" panose="020B0503020204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1000" dirty="0">
                <a:solidFill>
                  <a:srgbClr val="6F6F74"/>
                </a:solidFill>
                <a:latin typeface="Corbel" panose="020B0503020204020204" pitchFamily="34" charset="0"/>
              </a:rPr>
              <a:t>Mary Lise Carvalho Marzliak</a:t>
            </a:r>
          </a:p>
        </p:txBody>
      </p:sp>
      <p:sp>
        <p:nvSpPr>
          <p:cNvPr id="86019" name="Título 1"/>
          <p:cNvSpPr>
            <a:spLocks noGrp="1"/>
          </p:cNvSpPr>
          <p:nvPr>
            <p:ph type="ctrTitle"/>
          </p:nvPr>
        </p:nvSpPr>
        <p:spPr>
          <a:xfrm>
            <a:off x="1780444" y="1384789"/>
            <a:ext cx="5783141" cy="1213338"/>
          </a:xfrm>
        </p:spPr>
        <p:txBody>
          <a:bodyPr/>
          <a:lstStyle/>
          <a:p>
            <a:pPr eaLnBrk="1" hangingPunct="1"/>
            <a:r>
              <a:rPr lang="pt-BR" altLang="en-US" dirty="0" smtClean="0">
                <a:solidFill>
                  <a:srgbClr val="6F6F74"/>
                </a:solidFill>
                <a:latin typeface="Bell MT" panose="02020503060305020303" pitchFamily="18" charset="0"/>
              </a:rPr>
              <a:t>S</a:t>
            </a:r>
            <a:r>
              <a:rPr lang="pt-BR" altLang="en-US" dirty="0" smtClean="0">
                <a:latin typeface="Bell MT" panose="02020503060305020303" pitchFamily="18" charset="0"/>
              </a:rPr>
              <a:t>ituação Epidemiológica Atual da Hanseníase E</a:t>
            </a:r>
            <a:r>
              <a:rPr lang="pt-BR" altLang="en-US" dirty="0" smtClean="0">
                <a:solidFill>
                  <a:srgbClr val="6F6F74"/>
                </a:solidFill>
                <a:latin typeface="Bell MT" panose="02020503060305020303" pitchFamily="18" charset="0"/>
              </a:rPr>
              <a:t>s</a:t>
            </a:r>
            <a:r>
              <a:rPr lang="pt-BR" altLang="en-US" dirty="0" smtClean="0">
                <a:latin typeface="Bell MT" panose="02020503060305020303" pitchFamily="18" charset="0"/>
              </a:rPr>
              <a:t>tado de São Paulo. </a:t>
            </a:r>
            <a:br>
              <a:rPr lang="pt-BR" altLang="en-US" dirty="0" smtClean="0">
                <a:latin typeface="Bell MT" panose="02020503060305020303" pitchFamily="18" charset="0"/>
              </a:rPr>
            </a:br>
            <a:r>
              <a:rPr lang="pt-BR" altLang="en-US" sz="831" dirty="0">
                <a:latin typeface="Bell MT" panose="02020503060305020303" pitchFamily="18" charset="0"/>
              </a:rPr>
              <a:t>Programa Estadual de Controle da Hanseníase</a:t>
            </a:r>
            <a:br>
              <a:rPr lang="pt-BR" altLang="en-US" sz="831" dirty="0">
                <a:latin typeface="Bell MT" panose="02020503060305020303" pitchFamily="18" charset="0"/>
              </a:rPr>
            </a:br>
            <a:r>
              <a:rPr lang="pt-BR" altLang="en-US" sz="831" dirty="0">
                <a:latin typeface="Bell MT" panose="02020503060305020303" pitchFamily="18" charset="0"/>
              </a:rPr>
              <a:t>Divisão Técnica de Vigilância Epidemiológica em Hanseníase do CVE</a:t>
            </a:r>
          </a:p>
        </p:txBody>
      </p:sp>
    </p:spTree>
    <p:extLst>
      <p:ext uri="{BB962C8B-B14F-4D97-AF65-F5344CB8AC3E}">
        <p14:creationId xmlns:p14="http://schemas.microsoft.com/office/powerpoint/2010/main" val="325489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46"/>
          <p:cNvSpPr txBox="1">
            <a:spLocks noChangeArrowheads="1"/>
          </p:cNvSpPr>
          <p:nvPr/>
        </p:nvSpPr>
        <p:spPr bwMode="auto">
          <a:xfrm>
            <a:off x="2359929" y="6205863"/>
            <a:ext cx="2152710" cy="1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7089" tIns="28544" rIns="57089" bIns="28544">
            <a:spAutoFit/>
          </a:bodyPr>
          <a:lstStyle>
            <a:lvl1pPr defTabSz="82391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823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 defTabSz="823913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823913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 defTabSz="823913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8239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8239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8239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8239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554" b="1" dirty="0">
                <a:solidFill>
                  <a:srgbClr val="000000"/>
                </a:solidFill>
                <a:latin typeface="Bahamas"/>
              </a:rPr>
              <a:t>Fonte de dados de 115 </a:t>
            </a:r>
            <a:r>
              <a:rPr lang="pt-BR" altLang="pt-BR" sz="554" b="1" dirty="0" err="1">
                <a:solidFill>
                  <a:srgbClr val="000000"/>
                </a:solidFill>
                <a:latin typeface="Bahamas"/>
              </a:rPr>
              <a:t>paíse</a:t>
            </a:r>
            <a:r>
              <a:rPr lang="pt-BR" altLang="pt-BR" sz="554" b="1" dirty="0">
                <a:solidFill>
                  <a:srgbClr val="000000"/>
                </a:solidFill>
                <a:latin typeface="Bahamas"/>
              </a:rPr>
              <a:t> e territórios, excluindo Europa.</a:t>
            </a:r>
          </a:p>
        </p:txBody>
      </p:sp>
      <p:sp>
        <p:nvSpPr>
          <p:cNvPr id="7" name="Rectangle 1"/>
          <p:cNvSpPr txBox="1">
            <a:spLocks/>
          </p:cNvSpPr>
          <p:nvPr/>
        </p:nvSpPr>
        <p:spPr>
          <a:xfrm>
            <a:off x="583589" y="1135307"/>
            <a:ext cx="7596554" cy="896815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pt-BR" sz="2800" spc="-104" dirty="0">
                <a:solidFill>
                  <a:srgbClr val="696464">
                    <a:satMod val="200000"/>
                  </a:srgb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orbel"/>
                <a:cs typeface="+mn-cs"/>
              </a:rPr>
              <a:t>Detecção de Casos Novos</a:t>
            </a:r>
          </a:p>
          <a:p>
            <a:pPr fontAlgn="auto">
              <a:spcAft>
                <a:spcPts val="0"/>
              </a:spcAft>
              <a:defRPr/>
            </a:pPr>
            <a:r>
              <a:rPr lang="pt-BR" sz="2800" spc="-104" dirty="0">
                <a:solidFill>
                  <a:srgbClr val="696464">
                    <a:satMod val="200000"/>
                  </a:srgb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orbel"/>
                <a:cs typeface="+mn-cs"/>
              </a:rPr>
              <a:t>Tendência de Detecção de Casos Novos, OMS, </a:t>
            </a:r>
            <a:r>
              <a:rPr lang="pt-BR" sz="2800" spc="-104" dirty="0" smtClean="0">
                <a:solidFill>
                  <a:srgbClr val="696464">
                    <a:satMod val="200000"/>
                  </a:srgb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orbel"/>
                <a:cs typeface="+mn-cs"/>
              </a:rPr>
              <a:t>2004-</a:t>
            </a:r>
            <a:r>
              <a:rPr lang="pt-BR" sz="2800" spc="-104" dirty="0" smtClean="0">
                <a:solidFill>
                  <a:srgbClr val="FF0000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orbel"/>
                <a:cs typeface="+mn-cs"/>
              </a:rPr>
              <a:t>14</a:t>
            </a:r>
            <a:endParaRPr lang="pt-BR" sz="2800" spc="-104" dirty="0">
              <a:solidFill>
                <a:srgbClr val="FF0000"/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Corbel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pt-BR" sz="2800" spc="-104" dirty="0">
              <a:solidFill>
                <a:srgbClr val="D34817"/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Corbel"/>
              <a:cs typeface="+mn-cs"/>
            </a:endParaRPr>
          </a:p>
        </p:txBody>
      </p:sp>
      <p:graphicFrame>
        <p:nvGraphicFramePr>
          <p:cNvPr id="49" name="Tabela 48"/>
          <p:cNvGraphicFramePr>
            <a:graphicFrameLocks noGrp="1"/>
          </p:cNvGraphicFramePr>
          <p:nvPr>
            <p:extLst/>
          </p:nvPr>
        </p:nvGraphicFramePr>
        <p:xfrm>
          <a:off x="163567" y="2318523"/>
          <a:ext cx="8698143" cy="343371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38982"/>
                <a:gridCol w="671989"/>
                <a:gridCol w="743481"/>
                <a:gridCol w="743481"/>
                <a:gridCol w="708556"/>
                <a:gridCol w="708556"/>
                <a:gridCol w="708556"/>
                <a:gridCol w="840318"/>
                <a:gridCol w="708556"/>
                <a:gridCol w="708556"/>
                <a:gridCol w="708556"/>
                <a:gridCol w="708556"/>
              </a:tblGrid>
              <a:tr h="277720">
                <a:tc rowSpan="2">
                  <a:txBody>
                    <a:bodyPr/>
                    <a:lstStyle/>
                    <a:p>
                      <a:pPr marL="347345" indent="-347345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latin typeface="Calibri" panose="020F0502020204030204" pitchFamily="34" charset="0"/>
                        </a:rPr>
                        <a:t>Região</a:t>
                      </a:r>
                      <a:r>
                        <a:rPr lang="en-US" sz="1200" kern="1200" dirty="0">
                          <a:latin typeface="Calibri" panose="020F0502020204030204" pitchFamily="34" charset="0"/>
                        </a:rPr>
                        <a:t> </a:t>
                      </a:r>
                      <a:endParaRPr lang="pt-BR" sz="1200" dirty="0">
                        <a:latin typeface="Calibri" panose="020F0502020204030204" pitchFamily="34" charset="0"/>
                      </a:endParaRPr>
                    </a:p>
                    <a:p>
                      <a:pPr marL="347345" indent="-347345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atin typeface="Calibri" panose="020F0502020204030204" pitchFamily="34" charset="0"/>
                        </a:rPr>
                        <a:t>OMS </a:t>
                      </a:r>
                      <a:endParaRPr lang="pt-BR" sz="12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1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kern="1200" dirty="0" smtClean="0">
                          <a:latin typeface="Calibri" panose="020F0502020204030204" pitchFamily="34" charset="0"/>
                        </a:rPr>
                        <a:t>Detecção de Casos Novos 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13" marR="52713" marT="26356" marB="2635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13" marR="52713" marT="26356" marB="2635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2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13" marR="52713" marT="26356" marB="26356" anchor="ctr"/>
                </a:tc>
                <a:tc hMerge="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8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15" marR="52715" marT="26359" marB="26359" anchor="ctr"/>
                </a:tc>
                <a:tc hMerge="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8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15" marR="52715" marT="26359" marB="26359" anchor="ctr"/>
                </a:tc>
                <a:tc hMerge="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8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15" marR="52715" marT="26359" marB="26359" anchor="ctr"/>
                </a:tc>
                <a:tc hMerge="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7919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</a:rPr>
                        <a:t>2004</a:t>
                      </a:r>
                      <a:endParaRPr lang="pt-BR" sz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</a:rPr>
                        <a:t>2005</a:t>
                      </a:r>
                      <a:endParaRPr lang="pt-BR" sz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</a:rPr>
                        <a:t>2006</a:t>
                      </a:r>
                      <a:endParaRPr lang="pt-BR" sz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</a:rPr>
                        <a:t>2007</a:t>
                      </a:r>
                      <a:endParaRPr lang="pt-BR" sz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</a:rPr>
                        <a:t>2008</a:t>
                      </a:r>
                      <a:endParaRPr lang="pt-BR" sz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2009</a:t>
                      </a:r>
                      <a:endParaRPr lang="pt-BR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2010</a:t>
                      </a:r>
                      <a:endParaRPr lang="pt-BR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2011</a:t>
                      </a:r>
                      <a:endParaRPr lang="pt-BR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2012</a:t>
                      </a:r>
                      <a:endParaRPr lang="pt-BR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2013</a:t>
                      </a:r>
                      <a:endParaRPr lang="pt-BR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2014</a:t>
                      </a:r>
                      <a:endParaRPr lang="pt-BR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51582"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latin typeface="Calibri" panose="020F0502020204030204" pitchFamily="34" charset="0"/>
                        </a:rPr>
                        <a:t>África</a:t>
                      </a:r>
                      <a:r>
                        <a:rPr lang="en-US" sz="1200" kern="1200" dirty="0">
                          <a:latin typeface="Calibri" panose="020F0502020204030204" pitchFamily="34" charset="0"/>
                        </a:rPr>
                        <a:t> 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atin typeface="Calibri" panose="020F0502020204030204" pitchFamily="34" charset="0"/>
                        </a:rPr>
                        <a:t>46.918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atin typeface="Calibri" panose="020F0502020204030204" pitchFamily="34" charset="0"/>
                        </a:rPr>
                        <a:t>45.179 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atin typeface="Calibri" panose="020F0502020204030204" pitchFamily="34" charset="0"/>
                        </a:rPr>
                        <a:t>34.480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latin typeface="Calibri" panose="020F0502020204030204" pitchFamily="34" charset="0"/>
                        </a:rPr>
                        <a:t>34.468</a:t>
                      </a:r>
                      <a:endParaRPr lang="pt-BR" sz="11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</a:rPr>
                        <a:t>29.814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(4,37)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28.935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25.345      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 ( 3,53)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12.637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(3,14)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20.599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(3,05)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20.911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(3,50)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18.597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</a:tr>
              <a:tr h="451582"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latin typeface="Calibri" panose="020F0502020204030204" pitchFamily="34" charset="0"/>
                        </a:rPr>
                        <a:t>Américas</a:t>
                      </a:r>
                      <a:r>
                        <a:rPr lang="en-US" sz="1200" kern="1200" dirty="0">
                          <a:latin typeface="Calibri" panose="020F0502020204030204" pitchFamily="34" charset="0"/>
                        </a:rPr>
                        <a:t> 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atin typeface="Calibri" panose="020F0502020204030204" pitchFamily="34" charset="0"/>
                        </a:rPr>
                        <a:t>52.662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atin typeface="Calibri" panose="020F0502020204030204" pitchFamily="34" charset="0"/>
                        </a:rPr>
                        <a:t>41.952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atin typeface="Calibri" panose="020F0502020204030204" pitchFamily="34" charset="0"/>
                        </a:rPr>
                        <a:t>47.612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atin typeface="Calibri" panose="020F0502020204030204" pitchFamily="34" charset="0"/>
                        </a:rPr>
                        <a:t>42.135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</a:rPr>
                        <a:t>41.891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(4,85)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40.474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37.740 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(4,25)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36.832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(4,18)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36.178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(4,14)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33.084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(3,78)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33.789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</a:tr>
              <a:tr h="451582">
                <a:tc>
                  <a:txBody>
                    <a:bodyPr/>
                    <a:lstStyle/>
                    <a:p>
                      <a:pPr marL="347345" indent="-347345"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atin typeface="Calibri" panose="020F0502020204030204" pitchFamily="34" charset="0"/>
                        </a:rPr>
                        <a:t>Medit.</a:t>
                      </a:r>
                      <a:endParaRPr lang="pt-BR" sz="1200" dirty="0">
                        <a:latin typeface="Calibri" panose="020F0502020204030204" pitchFamily="34" charset="0"/>
                      </a:endParaRPr>
                    </a:p>
                    <a:p>
                      <a:pPr marL="347345" indent="-347345"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latin typeface="Calibri" panose="020F0502020204030204" pitchFamily="34" charset="0"/>
                        </a:rPr>
                        <a:t>Leste</a:t>
                      </a:r>
                      <a:r>
                        <a:rPr lang="en-US" sz="1200" kern="1200" dirty="0">
                          <a:latin typeface="Calibri" panose="020F0502020204030204" pitchFamily="34" charset="0"/>
                        </a:rPr>
                        <a:t> 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atin typeface="Calibri" panose="020F0502020204030204" pitchFamily="34" charset="0"/>
                        </a:rPr>
                        <a:t>3.392 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atin typeface="Calibri" panose="020F0502020204030204" pitchFamily="34" charset="0"/>
                        </a:rPr>
                        <a:t>3.133 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atin typeface="Calibri" panose="020F0502020204030204" pitchFamily="34" charset="0"/>
                        </a:rPr>
                        <a:t>3.261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atin typeface="Calibri" panose="020F0502020204030204" pitchFamily="34" charset="0"/>
                        </a:rPr>
                        <a:t>4.091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Calibri" panose="020F0502020204030204" pitchFamily="34" charset="0"/>
                        </a:rPr>
                        <a:t>3.938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(0,80)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4.029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4.080 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(0,67)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4.346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(0,72)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4.235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(0,72)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1.680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(0,35)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2.342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</a:tr>
              <a:tr h="424768"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latin typeface="Calibri" panose="020F0502020204030204" pitchFamily="34" charset="0"/>
                        </a:rPr>
                        <a:t>Sudeste</a:t>
                      </a:r>
                      <a:r>
                        <a:rPr lang="en-US" sz="1200" kern="1200" dirty="0">
                          <a:latin typeface="Calibri" panose="020F0502020204030204" pitchFamily="34" charset="0"/>
                        </a:rPr>
                        <a:t> </a:t>
                      </a:r>
                      <a:endParaRPr lang="pt-BR" sz="1200" dirty="0">
                        <a:latin typeface="Calibri" panose="020F0502020204030204" pitchFamily="34" charset="0"/>
                      </a:endParaRPr>
                    </a:p>
                    <a:p>
                      <a:pPr marL="347345" indent="-347345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latin typeface="Calibri" panose="020F0502020204030204" pitchFamily="34" charset="0"/>
                        </a:rPr>
                        <a:t>Ásia</a:t>
                      </a:r>
                      <a:r>
                        <a:rPr lang="en-US" sz="1200" kern="1200" dirty="0">
                          <a:latin typeface="Calibri" panose="020F0502020204030204" pitchFamily="34" charset="0"/>
                        </a:rPr>
                        <a:t> 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atin typeface="Calibri" panose="020F0502020204030204" pitchFamily="34" charset="0"/>
                        </a:rPr>
                        <a:t>298.603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201.635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atin typeface="Calibri" panose="020F0502020204030204" pitchFamily="34" charset="0"/>
                        </a:rPr>
                        <a:t>174.118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atin typeface="Calibri" panose="020F0502020204030204" pitchFamily="34" charset="0"/>
                        </a:rPr>
                        <a:t>171.576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Calibri" panose="020F0502020204030204" pitchFamily="34" charset="0"/>
                        </a:rPr>
                        <a:t>167.505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(9,60)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166.115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156.254 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(8,77)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160.132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8,75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166.445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(8.89)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155.385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(8,38)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5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154.834</a:t>
                      </a:r>
                      <a:endParaRPr lang="pt-BR" sz="105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</a:tr>
              <a:tr h="451582"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latin typeface="Calibri" panose="020F0502020204030204" pitchFamily="34" charset="0"/>
                        </a:rPr>
                        <a:t>Pacífico</a:t>
                      </a:r>
                      <a:endParaRPr lang="pt-BR" sz="1200" dirty="0">
                        <a:latin typeface="Calibri" panose="020F0502020204030204" pitchFamily="34" charset="0"/>
                      </a:endParaRPr>
                    </a:p>
                    <a:p>
                      <a:pPr marL="347345" indent="-347345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latin typeface="Calibri" panose="020F0502020204030204" pitchFamily="34" charset="0"/>
                        </a:rPr>
                        <a:t>Oeste</a:t>
                      </a:r>
                      <a:r>
                        <a:rPr lang="en-US" sz="1200" kern="1200" dirty="0">
                          <a:latin typeface="Calibri" panose="020F0502020204030204" pitchFamily="34" charset="0"/>
                        </a:rPr>
                        <a:t> 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atin typeface="Calibri" panose="020F0502020204030204" pitchFamily="34" charset="0"/>
                        </a:rPr>
                        <a:t>6.216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atin typeface="Calibri" panose="020F0502020204030204" pitchFamily="34" charset="0"/>
                        </a:rPr>
                        <a:t>7.137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atin typeface="Calibri" panose="020F0502020204030204" pitchFamily="34" charset="0"/>
                        </a:rPr>
                        <a:t>6.190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atin typeface="Calibri" panose="020F0502020204030204" pitchFamily="34" charset="0"/>
                        </a:rPr>
                        <a:t>5.863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</a:rPr>
                        <a:t>5.859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(0,33)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5.243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5.055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(0,28)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5.092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(0,30)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5.040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(0,40)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4.596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(0,25)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4.337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</a:tr>
              <a:tr h="451582"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latin typeface="Calibri" panose="020F0502020204030204" pitchFamily="34" charset="0"/>
                        </a:rPr>
                        <a:t>Total 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atin typeface="Calibri" panose="020F0502020204030204" pitchFamily="34" charset="0"/>
                        </a:rPr>
                        <a:t>407.791 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atin typeface="Calibri" panose="020F0502020204030204" pitchFamily="34" charset="0"/>
                        </a:rPr>
                        <a:t>299.036 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atin typeface="Calibri" panose="020F0502020204030204" pitchFamily="34" charset="0"/>
                        </a:rPr>
                        <a:t>265.661 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atin typeface="Calibri" panose="020F0502020204030204" pitchFamily="34" charset="0"/>
                        </a:rPr>
                        <a:t>258.133</a:t>
                      </a: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</a:rPr>
                        <a:t>249.007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244.796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228.474 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3,93)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219.075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(4,06)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232.857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(4,00)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215.656</a:t>
                      </a:r>
                    </a:p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(3,81)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213.899</a:t>
                      </a: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/>
                </a:tc>
              </a:tr>
            </a:tbl>
          </a:graphicData>
        </a:graphic>
      </p:graphicFrame>
      <p:sp>
        <p:nvSpPr>
          <p:cNvPr id="13" name="Retângulo 12"/>
          <p:cNvSpPr/>
          <p:nvPr/>
        </p:nvSpPr>
        <p:spPr>
          <a:xfrm>
            <a:off x="8265810" y="4815164"/>
            <a:ext cx="534256" cy="267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8265810" y="4378415"/>
            <a:ext cx="534256" cy="267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8265810" y="2933328"/>
            <a:ext cx="534256" cy="267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8265810" y="3977999"/>
            <a:ext cx="534256" cy="267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8265810" y="3439121"/>
            <a:ext cx="534256" cy="267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8265810" y="5300831"/>
            <a:ext cx="534256" cy="267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/>
          </p:nvPr>
        </p:nvGraphicFramePr>
        <p:xfrm>
          <a:off x="163567" y="2336350"/>
          <a:ext cx="8698143" cy="343782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38982"/>
                <a:gridCol w="671989"/>
                <a:gridCol w="743481"/>
                <a:gridCol w="743481"/>
                <a:gridCol w="708556"/>
                <a:gridCol w="708556"/>
                <a:gridCol w="708556"/>
                <a:gridCol w="840318"/>
                <a:gridCol w="708556"/>
                <a:gridCol w="708556"/>
                <a:gridCol w="708556"/>
                <a:gridCol w="708556"/>
              </a:tblGrid>
              <a:tr h="242695">
                <a:tc rowSpan="2">
                  <a:txBody>
                    <a:bodyPr/>
                    <a:lstStyle/>
                    <a:p>
                      <a:pPr marL="347345" indent="-347345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1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13" marR="52713" marT="26356" marB="2635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13" marR="52713" marT="26356" marB="2635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2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13" marR="52713" marT="26356" marB="26356" anchor="ctr"/>
                </a:tc>
                <a:tc hMerge="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8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15" marR="52715" marT="26359" marB="26359" anchor="ctr"/>
                </a:tc>
                <a:tc hMerge="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8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15" marR="52715" marT="26359" marB="26359" anchor="ctr"/>
                </a:tc>
                <a:tc hMerge="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8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15" marR="52715" marT="26359" marB="26359" anchor="ctr"/>
                </a:tc>
                <a:tc hMerge="1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323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1640"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20.004</a:t>
                      </a:r>
                    </a:p>
                    <a:p>
                      <a:pPr marL="347345" indent="-347345" algn="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(2.6</a:t>
                      </a:r>
                      <a:r>
                        <a:rPr lang="pt-BR" sz="11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)</a:t>
                      </a:r>
                      <a:endParaRPr lang="pt-BR" sz="11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1640"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28.806</a:t>
                      </a:r>
                    </a:p>
                    <a:p>
                      <a:pPr marL="347345" indent="-347345" algn="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(3.2)</a:t>
                      </a:r>
                      <a:endParaRPr lang="pt-BR" sz="11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179">
                <a:tc>
                  <a:txBody>
                    <a:bodyPr/>
                    <a:lstStyle/>
                    <a:p>
                      <a:pPr marL="347345" indent="-347345"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2.167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(0.34)</a:t>
                      </a:r>
                      <a:endParaRPr lang="pt-BR" sz="11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3041"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156.118</a:t>
                      </a:r>
                    </a:p>
                    <a:p>
                      <a:pPr marL="347345" marR="0" indent="-347345" algn="r" defTabSz="914244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(8.1)</a:t>
                      </a: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1640"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3.645</a:t>
                      </a:r>
                    </a:p>
                    <a:p>
                      <a:pPr marL="347345" indent="-347345" algn="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(0.2)</a:t>
                      </a:r>
                      <a:endParaRPr lang="pt-BR" sz="11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1640"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657" marR="48657" marT="18248" marB="182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7345" indent="-347345" algn="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210.758</a:t>
                      </a:r>
                    </a:p>
                    <a:p>
                      <a:pPr marL="347345" indent="-347345" algn="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(3.2)</a:t>
                      </a:r>
                      <a:endParaRPr lang="pt-BR" sz="1100" dirty="0"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4403" marR="84403" marT="31656" marB="31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744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/>
          <p:cNvSpPr/>
          <p:nvPr/>
        </p:nvSpPr>
        <p:spPr>
          <a:xfrm>
            <a:off x="8187266" y="2360495"/>
            <a:ext cx="118534" cy="1354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8187266" y="3602859"/>
            <a:ext cx="118534" cy="1354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8187266" y="4339974"/>
            <a:ext cx="118534" cy="1354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/>
          <p:cNvSpPr/>
          <p:nvPr/>
        </p:nvSpPr>
        <p:spPr>
          <a:xfrm>
            <a:off x="8187266" y="1329266"/>
            <a:ext cx="118534" cy="1354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8187266" y="1870449"/>
            <a:ext cx="118534" cy="1354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8191684" y="2108199"/>
            <a:ext cx="118534" cy="1354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5"/>
          <p:cNvSpPr>
            <a:spLocks noGrp="1"/>
          </p:cNvSpPr>
          <p:nvPr>
            <p:ph type="title" idx="4294967295"/>
          </p:nvPr>
        </p:nvSpPr>
        <p:spPr>
          <a:xfrm>
            <a:off x="814408" y="311217"/>
            <a:ext cx="7605875" cy="525341"/>
          </a:xfrm>
        </p:spPr>
        <p:txBody>
          <a:bodyPr/>
          <a:lstStyle/>
          <a:p>
            <a:pPr algn="r">
              <a:defRPr/>
            </a:pPr>
            <a:r>
              <a:rPr lang="pt-BR" sz="2400" spc="-104" dirty="0">
                <a:solidFill>
                  <a:srgbClr val="696464">
                    <a:satMod val="200000"/>
                  </a:srgb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orbel"/>
              </a:rPr>
              <a:t>Detecção de casos novos </a:t>
            </a:r>
            <a:r>
              <a:rPr lang="pt-BR" sz="2400" spc="-104" dirty="0" smtClean="0">
                <a:solidFill>
                  <a:srgbClr val="696464">
                    <a:satMod val="200000"/>
                  </a:srgb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orbel"/>
              </a:rPr>
              <a:t>que </a:t>
            </a:r>
            <a:r>
              <a:rPr lang="pt-BR" sz="2400" spc="-104" dirty="0">
                <a:solidFill>
                  <a:srgbClr val="696464">
                    <a:satMod val="200000"/>
                  </a:srgb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orbel"/>
              </a:rPr>
              <a:t>registraram 1.000 </a:t>
            </a:r>
            <a:br>
              <a:rPr lang="pt-BR" sz="2400" spc="-104" dirty="0">
                <a:solidFill>
                  <a:srgbClr val="696464">
                    <a:satMod val="200000"/>
                  </a:srgb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orbel"/>
              </a:rPr>
            </a:br>
            <a:r>
              <a:rPr lang="pt-BR" sz="2400" spc="-104" dirty="0">
                <a:solidFill>
                  <a:srgbClr val="696464">
                    <a:satMod val="200000"/>
                  </a:srgb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orbel"/>
              </a:rPr>
              <a:t>ou mais casos novos </a:t>
            </a:r>
            <a:r>
              <a:rPr lang="pt-BR" sz="2400" spc="-104" dirty="0" smtClean="0">
                <a:solidFill>
                  <a:srgbClr val="696464">
                    <a:satMod val="200000"/>
                  </a:srgb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orbel"/>
              </a:rPr>
              <a:t>2002-</a:t>
            </a:r>
            <a:r>
              <a:rPr lang="pt-BR" sz="2400" spc="-104" dirty="0" smtClean="0">
                <a:solidFill>
                  <a:srgbClr val="FF0000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orbel"/>
              </a:rPr>
              <a:t>15</a:t>
            </a:r>
            <a:r>
              <a:rPr lang="pt-BR" sz="2400" spc="-104" dirty="0" smtClean="0">
                <a:solidFill>
                  <a:srgbClr val="696464">
                    <a:satMod val="200000"/>
                  </a:srgb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orbel"/>
              </a:rPr>
              <a:t>.</a:t>
            </a:r>
            <a:endParaRPr lang="en-US" sz="240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546123"/>
              </p:ext>
            </p:extLst>
          </p:nvPr>
        </p:nvGraphicFramePr>
        <p:xfrm>
          <a:off x="135467" y="912865"/>
          <a:ext cx="8450101" cy="5785886"/>
        </p:xfrm>
        <a:graphic>
          <a:graphicData uri="http://schemas.openxmlformats.org/drawingml/2006/table">
            <a:tbl>
              <a:tblPr/>
              <a:tblGrid>
                <a:gridCol w="943623"/>
                <a:gridCol w="401677"/>
                <a:gridCol w="427181"/>
                <a:gridCol w="427181"/>
                <a:gridCol w="561073"/>
                <a:gridCol w="561073"/>
                <a:gridCol w="595077"/>
                <a:gridCol w="612080"/>
                <a:gridCol w="595077"/>
                <a:gridCol w="595077"/>
                <a:gridCol w="595077"/>
                <a:gridCol w="427181"/>
                <a:gridCol w="427181"/>
                <a:gridCol w="427181"/>
                <a:gridCol w="427181"/>
                <a:gridCol w="427181"/>
              </a:tblGrid>
              <a:tr h="304642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2002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2003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2005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2006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2008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2009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2">
                  <a:txBody>
                    <a:bodyPr/>
                    <a:lstStyle/>
                    <a:p>
                      <a:pPr algn="ctr" fontAlgn="b"/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71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India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        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367.143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260.063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169.709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139.252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137.685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134.184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133.717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126.800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127.295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134.752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126.913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125.785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127326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24371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Brasil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38.365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49.206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49.384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38.410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44.436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39.921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38.914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37.610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34.894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33.955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33.303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31.044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31.064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26395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24371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Indonésia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12.377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14.641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16.549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19.695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17.682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17.723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17.441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17.260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17.012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20.023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18.994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16.856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17.025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17202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</a:tr>
              <a:tr h="24371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Bangladesh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9.844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8.712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8.242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7.882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6.280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5.367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5.249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5.239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3.848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3.970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3.688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3.141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3.622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3976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71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Rep.Dem.Congo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5.037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7.165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11.781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10.369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8.257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8.820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6.114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5.062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5.049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3.949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3.607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3.744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3.272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4237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71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Nepal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13.830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8.046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6.958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6.150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4.235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4.436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4.708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4.394*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3.118*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3.184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3.492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3.255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3.046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2751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71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Nigeria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5.078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4.799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5.276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5.024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3.544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4.665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4.899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4.219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3.913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3.805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3.385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2.983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2892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71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Miamar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7.386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3.808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3.748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3.571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3.721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3.637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3.365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3.147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2.936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3.082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3.013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2.950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2.877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2571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71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Sri Lanka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2.214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1.925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1.995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1.924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1.993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2.024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1.979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1.875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2.077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2.178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2.191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1.990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2.157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1977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2176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Rep.Unida da Tanzânia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6.497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5.279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5.190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4.237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3.450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1.706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3.276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2.654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2.349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2.528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2.005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1.947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2256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71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Filipinas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2.479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2.397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2.254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3.130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2.517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2.514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2.373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1.795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2.041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1.818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2.150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1.729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1.655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1617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71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Madagascar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5.482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5.104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3.710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2.709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1.536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1.644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1.763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1.572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1.520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1.577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1.474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1.569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1.617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1487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71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Moçambique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5.830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5.907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4.266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5.371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3.637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2.510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1.313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1.191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1.207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1.097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1335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371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Angola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4.272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2.933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2.109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1.877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1.078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1.269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1.184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1.076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4371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China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1.646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1.404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1.499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1.658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1.506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1.526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1.614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1.597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1.324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678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DBC"/>
                    </a:solidFill>
                  </a:tcPr>
                </a:tc>
              </a:tr>
              <a:tr h="24371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Côte d’Ivoire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976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1.204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998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NR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1.030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1.169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891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DBC"/>
                    </a:solidFill>
                  </a:tcPr>
                </a:tc>
              </a:tr>
              <a:tr h="24371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Sudão do Sul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1.799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DBC"/>
                    </a:solidFill>
                  </a:tcPr>
                </a:tc>
              </a:tr>
              <a:tr h="24371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Sudão  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722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1.706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1.901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2.100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2.394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706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DBC"/>
                    </a:solidFill>
                  </a:tcPr>
                </a:tc>
              </a:tr>
              <a:tr h="243713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Timor-Leste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B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DBC"/>
                    </a:solidFill>
                  </a:tcPr>
                </a:tc>
              </a:tr>
              <a:tr h="342176"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593.995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488.469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383.024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287134 (96%)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243124 (93%)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240.032 (94%)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234.447  (94%)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228.786 (93%)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215.938 (95%)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206.285 (94%)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216.773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204.094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200.808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199.992 (95%)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217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Mundial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620.638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514.718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407.791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299.036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259.017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254.525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249.007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244.796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228.474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226.626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232.857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215.656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213.899</a:t>
                      </a: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210.758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 fontAlgn="ctr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5" marR="6795" marT="679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3" name="CaixaDeTexto 22"/>
          <p:cNvSpPr txBox="1"/>
          <p:nvPr/>
        </p:nvSpPr>
        <p:spPr>
          <a:xfrm>
            <a:off x="236769" y="39874"/>
            <a:ext cx="2849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50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85,46%</a:t>
            </a:r>
            <a:endParaRPr lang="pt-BR" sz="4000" b="1" spc="50" dirty="0">
              <a:ln w="127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728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" grpId="0" animBg="1"/>
      <p:bldP spid="8" grpId="0" animBg="1"/>
      <p:bldP spid="9" grpId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92" y="1055077"/>
            <a:ext cx="6206271" cy="4747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6558027" y="2612904"/>
            <a:ext cx="2355132" cy="102983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defRPr/>
            </a:pPr>
            <a:r>
              <a:rPr lang="en-US" sz="6092" b="1" dirty="0" err="1">
                <a:ln/>
                <a:solidFill>
                  <a:schemeClr val="accent3"/>
                </a:solidFill>
                <a:cs typeface="+mn-cs"/>
              </a:rPr>
              <a:t>Brasil</a:t>
            </a:r>
            <a:endParaRPr lang="en-US" sz="6092" b="1" dirty="0">
              <a:ln/>
              <a:solidFill>
                <a:schemeClr val="accent3"/>
              </a:solidFill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" y="1529862"/>
            <a:ext cx="4038600" cy="361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085" y="1529862"/>
            <a:ext cx="3906470" cy="3715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tângulo 4"/>
          <p:cNvSpPr>
            <a:spLocks noChangeArrowheads="1"/>
          </p:cNvSpPr>
          <p:nvPr/>
        </p:nvSpPr>
        <p:spPr bwMode="auto">
          <a:xfrm>
            <a:off x="223598" y="5126999"/>
            <a:ext cx="3942001" cy="12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108" b="1" dirty="0">
                <a:latin typeface="Calibri Light" panose="020F0302020204030204" pitchFamily="34" charset="0"/>
              </a:rPr>
              <a:t>Estabilização dos coeficientes de detecção</a:t>
            </a:r>
            <a:endParaRPr lang="pt-BR" altLang="en-US" sz="1108" dirty="0">
              <a:latin typeface="Calibri Light" panose="020F03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108" dirty="0">
                <a:latin typeface="Calibri Light" panose="020F0302020204030204" pitchFamily="34" charset="0"/>
              </a:rPr>
              <a:t>São 1.173 municípios incluídos nos 10 clusters.</a:t>
            </a:r>
            <a:r>
              <a:rPr lang="pt-BR" altLang="pt-BR" sz="1108" b="1" dirty="0">
                <a:solidFill>
                  <a:srgbClr val="339966"/>
                </a:solidFill>
              </a:rPr>
              <a:t> </a:t>
            </a:r>
            <a:r>
              <a:rPr lang="pt-BR" altLang="en-US" sz="1108" dirty="0">
                <a:latin typeface="Calibri Light" panose="020F0302020204030204" pitchFamily="34" charset="0"/>
              </a:rPr>
              <a:t>Hanseníase apresenta tendência de estabilização dos coeficientes de detecção no Brasil, mas ainda em patamares muito altos nas regiões Norte, Centro-Oeste e Nordeste. Essas regiões concentram 53,5% dos casos </a:t>
            </a:r>
            <a:r>
              <a:rPr lang="pt-BR" altLang="en-US" sz="1108" dirty="0">
                <a:latin typeface="Arial" panose="020B0604020202020204" pitchFamily="34" charset="0"/>
              </a:rPr>
              <a:t>detectados</a:t>
            </a:r>
            <a:r>
              <a:rPr lang="pt-BR" altLang="en-US" sz="1108" dirty="0">
                <a:latin typeface="Calibri Light" panose="020F0302020204030204" pitchFamily="34" charset="0"/>
              </a:rPr>
              <a:t> em apenas 17,5% da população brasileira. </a:t>
            </a:r>
          </a:p>
        </p:txBody>
      </p:sp>
      <p:sp>
        <p:nvSpPr>
          <p:cNvPr id="7" name="Retângulo 6"/>
          <p:cNvSpPr/>
          <p:nvPr/>
        </p:nvSpPr>
        <p:spPr>
          <a:xfrm>
            <a:off x="4638430" y="6258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Calibri Light" panose="020F0302020204030204" pitchFamily="34" charset="0"/>
              </a:rPr>
              <a:t>Cluster analysis of the overall detection rate of leprosy in Brazil for the triennium 2011-2013</a:t>
            </a:r>
            <a:endParaRPr lang="pt-BR" b="1" dirty="0">
              <a:latin typeface="Calibri Light" panose="020F030202020403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638430" y="5297459"/>
            <a:ext cx="4572000" cy="6604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23" dirty="0" err="1"/>
              <a:t>Os</a:t>
            </a:r>
            <a:r>
              <a:rPr lang="en-US" sz="923" dirty="0"/>
              <a:t> 621 </a:t>
            </a:r>
            <a:r>
              <a:rPr lang="en-US" sz="923" dirty="0" err="1"/>
              <a:t>municípios</a:t>
            </a:r>
            <a:r>
              <a:rPr lang="en-US" sz="923" dirty="0"/>
              <a:t> </a:t>
            </a:r>
            <a:r>
              <a:rPr lang="en-US" sz="923" dirty="0" err="1"/>
              <a:t>incluídos</a:t>
            </a:r>
            <a:r>
              <a:rPr lang="en-US" sz="923" dirty="0"/>
              <a:t> </a:t>
            </a:r>
            <a:r>
              <a:rPr lang="en-US" sz="923" dirty="0" err="1"/>
              <a:t>nos</a:t>
            </a:r>
            <a:r>
              <a:rPr lang="en-US" sz="923" dirty="0"/>
              <a:t> 10 clusters </a:t>
            </a:r>
            <a:r>
              <a:rPr lang="en-US" sz="923" dirty="0" err="1"/>
              <a:t>estão</a:t>
            </a:r>
            <a:r>
              <a:rPr lang="en-US" sz="923" dirty="0"/>
              <a:t> </a:t>
            </a:r>
            <a:r>
              <a:rPr lang="en-US" sz="923" dirty="0" err="1"/>
              <a:t>localizados</a:t>
            </a:r>
            <a:r>
              <a:rPr lang="en-US" sz="923" dirty="0"/>
              <a:t> </a:t>
            </a:r>
            <a:r>
              <a:rPr lang="en-US" sz="923" dirty="0" err="1"/>
              <a:t>principalmente</a:t>
            </a:r>
            <a:r>
              <a:rPr lang="en-US" sz="923" dirty="0"/>
              <a:t> </a:t>
            </a:r>
            <a:r>
              <a:rPr lang="en-US" sz="923" dirty="0" err="1"/>
              <a:t>nos</a:t>
            </a:r>
            <a:r>
              <a:rPr lang="en-US" sz="923" dirty="0"/>
              <a:t> </a:t>
            </a:r>
            <a:r>
              <a:rPr lang="en-US" sz="923" dirty="0" err="1"/>
              <a:t>estados</a:t>
            </a:r>
            <a:r>
              <a:rPr lang="en-US" sz="923" dirty="0"/>
              <a:t> de </a:t>
            </a:r>
            <a:r>
              <a:rPr lang="en-US" sz="923" dirty="0" err="1"/>
              <a:t>Mato</a:t>
            </a:r>
            <a:r>
              <a:rPr lang="en-US" sz="923" dirty="0"/>
              <a:t> Grosso, </a:t>
            </a:r>
            <a:r>
              <a:rPr lang="en-US" sz="923" dirty="0" err="1"/>
              <a:t>Pará</a:t>
            </a:r>
            <a:r>
              <a:rPr lang="en-US" sz="923" dirty="0"/>
              <a:t>, </a:t>
            </a:r>
            <a:r>
              <a:rPr lang="en-US" sz="923" dirty="0" err="1"/>
              <a:t>Maranhão</a:t>
            </a:r>
            <a:r>
              <a:rPr lang="en-US" sz="923" dirty="0"/>
              <a:t>, Tocantins, </a:t>
            </a:r>
            <a:r>
              <a:rPr lang="en-US" sz="923" dirty="0" err="1"/>
              <a:t>Goiás</a:t>
            </a:r>
            <a:r>
              <a:rPr lang="en-US" sz="923" dirty="0"/>
              <a:t>, </a:t>
            </a:r>
            <a:r>
              <a:rPr lang="en-US" sz="923" dirty="0" err="1"/>
              <a:t>Rondônia</a:t>
            </a:r>
            <a:r>
              <a:rPr lang="en-US" sz="923" dirty="0"/>
              <a:t> e Bahia.</a:t>
            </a:r>
            <a:r>
              <a:rPr lang="pt-BR" sz="923" dirty="0"/>
              <a:t> </a:t>
            </a:r>
            <a:r>
              <a:rPr lang="en-US" sz="923" dirty="0" err="1"/>
              <a:t>Eles</a:t>
            </a:r>
            <a:r>
              <a:rPr lang="en-US" sz="923" dirty="0"/>
              <a:t> </a:t>
            </a:r>
            <a:r>
              <a:rPr lang="en-US" sz="923" dirty="0" err="1"/>
              <a:t>representam</a:t>
            </a:r>
            <a:r>
              <a:rPr lang="en-US" sz="923" dirty="0"/>
              <a:t> 44% dos </a:t>
            </a:r>
            <a:r>
              <a:rPr lang="en-US" sz="923" dirty="0" err="1"/>
              <a:t>casos</a:t>
            </a:r>
            <a:r>
              <a:rPr lang="en-US" sz="923" dirty="0"/>
              <a:t> novos </a:t>
            </a:r>
            <a:r>
              <a:rPr lang="en-US" sz="923" dirty="0" err="1"/>
              <a:t>diagnosticados</a:t>
            </a:r>
            <a:r>
              <a:rPr lang="en-US" sz="923" dirty="0"/>
              <a:t> </a:t>
            </a:r>
            <a:r>
              <a:rPr lang="en-US" sz="923" dirty="0" err="1"/>
              <a:t>em</a:t>
            </a:r>
            <a:r>
              <a:rPr lang="en-US" sz="923" dirty="0"/>
              <a:t>  2013 e 14% da </a:t>
            </a:r>
            <a:r>
              <a:rPr lang="en-US" sz="923" dirty="0" err="1"/>
              <a:t>população</a:t>
            </a:r>
            <a:r>
              <a:rPr lang="en-US" sz="923" dirty="0"/>
              <a:t> </a:t>
            </a:r>
            <a:r>
              <a:rPr lang="en-US" sz="923" dirty="0" err="1"/>
              <a:t>brasileira</a:t>
            </a:r>
            <a:r>
              <a:rPr lang="en-US" sz="923" dirty="0"/>
              <a:t>.  </a:t>
            </a:r>
            <a:r>
              <a:rPr lang="pt-BR" sz="923" dirty="0" err="1"/>
              <a:t>Fonte:MS</a:t>
            </a:r>
            <a:r>
              <a:rPr lang="pt-BR" sz="923" dirty="0"/>
              <a:t>/SVS/CGHDE-</a:t>
            </a:r>
            <a:r>
              <a:rPr lang="pt-BR" sz="923" dirty="0" err="1"/>
              <a:t>Sinan</a:t>
            </a:r>
            <a:endParaRPr lang="pt-BR" sz="923" dirty="0"/>
          </a:p>
        </p:txBody>
      </p:sp>
      <p:sp>
        <p:nvSpPr>
          <p:cNvPr id="9" name="Retângulo 8"/>
          <p:cNvSpPr/>
          <p:nvPr/>
        </p:nvSpPr>
        <p:spPr>
          <a:xfrm>
            <a:off x="134084" y="6258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altLang="pt-BR" b="1" dirty="0" smtClean="0">
                <a:solidFill>
                  <a:srgbClr val="CC0000"/>
                </a:solidFill>
                <a:latin typeface="Calibri" panose="020F0502020204030204" pitchFamily="34" charset="0"/>
              </a:rPr>
              <a:t>Agregação de casos novos de hanseníase, pelo coeficiente de detecção no Brasil, 2005 a 2007 </a:t>
            </a:r>
            <a:endParaRPr lang="pt-BR" altLang="pt-BR" b="1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4689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ítulo 1"/>
          <p:cNvSpPr>
            <a:spLocks noGrp="1"/>
          </p:cNvSpPr>
          <p:nvPr>
            <p:ph type="title"/>
          </p:nvPr>
        </p:nvSpPr>
        <p:spPr>
          <a:xfrm>
            <a:off x="518746" y="1304561"/>
            <a:ext cx="7877908" cy="525341"/>
          </a:xfrm>
        </p:spPr>
        <p:txBody>
          <a:bodyPr/>
          <a:lstStyle/>
          <a:p>
            <a:pPr algn="l" eaLnBrk="1" hangingPunct="1"/>
            <a:r>
              <a:rPr lang="pt-BR" altLang="en-US" sz="1662" b="1" dirty="0"/>
              <a:t>PLANO INTEGRADO DE AÇÕES ESTRATÉGICAS</a:t>
            </a:r>
            <a:br>
              <a:rPr lang="pt-BR" altLang="en-US" sz="1662" b="1" dirty="0"/>
            </a:br>
            <a:r>
              <a:rPr lang="pt-BR" altLang="en-US" sz="1662" dirty="0"/>
              <a:t>DE ELIMINAÇÃO DA HANSENÍASE, FILARIOSE, ESQUISTOSSOMOSE E ONCOCERCOSE COMO PROBLEMA DE SAÚDE PÚBLICA, TRACOMA COMO CAUSA DE CEGUEIRA E CONTROLE DAS GEOHELMINTÍASES  </a:t>
            </a:r>
            <a:br>
              <a:rPr lang="pt-BR" altLang="en-US" sz="1662" dirty="0"/>
            </a:br>
            <a:r>
              <a:rPr lang="pt-BR" altLang="en-US" sz="1662" dirty="0">
                <a:solidFill>
                  <a:srgbClr val="C00000"/>
                </a:solidFill>
              </a:rPr>
              <a:t>Plano de Ação 2011 a 2015  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632069" y="2117238"/>
            <a:ext cx="3825631" cy="3133359"/>
          </a:xfrm>
        </p:spPr>
        <p:txBody>
          <a:bodyPr>
            <a:normAutofit fontScale="85000" lnSpcReduction="20000"/>
          </a:bodyPr>
          <a:lstStyle/>
          <a:p>
            <a:pPr marL="189919" indent="-189919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pt-BR" sz="1477" dirty="0"/>
              <a:t>Doenças negligenciadas que tendem a </a:t>
            </a:r>
            <a:r>
              <a:rPr lang="pt-BR" sz="1477" dirty="0">
                <a:cs typeface="Calibri" pitchFamily="34" charset="0"/>
              </a:rPr>
              <a:t>coexistir em áreas em que a população apresenta precárias condições de vida </a:t>
            </a:r>
            <a:r>
              <a:rPr lang="pt-BR" sz="1477" dirty="0"/>
              <a:t>Brasil sem Miséria.</a:t>
            </a:r>
          </a:p>
          <a:p>
            <a:pPr marL="189919" indent="-189919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pt-BR" sz="1477" dirty="0"/>
              <a:t>253 municípios prioritários incluindo as 27 capitais.</a:t>
            </a:r>
            <a:endParaRPr lang="pt-BR" sz="1477" b="1" dirty="0"/>
          </a:p>
          <a:p>
            <a:pPr marL="189919" indent="-189919" eaLnBrk="1" fontAlgn="auto" hangingPunct="1">
              <a:spcAft>
                <a:spcPts val="0"/>
              </a:spcAft>
              <a:buNone/>
              <a:defRPr/>
            </a:pPr>
            <a:r>
              <a:rPr lang="pt-BR" sz="1477" b="1" dirty="0"/>
              <a:t>Hanseníase</a:t>
            </a:r>
          </a:p>
          <a:p>
            <a:pPr marL="189919" indent="-189919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pt-BR" sz="1477" dirty="0">
                <a:solidFill>
                  <a:srgbClr val="FF0000"/>
                </a:solidFill>
              </a:rPr>
              <a:t>Alcançar prevalência de menos de um caso para 10.000 habitantes.</a:t>
            </a:r>
          </a:p>
          <a:p>
            <a:pPr marL="189919" indent="-189919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pt-BR" sz="1477" dirty="0">
                <a:solidFill>
                  <a:srgbClr val="FF0000"/>
                </a:solidFill>
              </a:rPr>
              <a:t> Alcançar e manter o percentual de 90% de cura nas coortes de casos novos de hanseníase até 2015.</a:t>
            </a:r>
          </a:p>
          <a:p>
            <a:pPr marL="189919" indent="-189919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pt-BR" sz="1477" dirty="0">
                <a:solidFill>
                  <a:srgbClr val="FF0000"/>
                </a:solidFill>
              </a:rPr>
              <a:t>Aumentar a cobertura de exames de contatos intradomiciliares para ≥ 80% dos casos novos de hanseníase até 2015.</a:t>
            </a:r>
          </a:p>
          <a:p>
            <a:pPr marL="189919" indent="-189919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pt-BR" sz="1477" dirty="0">
                <a:solidFill>
                  <a:srgbClr val="FF0000"/>
                </a:solidFill>
              </a:rPr>
              <a:t>Reduzir em 26,9% o coeficiente de detecção de casos novos de hanseníase em menores de 15 anos até 2015.</a:t>
            </a:r>
          </a:p>
          <a:p>
            <a:pPr marL="189919" indent="-189919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pt-BR" sz="1477" dirty="0"/>
          </a:p>
        </p:txBody>
      </p:sp>
      <p:pic>
        <p:nvPicPr>
          <p:cNvPr id="12" name="Espaço Reservado para Conteúdo 11" descr="bsm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09492" y="1814149"/>
            <a:ext cx="3315677" cy="3032854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8549" name="Picture 134" descr="brazilianFla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498" y="413729"/>
            <a:ext cx="292344" cy="23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47981" y="1774830"/>
            <a:ext cx="3046637" cy="79130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t-BR" sz="2800" dirty="0">
                <a:solidFill>
                  <a:srgbClr val="A72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Hanseníase segundo</a:t>
            </a:r>
            <a:br>
              <a:rPr lang="pt-BR" sz="2800" dirty="0">
                <a:solidFill>
                  <a:srgbClr val="A72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800" dirty="0">
                <a:solidFill>
                  <a:srgbClr val="A72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UF de residência e Região, Brasil, </a:t>
            </a:r>
            <a:br>
              <a:rPr lang="pt-BR" sz="2800" dirty="0">
                <a:solidFill>
                  <a:srgbClr val="A72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2800" dirty="0">
              <a:solidFill>
                <a:srgbClr val="A72B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574242"/>
              </p:ext>
            </p:extLst>
          </p:nvPr>
        </p:nvGraphicFramePr>
        <p:xfrm>
          <a:off x="0" y="14412"/>
          <a:ext cx="5704115" cy="6843588"/>
        </p:xfrm>
        <a:graphic>
          <a:graphicData uri="http://schemas.openxmlformats.org/drawingml/2006/table">
            <a:tbl>
              <a:tblPr/>
              <a:tblGrid>
                <a:gridCol w="1140295"/>
                <a:gridCol w="1140955"/>
                <a:gridCol w="1140955"/>
                <a:gridCol w="1140955"/>
                <a:gridCol w="1140955"/>
              </a:tblGrid>
              <a:tr h="2012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UF </a:t>
                      </a:r>
                      <a:r>
                        <a:rPr lang="pt-BR" sz="11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Residencia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Casos Novos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Coef.Detec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Registro Ativo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Coef.Preva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Calibri"/>
                          <a:cs typeface="Times New Roman"/>
                        </a:rPr>
                        <a:t>Região Norte</a:t>
                      </a: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6.906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42,24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5.614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2,62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Rondônia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813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51,13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639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3,07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Acre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178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23,46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139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1,83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Amazonas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664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18,49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613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1,71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Roraima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148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31,10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113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2,41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Para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3912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50,01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3.185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4,07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Amapá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152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21,76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140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2,00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Tocantins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1041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3,43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785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5,54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Calibri"/>
                          <a:cs typeface="Times New Roman"/>
                        </a:rPr>
                        <a:t>Nordeste</a:t>
                      </a: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13.896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25,78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12.477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2,31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Maranhão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3.729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55,54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3.597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5,22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Piaui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1.061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33,57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879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2,78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Ceara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2.136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24,62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1.909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2,22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RGNorte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318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9,85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271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0,84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Paraiba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707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18,53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1,40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Pernambuco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2.470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27,66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2.376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2,66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Alagoas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456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14,41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322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1,02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Sergipe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476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22,58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1,50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Bahia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2.543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17,94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2.316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1,67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Calibri"/>
                          <a:cs typeface="Times New Roman"/>
                        </a:rPr>
                        <a:t>Sudeste</a:t>
                      </a: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5.386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6,60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4.628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0,57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Minas Gerais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1.464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7,37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1.279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0,64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Espirito Santo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783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21,88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1,74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Rio de Janeiro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1.510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9,30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1.317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0,81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São Paulo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1.629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3,89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1.408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0,34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Calibri"/>
                          <a:cs typeface="Times New Roman"/>
                        </a:rPr>
                        <a:t>Sul</a:t>
                      </a: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.340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4,83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Calibri"/>
                          <a:cs typeface="Times New Roman"/>
                        </a:rPr>
                        <a:t>1587</a:t>
                      </a: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0,44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Paraná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989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9,35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894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0,85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Santa Catarina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204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3,20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185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0,29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Rio Grande Sul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147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1,36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134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0,12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Calibri"/>
                          <a:ea typeface="Calibri"/>
                          <a:cs typeface="Times New Roman"/>
                        </a:rPr>
                        <a:t>Centro </a:t>
                      </a: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Oeste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5.775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40,04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5.379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3,73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Mato Grosso Sul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878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34,97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897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3,58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Mato Grosso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2.503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80,34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2.395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7,69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Goias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2.205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35,82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1.847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3,00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Distrito </a:t>
                      </a:r>
                      <a:r>
                        <a:rPr lang="pt-BR" sz="110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Federal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191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7,21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240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0,91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Brasil</a:t>
                      </a: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33.303</a:t>
                      </a:r>
                      <a:endParaRPr lang="pt-BR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17,17</a:t>
                      </a:r>
                      <a:endParaRPr lang="pt-BR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29.311</a:t>
                      </a:r>
                      <a:endParaRPr lang="pt-BR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1,51</a:t>
                      </a:r>
                      <a:endParaRPr lang="pt-BR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2" name="Retângulo 11"/>
          <p:cNvSpPr/>
          <p:nvPr/>
        </p:nvSpPr>
        <p:spPr>
          <a:xfrm>
            <a:off x="6878214" y="2891723"/>
            <a:ext cx="986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kern="0" dirty="0" smtClean="0">
                <a:solidFill>
                  <a:srgbClr val="A72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2013</a:t>
            </a:r>
            <a:endParaRPr lang="pt-BR" sz="2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47981" y="1774830"/>
            <a:ext cx="3046637" cy="79130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t-BR" sz="2800" dirty="0">
                <a:solidFill>
                  <a:srgbClr val="A72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Hanseníase segundo</a:t>
            </a:r>
            <a:br>
              <a:rPr lang="pt-BR" sz="2800" dirty="0">
                <a:solidFill>
                  <a:srgbClr val="A72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800" dirty="0">
                <a:solidFill>
                  <a:srgbClr val="A72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UF de residência e Região, Brasil, </a:t>
            </a:r>
            <a:br>
              <a:rPr lang="pt-BR" sz="2800" dirty="0">
                <a:solidFill>
                  <a:srgbClr val="A72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2800" dirty="0">
              <a:solidFill>
                <a:srgbClr val="A72B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06095"/>
              </p:ext>
            </p:extLst>
          </p:nvPr>
        </p:nvGraphicFramePr>
        <p:xfrm>
          <a:off x="0" y="14412"/>
          <a:ext cx="5704115" cy="6843588"/>
        </p:xfrm>
        <a:graphic>
          <a:graphicData uri="http://schemas.openxmlformats.org/drawingml/2006/table">
            <a:tbl>
              <a:tblPr/>
              <a:tblGrid>
                <a:gridCol w="1140295"/>
                <a:gridCol w="1140955"/>
                <a:gridCol w="1140955"/>
                <a:gridCol w="1140955"/>
                <a:gridCol w="1140955"/>
              </a:tblGrid>
              <a:tr h="2012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UF </a:t>
                      </a:r>
                      <a:r>
                        <a:rPr lang="pt-BR" sz="11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Residencia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Casos Novos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Coef.Detec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Registro Ativo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Coef.Preva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Calibri"/>
                          <a:cs typeface="Times New Roman"/>
                        </a:rPr>
                        <a:t>Região Norte</a:t>
                      </a: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6.906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42,24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5.614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2,62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Rondônia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813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51,13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639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3,07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Acre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178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23,46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139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1,83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Amazonas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664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18,49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613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1,71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Roraima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148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31,10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113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2,41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Para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3912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50,01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3.185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4,07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Amapá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152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21,76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140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2,00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Tocantins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1041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3,43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785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5,54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Calibri"/>
                          <a:cs typeface="Times New Roman"/>
                        </a:rPr>
                        <a:t>Nordeste</a:t>
                      </a: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13.896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25,78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12.477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2,31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Maranhão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3.729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55,54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3.597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5,22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Piaui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1.061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33,57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879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2,78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Ceara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2.136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24,62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1.909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2,22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RGNorte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318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9,85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271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0,84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Paraiba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707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18,53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1,40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Pernambuco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2.470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27,66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2.376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2,66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Alagoas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456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14,41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322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1,02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Sergipe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476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22,58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1,50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Bahia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2.543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17,94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2.316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1,67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Calibri"/>
                          <a:cs typeface="Times New Roman"/>
                        </a:rPr>
                        <a:t>Sudeste</a:t>
                      </a: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5.386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6,60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4.628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0,57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Minas Gerais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1.464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7,37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1.279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0,64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Espirito Santo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783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21,88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1,74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Rio de Janeiro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1.510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9,30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1.317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0,81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São Paulo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1.629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3,89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1.408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0,34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Calibri"/>
                          <a:cs typeface="Times New Roman"/>
                        </a:rPr>
                        <a:t>Sul</a:t>
                      </a: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.340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4,83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Calibri"/>
                          <a:cs typeface="Times New Roman"/>
                        </a:rPr>
                        <a:t>1587</a:t>
                      </a: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0,44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Paraná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989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9,35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894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0,85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Santa Catarina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204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3,20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185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0,29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Rio Grande Sul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147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1,36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134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0,12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Calibri"/>
                          <a:ea typeface="Calibri"/>
                          <a:cs typeface="Times New Roman"/>
                        </a:rPr>
                        <a:t>Centro </a:t>
                      </a: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Oeste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5.775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40,04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5.379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3,73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Mato Grosso Sul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878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34,97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897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3,58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Mato Grosso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2.503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80,34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2.395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7,69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Goias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2.205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35,82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1.847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3,00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Distrito </a:t>
                      </a:r>
                      <a:r>
                        <a:rPr lang="pt-BR" sz="110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Federal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191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7,21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240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Calibri"/>
                          <a:ea typeface="Calibri"/>
                          <a:cs typeface="Times New Roman"/>
                        </a:rPr>
                        <a:t>0,91</a:t>
                      </a:r>
                      <a:endParaRPr lang="pt-B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DED"/>
                    </a:solidFill>
                  </a:tcPr>
                </a:tc>
              </a:tr>
              <a:tr h="201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Brasil</a:t>
                      </a:r>
                    </a:p>
                  </a:txBody>
                  <a:tcPr marL="29437" marR="29437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33.303</a:t>
                      </a:r>
                      <a:endParaRPr lang="pt-BR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17,17</a:t>
                      </a:r>
                      <a:endParaRPr lang="pt-BR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29.311</a:t>
                      </a:r>
                      <a:endParaRPr lang="pt-BR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1,51</a:t>
                      </a:r>
                      <a:endParaRPr lang="pt-BR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37" marR="2943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309858"/>
              </p:ext>
            </p:extLst>
          </p:nvPr>
        </p:nvGraphicFramePr>
        <p:xfrm>
          <a:off x="-1" y="14410"/>
          <a:ext cx="5704116" cy="6884060"/>
        </p:xfrm>
        <a:graphic>
          <a:graphicData uri="http://schemas.openxmlformats.org/drawingml/2006/table">
            <a:tbl>
              <a:tblPr/>
              <a:tblGrid>
                <a:gridCol w="1122219"/>
                <a:gridCol w="1149927"/>
                <a:gridCol w="1136073"/>
                <a:gridCol w="1122218"/>
                <a:gridCol w="1173679"/>
              </a:tblGrid>
              <a:tr h="238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UF </a:t>
                      </a:r>
                      <a:r>
                        <a:rPr lang="pt-BR" sz="11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Residencia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Casos Novos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Coef.Detec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Registro Ativo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Coef.Preva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Região Norte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5147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29,4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3491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1,99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Rondônia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578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32,69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410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2,32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177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Acre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16,05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1,19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Amazonas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508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12,9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343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0,87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177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Roraima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15,23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1,54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2875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35,03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1853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2,26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177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Amapá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14,22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1,04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Tocantins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871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57,49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631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4,16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38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RG Nordeste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12760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22,56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8962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1,58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Maranhão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3534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51,19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2607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3,78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</a:tr>
              <a:tr h="177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Piaui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1012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31,59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670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2,09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Ceara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1790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20,1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1298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1,46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</a:tr>
              <a:tr h="177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RGNorte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267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7,76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0,49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Paraiba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523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13,17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339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0,85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</a:tr>
              <a:tr h="238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Pernambuco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2383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25,5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1748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1,87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15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Alagoas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351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10,51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216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0,65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177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Sergipe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360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16,05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214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0,95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Bahia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2540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16,71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1700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1,12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</a:tr>
              <a:tr h="177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Sudeste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4013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4,68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2915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0,34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8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Minas Gerais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1135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5,44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870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0,42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38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Espirito Santo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627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15,95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367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0,93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8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de Janeiro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1048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6,33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676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0,41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177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São Paulo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1203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2,71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1002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0,23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Sul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1013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3,47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852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0,29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Paraná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721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6,46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636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0,57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38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Catarina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171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2,51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0,16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8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Grande Sul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1,08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38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Centro Oeste</a:t>
                      </a: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5623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36,41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4464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2,89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8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Mato Grosso Sul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705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26,59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614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2,32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38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Mato Grosso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3010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92,18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2538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7,77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Goias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1689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25,55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1162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1,76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238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Distrito Federal 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C2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219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7,51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0,51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Brasil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28761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14,07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20830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1,02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8" marR="47658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Retângulo 10"/>
          <p:cNvSpPr/>
          <p:nvPr/>
        </p:nvSpPr>
        <p:spPr>
          <a:xfrm>
            <a:off x="6878215" y="2880318"/>
            <a:ext cx="986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kern="0" dirty="0" smtClean="0">
                <a:solidFill>
                  <a:srgbClr val="A72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2015</a:t>
            </a:r>
            <a:endParaRPr lang="pt-BR" sz="2800" dirty="0">
              <a:latin typeface="+mj-lt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878215" y="2880318"/>
            <a:ext cx="986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kern="0" dirty="0" smtClean="0">
                <a:solidFill>
                  <a:srgbClr val="A72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2013</a:t>
            </a:r>
            <a:endParaRPr lang="pt-BR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273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3345" y="274638"/>
            <a:ext cx="8229600" cy="1143000"/>
          </a:xfrm>
        </p:spPr>
        <p:txBody>
          <a:bodyPr/>
          <a:lstStyle/>
          <a:p>
            <a:endParaRPr lang="pt-BR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0487248"/>
              </p:ext>
            </p:extLst>
          </p:nvPr>
        </p:nvGraphicFramePr>
        <p:xfrm>
          <a:off x="0" y="0"/>
          <a:ext cx="9143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77" y="846138"/>
            <a:ext cx="1173314" cy="1428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63" y="846138"/>
            <a:ext cx="1173313" cy="142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054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096828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820651"/>
            <a:ext cx="1028699" cy="1252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37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graphicEl>
                                              <a:chart seriesIdx="0" categoryIdx="1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graphicEl>
                                              <a:chart seriesIdx="0" categoryIdx="1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>
                                            <p:graphicEl>
                                              <a:chart seriesIdx="0" categoryIdx="1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>
                                            <p:graphicEl>
                                              <a:chart seriesIdx="0" categoryIdx="1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>
                                            <p:graphicEl>
                                              <a:chart seriesIdx="0" categoryIdx="1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>
                                            <p:graphicEl>
                                              <a:chart seriesIdx="0" categoryIdx="1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">
                                            <p:graphicEl>
                                              <a:chart seriesIdx="0" categoryIdx="1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">
                                            <p:graphicEl>
                                              <a:chart seriesIdx="0" categoryIdx="1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>
                                            <p:graphicEl>
                                              <a:chart seriesIdx="0" categoryIdx="1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">
                                            <p:graphicEl>
                                              <a:chart seriesIdx="0" categoryIdx="1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">
                                            <p:graphicEl>
                                              <a:chart seriesIdx="0" categoryIdx="2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">
                                            <p:graphicEl>
                                              <a:chart seriesIdx="0" categoryIdx="2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">
                                            <p:graphicEl>
                                              <a:chart seriesIdx="0" categoryIdx="2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>
                                            <p:graphicEl>
                                              <a:chart seriesIdx="0" categoryIdx="2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">
                                            <p:graphicEl>
                                              <a:chart seriesIdx="0" categoryIdx="2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">
                                            <p:graphicEl>
                                              <a:chart seriesIdx="0" categoryIdx="2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">
                                            <p:graphicEl>
                                              <a:chart seriesIdx="0" categoryIdx="2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">
                                            <p:graphicEl>
                                              <a:chart seriesIdx="0" categoryIdx="2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El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057651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140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3308350" y="5662613"/>
            <a:ext cx="3359150" cy="62388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 err="1">
                <a:solidFill>
                  <a:schemeClr val="tx1"/>
                </a:solidFill>
              </a:rPr>
              <a:t>Municípios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Prioritários</a:t>
            </a:r>
            <a:endParaRPr lang="pt-BR" dirty="0">
              <a:solidFill>
                <a:schemeClr val="tx1"/>
              </a:solidFill>
            </a:endParaRPr>
          </a:p>
        </p:txBody>
      </p:sp>
      <p:graphicFrame>
        <p:nvGraphicFramePr>
          <p:cNvPr id="40" name="Tabela 39"/>
          <p:cNvGraphicFramePr>
            <a:graphicFrameLocks noGrp="1"/>
          </p:cNvGraphicFramePr>
          <p:nvPr>
            <p:extLst/>
          </p:nvPr>
        </p:nvGraphicFramePr>
        <p:xfrm>
          <a:off x="7938" y="1247775"/>
          <a:ext cx="9128124" cy="55467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9906"/>
                <a:gridCol w="1092518"/>
                <a:gridCol w="1110177"/>
                <a:gridCol w="1024034"/>
                <a:gridCol w="1055531"/>
                <a:gridCol w="1278620"/>
                <a:gridCol w="1557903"/>
                <a:gridCol w="919435"/>
              </a:tblGrid>
              <a:tr h="1097562">
                <a:tc rowSpan="2"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91441" marR="91441" marT="45725" marB="457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latin typeface="Franklin Gothic Medium" pitchFamily="34" charset="0"/>
                      </a:endParaRPr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endParaRPr lang="en-US" sz="1200" dirty="0" smtClean="0"/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/>
                      <a:endParaRPr lang="en-US" sz="1200" dirty="0">
                        <a:latin typeface="Franklin Gothic Medium" pitchFamily="34" charset="0"/>
                      </a:endParaRPr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</a:tr>
              <a:tr h="1038124">
                <a:tc v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dirty="0" smtClean="0"/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2328">
                <a:tc>
                  <a:txBody>
                    <a:bodyPr/>
                    <a:lstStyle/>
                    <a:p>
                      <a:endParaRPr lang="pt-BR" sz="1050" dirty="0"/>
                    </a:p>
                  </a:txBody>
                  <a:tcPr marL="91441" marR="91441" marT="45725" marB="457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US" sz="1200" dirty="0">
                        <a:latin typeface="Franklin Gothic Medium" pitchFamily="34" charset="0"/>
                      </a:endParaRPr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pt-BR" sz="1400" dirty="0"/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</a:tr>
              <a:tr h="643100">
                <a:tc>
                  <a:txBody>
                    <a:bodyPr/>
                    <a:lstStyle/>
                    <a:p>
                      <a:pPr algn="l"/>
                      <a:endParaRPr lang="pt-BR" sz="1200" dirty="0"/>
                    </a:p>
                  </a:txBody>
                  <a:tcPr marL="91441" marR="91441" marT="45725" marB="457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marL="91441" marR="91441" marT="45725" marB="457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marL="91441" marR="91441" marT="45725" marB="457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</a:tr>
              <a:tr h="505611"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</a:txBody>
                  <a:tcPr marL="91441" marR="91441" marT="45725" marB="457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</a:txBody>
                  <a:tcPr marL="91441" marR="91441" marT="45725" marB="457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</a:txBody>
                  <a:tcPr marL="91441" marR="91441" marT="45725" marB="457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</a:txBody>
                  <a:tcPr marL="91441" marR="91441" marT="45725" marB="457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</a:txBody>
                  <a:tcPr marL="91441" marR="91441" marT="45725" marB="457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</a:txBody>
                  <a:tcPr marL="91441" marR="91441" marT="45725" marB="457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</a:txBody>
                  <a:tcPr marL="91441" marR="91441" marT="45725" marB="457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 marL="91441" marR="91441" marT="45725" marB="457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167" name="Título 1"/>
          <p:cNvSpPr>
            <a:spLocks noGrp="1"/>
          </p:cNvSpPr>
          <p:nvPr>
            <p:ph type="title"/>
          </p:nvPr>
        </p:nvSpPr>
        <p:spPr>
          <a:xfrm>
            <a:off x="7938" y="0"/>
            <a:ext cx="8229600" cy="1143000"/>
          </a:xfrm>
        </p:spPr>
        <p:txBody>
          <a:bodyPr/>
          <a:lstStyle/>
          <a:p>
            <a:r>
              <a:rPr lang="en-US" altLang="pt-B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Quais</a:t>
            </a:r>
            <a:r>
              <a:rPr lang="en-US" altLang="pt-B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pt-B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são</a:t>
            </a:r>
            <a:r>
              <a:rPr lang="en-US" altLang="pt-B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pt-B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os</a:t>
            </a:r>
            <a:r>
              <a:rPr lang="en-US" altLang="pt-B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pt-B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indicadores</a:t>
            </a:r>
            <a:r>
              <a:rPr lang="en-US" altLang="pt-B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que </a:t>
            </a:r>
            <a:r>
              <a:rPr lang="en-US" altLang="pt-B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utilizamos</a:t>
            </a:r>
            <a:r>
              <a:rPr lang="en-US" altLang="pt-B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para </a:t>
            </a:r>
            <a:r>
              <a:rPr lang="en-US" altLang="pt-B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avaliar</a:t>
            </a:r>
            <a:r>
              <a:rPr lang="en-US" altLang="pt-B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a </a:t>
            </a:r>
            <a:r>
              <a:rPr lang="en-US" altLang="pt-B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endemia</a:t>
            </a:r>
            <a:r>
              <a:rPr lang="en-US" altLang="pt-B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pt-B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hansênica</a:t>
            </a:r>
            <a:r>
              <a:rPr lang="en-US" altLang="pt-B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?</a:t>
            </a:r>
            <a:endParaRPr lang="pt-BR" altLang="pt-BR" sz="3200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1266825"/>
            <a:ext cx="1089025" cy="2108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</a:t>
            </a:r>
            <a:endParaRPr lang="pt-BR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1114" y="3387725"/>
            <a:ext cx="1093785" cy="225638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NACIONAL</a:t>
            </a:r>
            <a:endParaRPr lang="pt-BR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106488" y="3375025"/>
            <a:ext cx="1090611" cy="22780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400" dirty="0">
                <a:solidFill>
                  <a:schemeClr val="tx1"/>
                </a:solidFill>
              </a:rPr>
              <a:t>Plano </a:t>
            </a:r>
            <a:r>
              <a:rPr lang="en-US" sz="1400" dirty="0" err="1">
                <a:solidFill>
                  <a:schemeClr val="tx1"/>
                </a:solidFill>
              </a:rPr>
              <a:t>Estratégico</a:t>
            </a:r>
            <a:r>
              <a:rPr lang="en-US" sz="1400" dirty="0">
                <a:solidFill>
                  <a:schemeClr val="tx1"/>
                </a:solidFill>
              </a:rPr>
              <a:t> para a Eliminação da </a:t>
            </a:r>
            <a:r>
              <a:rPr lang="en-US" sz="1400" dirty="0" err="1">
                <a:solidFill>
                  <a:schemeClr val="tx1"/>
                </a:solidFill>
              </a:rPr>
              <a:t>Hanseníase</a:t>
            </a:r>
            <a:r>
              <a:rPr lang="en-US" sz="1400" dirty="0">
                <a:solidFill>
                  <a:schemeClr val="tx1"/>
                </a:solidFill>
              </a:rPr>
              <a:t> 2000 a 2005</a:t>
            </a:r>
          </a:p>
        </p:txBody>
      </p:sp>
      <p:sp>
        <p:nvSpPr>
          <p:cNvPr id="9" name="Retângulo 8"/>
          <p:cNvSpPr/>
          <p:nvPr/>
        </p:nvSpPr>
        <p:spPr>
          <a:xfrm>
            <a:off x="1104898" y="1239837"/>
            <a:ext cx="1096963" cy="109378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44ª </a:t>
            </a:r>
            <a:r>
              <a:rPr lang="en-US" sz="1200" dirty="0" err="1">
                <a:solidFill>
                  <a:schemeClr val="tx1"/>
                </a:solidFill>
              </a:rPr>
              <a:t>Conferência</a:t>
            </a:r>
            <a:r>
              <a:rPr lang="en-US" sz="1400" dirty="0">
                <a:solidFill>
                  <a:schemeClr val="tx1"/>
                </a:solidFill>
              </a:rPr>
              <a:t> Mundial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089025" y="2341562"/>
            <a:ext cx="1087438" cy="10271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 - Meta </a:t>
            </a:r>
            <a:r>
              <a:rPr lang="en-US" sz="1400" dirty="0">
                <a:solidFill>
                  <a:schemeClr val="tx1"/>
                </a:solidFill>
              </a:rPr>
              <a:t>de Eliminação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tx1"/>
                </a:solidFill>
              </a:rPr>
              <a:t> - </a:t>
            </a:r>
            <a:r>
              <a:rPr lang="en-US" sz="1200" dirty="0" err="1" smtClean="0">
                <a:solidFill>
                  <a:schemeClr val="tx1"/>
                </a:solidFill>
              </a:rPr>
              <a:t>Coeficiente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de </a:t>
            </a:r>
            <a:r>
              <a:rPr lang="en-US" sz="1200" dirty="0" err="1">
                <a:solidFill>
                  <a:schemeClr val="tx1"/>
                </a:solidFill>
              </a:rPr>
              <a:t>Prevalência</a:t>
            </a:r>
            <a:endParaRPr lang="pt-BR" sz="1200" dirty="0">
              <a:solidFill>
                <a:schemeClr val="tx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7464" y="5655227"/>
            <a:ext cx="1089025" cy="6233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ESTADUAL</a:t>
            </a:r>
            <a:endParaRPr lang="pt-BR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6662738" y="5653087"/>
            <a:ext cx="2473324" cy="6254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dirty="0" err="1">
                <a:solidFill>
                  <a:schemeClr val="tx1"/>
                </a:solidFill>
              </a:rPr>
              <a:t>Bolsa</a:t>
            </a:r>
            <a:r>
              <a:rPr lang="en-US" sz="1600" dirty="0">
                <a:solidFill>
                  <a:schemeClr val="tx1"/>
                </a:solidFill>
              </a:rPr>
              <a:t> de </a:t>
            </a:r>
            <a:r>
              <a:rPr lang="en-US" sz="1600" dirty="0" err="1">
                <a:solidFill>
                  <a:schemeClr val="tx1"/>
                </a:solidFill>
              </a:rPr>
              <a:t>Indicadore</a:t>
            </a: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err="1">
                <a:solidFill>
                  <a:schemeClr val="tx1"/>
                </a:solidFill>
              </a:rPr>
              <a:t>s</a:t>
            </a:r>
            <a:r>
              <a:rPr lang="en-US" sz="1600" dirty="0" err="1"/>
              <a:t>s</a:t>
            </a:r>
            <a:endParaRPr lang="pt-BR" sz="1600" dirty="0"/>
          </a:p>
        </p:txBody>
      </p:sp>
      <p:sp>
        <p:nvSpPr>
          <p:cNvPr id="16" name="Retângulo 15"/>
          <p:cNvSpPr/>
          <p:nvPr/>
        </p:nvSpPr>
        <p:spPr>
          <a:xfrm>
            <a:off x="6662738" y="3387725"/>
            <a:ext cx="2473325" cy="22463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pt-BR" sz="1200" dirty="0" smtClean="0">
                <a:solidFill>
                  <a:schemeClr val="tx1"/>
                </a:solidFill>
              </a:rPr>
              <a:t>Plano integrado de ações estratégicas de eliminação da hanseníase, </a:t>
            </a:r>
            <a:r>
              <a:rPr lang="pt-BR" sz="1200" dirty="0" err="1" smtClean="0">
                <a:solidFill>
                  <a:schemeClr val="tx1"/>
                </a:solidFill>
              </a:rPr>
              <a:t>filariose</a:t>
            </a:r>
            <a:r>
              <a:rPr lang="pt-BR" sz="1200" dirty="0" smtClean="0">
                <a:solidFill>
                  <a:schemeClr val="tx1"/>
                </a:solidFill>
              </a:rPr>
              <a:t>, esquistossomose e </a:t>
            </a:r>
            <a:r>
              <a:rPr lang="pt-BR" sz="1200" dirty="0" err="1" smtClean="0">
                <a:solidFill>
                  <a:schemeClr val="tx1"/>
                </a:solidFill>
              </a:rPr>
              <a:t>oncocercose</a:t>
            </a:r>
            <a:r>
              <a:rPr lang="pt-BR" sz="1200" dirty="0" smtClean="0">
                <a:solidFill>
                  <a:schemeClr val="tx1"/>
                </a:solidFill>
              </a:rPr>
              <a:t> como problema de saúde pública, tracoma como causa de cegueira e controle das </a:t>
            </a:r>
            <a:r>
              <a:rPr lang="pt-BR" sz="1200" dirty="0" err="1" smtClean="0">
                <a:solidFill>
                  <a:schemeClr val="tx1"/>
                </a:solidFill>
              </a:rPr>
              <a:t>geohelmintíases</a:t>
            </a:r>
            <a:r>
              <a:rPr lang="pt-BR" sz="1200" dirty="0" smtClean="0">
                <a:solidFill>
                  <a:schemeClr val="tx1"/>
                </a:solidFill>
              </a:rPr>
              <a:t> </a:t>
            </a:r>
            <a:endParaRPr lang="pt-BR" sz="1200" dirty="0">
              <a:solidFill>
                <a:schemeClr val="tx1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4333875" y="3375025"/>
            <a:ext cx="2328863" cy="227488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tx1"/>
                </a:solidFill>
              </a:rPr>
              <a:t>PAC+ </a:t>
            </a:r>
            <a:r>
              <a:rPr lang="en-US" sz="1400" b="1" dirty="0" err="1">
                <a:solidFill>
                  <a:schemeClr val="tx1"/>
                </a:solidFill>
              </a:rPr>
              <a:t>Saúde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</a:p>
          <a:p>
            <a:pPr marL="628650" lvl="1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</a:rPr>
              <a:t>Detecção </a:t>
            </a:r>
            <a:r>
              <a:rPr lang="en-US" sz="1400" dirty="0" err="1">
                <a:solidFill>
                  <a:schemeClr val="tx1"/>
                </a:solidFill>
              </a:rPr>
              <a:t>em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menores</a:t>
            </a:r>
            <a:r>
              <a:rPr lang="en-US" sz="1400" dirty="0">
                <a:solidFill>
                  <a:schemeClr val="tx1"/>
                </a:solidFill>
              </a:rPr>
              <a:t> de 15 </a:t>
            </a:r>
            <a:r>
              <a:rPr lang="en-US" sz="1400" dirty="0" err="1">
                <a:solidFill>
                  <a:schemeClr val="tx1"/>
                </a:solidFill>
              </a:rPr>
              <a:t>anos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Pacto</a:t>
            </a:r>
            <a:r>
              <a:rPr lang="en-US" sz="1400" b="1" dirty="0">
                <a:solidFill>
                  <a:schemeClr val="tx1"/>
                </a:solidFill>
              </a:rPr>
              <a:t> pela Vida </a:t>
            </a:r>
          </a:p>
          <a:p>
            <a:pPr marL="628650" lvl="1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</a:rPr>
              <a:t>Alta </a:t>
            </a:r>
            <a:r>
              <a:rPr lang="en-US" sz="1400" dirty="0" err="1">
                <a:solidFill>
                  <a:schemeClr val="tx1"/>
                </a:solidFill>
              </a:rPr>
              <a:t>por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Cura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tx1"/>
                </a:solidFill>
              </a:rPr>
              <a:t>PAVS </a:t>
            </a:r>
          </a:p>
          <a:p>
            <a:pPr marL="628650" lvl="1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1400" dirty="0" err="1">
                <a:solidFill>
                  <a:schemeClr val="tx1"/>
                </a:solidFill>
              </a:rPr>
              <a:t>Grau</a:t>
            </a:r>
            <a:r>
              <a:rPr lang="en-US" sz="1400" dirty="0">
                <a:solidFill>
                  <a:schemeClr val="tx1"/>
                </a:solidFill>
              </a:rPr>
              <a:t> I e II de </a:t>
            </a:r>
            <a:r>
              <a:rPr lang="en-US" sz="1400" dirty="0" err="1">
                <a:solidFill>
                  <a:schemeClr val="tx1"/>
                </a:solidFill>
              </a:rPr>
              <a:t>incapacidade</a:t>
            </a:r>
            <a:r>
              <a:rPr lang="en-US" sz="1400" dirty="0">
                <a:solidFill>
                  <a:schemeClr val="tx1"/>
                </a:solidFill>
              </a:rPr>
              <a:t> no </a:t>
            </a:r>
            <a:r>
              <a:rPr lang="en-US" sz="1400" dirty="0" err="1">
                <a:solidFill>
                  <a:schemeClr val="tx1"/>
                </a:solidFill>
              </a:rPr>
              <a:t>diagnóstico</a:t>
            </a:r>
            <a:r>
              <a:rPr lang="en-US" sz="1400" dirty="0">
                <a:solidFill>
                  <a:schemeClr val="tx1"/>
                </a:solidFill>
              </a:rPr>
              <a:t> e </a:t>
            </a:r>
            <a:r>
              <a:rPr lang="en-US" sz="1400" dirty="0" err="1">
                <a:solidFill>
                  <a:schemeClr val="tx1"/>
                </a:solidFill>
              </a:rPr>
              <a:t>na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alta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3309938" y="3387725"/>
            <a:ext cx="1023937" cy="22653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1200" dirty="0">
                <a:solidFill>
                  <a:schemeClr val="tx1"/>
                </a:solidFill>
              </a:rPr>
              <a:t>Clusters e </a:t>
            </a:r>
            <a:r>
              <a:rPr lang="en-US" sz="1200" dirty="0" err="1">
                <a:solidFill>
                  <a:schemeClr val="tx1"/>
                </a:solidFill>
              </a:rPr>
              <a:t>Municípios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Prioritários</a:t>
            </a:r>
            <a:endParaRPr lang="en-US" sz="12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US" sz="12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en-US" sz="1200" dirty="0" err="1">
                <a:solidFill>
                  <a:schemeClr val="tx1"/>
                </a:solidFill>
              </a:rPr>
              <a:t>Pactuação</a:t>
            </a:r>
            <a:r>
              <a:rPr lang="en-US" sz="1200" dirty="0">
                <a:solidFill>
                  <a:schemeClr val="tx1"/>
                </a:solidFill>
              </a:rPr>
              <a:t> de </a:t>
            </a:r>
            <a:r>
              <a:rPr lang="en-US" sz="1200" dirty="0" err="1">
                <a:solidFill>
                  <a:schemeClr val="tx1"/>
                </a:solidFill>
              </a:rPr>
              <a:t>Indicadores</a:t>
            </a:r>
            <a:endParaRPr lang="pt-BR" sz="1200" dirty="0">
              <a:solidFill>
                <a:schemeClr val="tx1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2205038" y="2341562"/>
            <a:ext cx="4457700" cy="10334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1400" dirty="0" err="1">
                <a:solidFill>
                  <a:schemeClr val="tx1"/>
                </a:solidFill>
              </a:rPr>
              <a:t>Coeficiente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Casos</a:t>
            </a:r>
            <a:r>
              <a:rPr lang="en-US" sz="1400" dirty="0">
                <a:solidFill>
                  <a:schemeClr val="tx1"/>
                </a:solidFill>
              </a:rPr>
              <a:t> Novos com </a:t>
            </a:r>
            <a:r>
              <a:rPr lang="en-US" sz="1400" dirty="0" err="1">
                <a:solidFill>
                  <a:schemeClr val="tx1"/>
                </a:solidFill>
              </a:rPr>
              <a:t>Grau</a:t>
            </a:r>
            <a:r>
              <a:rPr lang="en-US" sz="1400" dirty="0">
                <a:solidFill>
                  <a:schemeClr val="tx1"/>
                </a:solidFill>
              </a:rPr>
              <a:t> II de </a:t>
            </a:r>
            <a:r>
              <a:rPr lang="en-US" sz="1400" dirty="0" err="1">
                <a:solidFill>
                  <a:schemeClr val="tx1"/>
                </a:solidFill>
              </a:rPr>
              <a:t>Incapacidades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1400" dirty="0" err="1">
                <a:solidFill>
                  <a:schemeClr val="tx1"/>
                </a:solidFill>
              </a:rPr>
              <a:t>Contatos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Examinados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2201863" y="1252538"/>
            <a:ext cx="4459286" cy="10810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schemeClr val="tx1"/>
                </a:solidFill>
                <a:latin typeface="Tw Cen MT" pitchFamily="34" charset="0"/>
              </a:rPr>
              <a:t>Estratégia</a:t>
            </a:r>
            <a:r>
              <a:rPr lang="en-US" sz="2000" dirty="0">
                <a:solidFill>
                  <a:schemeClr val="tx1"/>
                </a:solidFill>
                <a:latin typeface="Tw Cen MT" pitchFamily="34" charset="0"/>
              </a:rPr>
              <a:t> Global para </a:t>
            </a:r>
            <a:r>
              <a:rPr lang="en-US" sz="2000" dirty="0" err="1">
                <a:solidFill>
                  <a:schemeClr val="tx1"/>
                </a:solidFill>
                <a:latin typeface="Tw Cen MT" pitchFamily="34" charset="0"/>
              </a:rPr>
              <a:t>Redução</a:t>
            </a:r>
            <a:r>
              <a:rPr lang="en-US" sz="2000" dirty="0">
                <a:solidFill>
                  <a:schemeClr val="tx1"/>
                </a:solidFill>
                <a:latin typeface="Tw Cen MT" pitchFamily="34" charset="0"/>
              </a:rPr>
              <a:t> da </a:t>
            </a:r>
            <a:r>
              <a:rPr lang="en-US" sz="2000" dirty="0" err="1">
                <a:solidFill>
                  <a:schemeClr val="tx1"/>
                </a:solidFill>
                <a:latin typeface="Tw Cen MT" pitchFamily="34" charset="0"/>
              </a:rPr>
              <a:t>Carga</a:t>
            </a:r>
            <a:r>
              <a:rPr lang="en-US" sz="2000" dirty="0">
                <a:solidFill>
                  <a:schemeClr val="tx1"/>
                </a:solidFill>
                <a:latin typeface="Tw Cen MT" pitchFamily="34" charset="0"/>
              </a:rPr>
              <a:t>  de </a:t>
            </a:r>
            <a:r>
              <a:rPr lang="en-US" sz="2000" dirty="0" err="1">
                <a:solidFill>
                  <a:schemeClr val="tx1"/>
                </a:solidFill>
                <a:latin typeface="Tw Cen MT" pitchFamily="34" charset="0"/>
              </a:rPr>
              <a:t>Hanseníase</a:t>
            </a:r>
            <a:r>
              <a:rPr lang="en-US" sz="2000" dirty="0">
                <a:solidFill>
                  <a:schemeClr val="tx1"/>
                </a:solidFill>
                <a:latin typeface="Tw Cen MT" pitchFamily="34" charset="0"/>
              </a:rPr>
              <a:t> 2006 a 2010</a:t>
            </a:r>
            <a:endParaRPr lang="en-US" sz="2000" dirty="0">
              <a:solidFill>
                <a:schemeClr val="tx1"/>
              </a:solidFill>
              <a:latin typeface="Franklin Gothic Medium" pitchFamily="34" charset="0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6661149" y="1252539"/>
            <a:ext cx="2482851" cy="107473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dirty="0" err="1">
                <a:solidFill>
                  <a:schemeClr val="tx1"/>
                </a:solidFill>
                <a:latin typeface="Tw Cen MT" pitchFamily="34" charset="0"/>
              </a:rPr>
              <a:t>Estratégia</a:t>
            </a:r>
            <a:r>
              <a:rPr lang="en-US" dirty="0">
                <a:solidFill>
                  <a:schemeClr val="tx1"/>
                </a:solidFill>
                <a:latin typeface="Tw Cen MT" pitchFamily="34" charset="0"/>
              </a:rPr>
              <a:t> Global </a:t>
            </a:r>
            <a:r>
              <a:rPr lang="en-US" dirty="0" err="1">
                <a:solidFill>
                  <a:schemeClr val="tx1"/>
                </a:solidFill>
                <a:latin typeface="Tw Cen MT" pitchFamily="34" charset="0"/>
              </a:rPr>
              <a:t>Aprimorada</a:t>
            </a:r>
            <a:r>
              <a:rPr lang="en-US" dirty="0">
                <a:solidFill>
                  <a:schemeClr val="tx1"/>
                </a:solidFill>
                <a:latin typeface="Tw Cen MT" pitchFamily="34" charset="0"/>
              </a:rPr>
              <a:t> 2010 a 2015</a:t>
            </a:r>
            <a:endParaRPr lang="en-US" dirty="0">
              <a:solidFill>
                <a:schemeClr val="tx1"/>
              </a:solidFill>
              <a:latin typeface="Franklin Gothic Medium" pitchFamily="34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6661149" y="2333626"/>
            <a:ext cx="1562101" cy="103504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pt-BR" sz="900" dirty="0" smtClean="0">
                <a:solidFill>
                  <a:srgbClr val="B42A55"/>
                </a:solidFill>
              </a:rPr>
              <a:t>Diagnóstico Precoce e Tratamento Oportuno e Completo</a:t>
            </a:r>
          </a:p>
          <a:p>
            <a:pPr eaLnBrk="1" hangingPunct="1">
              <a:defRPr/>
            </a:pPr>
            <a:r>
              <a:rPr lang="pt-BR" sz="900" dirty="0" smtClean="0">
                <a:solidFill>
                  <a:srgbClr val="B42A55"/>
                </a:solidFill>
              </a:rPr>
              <a:t>1.quebra da cadeia de transmissão</a:t>
            </a:r>
          </a:p>
          <a:p>
            <a:pPr eaLnBrk="1" hangingPunct="1">
              <a:defRPr/>
            </a:pPr>
            <a:r>
              <a:rPr lang="pt-BR" sz="900" dirty="0" smtClean="0">
                <a:solidFill>
                  <a:srgbClr val="B42A55"/>
                </a:solidFill>
              </a:rPr>
              <a:t>2. Redução do grau 2 de Incapacidade</a:t>
            </a:r>
            <a:endParaRPr lang="pt-BR" sz="900" dirty="0">
              <a:solidFill>
                <a:srgbClr val="B42A55"/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8223250" y="2355850"/>
            <a:ext cx="920750" cy="10255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000" dirty="0">
                <a:solidFill>
                  <a:schemeClr val="tx1"/>
                </a:solidFill>
              </a:rPr>
              <a:t>Meta</a:t>
            </a:r>
            <a:r>
              <a:rPr lang="pt-BR" sz="1100" dirty="0">
                <a:solidFill>
                  <a:schemeClr val="tx1"/>
                </a:solidFill>
              </a:rPr>
              <a:t> de Eliminação para os municípios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3297236" y="6289677"/>
            <a:ext cx="1027115" cy="5048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2008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4330701" y="6286499"/>
            <a:ext cx="1049337" cy="5143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2009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5380038" y="6286500"/>
            <a:ext cx="1281111" cy="50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2010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6678613" y="6297611"/>
            <a:ext cx="1527175" cy="49688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2011 - 2014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8223250" y="6297611"/>
            <a:ext cx="912812" cy="49688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2015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11112" y="6286499"/>
            <a:ext cx="1103313" cy="5127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DATA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1106489" y="6294436"/>
            <a:ext cx="1069974" cy="50800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dirty="0">
                <a:solidFill>
                  <a:schemeClr val="tx1"/>
                </a:solidFill>
              </a:rPr>
              <a:t>2000-2005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38" name="Retângulo 37"/>
          <p:cNvSpPr/>
          <p:nvPr/>
        </p:nvSpPr>
        <p:spPr>
          <a:xfrm>
            <a:off x="2201863" y="6289676"/>
            <a:ext cx="1089023" cy="5159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dirty="0">
                <a:solidFill>
                  <a:schemeClr val="tx1"/>
                </a:solidFill>
              </a:rPr>
              <a:t>2006-2007</a:t>
            </a:r>
            <a:endParaRPr lang="pt-BR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8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7" grpId="0"/>
      <p:bldP spid="8" grpId="0"/>
      <p:bldP spid="9" grpId="0"/>
      <p:bldP spid="10" grpId="0"/>
      <p:bldP spid="13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9" grpId="0"/>
      <p:bldP spid="30" grpId="0"/>
      <p:bldP spid="31" grpId="0"/>
      <p:bldP spid="32" grpId="0"/>
      <p:bldP spid="33" grpId="0"/>
      <p:bldP spid="34" grpId="0"/>
      <p:bldP spid="37" grpId="0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4572638" cy="342947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417638"/>
            <a:ext cx="4572639" cy="342947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40" y="3200399"/>
            <a:ext cx="720969" cy="877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4645030" y="194600"/>
            <a:ext cx="404019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Detecção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29" y="3653999"/>
            <a:ext cx="696737" cy="848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ítulo 9"/>
          <p:cNvSpPr txBox="1">
            <a:spLocks/>
          </p:cNvSpPr>
          <p:nvPr/>
        </p:nvSpPr>
        <p:spPr bwMode="auto">
          <a:xfrm>
            <a:off x="592612" y="138592"/>
            <a:ext cx="404019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46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46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46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46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46">
                <a:solidFill>
                  <a:schemeClr val="tx2"/>
                </a:solidFill>
                <a:latin typeface="Arial" pitchFamily="34" charset="0"/>
              </a:defRPr>
            </a:lvl5pPr>
            <a:lvl6pPr marL="316478" algn="ctr" rtl="0" fontAlgn="base">
              <a:spcBef>
                <a:spcPct val="0"/>
              </a:spcBef>
              <a:spcAft>
                <a:spcPct val="0"/>
              </a:spcAft>
              <a:defRPr sz="3046">
                <a:solidFill>
                  <a:schemeClr val="tx2"/>
                </a:solidFill>
                <a:latin typeface="Arial" pitchFamily="34" charset="0"/>
              </a:defRPr>
            </a:lvl6pPr>
            <a:lvl7pPr marL="632954" algn="ctr" rtl="0" fontAlgn="base">
              <a:spcBef>
                <a:spcPct val="0"/>
              </a:spcBef>
              <a:spcAft>
                <a:spcPct val="0"/>
              </a:spcAft>
              <a:defRPr sz="3046">
                <a:solidFill>
                  <a:schemeClr val="tx2"/>
                </a:solidFill>
                <a:latin typeface="Arial" pitchFamily="34" charset="0"/>
              </a:defRPr>
            </a:lvl7pPr>
            <a:lvl8pPr marL="949431" algn="ctr" rtl="0" fontAlgn="base">
              <a:spcBef>
                <a:spcPct val="0"/>
              </a:spcBef>
              <a:spcAft>
                <a:spcPct val="0"/>
              </a:spcAft>
              <a:defRPr sz="3046">
                <a:solidFill>
                  <a:schemeClr val="tx2"/>
                </a:solidFill>
                <a:latin typeface="Arial" pitchFamily="34" charset="0"/>
              </a:defRPr>
            </a:lvl8pPr>
            <a:lvl9pPr marL="1265907" algn="ctr" rtl="0" fontAlgn="base">
              <a:spcBef>
                <a:spcPct val="0"/>
              </a:spcBef>
              <a:spcAft>
                <a:spcPct val="0"/>
              </a:spcAft>
              <a:defRPr sz="3046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pt-BR" kern="0" dirty="0" smtClean="0">
                <a:solidFill>
                  <a:schemeClr val="bg1"/>
                </a:solidFill>
              </a:rPr>
              <a:t>Prevalência</a:t>
            </a:r>
            <a:endParaRPr lang="pt-BR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1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101715" y="63827"/>
            <a:ext cx="3165231" cy="62485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70230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92" i="1" kern="0" dirty="0">
                <a:solidFill>
                  <a:schemeClr val="tx2">
                    <a:lumMod val="50000"/>
                  </a:schemeClr>
                </a:solidFill>
                <a:latin typeface="Arial"/>
                <a:cs typeface="+mn-cs"/>
              </a:rPr>
              <a:t>Secretaria de Estado da Saúde </a:t>
            </a:r>
            <a:br>
              <a:rPr lang="pt-BR" sz="692" i="1" kern="0" dirty="0">
                <a:solidFill>
                  <a:schemeClr val="tx2">
                    <a:lumMod val="50000"/>
                  </a:schemeClr>
                </a:solidFill>
                <a:latin typeface="Arial"/>
                <a:cs typeface="+mn-cs"/>
              </a:rPr>
            </a:br>
            <a:r>
              <a:rPr lang="pt-BR" sz="692" i="1" kern="0" dirty="0">
                <a:solidFill>
                  <a:schemeClr val="tx2">
                    <a:lumMod val="50000"/>
                  </a:schemeClr>
                </a:solidFill>
                <a:latin typeface="Arial"/>
                <a:cs typeface="+mn-cs"/>
              </a:rPr>
              <a:t>Coordenadoria de Controle de Doenças</a:t>
            </a:r>
            <a:br>
              <a:rPr lang="pt-BR" sz="692" i="1" kern="0" dirty="0">
                <a:solidFill>
                  <a:schemeClr val="tx2">
                    <a:lumMod val="50000"/>
                  </a:schemeClr>
                </a:solidFill>
                <a:latin typeface="Arial"/>
                <a:cs typeface="+mn-cs"/>
              </a:rPr>
            </a:br>
            <a:r>
              <a:rPr lang="pt-BR" sz="692" i="1" kern="0" dirty="0">
                <a:solidFill>
                  <a:schemeClr val="tx2">
                    <a:lumMod val="50000"/>
                  </a:schemeClr>
                </a:solidFill>
                <a:latin typeface="Arial"/>
                <a:cs typeface="+mn-cs"/>
              </a:rPr>
              <a:t>Centro de Vigilância Epidemiológica </a:t>
            </a:r>
            <a:r>
              <a:rPr lang="pt-BR" sz="692" i="1" kern="0" dirty="0" err="1">
                <a:solidFill>
                  <a:schemeClr val="tx2">
                    <a:lumMod val="50000"/>
                  </a:schemeClr>
                </a:solidFill>
                <a:latin typeface="Arial"/>
                <a:cs typeface="+mn-cs"/>
              </a:rPr>
              <a:t>Prof</a:t>
            </a:r>
            <a:r>
              <a:rPr lang="pt-BR" sz="692" i="1" kern="0" dirty="0">
                <a:solidFill>
                  <a:schemeClr val="tx2">
                    <a:lumMod val="50000"/>
                  </a:schemeClr>
                </a:solidFill>
                <a:latin typeface="Arial"/>
                <a:cs typeface="+mn-cs"/>
              </a:rPr>
              <a:t> “Alexandre </a:t>
            </a:r>
            <a:r>
              <a:rPr lang="pt-BR" sz="692" i="1" kern="0" dirty="0" err="1">
                <a:solidFill>
                  <a:schemeClr val="tx2">
                    <a:lumMod val="50000"/>
                  </a:schemeClr>
                </a:solidFill>
                <a:latin typeface="Arial"/>
                <a:cs typeface="+mn-cs"/>
              </a:rPr>
              <a:t>Vranjac</a:t>
            </a:r>
            <a:r>
              <a:rPr lang="pt-BR" sz="692" i="1" kern="0" dirty="0">
                <a:solidFill>
                  <a:schemeClr val="tx2">
                    <a:lumMod val="50000"/>
                  </a:schemeClr>
                </a:solidFill>
                <a:latin typeface="Arial"/>
                <a:cs typeface="+mn-cs"/>
              </a:rPr>
              <a:t>”. </a:t>
            </a:r>
            <a:br>
              <a:rPr lang="pt-BR" sz="692" i="1" kern="0" dirty="0">
                <a:solidFill>
                  <a:schemeClr val="tx2">
                    <a:lumMod val="50000"/>
                  </a:schemeClr>
                </a:solidFill>
                <a:latin typeface="Arial"/>
                <a:cs typeface="+mn-cs"/>
              </a:rPr>
            </a:br>
            <a:r>
              <a:rPr lang="pt-BR" sz="692" i="1" kern="0" dirty="0">
                <a:solidFill>
                  <a:schemeClr val="tx2">
                    <a:lumMod val="50000"/>
                  </a:schemeClr>
                </a:solidFill>
                <a:latin typeface="Arial"/>
                <a:cs typeface="+mn-cs"/>
              </a:rPr>
              <a:t>Divisão de Vigilância Epidemiológica em Hanseníase</a:t>
            </a:r>
            <a:br>
              <a:rPr lang="pt-BR" sz="692" i="1" kern="0" dirty="0">
                <a:solidFill>
                  <a:schemeClr val="tx2">
                    <a:lumMod val="50000"/>
                  </a:schemeClr>
                </a:solidFill>
                <a:latin typeface="Arial"/>
                <a:cs typeface="+mn-cs"/>
              </a:rPr>
            </a:br>
            <a:r>
              <a:rPr lang="pt-BR" sz="692" i="1" kern="0" dirty="0">
                <a:solidFill>
                  <a:schemeClr val="tx2">
                    <a:lumMod val="50000"/>
                  </a:schemeClr>
                </a:solidFill>
                <a:latin typeface="Arial"/>
                <a:cs typeface="+mn-cs"/>
              </a:rPr>
              <a:t>Programa de Controle da Hanseníase</a:t>
            </a:r>
            <a:endParaRPr lang="en-US" sz="692" i="1" kern="0" dirty="0">
              <a:solidFill>
                <a:schemeClr val="tx2">
                  <a:lumMod val="50000"/>
                </a:schemeClr>
              </a:solidFill>
              <a:latin typeface="Arial"/>
              <a:cs typeface="+mn-cs"/>
            </a:endParaRPr>
          </a:p>
        </p:txBody>
      </p:sp>
      <p:sp>
        <p:nvSpPr>
          <p:cNvPr id="118788" name="Título 1"/>
          <p:cNvSpPr>
            <a:spLocks noGrp="1"/>
          </p:cNvSpPr>
          <p:nvPr>
            <p:ph type="title"/>
          </p:nvPr>
        </p:nvSpPr>
        <p:spPr>
          <a:xfrm>
            <a:off x="1092200" y="0"/>
            <a:ext cx="7975600" cy="1143000"/>
          </a:xfrm>
        </p:spPr>
        <p:txBody>
          <a:bodyPr/>
          <a:lstStyle/>
          <a:p>
            <a:pPr algn="r" eaLnBrk="1" hangingPunct="1"/>
            <a:r>
              <a:rPr lang="pt-BR" altLang="pt-BR" sz="2215" dirty="0">
                <a:solidFill>
                  <a:schemeClr val="tx1"/>
                </a:solidFill>
              </a:rPr>
              <a:t>                       </a:t>
            </a:r>
            <a:r>
              <a:rPr lang="pt-BR" altLang="pt-BR" sz="2215" dirty="0">
                <a:solidFill>
                  <a:schemeClr val="tx1"/>
                </a:solidFill>
                <a:latin typeface="Corbel" panose="020B0503020204020204" pitchFamily="34" charset="0"/>
              </a:rPr>
              <a:t>Situação Epidemiológica,</a:t>
            </a:r>
            <a:br>
              <a:rPr lang="pt-BR" altLang="pt-BR" sz="2215" dirty="0">
                <a:solidFill>
                  <a:schemeClr val="tx1"/>
                </a:solidFill>
                <a:latin typeface="Corbel" panose="020B0503020204020204" pitchFamily="34" charset="0"/>
              </a:rPr>
            </a:br>
            <a:r>
              <a:rPr lang="pt-BR" altLang="pt-BR" sz="2215" dirty="0">
                <a:solidFill>
                  <a:schemeClr val="tx1"/>
                </a:solidFill>
                <a:latin typeface="Corbel" panose="020B0503020204020204" pitchFamily="34" charset="0"/>
              </a:rPr>
              <a:t>Estado de São </a:t>
            </a:r>
            <a:r>
              <a:rPr lang="pt-BR" altLang="pt-BR" sz="2215" dirty="0" smtClean="0">
                <a:solidFill>
                  <a:schemeClr val="tx1"/>
                </a:solidFill>
                <a:latin typeface="Corbel" panose="020B0503020204020204" pitchFamily="34" charset="0"/>
              </a:rPr>
              <a:t>Paulo,1988-</a:t>
            </a:r>
            <a:r>
              <a:rPr lang="pt-BR" altLang="pt-BR" sz="2215" dirty="0" smtClean="0">
                <a:solidFill>
                  <a:srgbClr val="FF0000"/>
                </a:solidFill>
                <a:latin typeface="Corbel" panose="020B0503020204020204" pitchFamily="34" charset="0"/>
              </a:rPr>
              <a:t>16.</a:t>
            </a:r>
            <a:endParaRPr lang="pt-BR" altLang="pt-BR" sz="2215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2173926"/>
              </p:ext>
            </p:extLst>
          </p:nvPr>
        </p:nvGraphicFramePr>
        <p:xfrm>
          <a:off x="0" y="781051"/>
          <a:ext cx="9273540" cy="6076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2955536"/>
              </p:ext>
            </p:extLst>
          </p:nvPr>
        </p:nvGraphicFramePr>
        <p:xfrm>
          <a:off x="180974" y="25400"/>
          <a:ext cx="8963026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445791"/>
              </p:ext>
            </p:extLst>
          </p:nvPr>
        </p:nvGraphicFramePr>
        <p:xfrm>
          <a:off x="0" y="25400"/>
          <a:ext cx="9144000" cy="683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2158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086186"/>
            <a:ext cx="9143999" cy="4957240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2005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 txBox="1">
            <a:spLocks/>
          </p:cNvSpPr>
          <p:nvPr/>
        </p:nvSpPr>
        <p:spPr>
          <a:xfrm>
            <a:off x="0" y="67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smtClean="0"/>
              <a:t>Série Histórica do Coeficiente de Prevalência de Hanseníase, Estado de São Paulo</a:t>
            </a:r>
            <a:r>
              <a:rPr lang="pt-BR" sz="2800" smtClean="0"/>
              <a:t>, 2005-16.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7488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5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2006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 txBox="1">
            <a:spLocks/>
          </p:cNvSpPr>
          <p:nvPr/>
        </p:nvSpPr>
        <p:spPr>
          <a:xfrm>
            <a:off x="0" y="67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smtClean="0"/>
              <a:t>Série Histórica do Coeficiente de Prevalência de Hanseníase, Estado de São Paulo</a:t>
            </a:r>
            <a:r>
              <a:rPr lang="pt-BR" sz="2800" smtClean="0"/>
              <a:t>, 2005-16.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27529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</a:t>
            </a:r>
            <a:r>
              <a:rPr lang="pt-BR" dirty="0"/>
              <a:t>7</a:t>
            </a: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 txBox="1">
            <a:spLocks/>
          </p:cNvSpPr>
          <p:nvPr/>
        </p:nvSpPr>
        <p:spPr>
          <a:xfrm>
            <a:off x="0" y="67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smtClean="0"/>
              <a:t>Série Histórica do Coeficiente de Prevalência de Hanseníase, Estado de São Paulo</a:t>
            </a:r>
            <a:r>
              <a:rPr lang="pt-BR" sz="2800" smtClean="0"/>
              <a:t>, 2005-16.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50641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7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</a:t>
            </a:r>
            <a:r>
              <a:rPr lang="pt-BR" dirty="0"/>
              <a:t>8</a:t>
            </a: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 txBox="1">
            <a:spLocks/>
          </p:cNvSpPr>
          <p:nvPr/>
        </p:nvSpPr>
        <p:spPr>
          <a:xfrm>
            <a:off x="0" y="67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smtClean="0"/>
              <a:t>Série Histórica do Coeficiente de Prevalência de Hanseníase, Estado de São Paulo</a:t>
            </a:r>
            <a:r>
              <a:rPr lang="pt-BR" sz="2800" smtClean="0"/>
              <a:t>, 2005-16.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1544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2009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 txBox="1">
            <a:spLocks/>
          </p:cNvSpPr>
          <p:nvPr/>
        </p:nvSpPr>
        <p:spPr>
          <a:xfrm>
            <a:off x="0" y="67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smtClean="0"/>
              <a:t>Série Histórica do Coeficiente de Prevalência de Hanseníase, Estado de São Paulo</a:t>
            </a:r>
            <a:r>
              <a:rPr lang="pt-BR" sz="2800" smtClean="0"/>
              <a:t>, 2005-16.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1130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9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2010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 txBox="1">
            <a:spLocks/>
          </p:cNvSpPr>
          <p:nvPr/>
        </p:nvSpPr>
        <p:spPr>
          <a:xfrm>
            <a:off x="0" y="67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smtClean="0"/>
              <a:t>Série Histórica do Coeficiente de Prevalência de Hanseníase, Estado de São Paulo</a:t>
            </a:r>
            <a:r>
              <a:rPr lang="pt-BR" sz="2800" smtClean="0"/>
              <a:t>, 2005-16.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99164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0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2011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 txBox="1">
            <a:spLocks/>
          </p:cNvSpPr>
          <p:nvPr/>
        </p:nvSpPr>
        <p:spPr>
          <a:xfrm>
            <a:off x="0" y="67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smtClean="0"/>
              <a:t>Série Histórica do Coeficiente de Prevalência de Hanseníase, Estado de São Paulo</a:t>
            </a:r>
            <a:r>
              <a:rPr lang="pt-BR" sz="2800" smtClean="0"/>
              <a:t>, 2005-16.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09011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Tabela 39"/>
          <p:cNvGraphicFramePr>
            <a:graphicFrameLocks noGrp="1"/>
          </p:cNvGraphicFramePr>
          <p:nvPr>
            <p:extLst/>
          </p:nvPr>
        </p:nvGraphicFramePr>
        <p:xfrm>
          <a:off x="7938" y="1252538"/>
          <a:ext cx="9136062" cy="57143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1035"/>
                <a:gridCol w="1656063"/>
                <a:gridCol w="2942621"/>
                <a:gridCol w="1735494"/>
                <a:gridCol w="914400"/>
                <a:gridCol w="746449"/>
              </a:tblGrid>
              <a:tr h="1096648">
                <a:tc rowSpan="2">
                  <a:txBody>
                    <a:bodyPr/>
                    <a:lstStyle/>
                    <a:p>
                      <a:r>
                        <a:rPr lang="pt-BR" sz="1200" b="1" dirty="0" smtClean="0"/>
                        <a:t>GLOBAL</a:t>
                      </a:r>
                      <a:endParaRPr lang="pt-BR" sz="1200" b="1" dirty="0"/>
                    </a:p>
                  </a:txBody>
                  <a:tcPr marL="91441" marR="91441" marT="45725" marB="457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latin typeface="Franklin Gothic Medium" pitchFamily="34" charset="0"/>
                      </a:endParaRPr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sz="1200" dirty="0" smtClean="0"/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/>
                      <a:endParaRPr lang="en-US" sz="1200" dirty="0">
                        <a:latin typeface="Franklin Gothic Medium" pitchFamily="34" charset="0"/>
                      </a:endParaRPr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416279">
                <a:tc v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dirty="0" smtClean="0"/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9040">
                <a:tc>
                  <a:txBody>
                    <a:bodyPr/>
                    <a:lstStyle/>
                    <a:p>
                      <a:r>
                        <a:rPr lang="pt-BR" sz="1050" b="1" dirty="0" smtClean="0"/>
                        <a:t>NACIONAL</a:t>
                      </a:r>
                      <a:endParaRPr lang="pt-BR" sz="1050" b="1" dirty="0"/>
                    </a:p>
                  </a:txBody>
                  <a:tcPr marL="91441" marR="91441" marT="45725" marB="457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US" sz="1200" dirty="0">
                        <a:latin typeface="Franklin Gothic Medium" pitchFamily="34" charset="0"/>
                      </a:endParaRPr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42564">
                <a:tc>
                  <a:txBody>
                    <a:bodyPr/>
                    <a:lstStyle/>
                    <a:p>
                      <a:pPr algn="l"/>
                      <a:r>
                        <a:rPr lang="pt-BR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ESTADUAL</a:t>
                      </a:r>
                      <a:endParaRPr lang="pt-BR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1" marR="91441" marT="45725" marB="457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91441" marR="91441" marT="45725" marB="457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 marL="91441" marR="91441" marT="45725" marB="457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marL="91441" marR="91441" marT="45725" marB="457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29803">
                <a:tc>
                  <a:txBody>
                    <a:bodyPr/>
                    <a:lstStyle/>
                    <a:p>
                      <a:pPr algn="l"/>
                      <a:r>
                        <a:rPr lang="pt-BR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DATA</a:t>
                      </a:r>
                    </a:p>
                  </a:txBody>
                  <a:tcPr marL="91441" marR="91441" marT="45725" marB="457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</a:txBody>
                  <a:tcPr marL="91441" marR="91441" marT="45725" marB="457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</a:txBody>
                  <a:tcPr marL="91441" marR="91441" marT="45725" marB="457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</a:txBody>
                  <a:tcPr marL="91441" marR="91441" marT="45725" marB="457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</a:txBody>
                  <a:tcPr marL="91441" marR="91441" marT="45725" marB="457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marL="91441" marR="91441" marT="45725" marB="457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167" name="Título 1"/>
          <p:cNvSpPr>
            <a:spLocks noGrp="1"/>
          </p:cNvSpPr>
          <p:nvPr>
            <p:ph type="title"/>
          </p:nvPr>
        </p:nvSpPr>
        <p:spPr>
          <a:xfrm>
            <a:off x="7938" y="0"/>
            <a:ext cx="8229600" cy="1143000"/>
          </a:xfrm>
        </p:spPr>
        <p:txBody>
          <a:bodyPr/>
          <a:lstStyle/>
          <a:p>
            <a:r>
              <a:rPr lang="en-US" altLang="pt-B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Quais</a:t>
            </a:r>
            <a:r>
              <a:rPr lang="en-US" altLang="pt-B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pt-B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são</a:t>
            </a:r>
            <a:r>
              <a:rPr lang="en-US" altLang="pt-B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pt-B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os</a:t>
            </a:r>
            <a:r>
              <a:rPr lang="en-US" altLang="pt-B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pt-B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indicadores</a:t>
            </a:r>
            <a:r>
              <a:rPr lang="en-US" altLang="pt-B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que </a:t>
            </a:r>
            <a:r>
              <a:rPr lang="en-US" altLang="pt-B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utilizamos</a:t>
            </a:r>
            <a:r>
              <a:rPr lang="en-US" altLang="pt-B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para </a:t>
            </a:r>
            <a:r>
              <a:rPr lang="en-US" altLang="pt-B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avaliar</a:t>
            </a:r>
            <a:r>
              <a:rPr lang="en-US" altLang="pt-B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a </a:t>
            </a:r>
            <a:r>
              <a:rPr lang="en-US" altLang="pt-B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endemia</a:t>
            </a:r>
            <a:r>
              <a:rPr lang="en-US" altLang="pt-B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pt-BR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hansênica</a:t>
            </a:r>
            <a:r>
              <a:rPr lang="en-US" altLang="pt-B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?</a:t>
            </a:r>
            <a:endParaRPr lang="pt-BR" altLang="pt-BR" sz="3200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993" y="1252536"/>
            <a:ext cx="1600950" cy="106838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177404" y="4017010"/>
            <a:ext cx="1602539" cy="1440378"/>
          </a:xfrm>
          <a:prstGeom prst="rect">
            <a:avLst/>
          </a:prstGeom>
          <a:solidFill>
            <a:schemeClr val="bg1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r>
              <a:rPr lang="pt-BR" sz="800" dirty="0">
                <a:solidFill>
                  <a:schemeClr val="tx1"/>
                </a:solidFill>
              </a:rPr>
              <a:t>Plano integrado de ações estratégicas de eliminação da hanseníase, </a:t>
            </a:r>
            <a:r>
              <a:rPr lang="pt-BR" sz="800" dirty="0" err="1">
                <a:solidFill>
                  <a:schemeClr val="tx1"/>
                </a:solidFill>
              </a:rPr>
              <a:t>filariose</a:t>
            </a:r>
            <a:r>
              <a:rPr lang="pt-BR" sz="800" dirty="0">
                <a:solidFill>
                  <a:schemeClr val="tx1"/>
                </a:solidFill>
              </a:rPr>
              <a:t>, esquistossomose e </a:t>
            </a:r>
            <a:r>
              <a:rPr lang="pt-BR" sz="800" dirty="0" err="1">
                <a:solidFill>
                  <a:schemeClr val="tx1"/>
                </a:solidFill>
              </a:rPr>
              <a:t>oncocercose</a:t>
            </a:r>
            <a:r>
              <a:rPr lang="pt-BR" sz="800" dirty="0">
                <a:solidFill>
                  <a:schemeClr val="tx1"/>
                </a:solidFill>
              </a:rPr>
              <a:t> como problema de saúde pública, tracoma como causa de cegueira e controle das </a:t>
            </a:r>
            <a:r>
              <a:rPr lang="pt-BR" sz="800" dirty="0" err="1">
                <a:solidFill>
                  <a:schemeClr val="tx1"/>
                </a:solidFill>
              </a:rPr>
              <a:t>geohelmintíases</a:t>
            </a:r>
            <a:r>
              <a:rPr lang="pt-BR" sz="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177404" y="6524711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2930823" y="4000821"/>
            <a:ext cx="2704867" cy="1456567"/>
          </a:xfrm>
          <a:prstGeom prst="rect">
            <a:avLst/>
          </a:prstGeom>
          <a:solidFill>
            <a:schemeClr val="bg1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r>
              <a:rPr lang="pt-BR" sz="1100" dirty="0" smtClean="0">
                <a:solidFill>
                  <a:schemeClr val="tx1"/>
                </a:solidFill>
              </a:rPr>
              <a:t>Portaria nº 21 de 26/04/2017, </a:t>
            </a:r>
            <a:r>
              <a:rPr lang="pt-BR" sz="1100" dirty="0">
                <a:solidFill>
                  <a:schemeClr val="tx1"/>
                </a:solidFill>
              </a:rPr>
              <a:t>revoga </a:t>
            </a:r>
            <a:r>
              <a:rPr lang="pt-BR" sz="1100" dirty="0" err="1">
                <a:solidFill>
                  <a:schemeClr val="tx1"/>
                </a:solidFill>
              </a:rPr>
              <a:t>Revoga</a:t>
            </a:r>
            <a:r>
              <a:rPr lang="pt-BR" sz="1100" dirty="0">
                <a:solidFill>
                  <a:schemeClr val="tx1"/>
                </a:solidFill>
              </a:rPr>
              <a:t> a Portaria nº 31/SVS/MS, de 8 de julho de 2005, que estabelece indicador epidemiológico para avaliação da prevalência </a:t>
            </a:r>
            <a:r>
              <a:rPr lang="pt-BR" sz="1100" dirty="0" smtClean="0">
                <a:solidFill>
                  <a:schemeClr val="tx1"/>
                </a:solidFill>
              </a:rPr>
              <a:t>de hanseníase.</a:t>
            </a:r>
            <a:endParaRPr lang="pt-BR" sz="1100" dirty="0">
              <a:solidFill>
                <a:schemeClr val="tx1"/>
              </a:solidFill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2930823" y="6506227"/>
            <a:ext cx="6335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2017 ...</a:t>
            </a:r>
            <a:endParaRPr lang="pt-BR" sz="10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78993" y="2473791"/>
            <a:ext cx="1602540" cy="1072714"/>
          </a:xfrm>
          <a:prstGeom prst="rect">
            <a:avLst/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Aceleração rumo a um mundo sem hanseníase</a:t>
            </a:r>
            <a:endParaRPr lang="pt-BR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3229402" y="1336038"/>
            <a:ext cx="386176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srgbClr val="000000"/>
                </a:solidFill>
                <a:latin typeface="Tw Cen MT" pitchFamily="34" charset="0"/>
                <a:cs typeface="+mn-cs"/>
              </a:rPr>
              <a:t>Estratégia</a:t>
            </a:r>
            <a:r>
              <a:rPr lang="en-US" sz="2000" dirty="0">
                <a:solidFill>
                  <a:srgbClr val="000000"/>
                </a:solidFill>
                <a:latin typeface="Tw Cen MT" pitchFamily="34" charset="0"/>
                <a:cs typeface="+mn-cs"/>
              </a:rPr>
              <a:t> Global para Hanseníase 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Tw Cen MT" pitchFamily="34" charset="0"/>
                <a:cs typeface="+mn-cs"/>
              </a:rPr>
              <a:t>2016 a 2020</a:t>
            </a:r>
            <a:endParaRPr lang="en-US" sz="2000" dirty="0">
              <a:solidFill>
                <a:srgbClr val="000000"/>
              </a:solidFill>
              <a:latin typeface="Franklin Gothic Medium" pitchFamily="34" charset="0"/>
              <a:cs typeface="+mn-cs"/>
            </a:endParaRPr>
          </a:p>
          <a:p>
            <a:endParaRPr lang="pt-BR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3360031" y="6501891"/>
            <a:ext cx="2805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 -  2020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2863406" y="2320923"/>
            <a:ext cx="44590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smtClean="0">
                <a:latin typeface="+mn-lt"/>
              </a:rPr>
              <a:t>Eliminar o IG2 entre os pacientes pediátricos com hanseníase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smtClean="0">
                <a:latin typeface="+mn-lt"/>
              </a:rPr>
              <a:t>Reduzir a menos de 1 caso por 1 milhão de habitantes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smtClean="0">
                <a:latin typeface="+mn-lt"/>
              </a:rPr>
              <a:t>Nenhum país com </a:t>
            </a:r>
            <a:r>
              <a:rPr lang="pt-BR" sz="1400" dirty="0" err="1" smtClean="0">
                <a:latin typeface="+mn-lt"/>
              </a:rPr>
              <a:t>com</a:t>
            </a:r>
            <a:r>
              <a:rPr lang="pt-BR" sz="1400" dirty="0" smtClean="0">
                <a:latin typeface="+mn-lt"/>
              </a:rPr>
              <a:t> leis que permitam a discriminação</a:t>
            </a:r>
            <a:endParaRPr lang="pt-BR" sz="1400" dirty="0">
              <a:latin typeface="+mn-lt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2572970" y="-1765497"/>
            <a:ext cx="6571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Bolsa de Indicadores – Campanha dos 3 Bichos – Monitoramento Quadrimestral</a:t>
            </a:r>
            <a:endParaRPr lang="pt-BR" sz="1400" dirty="0"/>
          </a:p>
        </p:txBody>
      </p:sp>
      <p:sp>
        <p:nvSpPr>
          <p:cNvPr id="41" name="CaixaDeTexto 40"/>
          <p:cNvSpPr txBox="1"/>
          <p:nvPr/>
        </p:nvSpPr>
        <p:spPr>
          <a:xfrm>
            <a:off x="1225228" y="5934270"/>
            <a:ext cx="1856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latin typeface="+mn-lt"/>
              </a:rPr>
              <a:t>Bolsa de Indicadores</a:t>
            </a:r>
            <a:endParaRPr lang="pt-BR" sz="1400" dirty="0">
              <a:latin typeface="+mn-lt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3229402" y="5931351"/>
            <a:ext cx="2135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latin typeface="+mn-lt"/>
              </a:rPr>
              <a:t>Campanha dos 3 Bichos</a:t>
            </a:r>
            <a:endParaRPr lang="pt-BR" sz="1400" dirty="0">
              <a:latin typeface="+mn-lt"/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5664171" y="5826548"/>
            <a:ext cx="148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latin typeface="+mn-lt"/>
              </a:rPr>
              <a:t>Monitoramento </a:t>
            </a:r>
          </a:p>
          <a:p>
            <a:r>
              <a:rPr lang="pt-BR" sz="1400" dirty="0" smtClean="0">
                <a:latin typeface="+mn-lt"/>
              </a:rPr>
              <a:t>Quadrimestral</a:t>
            </a:r>
            <a:endParaRPr lang="pt-BR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12780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5" grpId="0" animBg="1"/>
      <p:bldP spid="36" grpId="0"/>
      <p:bldP spid="5" grpId="0" animBg="1"/>
      <p:bldP spid="18" grpId="0"/>
      <p:bldP spid="26" grpId="0"/>
      <p:bldP spid="26" grpId="1"/>
      <p:bldP spid="27" grpId="0" build="p"/>
      <p:bldP spid="41" grpId="0"/>
      <p:bldP spid="42" grpId="0"/>
      <p:bldP spid="4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2012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 txBox="1">
            <a:spLocks/>
          </p:cNvSpPr>
          <p:nvPr/>
        </p:nvSpPr>
        <p:spPr>
          <a:xfrm>
            <a:off x="0" y="67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smtClean="0"/>
              <a:t>Série Histórica do Coeficiente de Prevalência de Hanseníase, Estado de São Paulo</a:t>
            </a:r>
            <a:r>
              <a:rPr lang="pt-BR" sz="2800" smtClean="0"/>
              <a:t>, 2005-16.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40195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5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sp>
        <p:nvSpPr>
          <p:cNvPr id="26" name="CaixaDeTexto 25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2013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 txBox="1">
            <a:spLocks/>
          </p:cNvSpPr>
          <p:nvPr/>
        </p:nvSpPr>
        <p:spPr>
          <a:xfrm>
            <a:off x="0" y="67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smtClean="0"/>
              <a:t>Série Histórica do Coeficiente de Prevalência de Hanseníase, Estado de São Paulo</a:t>
            </a:r>
            <a:r>
              <a:rPr lang="pt-BR" sz="2800" smtClean="0"/>
              <a:t>, 2005-16.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3950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6" grpId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2014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 txBox="1">
            <a:spLocks/>
          </p:cNvSpPr>
          <p:nvPr/>
        </p:nvSpPr>
        <p:spPr>
          <a:xfrm>
            <a:off x="0" y="67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smtClean="0"/>
              <a:t>Série Histórica do Coeficiente de Prevalência de Hanseníase, Estado de São Paulo</a:t>
            </a:r>
            <a:r>
              <a:rPr lang="pt-BR" sz="2800" smtClean="0"/>
              <a:t>, 2005-16.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63258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7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2015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 txBox="1">
            <a:spLocks/>
          </p:cNvSpPr>
          <p:nvPr/>
        </p:nvSpPr>
        <p:spPr>
          <a:xfrm>
            <a:off x="0" y="67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smtClean="0"/>
              <a:t>Série Histórica do Coeficiente de Prevalência de Hanseníase, Estado de São Paulo</a:t>
            </a:r>
            <a:r>
              <a:rPr lang="pt-BR" sz="2800" smtClean="0"/>
              <a:t>, 2005-16.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413584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8" grpId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 txBox="1">
            <a:spLocks/>
          </p:cNvSpPr>
          <p:nvPr/>
        </p:nvSpPr>
        <p:spPr>
          <a:xfrm>
            <a:off x="0" y="67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smtClean="0"/>
              <a:t>Série Histórica do Coeficiente de Prevalência de Hanseníase, Estado de São Paulo</a:t>
            </a:r>
            <a:r>
              <a:rPr lang="pt-BR" sz="2800" smtClean="0"/>
              <a:t>, 2005-16.</a:t>
            </a:r>
            <a:endParaRPr lang="pt-BR" sz="2800" dirty="0"/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5038"/>
            <a:ext cx="9144000" cy="4932582"/>
          </a:xfrm>
          <a:prstGeom prst="rect">
            <a:avLst/>
          </a:prstGeom>
        </p:spPr>
      </p:pic>
      <p:sp>
        <p:nvSpPr>
          <p:cNvPr id="32" name="CaixaDeTexto 31"/>
          <p:cNvSpPr txBox="1"/>
          <p:nvPr/>
        </p:nvSpPr>
        <p:spPr>
          <a:xfrm>
            <a:off x="7300382" y="142442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2016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77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39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2005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 txBox="1">
            <a:spLocks/>
          </p:cNvSpPr>
          <p:nvPr/>
        </p:nvSpPr>
        <p:spPr>
          <a:xfrm>
            <a:off x="0" y="67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/>
              <a:t>Série Histórica do Coeficiente de Prevalência de Hanseníase, segundo município de residência, Estado de São Paulo, 2005-16.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5177676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5" grpId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39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2006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 txBox="1">
            <a:spLocks/>
          </p:cNvSpPr>
          <p:nvPr/>
        </p:nvSpPr>
        <p:spPr>
          <a:xfrm>
            <a:off x="0" y="67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/>
              <a:t>Série Histórica do Coeficiente de Prevalência de Hanseníase, segundo município de residência, Estado de São Paulo, 2005-16.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6337450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39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</a:t>
            </a:r>
            <a:r>
              <a:rPr lang="pt-BR" dirty="0"/>
              <a:t>7</a:t>
            </a: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 txBox="1">
            <a:spLocks/>
          </p:cNvSpPr>
          <p:nvPr/>
        </p:nvSpPr>
        <p:spPr>
          <a:xfrm>
            <a:off x="0" y="67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/>
              <a:t>Série Histórica do Coeficiente de Prevalência de Hanseníase, segundo município de residência, Estado de São Paulo, 2005-16.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3484090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7" grpId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39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</a:t>
            </a:r>
            <a:r>
              <a:rPr lang="pt-BR" dirty="0"/>
              <a:t>8</a:t>
            </a: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 txBox="1">
            <a:spLocks/>
          </p:cNvSpPr>
          <p:nvPr/>
        </p:nvSpPr>
        <p:spPr>
          <a:xfrm>
            <a:off x="0" y="67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/>
              <a:t>Série Histórica do Coeficiente de Prevalência de Hanseníase, segundo município de residência, Estado de São Paulo, 2005-16.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3849627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39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2009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 txBox="1">
            <a:spLocks/>
          </p:cNvSpPr>
          <p:nvPr/>
        </p:nvSpPr>
        <p:spPr>
          <a:xfrm>
            <a:off x="0" y="67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/>
              <a:t>Série Histórica do Coeficiente de Prevalência de Hanseníase, segundo município de residência, Estado de São Paulo, 2005-16.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6617990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9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000000"/>
                </a:solidFill>
                <a:latin typeface="Tw Cen MT" pitchFamily="34" charset="0"/>
              </a:rPr>
              <a:t>Estratégia</a:t>
            </a:r>
            <a:r>
              <a:rPr lang="en-US" sz="2400" dirty="0">
                <a:solidFill>
                  <a:srgbClr val="000000"/>
                </a:solidFill>
                <a:latin typeface="Tw Cen MT" pitchFamily="34" charset="0"/>
              </a:rPr>
              <a:t> Global para Hanseníase </a:t>
            </a:r>
            <a:br>
              <a:rPr lang="en-US" sz="2400" dirty="0">
                <a:solidFill>
                  <a:srgbClr val="000000"/>
                </a:solidFill>
                <a:latin typeface="Tw Cen MT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Tw Cen MT" pitchFamily="34" charset="0"/>
              </a:rPr>
              <a:t>2016 a </a:t>
            </a:r>
            <a:r>
              <a:rPr lang="en-US" sz="2400" dirty="0" smtClean="0">
                <a:solidFill>
                  <a:srgbClr val="000000"/>
                </a:solidFill>
                <a:latin typeface="Tw Cen MT" pitchFamily="34" charset="0"/>
              </a:rPr>
              <a:t>2020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8337" flipH="1">
            <a:off x="813777" y="2916205"/>
            <a:ext cx="5524500" cy="299085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830646" y="1048448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Aceleração Rumo a um Mundo sem Hanseníase</a:t>
            </a:r>
            <a:endParaRPr lang="pt-BR" dirty="0"/>
          </a:p>
        </p:txBody>
      </p:sp>
      <p:sp>
        <p:nvSpPr>
          <p:cNvPr id="13" name="Texto Explicativo 2 (Borda e Ênfase) 12"/>
          <p:cNvSpPr/>
          <p:nvPr/>
        </p:nvSpPr>
        <p:spPr>
          <a:xfrm>
            <a:off x="5684747" y="1602446"/>
            <a:ext cx="2612571" cy="861186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10011"/>
              <a:gd name="adj6" fmla="val -99524"/>
            </a:avLst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5684747" y="1571374"/>
            <a:ext cx="2741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Fortalecer  o controle, a coordenação e a parceria do governo</a:t>
            </a:r>
            <a:endParaRPr lang="pt-BR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Texto Explicativo 2 (Borda e Ênfase) 14"/>
          <p:cNvSpPr/>
          <p:nvPr/>
        </p:nvSpPr>
        <p:spPr>
          <a:xfrm>
            <a:off x="6531429" y="3135777"/>
            <a:ext cx="2612571" cy="861186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9000"/>
              <a:gd name="adj6" fmla="val -41667"/>
            </a:avLst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6531429" y="3253898"/>
            <a:ext cx="261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Combater a hanseníase e suas Complicações</a:t>
            </a:r>
            <a:endParaRPr lang="pt-BR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Texto Explicativo 2 (Borda e Ênfase) 16"/>
          <p:cNvSpPr/>
          <p:nvPr/>
        </p:nvSpPr>
        <p:spPr>
          <a:xfrm>
            <a:off x="3526971" y="5583507"/>
            <a:ext cx="2612571" cy="861186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155"/>
              <a:gd name="adj6" fmla="val -75238"/>
            </a:avLst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3576027" y="5583507"/>
            <a:ext cx="2612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Combater a discriminação e </a:t>
            </a:r>
          </a:p>
          <a:p>
            <a:r>
              <a:rPr lang="pt-BR" sz="1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Promover a inclusão</a:t>
            </a:r>
            <a:endParaRPr lang="pt-BR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0077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857 0.38858 L -2.5E-6 -2.3624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20" y="-19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2201E-6 L 0.95989 -0.9983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86" y="-4993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/>
      <p:bldP spid="14" grpId="1"/>
      <p:bldP spid="15" grpId="0" animBg="1"/>
      <p:bldP spid="15" grpId="1" animBg="1"/>
      <p:bldP spid="16" grpId="0"/>
      <p:bldP spid="16" grpId="1"/>
      <p:bldP spid="17" grpId="0" animBg="1"/>
      <p:bldP spid="17" grpId="1" animBg="1"/>
      <p:bldP spid="18" grpId="0"/>
      <p:bldP spid="18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39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2010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 txBox="1">
            <a:spLocks/>
          </p:cNvSpPr>
          <p:nvPr/>
        </p:nvSpPr>
        <p:spPr>
          <a:xfrm>
            <a:off x="0" y="67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/>
              <a:t>Série Histórica do Coeficiente de Prevalência de Hanseníase, segundo município de residência, Estado de São Paulo, 2005-16.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5471725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0" grpId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39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2011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 txBox="1">
            <a:spLocks/>
          </p:cNvSpPr>
          <p:nvPr/>
        </p:nvSpPr>
        <p:spPr>
          <a:xfrm>
            <a:off x="0" y="67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/>
              <a:t>Série Histórica do Coeficiente de Prevalência de Hanseníase, segundo município de residência, Estado de São Paulo, 2005-16.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9444873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39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2012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 txBox="1">
            <a:spLocks/>
          </p:cNvSpPr>
          <p:nvPr/>
        </p:nvSpPr>
        <p:spPr>
          <a:xfrm>
            <a:off x="0" y="67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/>
              <a:t>Série Histórica do Coeficiente de Prevalência de Hanseníase, segundo município de residência, Estado de São Paulo, 2005-16.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758335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5" grpId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39"/>
          </a:xfrm>
          <a:prstGeom prst="rect">
            <a:avLst/>
          </a:prstGeom>
        </p:spPr>
      </p:pic>
      <p:sp>
        <p:nvSpPr>
          <p:cNvPr id="26" name="CaixaDeTexto 25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2013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 txBox="1">
            <a:spLocks/>
          </p:cNvSpPr>
          <p:nvPr/>
        </p:nvSpPr>
        <p:spPr>
          <a:xfrm>
            <a:off x="0" y="67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/>
              <a:t>Série Histórica do Coeficiente de Prevalência de Hanseníase, segundo município de residência, Estado de São Paulo, 2005-16.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7317689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6" grpId="2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39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2014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 txBox="1">
            <a:spLocks/>
          </p:cNvSpPr>
          <p:nvPr/>
        </p:nvSpPr>
        <p:spPr>
          <a:xfrm>
            <a:off x="0" y="67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/>
              <a:t>Série Histórica do Coeficiente de Prevalência de Hanseníase, segundo município de residência, Estado de São Paulo, 2005-16.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7793105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7" grpId="2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39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2015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 txBox="1">
            <a:spLocks/>
          </p:cNvSpPr>
          <p:nvPr/>
        </p:nvSpPr>
        <p:spPr>
          <a:xfrm>
            <a:off x="0" y="67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/>
              <a:t>Série Histórica do Coeficiente de Prevalência de Hanseníase, segundo município de residência, Estado de São Paulo, 2005-16.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6101889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8" grpId="2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 txBox="1">
            <a:spLocks/>
          </p:cNvSpPr>
          <p:nvPr/>
        </p:nvSpPr>
        <p:spPr>
          <a:xfrm>
            <a:off x="0" y="67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/>
              <a:t>Série Histórica do Coeficiente de Prevalência de Hanseníase, segundo município de residência, Estado de São Paulo, 2005-16.</a:t>
            </a:r>
            <a:endParaRPr 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75037"/>
            <a:ext cx="9144000" cy="493258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300382" y="143154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2016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42006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ítulo 6"/>
          <p:cNvSpPr>
            <a:spLocks noGrp="1"/>
          </p:cNvSpPr>
          <p:nvPr>
            <p:ph type="title"/>
          </p:nvPr>
        </p:nvSpPr>
        <p:spPr>
          <a:xfrm>
            <a:off x="5089649" y="1418859"/>
            <a:ext cx="3311403" cy="791308"/>
          </a:xfrm>
        </p:spPr>
        <p:txBody>
          <a:bodyPr/>
          <a:lstStyle/>
          <a:p>
            <a:pPr algn="r" eaLnBrk="1" hangingPunct="1"/>
            <a:r>
              <a:rPr lang="pt-BR" altLang="en-US" sz="1939" dirty="0"/>
              <a:t>Prevalência de Hanseníase  segundo GVE de residência, Estado de São Paulo, </a:t>
            </a:r>
            <a:r>
              <a:rPr lang="pt-BR" altLang="en-US" sz="1939" dirty="0" smtClean="0"/>
              <a:t>2016.</a:t>
            </a:r>
            <a:endParaRPr lang="pt-BR" altLang="en-US" sz="1939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720" y="2487679"/>
            <a:ext cx="4238991" cy="2286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925" y="5638319"/>
            <a:ext cx="981075" cy="1200150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611630"/>
              </p:ext>
            </p:extLst>
          </p:nvPr>
        </p:nvGraphicFramePr>
        <p:xfrm>
          <a:off x="0" y="-1981"/>
          <a:ext cx="5098689" cy="6627090"/>
        </p:xfrm>
        <a:graphic>
          <a:graphicData uri="http://schemas.openxmlformats.org/drawingml/2006/table">
            <a:tbl>
              <a:tblPr/>
              <a:tblGrid>
                <a:gridCol w="2276321"/>
                <a:gridCol w="1011337"/>
                <a:gridCol w="1057186"/>
                <a:gridCol w="753845"/>
              </a:tblGrid>
              <a:tr h="1665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GVE TRAT.ATUAL</a:t>
                      </a:r>
                    </a:p>
                  </a:txBody>
                  <a:tcPr marL="7543" marR="7543" marT="7543" marB="0" anchor="ctr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PopRes-2016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N.Casos</a:t>
                      </a:r>
                      <a:endParaRPr lang="pt-BR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ctr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Coef.Prev</a:t>
                      </a:r>
                      <a:endParaRPr lang="pt-BR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ctr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1574 Jales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267.689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2,35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1348 Ribeirão Preto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1.468.323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286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1,95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1576 Caraguatatuba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319.511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1,10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1354 S.José do Rio Preto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1.323.725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0,99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1346 Presidente Prudente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465.506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0,90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1336 Araçatuba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774.451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0,81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1344 Marília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650.167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0,80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1573 Presidente Venceslau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300.515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0,80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1339 Barretos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434.939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0,69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1353 Sorocaba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2.173.330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0,64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1343 Franca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701.686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0,43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1347 Registro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284.469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0,42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1340 Bauru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1.153.032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0,39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1345 Piracicaba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1.540.893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0,36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1338 Assis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484.107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0,33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1349 Santos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1.813.033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0,31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1342 Campinas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4.485.695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0,29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1352 Taubaté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1.087.406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0,26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1350 S.João da Boa Vista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823.096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0,26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1334 Franco da Rocha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581.464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0,24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1575 Itapeva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282.564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0,21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1332 Santo André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2.736.683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0,21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1337 Araraquara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999.183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1351 S.José dos Campos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1.068.962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1335 Osasco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2.956.306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0,18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1331 S.Paulo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12.038.175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0,17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1333 Mogi das Cruzes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2.930.311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0,14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1341 Botucatu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604.478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0,13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9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44.749.699</a:t>
                      </a:r>
                      <a:endParaRPr lang="pt-BR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1.680</a:t>
                      </a:r>
                      <a:endParaRPr lang="pt-BR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0,38</a:t>
                      </a:r>
                    </a:p>
                  </a:txBody>
                  <a:tcPr marL="7543" marR="7543" marT="7543" marB="0" anchor="b">
                    <a:lnL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59" y="122717"/>
            <a:ext cx="5439600" cy="2934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856723" y="3152996"/>
            <a:ext cx="4031673" cy="1143000"/>
          </a:xfrm>
        </p:spPr>
        <p:txBody>
          <a:bodyPr/>
          <a:lstStyle/>
          <a:p>
            <a:pPr algn="r"/>
            <a:r>
              <a:rPr lang="pt-BR" sz="1600" dirty="0" smtClean="0"/>
              <a:t>Número de Municípios segundo níveis de prevalência de hanseníase,                                 Estado de São Paulo, 2016.</a:t>
            </a:r>
            <a:endParaRPr lang="pt-BR" sz="16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850"/>
            <a:ext cx="981075" cy="1200150"/>
          </a:xfrm>
          <a:prstGeom prst="rect">
            <a:avLst/>
          </a:prstGeom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776698"/>
              </p:ext>
            </p:extLst>
          </p:nvPr>
        </p:nvGraphicFramePr>
        <p:xfrm>
          <a:off x="5376333" y="175379"/>
          <a:ext cx="3561102" cy="6382326"/>
        </p:xfrm>
        <a:graphic>
          <a:graphicData uri="http://schemas.openxmlformats.org/drawingml/2006/table">
            <a:tbl>
              <a:tblPr/>
              <a:tblGrid>
                <a:gridCol w="593517"/>
                <a:gridCol w="593517"/>
                <a:gridCol w="583631"/>
                <a:gridCol w="603403"/>
                <a:gridCol w="593517"/>
                <a:gridCol w="593517"/>
              </a:tblGrid>
              <a:tr h="36814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Casos de Hanseníase em Registro Ativo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Maior do que 5,0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1,0 a 5,0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&lt; 1,0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= zero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36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2004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</a:t>
                      </a:r>
                    </a:p>
                  </a:txBody>
                  <a:tcPr marL="7218" marR="7218" marT="72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7218" marR="7218" marT="72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</a:t>
                      </a:r>
                    </a:p>
                  </a:txBody>
                  <a:tcPr marL="7218" marR="7218" marT="72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291</a:t>
                      </a:r>
                    </a:p>
                  </a:txBody>
                  <a:tcPr marL="7218" marR="7218" marT="72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</a:t>
                      </a:r>
                    </a:p>
                  </a:txBody>
                  <a:tcPr marL="7218" marR="7218" marT="72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3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8,22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46,82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45,12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28,22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3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2005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323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3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6,67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43,26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50,08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28,37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3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2006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3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5,58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32,4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62,02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34,11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3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2007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216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393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3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5,74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33,49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60,78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34,42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3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408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3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3,41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33,33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63,26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35,65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3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456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3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3,41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25,89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70,7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41,55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3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458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3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3,41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25,58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71,01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41,71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3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464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3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2,64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25,43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71,94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42,64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3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459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3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2,79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26,05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71,16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41,19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3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3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2,17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24,65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73,02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3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488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3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2,02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22,33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75,66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42,17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3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512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3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2,17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18,45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79,38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49,15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542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3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2,02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1,55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84,03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54,42</a:t>
                      </a:r>
                    </a:p>
                  </a:txBody>
                  <a:tcPr marL="7218" marR="7218" marT="7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08" y="114053"/>
            <a:ext cx="5439301" cy="2934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rc 13"/>
          <p:cNvSpPr/>
          <p:nvPr/>
        </p:nvSpPr>
        <p:spPr>
          <a:xfrm>
            <a:off x="-1972774" y="1071563"/>
            <a:ext cx="4747847" cy="4747846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91009" y="2003793"/>
            <a:ext cx="215811" cy="21581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681775" y="2924916"/>
            <a:ext cx="215811" cy="21581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632318" y="3725745"/>
            <a:ext cx="215811" cy="21581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385032" y="4467601"/>
            <a:ext cx="215811" cy="21581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351692" y="2373923"/>
            <a:ext cx="2110154" cy="2110154"/>
          </a:xfrm>
          <a:prstGeom prst="arc">
            <a:avLst>
              <a:gd name="adj1" fmla="val 16200000"/>
              <a:gd name="adj2" fmla="val 53597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Arc 18"/>
          <p:cNvSpPr/>
          <p:nvPr/>
        </p:nvSpPr>
        <p:spPr>
          <a:xfrm>
            <a:off x="351694" y="2390402"/>
            <a:ext cx="2093654" cy="2110154"/>
          </a:xfrm>
          <a:prstGeom prst="arc">
            <a:avLst>
              <a:gd name="adj1" fmla="val 16200000"/>
              <a:gd name="adj2" fmla="val 53597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extrusionClr>
                <a:schemeClr val="accent2">
                  <a:lumMod val="60000"/>
                  <a:lumOff val="40000"/>
                </a:schemeClr>
              </a:extrusion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bel" panose="020B0503020204020204" pitchFamily="34" charset="0"/>
              </a:rPr>
              <a:t>Detecção</a:t>
            </a:r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bel" panose="020B0503020204020204" pitchFamily="34" charset="0"/>
              </a:rPr>
              <a:t> de </a:t>
            </a:r>
            <a:r>
              <a:rPr 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bel" panose="020B0503020204020204" pitchFamily="34" charset="0"/>
              </a:rPr>
              <a:t>Casos</a:t>
            </a:r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bel" panose="020B0503020204020204" pitchFamily="34" charset="0"/>
              </a:rPr>
              <a:t> </a:t>
            </a:r>
            <a:r>
              <a:rPr 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bel" panose="020B0503020204020204" pitchFamily="34" charset="0"/>
              </a:rPr>
              <a:t>Novos</a:t>
            </a:r>
            <a:endParaRPr lang="en-US" sz="1600" dirty="0">
              <a:solidFill>
                <a:prstClr val="white"/>
              </a:solidFill>
              <a:latin typeface="Corbel" panose="020B0503020204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 rot="5400000">
            <a:off x="-675909" y="3317997"/>
            <a:ext cx="4323618" cy="158262"/>
            <a:chOff x="-3200400" y="3314700"/>
            <a:chExt cx="6246420" cy="228600"/>
          </a:xfrm>
        </p:grpSpPr>
        <p:grpSp>
          <p:nvGrpSpPr>
            <p:cNvPr id="139301" name="Rounded Rectangle 12"/>
            <p:cNvGrpSpPr>
              <a:grpSpLocks/>
            </p:cNvGrpSpPr>
            <p:nvPr/>
          </p:nvGrpSpPr>
          <p:grpSpPr bwMode="auto">
            <a:xfrm rot="-5400000">
              <a:off x="1215454" y="1706295"/>
              <a:ext cx="481584" cy="3450996"/>
              <a:chOff x="-249936" y="3236976"/>
              <a:chExt cx="481584" cy="3450336"/>
            </a:xfrm>
          </p:grpSpPr>
          <p:pic>
            <p:nvPicPr>
              <p:cNvPr id="139305" name="Rounded Rectangle 12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49936" y="3236976"/>
                <a:ext cx="481584" cy="3450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9306" name="Text Box 25"/>
              <p:cNvSpPr txBox="1">
                <a:spLocks noChangeArrowheads="1"/>
              </p:cNvSpPr>
              <p:nvPr/>
            </p:nvSpPr>
            <p:spPr bwMode="auto">
              <a:xfrm rot="10800000">
                <a:off x="-97182" y="3375294"/>
                <a:ext cx="181664" cy="31528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7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"/>
                  <a:defRPr sz="2200">
                    <a:solidFill>
                      <a:schemeClr val="tx2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8CADAE"/>
                  </a:buClr>
                  <a:buSzPct val="75000"/>
                  <a:buFont typeface="Wingdings 2" panose="05020102010507070707" pitchFamily="18" charset="2"/>
                  <a:buChar char=""/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8C7B70"/>
                  </a:buClr>
                  <a:buSzPct val="70000"/>
                  <a:buFont typeface="Wingdings" panose="05000000000000000000" pitchFamily="2" charset="2"/>
                  <a:buChar char=""/>
                  <a:defRPr sz="2000">
                    <a:solidFill>
                      <a:schemeClr val="tx2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8FB08C"/>
                  </a:buClr>
                  <a:buChar char="•"/>
                  <a:defRPr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FB08C"/>
                  </a:buClr>
                  <a:buChar char="•"/>
                  <a:defRPr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FB08C"/>
                  </a:buClr>
                  <a:buChar char="•"/>
                  <a:defRPr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FB08C"/>
                  </a:buClr>
                  <a:buChar char="•"/>
                  <a:defRPr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FB08C"/>
                  </a:buClr>
                  <a:buChar char="•"/>
                  <a:defRPr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246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39302" name="Rounded Rectangle 23"/>
            <p:cNvGrpSpPr>
              <a:grpSpLocks/>
            </p:cNvGrpSpPr>
            <p:nvPr/>
          </p:nvGrpSpPr>
          <p:grpSpPr bwMode="auto">
            <a:xfrm rot="-5400000">
              <a:off x="-1833129" y="1706295"/>
              <a:ext cx="481584" cy="3450996"/>
              <a:chOff x="-249936" y="188976"/>
              <a:chExt cx="481584" cy="3450336"/>
            </a:xfrm>
          </p:grpSpPr>
          <p:pic>
            <p:nvPicPr>
              <p:cNvPr id="139303" name="Rounded Rectangle 23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49936" y="188976"/>
                <a:ext cx="481584" cy="3450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9304" name="Text Box 28"/>
              <p:cNvSpPr txBox="1">
                <a:spLocks noChangeArrowheads="1"/>
              </p:cNvSpPr>
              <p:nvPr/>
            </p:nvSpPr>
            <p:spPr bwMode="auto">
              <a:xfrm rot="10800000">
                <a:off x="-97183" y="329857"/>
                <a:ext cx="181664" cy="31528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7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"/>
                  <a:defRPr sz="2200">
                    <a:solidFill>
                      <a:schemeClr val="tx2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8CADAE"/>
                  </a:buClr>
                  <a:buSzPct val="75000"/>
                  <a:buFont typeface="Wingdings 2" panose="05020102010507070707" pitchFamily="18" charset="2"/>
                  <a:buChar char=""/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8C7B70"/>
                  </a:buClr>
                  <a:buSzPct val="70000"/>
                  <a:buFont typeface="Wingdings" panose="05000000000000000000" pitchFamily="2" charset="2"/>
                  <a:buChar char=""/>
                  <a:defRPr sz="2000">
                    <a:solidFill>
                      <a:schemeClr val="tx2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8FB08C"/>
                  </a:buClr>
                  <a:buChar char="•"/>
                  <a:defRPr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FB08C"/>
                  </a:buClr>
                  <a:buChar char="•"/>
                  <a:defRPr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FB08C"/>
                  </a:buClr>
                  <a:buChar char="•"/>
                  <a:defRPr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FB08C"/>
                  </a:buClr>
                  <a:buChar char="•"/>
                  <a:defRPr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FB08C"/>
                  </a:buClr>
                  <a:buChar char="•"/>
                  <a:defRPr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246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22" name="Oval 14"/>
          <p:cNvSpPr/>
          <p:nvPr/>
        </p:nvSpPr>
        <p:spPr>
          <a:xfrm>
            <a:off x="3291009" y="2003793"/>
            <a:ext cx="215811" cy="215811"/>
          </a:xfrm>
          <a:prstGeom prst="ellipse">
            <a:avLst/>
          </a:prstGeom>
          <a:solidFill>
            <a:srgbClr val="FFCC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Oval 14"/>
          <p:cNvSpPr/>
          <p:nvPr/>
        </p:nvSpPr>
        <p:spPr>
          <a:xfrm>
            <a:off x="3681775" y="2933672"/>
            <a:ext cx="215811" cy="215811"/>
          </a:xfrm>
          <a:prstGeom prst="ellipse">
            <a:avLst/>
          </a:prstGeom>
          <a:solidFill>
            <a:srgbClr val="FFCC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Oval 14"/>
          <p:cNvSpPr/>
          <p:nvPr/>
        </p:nvSpPr>
        <p:spPr>
          <a:xfrm>
            <a:off x="3632318" y="3725745"/>
            <a:ext cx="215811" cy="215811"/>
          </a:xfrm>
          <a:prstGeom prst="ellipse">
            <a:avLst/>
          </a:prstGeom>
          <a:solidFill>
            <a:srgbClr val="FFCC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Oval 14"/>
          <p:cNvSpPr/>
          <p:nvPr/>
        </p:nvSpPr>
        <p:spPr>
          <a:xfrm>
            <a:off x="3385032" y="4467601"/>
            <a:ext cx="215811" cy="215811"/>
          </a:xfrm>
          <a:prstGeom prst="ellipse">
            <a:avLst/>
          </a:prstGeom>
          <a:solidFill>
            <a:srgbClr val="FFCC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9300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pt-BR" sz="2400" b="1" dirty="0" err="1">
                <a:latin typeface="Corbel" panose="020B0503020204020204" pitchFamily="34" charset="0"/>
              </a:rPr>
              <a:t>Casos</a:t>
            </a:r>
            <a:r>
              <a:rPr lang="en-US" altLang="pt-BR" sz="2400" b="1" dirty="0">
                <a:latin typeface="Corbel" panose="020B0503020204020204" pitchFamily="34" charset="0"/>
              </a:rPr>
              <a:t> Novos </a:t>
            </a:r>
            <a:r>
              <a:rPr lang="en-US" altLang="pt-BR" sz="2400" b="1" dirty="0" err="1">
                <a:latin typeface="Corbel" panose="020B0503020204020204" pitchFamily="34" charset="0"/>
              </a:rPr>
              <a:t>Detectados</a:t>
            </a:r>
            <a:r>
              <a:rPr lang="en-US" altLang="pt-BR" sz="2400" b="1" dirty="0">
                <a:latin typeface="Corbel" panose="020B0503020204020204" pitchFamily="34" charset="0"/>
              </a:rPr>
              <a:t> de </a:t>
            </a:r>
            <a:r>
              <a:rPr lang="en-US" altLang="pt-BR" sz="2400" b="1" dirty="0" err="1">
                <a:latin typeface="Corbel" panose="020B0503020204020204" pitchFamily="34" charset="0"/>
              </a:rPr>
              <a:t>Hanseníase</a:t>
            </a:r>
            <a:r>
              <a:rPr lang="en-US" altLang="pt-BR" sz="2400" b="1" dirty="0">
                <a:latin typeface="Corbel" panose="020B0503020204020204" pitchFamily="34" charset="0"/>
              </a:rPr>
              <a:t>, </a:t>
            </a:r>
            <a:br>
              <a:rPr lang="en-US" altLang="pt-BR" sz="2400" b="1" dirty="0">
                <a:latin typeface="Corbel" panose="020B0503020204020204" pitchFamily="34" charset="0"/>
              </a:rPr>
            </a:br>
            <a:r>
              <a:rPr lang="en-US" altLang="pt-BR" sz="2400" b="1" dirty="0">
                <a:latin typeface="Corbel" panose="020B0503020204020204" pitchFamily="34" charset="0"/>
              </a:rPr>
              <a:t>Estado de São Paulo, </a:t>
            </a:r>
            <a:r>
              <a:rPr lang="en-US" altLang="pt-BR" sz="2400" b="1" dirty="0" smtClean="0">
                <a:solidFill>
                  <a:srgbClr val="FF0000"/>
                </a:solidFill>
                <a:latin typeface="Corbel" panose="020B0503020204020204" pitchFamily="34" charset="0"/>
              </a:rPr>
              <a:t>2016</a:t>
            </a:r>
            <a:endParaRPr lang="en-US" altLang="pt-BR" sz="240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27" name="TextBox 7"/>
          <p:cNvSpPr txBox="1"/>
          <p:nvPr/>
        </p:nvSpPr>
        <p:spPr>
          <a:xfrm flipH="1">
            <a:off x="3959606" y="2809875"/>
            <a:ext cx="2658795" cy="47583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flat">
              <a:bevelT w="38100" h="38100"/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92" b="1" dirty="0" smtClean="0">
                <a:ln w="12700">
                  <a:noFill/>
                  <a:prstDash val="solid"/>
                </a:ln>
                <a:solidFill>
                  <a:srgbClr val="7B98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bel" pitchFamily="34" charset="0"/>
              </a:rPr>
              <a:t>2,70/100.000hab.</a:t>
            </a:r>
            <a:endParaRPr lang="pt-BR" sz="2492" b="1" dirty="0">
              <a:ln w="12700">
                <a:noFill/>
                <a:prstDash val="solid"/>
              </a:ln>
              <a:solidFill>
                <a:srgbClr val="7B989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rbel" pitchFamily="34" charset="0"/>
            </a:endParaRPr>
          </a:p>
        </p:txBody>
      </p:sp>
      <p:sp>
        <p:nvSpPr>
          <p:cNvPr id="28" name="TextBox 7"/>
          <p:cNvSpPr txBox="1"/>
          <p:nvPr/>
        </p:nvSpPr>
        <p:spPr>
          <a:xfrm flipH="1">
            <a:off x="3959606" y="3595732"/>
            <a:ext cx="2658795" cy="47583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flat">
              <a:bevelT w="38100" h="38100"/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92" b="1" dirty="0" smtClean="0">
                <a:ln w="12700">
                  <a:noFill/>
                  <a:prstDash val="solid"/>
                </a:ln>
                <a:solidFill>
                  <a:srgbClr val="7B98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bel" pitchFamily="34" charset="0"/>
              </a:rPr>
              <a:t>Médio</a:t>
            </a:r>
            <a:endParaRPr lang="pt-BR" sz="2492" b="1" dirty="0">
              <a:ln w="12700">
                <a:noFill/>
                <a:prstDash val="solid"/>
              </a:ln>
              <a:solidFill>
                <a:srgbClr val="7B989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rbel" pitchFamily="34" charset="0"/>
            </a:endParaRPr>
          </a:p>
        </p:txBody>
      </p:sp>
      <p:sp>
        <p:nvSpPr>
          <p:cNvPr id="31" name="TextBox 7"/>
          <p:cNvSpPr txBox="1"/>
          <p:nvPr/>
        </p:nvSpPr>
        <p:spPr>
          <a:xfrm flipH="1">
            <a:off x="3897586" y="4323126"/>
            <a:ext cx="3870008" cy="12428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prstMaterial="flat">
              <a:bevelT w="38100" h="38100"/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92" b="1" dirty="0" smtClean="0">
                <a:ln w="12700">
                  <a:noFill/>
                  <a:prstDash val="solid"/>
                </a:ln>
                <a:solidFill>
                  <a:srgbClr val="7B98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bel" pitchFamily="34" charset="0"/>
              </a:rPr>
              <a:t>61,41% de municípios com baixa detecção de casos novos </a:t>
            </a:r>
            <a:endParaRPr lang="pt-BR" sz="2492" b="1" dirty="0">
              <a:ln w="12700">
                <a:noFill/>
                <a:prstDash val="solid"/>
              </a:ln>
              <a:solidFill>
                <a:srgbClr val="7B989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rbel" pitchFamily="34" charset="0"/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3940873" y="1867102"/>
            <a:ext cx="2677528" cy="4758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92" b="1" dirty="0" smtClean="0">
                <a:ln w="12700">
                  <a:noFill/>
                  <a:prstDash val="solid"/>
                </a:ln>
                <a:solidFill>
                  <a:srgbClr val="7B98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bel" pitchFamily="34" charset="0"/>
              </a:rPr>
              <a:t>1.303 </a:t>
            </a:r>
            <a:r>
              <a:rPr lang="pt-BR" sz="2492" b="1" dirty="0">
                <a:ln w="12700">
                  <a:noFill/>
                  <a:prstDash val="solid"/>
                </a:ln>
                <a:solidFill>
                  <a:srgbClr val="7B98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bel" pitchFamily="34" charset="0"/>
              </a:rPr>
              <a:t>casos novos </a:t>
            </a:r>
          </a:p>
        </p:txBody>
      </p:sp>
      <p:sp>
        <p:nvSpPr>
          <p:cNvPr id="33" name="Seta para a direita 32"/>
          <p:cNvSpPr/>
          <p:nvPr/>
        </p:nvSpPr>
        <p:spPr>
          <a:xfrm>
            <a:off x="6505095" y="3008925"/>
            <a:ext cx="226612" cy="131802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TextBox 7"/>
          <p:cNvSpPr txBox="1"/>
          <p:nvPr/>
        </p:nvSpPr>
        <p:spPr>
          <a:xfrm flipH="1">
            <a:off x="6680421" y="2803659"/>
            <a:ext cx="2658795" cy="47583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flat">
              <a:bevelT w="38100" h="38100"/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92" b="1" dirty="0" smtClean="0">
                <a:ln w="12700">
                  <a:noFill/>
                  <a:prstDash val="solid"/>
                </a:ln>
                <a:solidFill>
                  <a:srgbClr val="7B98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bel" pitchFamily="34" charset="0"/>
              </a:rPr>
              <a:t>2,91/100.000hab.</a:t>
            </a:r>
            <a:endParaRPr lang="pt-BR" sz="2492" b="1" dirty="0">
              <a:ln w="12700">
                <a:noFill/>
                <a:prstDash val="solid"/>
              </a:ln>
              <a:solidFill>
                <a:srgbClr val="7B989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7995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7380000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1" grpId="0"/>
      <p:bldP spid="31" grpId="1"/>
      <p:bldP spid="32" grpId="0"/>
      <p:bldP spid="33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80654" y="0"/>
            <a:ext cx="8534400" cy="758825"/>
          </a:xfrm>
        </p:spPr>
        <p:txBody>
          <a:bodyPr/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000000"/>
                </a:solidFill>
                <a:latin typeface="Tw Cen MT" pitchFamily="34" charset="0"/>
              </a:rPr>
              <a:t>Estratégia</a:t>
            </a:r>
            <a:r>
              <a:rPr lang="en-US" sz="2400" dirty="0">
                <a:solidFill>
                  <a:srgbClr val="000000"/>
                </a:solidFill>
                <a:latin typeface="Tw Cen MT" pitchFamily="34" charset="0"/>
              </a:rPr>
              <a:t> Global para Hanseníase </a:t>
            </a:r>
            <a:br>
              <a:rPr lang="en-US" sz="2400" dirty="0">
                <a:solidFill>
                  <a:srgbClr val="000000"/>
                </a:solidFill>
                <a:latin typeface="Tw Cen MT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Tw Cen MT" pitchFamily="34" charset="0"/>
              </a:rPr>
              <a:t>2016 a </a:t>
            </a:r>
            <a:r>
              <a:rPr lang="en-US" sz="2400" dirty="0" smtClean="0">
                <a:solidFill>
                  <a:srgbClr val="000000"/>
                </a:solidFill>
                <a:latin typeface="Tw Cen MT" pitchFamily="34" charset="0"/>
              </a:rPr>
              <a:t>2020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47125" flipH="1" flipV="1">
            <a:off x="7977252" y="275544"/>
            <a:ext cx="1017357" cy="55077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830646" y="550932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smtClean="0"/>
              <a:t>Aceleração Rumo a um Mundo sem Hanseníase</a:t>
            </a:r>
            <a:endParaRPr lang="pt-BR" i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209" y="1776122"/>
            <a:ext cx="6475445" cy="496993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295331" y="5896947"/>
            <a:ext cx="80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META</a:t>
            </a:r>
            <a:endParaRPr lang="pt-BR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209" y="920264"/>
            <a:ext cx="7311301" cy="68580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6027574" y="5490293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VISÃO</a:t>
            </a:r>
            <a:endParaRPr lang="pt-BR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4909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12988E-6 L -0.15903 0.140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1" y="70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4000" cy="4957240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2005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0" y="67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pt-BR" sz="2800" dirty="0" smtClean="0"/>
              <a:t>Série Histórica do Coeficiente de Detecção de Casos de Hanseníase, Estado de São Paulo, 2005-15.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3029114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5" grpId="2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4000" cy="4957240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2006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0" y="67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pt-BR" sz="2800" dirty="0" smtClean="0"/>
              <a:t>Série Histórica do Coeficiente de Detecção de Casos de Hanseníase, Estado de São Paulo, 2005-15.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0381597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4000" cy="4957240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</a:t>
            </a:r>
            <a:r>
              <a:rPr lang="pt-BR" dirty="0"/>
              <a:t>7</a:t>
            </a: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0" y="67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pt-BR" sz="2800" dirty="0" smtClean="0"/>
              <a:t>Série Histórica do Coeficiente de Detecção de Casos de Hanseníase, Estado de São Paulo, 2005-15.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8143814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7" grpId="2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4000" cy="4957240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</a:t>
            </a:r>
            <a:r>
              <a:rPr lang="pt-BR" dirty="0"/>
              <a:t>8</a:t>
            </a: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0" y="67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pt-BR" sz="2800" dirty="0" smtClean="0"/>
              <a:t>Série Histórica do Coeficiente de Detecção de Casos de Hanseníase, Estado de São Paulo, 2005-15.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7803333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4000" cy="4957240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2009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0" y="67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pt-BR" sz="2800" dirty="0" smtClean="0"/>
              <a:t>Série Histórica do Coeficiente de Detecção de Casos de Hanseníase, Estado de São Paulo, 2005-15.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3697272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9" grpId="2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4000" cy="4957240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2010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0" y="67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pt-BR" sz="2800" dirty="0" smtClean="0"/>
              <a:t>Série Histórica do Coeficiente de Detecção de Casos de Hanseníase, Estado de São Paulo, 2005-15.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766948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0" grpId="2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4000" cy="4957240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2011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0" y="67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pt-BR" sz="2800" dirty="0" smtClean="0"/>
              <a:t>Série Histórica do Coeficiente de Detecção de Casos de Hanseníase, Estado de São Paulo, 2005-15.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8335276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4000" cy="4957240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2012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0" y="67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pt-BR" sz="2800" dirty="0" smtClean="0"/>
              <a:t>Série Histórica do Coeficiente de Detecção de Casos de Hanseníase, Estado de São Paulo, 2005-15.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3923137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5" grpId="2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4000" cy="4957240"/>
          </a:xfrm>
          <a:prstGeom prst="rect">
            <a:avLst/>
          </a:prstGeom>
        </p:spPr>
      </p:pic>
      <p:sp>
        <p:nvSpPr>
          <p:cNvPr id="26" name="CaixaDeTexto 25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2013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0" y="67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pt-BR" sz="2800" dirty="0" smtClean="0"/>
              <a:t>Série Histórica do Coeficiente de Detecção de Casos de Hanseníase, Estado de São Paulo, 2005-15.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9382823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6" grpId="2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4000" cy="4957240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2014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0" y="67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pt-BR" sz="2800" dirty="0" smtClean="0"/>
              <a:t>Série Histórica do Coeficiente de Detecção de Casos de Hanseníase, Estado de São Paulo, 2005-15.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2030804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7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PROPÓSITO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Clr>
                <a:srgbClr val="C00000"/>
              </a:buClr>
            </a:pPr>
            <a:r>
              <a:rPr lang="pt-BR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Detecção Precoce de  Hanseníase </a:t>
            </a:r>
          </a:p>
          <a:p>
            <a:pPr>
              <a:buClr>
                <a:srgbClr val="C00000"/>
              </a:buClr>
            </a:pPr>
            <a:r>
              <a:rPr lang="pt-BR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Tratamento Imediato</a:t>
            </a:r>
            <a:endParaRPr lang="pt-BR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Espaço Reservado para Conteúdo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Clr>
                <a:srgbClr val="C00000"/>
              </a:buClr>
            </a:pPr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Evitar o desenvolvimento de incapacidades</a:t>
            </a:r>
          </a:p>
          <a:p>
            <a:pPr>
              <a:buClr>
                <a:srgbClr val="C00000"/>
              </a:buClr>
            </a:pPr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Interromper ou reduzir a transmissão</a:t>
            </a:r>
            <a:endParaRPr lang="pt-B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Seta para a direita listrada 13"/>
          <p:cNvSpPr/>
          <p:nvPr/>
        </p:nvSpPr>
        <p:spPr>
          <a:xfrm rot="1637234">
            <a:off x="2834798" y="5297565"/>
            <a:ext cx="1922455" cy="888569"/>
          </a:xfrm>
          <a:prstGeom prst="stripedRightArrow">
            <a:avLst>
              <a:gd name="adj1" fmla="val 45058"/>
              <a:gd name="adj2" fmla="val 50000"/>
            </a:avLst>
          </a:prstGeom>
          <a:solidFill>
            <a:schemeClr val="accent2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prstClr val="black"/>
                </a:solidFill>
              </a:rPr>
              <a:t>eficiência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663712" y="5826192"/>
            <a:ext cx="448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Taxa de IG2 na população</a:t>
            </a:r>
            <a:endParaRPr lang="pt-BR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4572000" y="52110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Proporção de IG2  entre os Casos Novos</a:t>
            </a: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701514" y="6113572"/>
            <a:ext cx="1017357" cy="55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9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19552E-6 L 0.43594 0.2364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88" y="11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38271E-6 L -0.35643 -0.0025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 build="p"/>
      <p:bldP spid="14" grpId="0" animBg="1"/>
      <p:bldP spid="14" grpId="1" animBg="1"/>
      <p:bldP spid="15" grpId="0"/>
      <p:bldP spid="1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4000" cy="4957240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2015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0" y="67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pt-BR" sz="2800" dirty="0" smtClean="0"/>
              <a:t>Série Histórica do Coeficiente de Detecção de Casos de Hanseníase, Estado de São Paulo, 2005-15.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4807367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8" grpId="2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0" y="67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pt-BR" sz="2800" dirty="0" smtClean="0"/>
              <a:t>Série Histórica do Coeficiente de Detecção de Casos de Hanseníase, Estado de São Paulo, 2005-15.</a:t>
            </a:r>
            <a:endParaRPr 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300382" y="142442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2016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52453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 idx="4294967295"/>
          </p:nvPr>
        </p:nvSpPr>
        <p:spPr>
          <a:xfrm>
            <a:off x="3923607" y="567797"/>
            <a:ext cx="4345849" cy="805595"/>
          </a:xfrm>
        </p:spPr>
        <p:txBody>
          <a:bodyPr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pt-BR" sz="1400" dirty="0">
                <a:solidFill>
                  <a:schemeClr val="tx1"/>
                </a:solidFill>
                <a:latin typeface="Verdana" pitchFamily="34" charset="0"/>
              </a:rPr>
              <a:t>Distribuição de municípios do </a:t>
            </a:r>
            <a:r>
              <a:rPr lang="pt-BR" sz="1400" dirty="0" smtClean="0">
                <a:solidFill>
                  <a:schemeClr val="tx1"/>
                </a:solidFill>
                <a:latin typeface="Verdana" pitchFamily="34" charset="0"/>
              </a:rPr>
              <a:t>segundo o </a:t>
            </a:r>
            <a:r>
              <a:rPr lang="pt-BR" sz="1400" dirty="0">
                <a:solidFill>
                  <a:schemeClr val="tx1"/>
                </a:solidFill>
                <a:latin typeface="Verdana" pitchFamily="34" charset="0"/>
              </a:rPr>
              <a:t>nível de detecção de hanseníase</a:t>
            </a:r>
            <a:r>
              <a:rPr lang="pt-BR" sz="1400" baseline="30000" dirty="0">
                <a:solidFill>
                  <a:schemeClr val="tx1"/>
                </a:solidFill>
                <a:latin typeface="Verdana" pitchFamily="34" charset="0"/>
              </a:rPr>
              <a:t>(1)</a:t>
            </a:r>
            <a:r>
              <a:rPr lang="pt-BR" sz="1400" dirty="0">
                <a:solidFill>
                  <a:schemeClr val="tx1"/>
                </a:solidFill>
                <a:latin typeface="Verdana" pitchFamily="34" charset="0"/>
              </a:rPr>
              <a:t>,Estado São Paulo, </a:t>
            </a:r>
            <a:r>
              <a:rPr lang="pt-BR" sz="1400" dirty="0" smtClean="0">
                <a:solidFill>
                  <a:schemeClr val="tx1"/>
                </a:solidFill>
                <a:latin typeface="Verdana" pitchFamily="34" charset="0"/>
              </a:rPr>
              <a:t>2006-16.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945327" y="6293706"/>
            <a:ext cx="1071127" cy="1988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92" i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  <a:cs typeface="+mn-cs"/>
              </a:rPr>
              <a:t>(1) p/ 100.000 hab.</a:t>
            </a:r>
            <a:endParaRPr lang="pt-BR" sz="692" dirty="0">
              <a:latin typeface="+mn-lt"/>
              <a:cs typeface="+mn-cs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80466" y="281183"/>
            <a:ext cx="4616096" cy="2502525"/>
            <a:chOff x="4804919" y="4235695"/>
            <a:chExt cx="4616096" cy="2502525"/>
          </a:xfrm>
          <a:effectLst/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4919" y="4235695"/>
              <a:ext cx="4616096" cy="25025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CaixaDeTexto 3"/>
            <p:cNvSpPr txBox="1">
              <a:spLocks noChangeArrowheads="1"/>
            </p:cNvSpPr>
            <p:nvPr/>
          </p:nvSpPr>
          <p:spPr bwMode="auto">
            <a:xfrm>
              <a:off x="7828687" y="5154515"/>
              <a:ext cx="537327" cy="284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pt-BR" sz="1246" dirty="0" smtClean="0"/>
                <a:t>2015</a:t>
              </a:r>
              <a:endParaRPr lang="en-US" altLang="pt-BR" sz="1246" dirty="0"/>
            </a:p>
          </p:txBody>
        </p:sp>
      </p:grpSp>
      <p:pic>
        <p:nvPicPr>
          <p:cNvPr id="17" name="Imagem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87" y="5576387"/>
            <a:ext cx="853836" cy="1044498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252087" y="3074345"/>
            <a:ext cx="4615200" cy="2502042"/>
            <a:chOff x="-47110" y="2891007"/>
            <a:chExt cx="4615200" cy="2502042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110" y="2891007"/>
              <a:ext cx="4615200" cy="2502042"/>
            </a:xfrm>
            <a:prstGeom prst="rect">
              <a:avLst/>
            </a:prstGeom>
          </p:spPr>
        </p:pic>
        <p:sp>
          <p:nvSpPr>
            <p:cNvPr id="18" name="CaixaDeTexto 3"/>
            <p:cNvSpPr txBox="1">
              <a:spLocks noChangeArrowheads="1"/>
            </p:cNvSpPr>
            <p:nvPr/>
          </p:nvSpPr>
          <p:spPr bwMode="auto">
            <a:xfrm>
              <a:off x="2968399" y="3835430"/>
              <a:ext cx="537327" cy="284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pt-BR" sz="1246" dirty="0" smtClean="0"/>
                <a:t>2016</a:t>
              </a:r>
              <a:endParaRPr lang="en-US" altLang="pt-BR" sz="1246" dirty="0"/>
            </a:p>
          </p:txBody>
        </p:sp>
      </p:grp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640745"/>
              </p:ext>
            </p:extLst>
          </p:nvPr>
        </p:nvGraphicFramePr>
        <p:xfrm>
          <a:off x="4207934" y="1659523"/>
          <a:ext cx="4267200" cy="451485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2385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Detecção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Maior de 40,0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10,0 a 40,00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Sub-Total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Menor de 10,0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 Detecção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61,40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2005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1257299" y="0"/>
            <a:ext cx="7886700" cy="1325563"/>
          </a:xfrm>
        </p:spPr>
        <p:txBody>
          <a:bodyPr>
            <a:normAutofit/>
          </a:bodyPr>
          <a:lstStyle/>
          <a:p>
            <a:r>
              <a:rPr lang="pt-BR" sz="2400" dirty="0" smtClean="0"/>
              <a:t>Série Histórica do Coeficiente de Detecção de Casos de Hanseníase, segundo município de residência Estado de São Paulo, </a:t>
            </a:r>
            <a:r>
              <a:rPr lang="pt-B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2005-16</a:t>
            </a:r>
            <a:r>
              <a:rPr lang="pt-BR" sz="2400" dirty="0" smtClean="0"/>
              <a:t>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40908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5" grpId="2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2006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1257299" y="0"/>
            <a:ext cx="7886700" cy="1325563"/>
          </a:xfrm>
        </p:spPr>
        <p:txBody>
          <a:bodyPr>
            <a:normAutofit/>
          </a:bodyPr>
          <a:lstStyle/>
          <a:p>
            <a:r>
              <a:rPr lang="pt-BR" sz="2400" dirty="0" smtClean="0"/>
              <a:t>Série Histórica do Coeficiente de Detecção de Casos de Hanseníase, segundo município de residência Estado de São Paulo, </a:t>
            </a:r>
            <a:r>
              <a:rPr lang="pt-B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2005-16</a:t>
            </a:r>
            <a:r>
              <a:rPr lang="pt-BR" sz="2400" dirty="0" smtClean="0"/>
              <a:t>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77391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</a:t>
            </a:r>
            <a:r>
              <a:rPr lang="pt-BR" dirty="0"/>
              <a:t>7</a:t>
            </a: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1257299" y="0"/>
            <a:ext cx="7886700" cy="1325563"/>
          </a:xfrm>
        </p:spPr>
        <p:txBody>
          <a:bodyPr>
            <a:normAutofit/>
          </a:bodyPr>
          <a:lstStyle/>
          <a:p>
            <a:r>
              <a:rPr lang="pt-BR" sz="2400" dirty="0" smtClean="0"/>
              <a:t>Série Histórica do Coeficiente de Detecção de Casos de Hanseníase, segundo município de residência Estado de São Paulo, </a:t>
            </a:r>
            <a:r>
              <a:rPr lang="pt-B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2005-16</a:t>
            </a:r>
            <a:r>
              <a:rPr lang="pt-BR" sz="2400" dirty="0" smtClean="0"/>
              <a:t>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06718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7" grpId="2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</a:t>
            </a:r>
            <a:r>
              <a:rPr lang="pt-BR" dirty="0"/>
              <a:t>8</a:t>
            </a: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1257299" y="0"/>
            <a:ext cx="7886700" cy="1325563"/>
          </a:xfrm>
        </p:spPr>
        <p:txBody>
          <a:bodyPr>
            <a:normAutofit/>
          </a:bodyPr>
          <a:lstStyle/>
          <a:p>
            <a:r>
              <a:rPr lang="pt-BR" sz="2400" dirty="0" smtClean="0"/>
              <a:t>Série Histórica do Coeficiente de Detecção de Casos de Hanseníase, segundo município de residência Estado de São Paulo, </a:t>
            </a:r>
            <a:r>
              <a:rPr lang="pt-B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2005-16</a:t>
            </a:r>
            <a:r>
              <a:rPr lang="pt-BR" sz="2400" dirty="0" smtClean="0"/>
              <a:t>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5622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2009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1257299" y="0"/>
            <a:ext cx="7886700" cy="1325563"/>
          </a:xfrm>
        </p:spPr>
        <p:txBody>
          <a:bodyPr>
            <a:normAutofit/>
          </a:bodyPr>
          <a:lstStyle/>
          <a:p>
            <a:r>
              <a:rPr lang="pt-BR" sz="2400" dirty="0" smtClean="0"/>
              <a:t>Série Histórica do Coeficiente de Detecção de Casos de Hanseníase, segundo município de residência Estado de São Paulo, </a:t>
            </a:r>
            <a:r>
              <a:rPr lang="pt-B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2005-16</a:t>
            </a:r>
            <a:r>
              <a:rPr lang="pt-BR" sz="2400" dirty="0" smtClean="0"/>
              <a:t>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11888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9" grpId="2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2010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1257299" y="0"/>
            <a:ext cx="7886700" cy="1325563"/>
          </a:xfrm>
        </p:spPr>
        <p:txBody>
          <a:bodyPr>
            <a:normAutofit/>
          </a:bodyPr>
          <a:lstStyle/>
          <a:p>
            <a:r>
              <a:rPr lang="pt-BR" sz="2400" dirty="0" smtClean="0"/>
              <a:t>Série Histórica do Coeficiente de Detecção de Casos de Hanseníase, segundo município de residência Estado de São Paulo, </a:t>
            </a:r>
            <a:r>
              <a:rPr lang="pt-B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2005-16</a:t>
            </a:r>
            <a:r>
              <a:rPr lang="pt-BR" sz="2400" dirty="0" smtClean="0"/>
              <a:t>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97919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0" grpId="2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2011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1257299" y="0"/>
            <a:ext cx="7886700" cy="1325563"/>
          </a:xfrm>
        </p:spPr>
        <p:txBody>
          <a:bodyPr>
            <a:normAutofit/>
          </a:bodyPr>
          <a:lstStyle/>
          <a:p>
            <a:r>
              <a:rPr lang="pt-BR" sz="2400" dirty="0" smtClean="0"/>
              <a:t>Série Histórica do Coeficiente de Detecção de Casos de Hanseníase, segundo município de residência Estado de São Paulo, </a:t>
            </a:r>
            <a:r>
              <a:rPr lang="pt-B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2005-16</a:t>
            </a:r>
            <a:r>
              <a:rPr lang="pt-BR" sz="2400" dirty="0" smtClean="0"/>
              <a:t>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90843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/>
          <p:cNvSpPr txBox="1"/>
          <p:nvPr/>
        </p:nvSpPr>
        <p:spPr>
          <a:xfrm>
            <a:off x="2512910" y="1441271"/>
            <a:ext cx="43909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>
                <a:solidFill>
                  <a:prstClr val="black"/>
                </a:solidFill>
              </a:rPr>
              <a:t>Acesso aos serviços</a:t>
            </a:r>
          </a:p>
          <a:p>
            <a:r>
              <a:rPr lang="pt-BR" sz="3600" dirty="0" smtClean="0">
                <a:solidFill>
                  <a:prstClr val="black"/>
                </a:solidFill>
              </a:rPr>
              <a:t> de hanseníase</a:t>
            </a:r>
            <a:endParaRPr lang="pt-BR" sz="3600" dirty="0">
              <a:solidFill>
                <a:prstClr val="black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2512909" y="3080156"/>
            <a:ext cx="46476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>
                <a:solidFill>
                  <a:prstClr val="black"/>
                </a:solidFill>
              </a:rPr>
              <a:t>Capacidade da AB de</a:t>
            </a:r>
          </a:p>
          <a:p>
            <a:r>
              <a:rPr lang="pt-BR" sz="3600" dirty="0" smtClean="0">
                <a:solidFill>
                  <a:prstClr val="black"/>
                </a:solidFill>
              </a:rPr>
              <a:t> captar esses casos</a:t>
            </a:r>
            <a:endParaRPr lang="pt-BR" sz="3600" dirty="0">
              <a:solidFill>
                <a:prstClr val="black"/>
              </a:solidFill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701514" y="6113572"/>
            <a:ext cx="1017357" cy="550776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Indicadores </a:t>
            </a:r>
            <a:r>
              <a:rPr lang="pt-BR" sz="4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Indiretos</a:t>
            </a:r>
            <a:endParaRPr lang="pt-BR" sz="4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2527258" y="4660304"/>
            <a:ext cx="5750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>
                <a:solidFill>
                  <a:prstClr val="black"/>
                </a:solidFill>
              </a:rPr>
              <a:t>Níveis de Conscientização </a:t>
            </a:r>
          </a:p>
          <a:p>
            <a:r>
              <a:rPr lang="pt-BR" sz="3600" dirty="0" smtClean="0">
                <a:solidFill>
                  <a:prstClr val="black"/>
                </a:solidFill>
              </a:rPr>
              <a:t>de sinais e sintomas </a:t>
            </a:r>
            <a:endParaRPr lang="pt-BR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9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38271E-6 L -0.35643 -0.0025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0" y="-13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CaixaDeTexto 24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2012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1257299" y="0"/>
            <a:ext cx="7886700" cy="1325563"/>
          </a:xfrm>
        </p:spPr>
        <p:txBody>
          <a:bodyPr>
            <a:normAutofit/>
          </a:bodyPr>
          <a:lstStyle/>
          <a:p>
            <a:r>
              <a:rPr lang="pt-BR" sz="2400" dirty="0" smtClean="0"/>
              <a:t>Série Histórica do Coeficiente de Detecção de Casos de Hanseníase, segundo município de residência Estado de São Paulo, </a:t>
            </a:r>
            <a:r>
              <a:rPr lang="pt-B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2005-16</a:t>
            </a:r>
            <a:r>
              <a:rPr lang="pt-BR" sz="2400" dirty="0" smtClean="0"/>
              <a:t>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80447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5" grpId="2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sp>
        <p:nvSpPr>
          <p:cNvPr id="26" name="CaixaDeTexto 25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2013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1257299" y="0"/>
            <a:ext cx="7886700" cy="1325563"/>
          </a:xfrm>
        </p:spPr>
        <p:txBody>
          <a:bodyPr>
            <a:normAutofit/>
          </a:bodyPr>
          <a:lstStyle/>
          <a:p>
            <a:r>
              <a:rPr lang="pt-BR" sz="2400" dirty="0" smtClean="0"/>
              <a:t>Série Histórica do Coeficiente de Detecção de Casos de Hanseníase, segundo município de residência Estado de São Paulo, </a:t>
            </a:r>
            <a:r>
              <a:rPr lang="pt-B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2005-16</a:t>
            </a:r>
            <a:r>
              <a:rPr lang="pt-BR" sz="2400" dirty="0" smtClean="0"/>
              <a:t>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09783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6" grpId="2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2014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1257299" y="0"/>
            <a:ext cx="7886700" cy="1325563"/>
          </a:xfrm>
        </p:spPr>
        <p:txBody>
          <a:bodyPr>
            <a:normAutofit/>
          </a:bodyPr>
          <a:lstStyle/>
          <a:p>
            <a:r>
              <a:rPr lang="pt-BR" sz="2400" dirty="0" smtClean="0"/>
              <a:t>Série Histórica do Coeficiente de Detecção de Casos de Hanseníase, segundo município de residência Estado de São Paulo, </a:t>
            </a:r>
            <a:r>
              <a:rPr lang="pt-B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2005-16</a:t>
            </a:r>
            <a:r>
              <a:rPr lang="pt-BR" sz="2400" dirty="0" smtClean="0"/>
              <a:t>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6040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7" grpId="2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80"/>
            <a:ext cx="9143999" cy="4957240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7300382" y="1424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2015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1257299" y="0"/>
            <a:ext cx="7886700" cy="1325563"/>
          </a:xfrm>
        </p:spPr>
        <p:txBody>
          <a:bodyPr>
            <a:normAutofit/>
          </a:bodyPr>
          <a:lstStyle/>
          <a:p>
            <a:r>
              <a:rPr lang="pt-BR" sz="2400" dirty="0" smtClean="0"/>
              <a:t>Série Histórica do Coeficiente de Detecção de Casos de Hanseníase, segundo município de residência Estado de São Paulo, </a:t>
            </a:r>
            <a:r>
              <a:rPr lang="pt-B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2005-16</a:t>
            </a:r>
            <a:r>
              <a:rPr lang="pt-BR" sz="2400" dirty="0" smtClean="0"/>
              <a:t>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74245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8" grpId="2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82" y="5097992"/>
            <a:ext cx="981075" cy="120015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1340902"/>
            <a:ext cx="9144000" cy="495724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300382" y="142442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2016</a:t>
            </a:r>
            <a:endParaRPr lang="pt-BR" dirty="0"/>
          </a:p>
        </p:txBody>
      </p:sp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1257299" y="0"/>
            <a:ext cx="7886700" cy="1325563"/>
          </a:xfrm>
        </p:spPr>
        <p:txBody>
          <a:bodyPr>
            <a:normAutofit/>
          </a:bodyPr>
          <a:lstStyle/>
          <a:p>
            <a:r>
              <a:rPr lang="pt-BR" sz="2400" dirty="0" smtClean="0"/>
              <a:t>Série Histórica do Coeficiente de Detecção de Casos de Hanseníase, segundo município de residência Estado de São Paulo, </a:t>
            </a:r>
            <a:r>
              <a:rPr lang="pt-B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2005-16</a:t>
            </a:r>
            <a:r>
              <a:rPr lang="pt-BR" sz="2400" dirty="0" smtClean="0"/>
              <a:t>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28830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761933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850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graphicEl>
                                              <a:chart seriesIdx="0" categoryIdx="1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chart seriesIdx="0" categoryIdx="1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graphicEl>
                                              <a:chart seriesIdx="0" categoryIdx="1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graphicEl>
                                              <a:chart seriesIdx="0" categoryIdx="1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graphicEl>
                                              <a:chart seriesIdx="0" categoryIdx="1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graphicEl>
                                              <a:chart seriesIdx="0" categoryIdx="1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>
                                            <p:graphicEl>
                                              <a:chart seriesIdx="0" categoryIdx="1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>
                                            <p:graphicEl>
                                              <a:chart seriesIdx="0" categoryIdx="1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">
                                            <p:graphicEl>
                                              <a:chart seriesIdx="0" categoryIdx="1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>
                                            <p:graphicEl>
                                              <a:chart seriesIdx="0" categoryIdx="1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2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">
                                            <p:graphicEl>
                                              <a:chart seriesIdx="0" categoryIdx="2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2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">
                                            <p:graphicEl>
                                              <a:chart seriesIdx="0" categoryIdx="2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2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>
                                            <p:graphicEl>
                                              <a:chart seriesIdx="0" categoryIdx="2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2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>
                                            <p:graphicEl>
                                              <a:chart seriesIdx="0" categoryIdx="2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2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">
                                            <p:graphicEl>
                                              <a:chart seriesIdx="0" categoryIdx="2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2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">
                                            <p:graphicEl>
                                              <a:chart seriesIdx="0" categoryIdx="2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2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">
                                            <p:graphicEl>
                                              <a:chart seriesIdx="0" categoryIdx="2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2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">
                                            <p:graphicEl>
                                              <a:chart seriesIdx="0" categoryIdx="2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2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">
                                            <p:graphicEl>
                                              <a:chart seriesIdx="0" categoryIdx="2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Chart bld="categoryEl"/>
        </p:bldSub>
      </p:bldGraphic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30" y="0"/>
            <a:ext cx="4695877" cy="6858000"/>
          </a:xfrm>
          <a:prstGeom prst="rect">
            <a:avLst/>
          </a:prstGeom>
        </p:spPr>
      </p:pic>
      <p:sp>
        <p:nvSpPr>
          <p:cNvPr id="14" name="Arc 13"/>
          <p:cNvSpPr/>
          <p:nvPr/>
        </p:nvSpPr>
        <p:spPr>
          <a:xfrm>
            <a:off x="-967154" y="1055077"/>
            <a:ext cx="4747846" cy="4747846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91009" y="2003793"/>
            <a:ext cx="215811" cy="21581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636135" y="2881996"/>
            <a:ext cx="215811" cy="21581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632318" y="3775202"/>
            <a:ext cx="215811" cy="21581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335576" y="4566515"/>
            <a:ext cx="215811" cy="21581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351692" y="2373923"/>
            <a:ext cx="2110154" cy="2110154"/>
          </a:xfrm>
          <a:prstGeom prst="arc">
            <a:avLst>
              <a:gd name="adj1" fmla="val 16200000"/>
              <a:gd name="adj2" fmla="val 53597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extrusionClr>
                <a:schemeClr val="accent2">
                  <a:lumMod val="60000"/>
                  <a:lumOff val="40000"/>
                </a:schemeClr>
              </a:extrusion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Detecção</a:t>
            </a:r>
            <a:r>
              <a:rPr lang="en-US" sz="1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 </a:t>
            </a:r>
            <a:r>
              <a:rPr lang="en-US" sz="1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Casos</a:t>
            </a:r>
            <a:r>
              <a:rPr lang="en-US" sz="1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Novos</a:t>
            </a:r>
            <a:r>
              <a:rPr lang="en-US" sz="1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</a:t>
            </a:r>
            <a:r>
              <a:rPr lang="en-US" sz="1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Menores</a:t>
            </a:r>
            <a:r>
              <a:rPr lang="en-US" sz="1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 15 </a:t>
            </a:r>
            <a:r>
              <a:rPr lang="en-US" sz="1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anos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 rot="5400000">
            <a:off x="-675909" y="3368553"/>
            <a:ext cx="4323618" cy="158262"/>
            <a:chOff x="-3200400" y="3314700"/>
            <a:chExt cx="6246420" cy="228600"/>
          </a:xfrm>
        </p:grpSpPr>
        <p:grpSp>
          <p:nvGrpSpPr>
            <p:cNvPr id="147491" name="Rounded Rectangle 12"/>
            <p:cNvGrpSpPr>
              <a:grpSpLocks/>
            </p:cNvGrpSpPr>
            <p:nvPr/>
          </p:nvGrpSpPr>
          <p:grpSpPr bwMode="auto">
            <a:xfrm rot="-5400000">
              <a:off x="1215454" y="1706295"/>
              <a:ext cx="481584" cy="3450996"/>
              <a:chOff x="-249936" y="3236976"/>
              <a:chExt cx="481584" cy="3450336"/>
            </a:xfrm>
          </p:grpSpPr>
          <p:pic>
            <p:nvPicPr>
              <p:cNvPr id="147495" name="Rounded Rectangle 12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49936" y="3236976"/>
                <a:ext cx="481584" cy="3450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7496" name="Text Box 24"/>
              <p:cNvSpPr txBox="1">
                <a:spLocks noChangeArrowheads="1"/>
              </p:cNvSpPr>
              <p:nvPr/>
            </p:nvSpPr>
            <p:spPr bwMode="auto">
              <a:xfrm rot="10800000">
                <a:off x="-97182" y="3375294"/>
                <a:ext cx="181664" cy="31528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246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47492" name="Rounded Rectangle 23"/>
            <p:cNvGrpSpPr>
              <a:grpSpLocks/>
            </p:cNvGrpSpPr>
            <p:nvPr/>
          </p:nvGrpSpPr>
          <p:grpSpPr bwMode="auto">
            <a:xfrm rot="-5400000">
              <a:off x="-1833129" y="1706295"/>
              <a:ext cx="481584" cy="3450996"/>
              <a:chOff x="-249936" y="188976"/>
              <a:chExt cx="481584" cy="3450336"/>
            </a:xfrm>
          </p:grpSpPr>
          <p:pic>
            <p:nvPicPr>
              <p:cNvPr id="147493" name="Rounded Rectangle 23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49936" y="188976"/>
                <a:ext cx="481584" cy="3450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7494" name="Text Box 27"/>
              <p:cNvSpPr txBox="1">
                <a:spLocks noChangeArrowheads="1"/>
              </p:cNvSpPr>
              <p:nvPr/>
            </p:nvSpPr>
            <p:spPr bwMode="auto">
              <a:xfrm rot="10800000">
                <a:off x="-97183" y="329857"/>
                <a:ext cx="181664" cy="31528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246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23" name="Oval 14"/>
          <p:cNvSpPr/>
          <p:nvPr/>
        </p:nvSpPr>
        <p:spPr>
          <a:xfrm>
            <a:off x="3286118" y="1994747"/>
            <a:ext cx="215811" cy="215811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Oval 14"/>
          <p:cNvSpPr/>
          <p:nvPr/>
        </p:nvSpPr>
        <p:spPr>
          <a:xfrm>
            <a:off x="3632318" y="2884975"/>
            <a:ext cx="215811" cy="215811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Oval 14"/>
          <p:cNvSpPr/>
          <p:nvPr/>
        </p:nvSpPr>
        <p:spPr>
          <a:xfrm>
            <a:off x="3632318" y="3775202"/>
            <a:ext cx="215811" cy="215811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Oval 14"/>
          <p:cNvSpPr/>
          <p:nvPr/>
        </p:nvSpPr>
        <p:spPr>
          <a:xfrm>
            <a:off x="3335576" y="4566515"/>
            <a:ext cx="215811" cy="215811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394043" y="4977"/>
            <a:ext cx="4749957" cy="6853023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7"/>
          <p:cNvSpPr txBox="1"/>
          <p:nvPr/>
        </p:nvSpPr>
        <p:spPr>
          <a:xfrm flipH="1">
            <a:off x="3582866" y="1648558"/>
            <a:ext cx="3910379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538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Inserção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: Programa Mais Saúde:Direito de Todos-2008-2011 Programa de Aceleração do Crescimento(PAC)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3918074" y="2825630"/>
            <a:ext cx="372024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538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Importância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:Expressa a transmissão recente e os focos ativos da doença.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3918075" y="3710355"/>
            <a:ext cx="362133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538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Meta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:Reduzir em 26,9% até 2015 (a contar de 2008).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0" y="6182510"/>
            <a:ext cx="452803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O coeficiente </a:t>
            </a:r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0,24p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/ 100.000hab ou  </a:t>
            </a:r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22 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casos em menores de 15 </a:t>
            </a:r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anos em </a:t>
            </a:r>
            <a:r>
              <a:rPr lang="pt-BR" dirty="0" smtClean="0">
                <a:solidFill>
                  <a:srgbClr val="FF0000"/>
                </a:solidFill>
                <a:latin typeface="Corbel" pitchFamily="34" charset="0"/>
                <a:cs typeface="+mn-cs"/>
              </a:rPr>
              <a:t>2015</a:t>
            </a:r>
            <a:endParaRPr lang="en-US" sz="1523" dirty="0">
              <a:solidFill>
                <a:srgbClr val="FF0000"/>
              </a:solidFill>
              <a:latin typeface="Corbel" pitchFamily="34" charset="0"/>
              <a:cs typeface="+mn-cs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3603653" y="5250270"/>
            <a:ext cx="1334020" cy="60369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323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rbel" panose="020B0503020204020204" pitchFamily="34" charset="0"/>
                <a:cs typeface="Arial" charset="0"/>
              </a:rPr>
              <a:t>Médio</a:t>
            </a:r>
          </a:p>
        </p:txBody>
      </p:sp>
      <p:sp>
        <p:nvSpPr>
          <p:cNvPr id="28" name="TextBox 11"/>
          <p:cNvSpPr txBox="1"/>
          <p:nvPr/>
        </p:nvSpPr>
        <p:spPr>
          <a:xfrm flipH="1">
            <a:off x="3918075" y="4509090"/>
            <a:ext cx="452803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O coeficiente </a:t>
            </a:r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0,35p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/ 100.000hab ou  3</a:t>
            </a:r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2 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casos em menores de 15 </a:t>
            </a:r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anos em 2016</a:t>
            </a:r>
            <a:endParaRPr lang="en-US" sz="1523" dirty="0">
              <a:solidFill>
                <a:schemeClr val="bg1">
                  <a:lumMod val="50000"/>
                </a:schemeClr>
              </a:solidFill>
              <a:latin typeface="Corbel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380000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  <p:bldP spid="10" grpId="0"/>
      <p:bldP spid="12" grpId="0"/>
      <p:bldP spid="12" grpId="1"/>
      <p:bldP spid="2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6272279"/>
              </p:ext>
            </p:extLst>
          </p:nvPr>
        </p:nvGraphicFramePr>
        <p:xfrm>
          <a:off x="1122237" y="932640"/>
          <a:ext cx="6662457" cy="5077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char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1870" y="202872"/>
            <a:ext cx="1194893" cy="1800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5121313" y="4077028"/>
            <a:ext cx="1533487" cy="960639"/>
            <a:chOff x="5300133" y="4301067"/>
            <a:chExt cx="1617134" cy="990600"/>
          </a:xfrm>
        </p:grpSpPr>
        <p:cxnSp>
          <p:nvCxnSpPr>
            <p:cNvPr id="4" name="Conector reto 3"/>
            <p:cNvCxnSpPr/>
            <p:nvPr/>
          </p:nvCxnSpPr>
          <p:spPr>
            <a:xfrm flipV="1">
              <a:off x="5300133" y="4732867"/>
              <a:ext cx="1617134" cy="8466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to 4"/>
            <p:cNvCxnSpPr/>
            <p:nvPr/>
          </p:nvCxnSpPr>
          <p:spPr>
            <a:xfrm>
              <a:off x="5300133" y="4741333"/>
              <a:ext cx="0" cy="55033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to 5"/>
            <p:cNvCxnSpPr/>
            <p:nvPr/>
          </p:nvCxnSpPr>
          <p:spPr>
            <a:xfrm>
              <a:off x="6917267" y="4741333"/>
              <a:ext cx="0" cy="55033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ixaDeTexto 6"/>
            <p:cNvSpPr txBox="1"/>
            <p:nvPr/>
          </p:nvSpPr>
          <p:spPr>
            <a:xfrm>
              <a:off x="5625234" y="4301067"/>
              <a:ext cx="798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rgbClr val="4F81BD"/>
                  </a:solidFill>
                  <a:latin typeface="Corbel" panose="020B0503020204020204" pitchFamily="34" charset="0"/>
                </a:rPr>
                <a:t>70,0%</a:t>
              </a:r>
              <a:endParaRPr lang="pt-BR" b="1" dirty="0">
                <a:solidFill>
                  <a:srgbClr val="4F81BD"/>
                </a:solidFill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854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3770617"/>
              </p:ext>
            </p:extLst>
          </p:nvPr>
        </p:nvGraphicFramePr>
        <p:xfrm>
          <a:off x="0" y="0"/>
          <a:ext cx="8834437" cy="641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955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>
                                            <p:graphicEl>
                                              <a:chart seriesIdx="0" categoryIdx="9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graphicEl>
                                              <a:chart seriesIdx="0" categoryIdx="1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>
                                            <p:graphicEl>
                                              <a:chart seriesIdx="0" categoryIdx="1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">
                                            <p:graphicEl>
                                              <a:chart seriesIdx="0" categoryIdx="1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">
                                            <p:graphicEl>
                                              <a:chart seriesIdx="0" categoryIdx="1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">
                                            <p:graphicEl>
                                              <a:chart seriesIdx="0" categoryIdx="1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">
                                            <p:graphicEl>
                                              <a:chart seriesIdx="0" categoryIdx="1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">
                                            <p:graphicEl>
                                              <a:chart seriesIdx="0" categoryIdx="1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">
                                            <p:graphicEl>
                                              <a:chart seriesIdx="0" categoryIdx="1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">
                                            <p:graphicEl>
                                              <a:chart seriesIdx="0" categoryIdx="18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5">
                                            <p:graphicEl>
                                              <a:chart seriesIdx="0" categoryIdx="19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">
                                            <p:graphicEl>
                                              <a:chart seriesIdx="0" categoryIdx="2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">
                                            <p:graphicEl>
                                              <a:chart seriesIdx="0" categoryIdx="2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5">
                                            <p:graphicEl>
                                              <a:chart seriesIdx="0" categoryIdx="2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">
                                            <p:graphicEl>
                                              <a:chart seriesIdx="0" categoryIdx="2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5">
                                            <p:graphicEl>
                                              <a:chart seriesIdx="0" categoryIdx="2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5">
                                            <p:graphicEl>
                                              <a:chart seriesIdx="0" categoryIdx="2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5">
                                            <p:graphicEl>
                                              <a:chart seriesIdx="0" categoryIdx="2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5">
                                            <p:graphicEl>
                                              <a:chart seriesIdx="0" categoryIdx="2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5">
                                            <p:graphicEl>
                                              <a:chart seriesIdx="0" categoryIdx="28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El"/>
        </p:bldSub>
      </p:bldGraphic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2"/>
          <p:cNvSpPr txBox="1">
            <a:spLocks/>
          </p:cNvSpPr>
          <p:nvPr/>
        </p:nvSpPr>
        <p:spPr bwMode="auto">
          <a:xfrm>
            <a:off x="1036428" y="131733"/>
            <a:ext cx="6322315" cy="74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  <a:normAutofit fontScale="6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46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46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46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46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46">
                <a:solidFill>
                  <a:schemeClr val="tx2"/>
                </a:solidFill>
                <a:latin typeface="Arial" pitchFamily="34" charset="0"/>
              </a:defRPr>
            </a:lvl5pPr>
            <a:lvl6pPr marL="316478" algn="ctr" rtl="0" fontAlgn="base">
              <a:spcBef>
                <a:spcPct val="0"/>
              </a:spcBef>
              <a:spcAft>
                <a:spcPct val="0"/>
              </a:spcAft>
              <a:defRPr sz="3046">
                <a:solidFill>
                  <a:schemeClr val="tx2"/>
                </a:solidFill>
                <a:latin typeface="Arial" pitchFamily="34" charset="0"/>
              </a:defRPr>
            </a:lvl6pPr>
            <a:lvl7pPr marL="632954" algn="ctr" rtl="0" fontAlgn="base">
              <a:spcBef>
                <a:spcPct val="0"/>
              </a:spcBef>
              <a:spcAft>
                <a:spcPct val="0"/>
              </a:spcAft>
              <a:defRPr sz="3046">
                <a:solidFill>
                  <a:schemeClr val="tx2"/>
                </a:solidFill>
                <a:latin typeface="Arial" pitchFamily="34" charset="0"/>
              </a:defRPr>
            </a:lvl7pPr>
            <a:lvl8pPr marL="949431" algn="ctr" rtl="0" fontAlgn="base">
              <a:spcBef>
                <a:spcPct val="0"/>
              </a:spcBef>
              <a:spcAft>
                <a:spcPct val="0"/>
              </a:spcAft>
              <a:defRPr sz="3046">
                <a:solidFill>
                  <a:schemeClr val="tx2"/>
                </a:solidFill>
                <a:latin typeface="Arial" pitchFamily="34" charset="0"/>
              </a:defRPr>
            </a:lvl8pPr>
            <a:lvl9pPr marL="1265907" algn="ctr" rtl="0" fontAlgn="base">
              <a:spcBef>
                <a:spcPct val="0"/>
              </a:spcBef>
              <a:spcAft>
                <a:spcPct val="0"/>
              </a:spcAft>
              <a:defRPr sz="3046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t-BR" sz="2492" kern="0" dirty="0" smtClean="0">
                <a:solidFill>
                  <a:schemeClr val="tx1"/>
                </a:solidFill>
              </a:rPr>
              <a:t>Municípios que detectaram casos de hanseníase em menores de menores de  15 anos, Estado de São Paulo, 2016</a:t>
            </a:r>
            <a:endParaRPr lang="pt-BR" sz="2492" kern="0" dirty="0">
              <a:solidFill>
                <a:schemeClr val="tx1"/>
              </a:solidFill>
            </a:endParaRPr>
          </a:p>
        </p:txBody>
      </p:sp>
      <p:pic>
        <p:nvPicPr>
          <p:cNvPr id="151557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28" y="2751667"/>
            <a:ext cx="817685" cy="109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462" y="0"/>
            <a:ext cx="1826538" cy="2751667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11070"/>
              </p:ext>
            </p:extLst>
          </p:nvPr>
        </p:nvGraphicFramePr>
        <p:xfrm>
          <a:off x="5054600" y="3297889"/>
          <a:ext cx="4089400" cy="3522345"/>
        </p:xfrm>
        <a:graphic>
          <a:graphicData uri="http://schemas.openxmlformats.org/drawingml/2006/table">
            <a:tbl>
              <a:tblPr/>
              <a:tblGrid>
                <a:gridCol w="939800"/>
                <a:gridCol w="1930400"/>
                <a:gridCol w="609600"/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GVE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GVE\MUN Residência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Coef.Menor</a:t>
                      </a: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15 anos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355030 SAO PAULO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Santo André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354780 SANTO ANDRE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Osasco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353440 OSASCO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Araçatuba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350210 ANDRADINA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Barretos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350550 BARRETOS</a:t>
                      </a:r>
                    </a:p>
                  </a:txBody>
                  <a:tcPr marL="85725" marR="9525" marT="9525" marB="0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353150 MONTE AZUL PAULISTA</a:t>
                      </a:r>
                    </a:p>
                  </a:txBody>
                  <a:tcPr marL="85725" marR="9525" marT="9525" marB="0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28,70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Franca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352010 IGARAPAVA</a:t>
                      </a:r>
                    </a:p>
                  </a:txBody>
                  <a:tcPr marL="85725" marR="9525" marT="9525" marB="0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15,72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353430 ORLANDIA</a:t>
                      </a:r>
                    </a:p>
                  </a:txBody>
                  <a:tcPr marL="85725" marR="9525" marT="9525" marB="0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11,79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 rowSpan="3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Rib.Preto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352510 JARDINOPOLIS</a:t>
                      </a:r>
                    </a:p>
                  </a:txBody>
                  <a:tcPr marL="85725" marR="9525" marT="9525" marB="0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354340 RIBEIRAO PRETO</a:t>
                      </a:r>
                    </a:p>
                  </a:txBody>
                  <a:tcPr marL="85725" marR="9525" marT="9525" marB="0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355170 SERTAOZINHO</a:t>
                      </a:r>
                    </a:p>
                  </a:txBody>
                  <a:tcPr marL="85725" marR="9525" marT="9525" marB="0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Santos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354850 SANTOS</a:t>
                      </a:r>
                    </a:p>
                  </a:txBody>
                  <a:tcPr marL="85725" marR="9525" marT="9525" marB="0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Jales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350260 APARECIDA D OESTE</a:t>
                      </a:r>
                    </a:p>
                  </a:txBody>
                  <a:tcPr marL="85725" marR="9525" marT="9525" marB="0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144,30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354660 SANTA FE DO SUL</a:t>
                      </a:r>
                    </a:p>
                  </a:txBody>
                  <a:tcPr marL="85725" marR="9525" marT="9525" marB="0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18,61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Sorocaba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352390 ITU</a:t>
                      </a:r>
                    </a:p>
                  </a:txBody>
                  <a:tcPr marL="85725" marR="9525" marT="9525" marB="0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355220 SOROCABA</a:t>
                      </a:r>
                    </a:p>
                  </a:txBody>
                  <a:tcPr marL="85725" marR="9525" marT="9525" marB="0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Geral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" name="Imagem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6" y="679348"/>
            <a:ext cx="6465455" cy="350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393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Propósito - Resultados </a:t>
            </a:r>
            <a:r>
              <a:rPr lang="pt-BR" dirty="0"/>
              <a:t>para 2020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1219194"/>
          </a:xfrm>
        </p:spPr>
        <p:txBody>
          <a:bodyPr/>
          <a:lstStyle/>
          <a:p>
            <a:pPr marL="0" indent="0">
              <a:buNone/>
            </a:pPr>
            <a:r>
              <a:rPr lang="pt-BR" sz="2400" dirty="0" smtClean="0"/>
              <a:t>1. Nenhum caso de Incapacidade entre as crianças diagnosticadas</a:t>
            </a:r>
          </a:p>
          <a:p>
            <a:pPr marL="633062" lvl="2" indent="0">
              <a:buNone/>
            </a:pPr>
            <a:endParaRPr lang="pt-BR" sz="2000" dirty="0"/>
          </a:p>
          <a:p>
            <a:pPr marL="633062" lvl="2" indent="0">
              <a:buFontTx/>
              <a:buNone/>
            </a:pPr>
            <a:r>
              <a:rPr lang="pt-BR" sz="2000" dirty="0" smtClean="0"/>
              <a:t>- </a:t>
            </a:r>
            <a:r>
              <a:rPr lang="pt-BR" sz="2000" dirty="0"/>
              <a:t>Tratamento mais curto para todas as categorias de hanseníase</a:t>
            </a:r>
          </a:p>
          <a:p>
            <a:pPr marL="633062" lvl="2" indent="0">
              <a:buNone/>
            </a:pPr>
            <a:endParaRPr lang="pt-BR" sz="2000" dirty="0"/>
          </a:p>
          <a:p>
            <a:pPr marL="633062" lvl="2" indent="0">
              <a:buFontTx/>
              <a:buNone/>
            </a:pPr>
            <a:r>
              <a:rPr lang="pt-BR" sz="2000" dirty="0" smtClean="0"/>
              <a:t>- </a:t>
            </a:r>
            <a:r>
              <a:rPr lang="pt-BR" sz="2000" dirty="0"/>
              <a:t>Planejamento de  ações para detecção em áreas de alta </a:t>
            </a:r>
            <a:r>
              <a:rPr lang="pt-BR" sz="2000" dirty="0" err="1"/>
              <a:t>endemicidade</a:t>
            </a:r>
            <a:endParaRPr lang="pt-BR" sz="2000" dirty="0"/>
          </a:p>
          <a:p>
            <a:pPr marL="633062" lvl="2" indent="0">
              <a:buNone/>
            </a:pPr>
            <a:endParaRPr lang="pt-BR" sz="2000" dirty="0"/>
          </a:p>
          <a:p>
            <a:pPr marL="633062" lvl="2" indent="0">
              <a:buNone/>
            </a:pPr>
            <a:r>
              <a:rPr lang="pt-BR" sz="2000" dirty="0" smtClean="0"/>
              <a:t>- </a:t>
            </a:r>
            <a:r>
              <a:rPr lang="pt-BR" sz="2000" dirty="0"/>
              <a:t>Ênfase para exames de contatos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 smtClean="0"/>
              <a:t>Uma criança com incapacidade é </a:t>
            </a:r>
            <a:r>
              <a:rPr lang="pt-BR" dirty="0" smtClean="0">
                <a:solidFill>
                  <a:srgbClr val="C00000"/>
                </a:solidFill>
              </a:rPr>
              <a:t>INACEITÁVEL</a:t>
            </a:r>
          </a:p>
          <a:p>
            <a:pPr marL="316531" lvl="1" indent="0">
              <a:buNone/>
            </a:pPr>
            <a:endParaRPr lang="pt-BR" dirty="0"/>
          </a:p>
          <a:p>
            <a:pPr lvl="1"/>
            <a:endParaRPr lang="pt-BR" dirty="0" smtClean="0"/>
          </a:p>
          <a:p>
            <a:pPr marL="316531" lvl="1" indent="0">
              <a:buNone/>
            </a:pPr>
            <a:r>
              <a:rPr lang="pt-BR" sz="2000" dirty="0" smtClean="0"/>
              <a:t>Para todo o caso em criança </a:t>
            </a:r>
          </a:p>
          <a:p>
            <a:pPr marL="316531" lvl="1" indent="0">
              <a:buNone/>
            </a:pPr>
            <a:endParaRPr lang="pt-BR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000" dirty="0" smtClean="0"/>
              <a:t>	Desencadear Ações de 	</a:t>
            </a:r>
            <a:r>
              <a:rPr lang="pt-BR" sz="2000" dirty="0" err="1" smtClean="0"/>
              <a:t>Vigilancia</a:t>
            </a:r>
            <a:endParaRPr lang="pt-BR" sz="20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000" dirty="0"/>
              <a:t>	</a:t>
            </a:r>
            <a:r>
              <a:rPr lang="pt-BR" sz="2000" dirty="0" smtClean="0"/>
              <a:t>Correção das causas</a:t>
            </a:r>
            <a:r>
              <a:rPr lang="pt-BR" dirty="0" smtClean="0"/>
              <a:t>   </a:t>
            </a:r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 smtClean="0"/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628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rc 13"/>
          <p:cNvSpPr/>
          <p:nvPr/>
        </p:nvSpPr>
        <p:spPr>
          <a:xfrm>
            <a:off x="-967154" y="1055077"/>
            <a:ext cx="4747846" cy="4747846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3579569" y="1940904"/>
            <a:ext cx="4058749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538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Inserção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: PPA – Plano Plurianual; Pacto pela Vida- Pacto de Gestão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3918075" y="2825629"/>
            <a:ext cx="3621331" cy="7317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538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85" b="1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Importância</a:t>
            </a:r>
            <a:r>
              <a:rPr lang="pt-BR" sz="1385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:Avalia a qualidade da atenção e do acompanhamento dos casos diagnosticados até a completitude do tratamento.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3918072" y="3710354"/>
            <a:ext cx="265857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538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Meta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 </a:t>
            </a:r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2016: 90%</a:t>
            </a:r>
            <a:endParaRPr lang="pt-BR" dirty="0">
              <a:solidFill>
                <a:schemeClr val="bg1">
                  <a:lumMod val="50000"/>
                </a:schemeClr>
              </a:solidFill>
              <a:latin typeface="Corbel" pitchFamily="34" charset="0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91009" y="2003793"/>
            <a:ext cx="215811" cy="21581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636135" y="2881996"/>
            <a:ext cx="215811" cy="21581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632318" y="3676288"/>
            <a:ext cx="215811" cy="21581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86118" y="4665430"/>
            <a:ext cx="215811" cy="21581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351692" y="2373923"/>
            <a:ext cx="2110154" cy="2110154"/>
          </a:xfrm>
          <a:prstGeom prst="arc">
            <a:avLst>
              <a:gd name="adj1" fmla="val 16200000"/>
              <a:gd name="adj2" fmla="val 53597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Arc 18"/>
          <p:cNvSpPr/>
          <p:nvPr/>
        </p:nvSpPr>
        <p:spPr>
          <a:xfrm>
            <a:off x="351692" y="2390402"/>
            <a:ext cx="2110154" cy="2110154"/>
          </a:xfrm>
          <a:prstGeom prst="arc">
            <a:avLst>
              <a:gd name="adj1" fmla="val 16200000"/>
              <a:gd name="adj2" fmla="val 53597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extrusionClr>
                <a:schemeClr val="accent2">
                  <a:lumMod val="60000"/>
                  <a:lumOff val="40000"/>
                </a:schemeClr>
              </a:extrusion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Alta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Cura</a:t>
            </a:r>
            <a:endParaRPr lang="en-US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 rot="5400000">
            <a:off x="-675909" y="3368553"/>
            <a:ext cx="4323618" cy="158262"/>
            <a:chOff x="-3200400" y="3314700"/>
            <a:chExt cx="6246420" cy="228600"/>
          </a:xfrm>
        </p:grpSpPr>
        <p:grpSp>
          <p:nvGrpSpPr>
            <p:cNvPr id="152612" name="Rounded Rectangle 12"/>
            <p:cNvGrpSpPr>
              <a:grpSpLocks/>
            </p:cNvGrpSpPr>
            <p:nvPr/>
          </p:nvGrpSpPr>
          <p:grpSpPr bwMode="auto">
            <a:xfrm rot="-5400000">
              <a:off x="1215454" y="1706295"/>
              <a:ext cx="481584" cy="3450996"/>
              <a:chOff x="-249936" y="3236976"/>
              <a:chExt cx="481584" cy="3450336"/>
            </a:xfrm>
          </p:grpSpPr>
          <p:pic>
            <p:nvPicPr>
              <p:cNvPr id="152616" name="Rounded Rectangle 12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49936" y="3236976"/>
                <a:ext cx="481584" cy="3450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2617" name="Text Box 25"/>
              <p:cNvSpPr txBox="1">
                <a:spLocks noChangeArrowheads="1"/>
              </p:cNvSpPr>
              <p:nvPr/>
            </p:nvSpPr>
            <p:spPr bwMode="auto">
              <a:xfrm rot="10800000">
                <a:off x="-97182" y="3375294"/>
                <a:ext cx="181664" cy="31528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246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52613" name="Rounded Rectangle 23"/>
            <p:cNvGrpSpPr>
              <a:grpSpLocks/>
            </p:cNvGrpSpPr>
            <p:nvPr/>
          </p:nvGrpSpPr>
          <p:grpSpPr bwMode="auto">
            <a:xfrm rot="-5400000">
              <a:off x="-1833129" y="1706295"/>
              <a:ext cx="481584" cy="3450996"/>
              <a:chOff x="-249936" y="188976"/>
              <a:chExt cx="481584" cy="3450336"/>
            </a:xfrm>
          </p:grpSpPr>
          <p:pic>
            <p:nvPicPr>
              <p:cNvPr id="152614" name="Rounded Rectangle 23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49936" y="188976"/>
                <a:ext cx="481584" cy="3450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2615" name="Text Box 28"/>
              <p:cNvSpPr txBox="1">
                <a:spLocks noChangeArrowheads="1"/>
              </p:cNvSpPr>
              <p:nvPr/>
            </p:nvSpPr>
            <p:spPr bwMode="auto">
              <a:xfrm rot="10800000">
                <a:off x="-97183" y="329857"/>
                <a:ext cx="181664" cy="31528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246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22" name="Oval 14"/>
          <p:cNvSpPr/>
          <p:nvPr/>
        </p:nvSpPr>
        <p:spPr>
          <a:xfrm>
            <a:off x="3286118" y="4665430"/>
            <a:ext cx="215811" cy="2158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Oval 14"/>
          <p:cNvSpPr/>
          <p:nvPr/>
        </p:nvSpPr>
        <p:spPr>
          <a:xfrm>
            <a:off x="3632318" y="3676288"/>
            <a:ext cx="215811" cy="2158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Oval 14"/>
          <p:cNvSpPr/>
          <p:nvPr/>
        </p:nvSpPr>
        <p:spPr>
          <a:xfrm>
            <a:off x="3632318" y="2884975"/>
            <a:ext cx="215811" cy="2158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Oval 14"/>
          <p:cNvSpPr/>
          <p:nvPr/>
        </p:nvSpPr>
        <p:spPr>
          <a:xfrm>
            <a:off x="3286118" y="1994747"/>
            <a:ext cx="215811" cy="2158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Box 9"/>
          <p:cNvSpPr txBox="1"/>
          <p:nvPr/>
        </p:nvSpPr>
        <p:spPr>
          <a:xfrm flipH="1">
            <a:off x="3575172" y="4675310"/>
            <a:ext cx="265857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538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Alcançado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: </a:t>
            </a:r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orbel" pitchFamily="34" charset="0"/>
                <a:cs typeface="+mn-cs"/>
              </a:rPr>
              <a:t>92,04%</a:t>
            </a:r>
            <a:endParaRPr lang="pt-BR" dirty="0">
              <a:solidFill>
                <a:schemeClr val="bg1">
                  <a:lumMod val="50000"/>
                </a:schemeClr>
              </a:solidFill>
              <a:latin typeface="Corbel" pitchFamily="34" charset="0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729459" y="193470"/>
            <a:ext cx="635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rgbClr val="000000"/>
                </a:solidFill>
              </a:rPr>
              <a:t>Proporção </a:t>
            </a:r>
            <a:r>
              <a:rPr lang="pt-BR" sz="2000" dirty="0">
                <a:solidFill>
                  <a:srgbClr val="000000"/>
                </a:solidFill>
              </a:rPr>
              <a:t>de cura dos casos novos de hanseníase diagnosticados nos anos das coortes</a:t>
            </a:r>
            <a:endParaRPr lang="pt-BR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738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201738" y="2438400"/>
            <a:ext cx="3062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en-US" altLang="pt-BR" sz="2800" b="1">
                <a:solidFill>
                  <a:srgbClr val="FFFFFF"/>
                </a:solidFill>
                <a:latin typeface="Arial" panose="020B0604020202020204" pitchFamily="34" charset="0"/>
              </a:rPr>
              <a:t>Sample text here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9050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/>
          <p:nvPr/>
        </p:nvCxnSpPr>
        <p:spPr>
          <a:xfrm rot="5400000">
            <a:off x="1143000" y="3429000"/>
            <a:ext cx="6858000" cy="1588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5790406" y="3429000"/>
            <a:ext cx="6858000" cy="1588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15219"/>
              </p:ext>
            </p:extLst>
          </p:nvPr>
        </p:nvGraphicFramePr>
        <p:xfrm>
          <a:off x="393" y="82236"/>
          <a:ext cx="4571210" cy="6693528"/>
        </p:xfrm>
        <a:graphic>
          <a:graphicData uri="http://schemas.openxmlformats.org/drawingml/2006/table">
            <a:tbl>
              <a:tblPr/>
              <a:tblGrid>
                <a:gridCol w="1126307"/>
                <a:gridCol w="382767"/>
                <a:gridCol w="382767"/>
                <a:gridCol w="382767"/>
                <a:gridCol w="382767"/>
                <a:gridCol w="382767"/>
                <a:gridCol w="382767"/>
                <a:gridCol w="382767"/>
                <a:gridCol w="382767"/>
                <a:gridCol w="382767"/>
              </a:tblGrid>
              <a:tr h="18590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GVE Res. Atual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COORTEPB(2015)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COORTEMB(2014)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2" marR="7072" marT="70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COORTEPBMB</a:t>
                      </a:r>
                    </a:p>
                  </a:txBody>
                  <a:tcPr marL="7072" marR="7072" marT="70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180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Cura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%Cura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PB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Cura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%Cura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MB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Cura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%Cura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PBMB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18590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1352 Taubaté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78,95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84,62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0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1339 Barretos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85,71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86,36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86,21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0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1337 Araraquara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85,71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87,50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0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1338 Assis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66,67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92,31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87,50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7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1350 S.João da Boa Vista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83,33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87,50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0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1574 Jales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83,33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89,19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87,76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0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1342 Campinas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97,14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83,87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88,66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7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1334 Franco da Rocha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87,50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7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1333 Mogi das Cruzes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86,36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90,32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0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1343 Franca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90,32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0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1349 Santos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82,35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90,32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0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1348 Ribeirão Preto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88,31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90,53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0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1331 S.Paulo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86,96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90,70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0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1344 Marília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88,89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0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1346 Pres. Prudente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90,91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92,31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0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1332 Santo André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87,50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92,68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0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1353 Sorocaba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92,73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93,65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0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1340 Bauru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91,67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94,12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7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1354 S.José do Rio Preto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92,86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94,12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7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1351 S.José dos Campos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94,74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94,74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0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1345 Piracicaba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91,43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94,92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0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1576 Caraguatatuba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0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1335 Osasco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93,33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7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1573 Pres. Venceslau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94,44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0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1336 Araçatuba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0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1341 Botucatu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0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1347 Registro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0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1575 Itapeva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0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072" marR="7072" marT="70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</a:t>
                      </a:r>
                    </a:p>
                  </a:txBody>
                  <a:tcPr marL="7072" marR="7072" marT="70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</a:t>
                      </a:r>
                    </a:p>
                  </a:txBody>
                  <a:tcPr marL="7072" marR="7072" marT="70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96,30</a:t>
                      </a:r>
                    </a:p>
                  </a:txBody>
                  <a:tcPr marL="7072" marR="7072" marT="70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740</a:t>
                      </a:r>
                    </a:p>
                  </a:txBody>
                  <a:tcPr marL="7072" marR="7072" marT="70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</a:t>
                      </a:r>
                    </a:p>
                  </a:txBody>
                  <a:tcPr marL="7072" marR="7072" marT="70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90,35</a:t>
                      </a:r>
                    </a:p>
                  </a:txBody>
                  <a:tcPr marL="7072" marR="7072" marT="70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1052</a:t>
                      </a:r>
                    </a:p>
                  </a:txBody>
                  <a:tcPr marL="7072" marR="7072" marT="70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1143</a:t>
                      </a:r>
                    </a:p>
                  </a:txBody>
                  <a:tcPr marL="7072" marR="7072" marT="70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92,04</a:t>
                      </a:r>
                    </a:p>
                  </a:txBody>
                  <a:tcPr marL="7072" marR="7072" marT="70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4572000" y="15067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Proporção de cura dos casos </a:t>
            </a:r>
          </a:p>
          <a:p>
            <a:r>
              <a:rPr lang="pt-BR" dirty="0">
                <a:solidFill>
                  <a:srgbClr val="000000"/>
                </a:solidFill>
              </a:rPr>
              <a:t>Novos de hanseníase </a:t>
            </a:r>
          </a:p>
          <a:p>
            <a:r>
              <a:rPr lang="pt-BR" dirty="0">
                <a:solidFill>
                  <a:srgbClr val="000000"/>
                </a:solidFill>
              </a:rPr>
              <a:t>Diagnosticados nos anos das </a:t>
            </a:r>
            <a:r>
              <a:rPr lang="pt-BR" dirty="0" err="1">
                <a:solidFill>
                  <a:srgbClr val="000000"/>
                </a:solidFill>
              </a:rPr>
              <a:t>coortes,segundo</a:t>
            </a:r>
            <a:r>
              <a:rPr lang="pt-BR" dirty="0">
                <a:solidFill>
                  <a:srgbClr val="000000"/>
                </a:solidFill>
              </a:rPr>
              <a:t> GVE de </a:t>
            </a:r>
          </a:p>
          <a:p>
            <a:r>
              <a:rPr lang="pt-BR" dirty="0">
                <a:solidFill>
                  <a:srgbClr val="000000"/>
                </a:solidFill>
              </a:rPr>
              <a:t>residência,</a:t>
            </a:r>
          </a:p>
          <a:p>
            <a:r>
              <a:rPr lang="pt-BR" dirty="0">
                <a:solidFill>
                  <a:srgbClr val="000000"/>
                </a:solidFill>
              </a:rPr>
              <a:t>Estado de São Paulo, 2016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81707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853" cy="6849519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926" y="-8467"/>
            <a:ext cx="9144000" cy="6857986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35114"/>
              </p:ext>
            </p:extLst>
          </p:nvPr>
        </p:nvGraphicFramePr>
        <p:xfrm>
          <a:off x="3219430" y="39309"/>
          <a:ext cx="5822025" cy="6762434"/>
        </p:xfrm>
        <a:graphic>
          <a:graphicData uri="http://schemas.openxmlformats.org/drawingml/2006/table">
            <a:tbl>
              <a:tblPr/>
              <a:tblGrid>
                <a:gridCol w="1583610"/>
                <a:gridCol w="470935"/>
                <a:gridCol w="470935"/>
                <a:gridCol w="470935"/>
                <a:gridCol w="470935"/>
                <a:gridCol w="470935"/>
                <a:gridCol w="470935"/>
                <a:gridCol w="470935"/>
                <a:gridCol w="470935"/>
                <a:gridCol w="470935"/>
              </a:tblGrid>
              <a:tr h="21132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GVE Res. Atual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COORTEPB(2015)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2" marR="7072" marT="70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COORTEMB(2014)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2" marR="7072" marT="70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COORTEPBMB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2265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Cura</a:t>
                      </a:r>
                    </a:p>
                  </a:txBody>
                  <a:tcPr marL="7072" marR="7072" marT="70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072" marR="7072" marT="70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%Cura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PB</a:t>
                      </a:r>
                    </a:p>
                  </a:txBody>
                  <a:tcPr marL="7072" marR="7072" marT="70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Cura</a:t>
                      </a:r>
                    </a:p>
                  </a:txBody>
                  <a:tcPr marL="7072" marR="7072" marT="70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072" marR="7072" marT="70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%Cura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MB</a:t>
                      </a:r>
                    </a:p>
                  </a:txBody>
                  <a:tcPr marL="7072" marR="7072" marT="70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Cura</a:t>
                      </a:r>
                    </a:p>
                  </a:txBody>
                  <a:tcPr marL="7072" marR="7072" marT="70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072" marR="7072" marT="70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%Cura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PBMB</a:t>
                      </a:r>
                    </a:p>
                  </a:txBody>
                  <a:tcPr marL="7072" marR="7072" marT="70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1352 Taubaté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78,95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84,62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1339 Barretos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85,71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86,36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86,21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1337 Araraquara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85,71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87,50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1338 Assis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66,67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92,31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87,50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1350 S.João da Boa Vista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83,33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87,50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1574 Jales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83,33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89,19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87,76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1342 Campinas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97,14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83,87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88,66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1334 Franco da Rocha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87,50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1333 Mogi das Cruzes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86,36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90,32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1343 Franca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88,00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90,32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1349 Santos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82,35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90,32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1348 Ribeirão Preto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88,31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90,53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1331 S.Paulo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95,00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86,96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90,70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1344 Marília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88,89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92,00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1346 Pres. Prudente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90,91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92,31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1332 Santo André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87,50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92,68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1353 Sorocaba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92,73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93,65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1340 Bauru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91,67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94,12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1354 S.José do Rio Preto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92,86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94,12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1351 S.José dos Campos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94,74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94,74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1345 Piracicaba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91,43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94,92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1576 Caraguatatuba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95,00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1335 Osasco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93,33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95,12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1573 Pres. Venceslau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94,44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95,92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1336 Araçatuba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1341 Botucatu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1347 Registro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1575 Itapeva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32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324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96,30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740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819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90,35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1052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1143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92,04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-1" y="284880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Proporção de cura dos casos </a:t>
            </a:r>
            <a:endParaRPr lang="pt-BR" dirty="0" smtClean="0">
              <a:solidFill>
                <a:srgbClr val="000000"/>
              </a:solidFill>
            </a:endParaRPr>
          </a:p>
          <a:p>
            <a:r>
              <a:rPr lang="pt-BR" dirty="0" smtClean="0">
                <a:solidFill>
                  <a:srgbClr val="000000"/>
                </a:solidFill>
              </a:rPr>
              <a:t>Novos de </a:t>
            </a:r>
            <a:r>
              <a:rPr lang="pt-BR" dirty="0">
                <a:solidFill>
                  <a:srgbClr val="000000"/>
                </a:solidFill>
              </a:rPr>
              <a:t>hanseníase </a:t>
            </a:r>
            <a:endParaRPr lang="pt-BR" dirty="0" smtClean="0">
              <a:solidFill>
                <a:srgbClr val="000000"/>
              </a:solidFill>
            </a:endParaRPr>
          </a:p>
          <a:p>
            <a:r>
              <a:rPr lang="pt-BR" dirty="0" smtClean="0">
                <a:solidFill>
                  <a:srgbClr val="000000"/>
                </a:solidFill>
              </a:rPr>
              <a:t>Diagnosticados nos </a:t>
            </a:r>
            <a:r>
              <a:rPr lang="pt-BR" dirty="0">
                <a:solidFill>
                  <a:srgbClr val="000000"/>
                </a:solidFill>
              </a:rPr>
              <a:t>anos das </a:t>
            </a:r>
            <a:r>
              <a:rPr lang="pt-BR" dirty="0" err="1" smtClean="0">
                <a:solidFill>
                  <a:srgbClr val="000000"/>
                </a:solidFill>
              </a:rPr>
              <a:t>coortes,segundo</a:t>
            </a:r>
            <a:r>
              <a:rPr lang="pt-BR" dirty="0" smtClean="0">
                <a:solidFill>
                  <a:srgbClr val="000000"/>
                </a:solidFill>
              </a:rPr>
              <a:t> GVE de </a:t>
            </a:r>
          </a:p>
          <a:p>
            <a:r>
              <a:rPr lang="pt-BR" dirty="0" smtClean="0">
                <a:solidFill>
                  <a:srgbClr val="000000"/>
                </a:solidFill>
              </a:rPr>
              <a:t>residência,</a:t>
            </a:r>
          </a:p>
          <a:p>
            <a:r>
              <a:rPr lang="pt-BR" dirty="0" smtClean="0">
                <a:solidFill>
                  <a:srgbClr val="000000"/>
                </a:solidFill>
              </a:rPr>
              <a:t>Estado de São Paulo, 2016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717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1549747"/>
              </p:ext>
            </p:extLst>
          </p:nvPr>
        </p:nvGraphicFramePr>
        <p:xfrm>
          <a:off x="158262" y="0"/>
          <a:ext cx="8985737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783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525256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092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68" y="367773"/>
            <a:ext cx="8066128" cy="537429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pt-BR" sz="2400" dirty="0"/>
              <a:t>Coeficiente de Grau II de </a:t>
            </a:r>
            <a:r>
              <a:rPr lang="pt-BR" sz="2400" dirty="0" smtClean="0"/>
              <a:t>Incapacidades* </a:t>
            </a:r>
            <a:r>
              <a:rPr lang="pt-BR" sz="2400" dirty="0"/>
              <a:t>no Diagnóstico, Estado de São Paulo, </a:t>
            </a:r>
            <a:r>
              <a:rPr lang="pt-BR" sz="2400" dirty="0" smtClean="0"/>
              <a:t>2015</a:t>
            </a:r>
            <a:endParaRPr lang="en-US" sz="800" spc="-104" dirty="0">
              <a:solidFill>
                <a:srgbClr val="005825"/>
              </a:solidFill>
              <a:latin typeface="Calibri"/>
              <a:ea typeface="+mn-ea"/>
              <a:cs typeface="Arial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6410726"/>
              </p:ext>
            </p:extLst>
          </p:nvPr>
        </p:nvGraphicFramePr>
        <p:xfrm>
          <a:off x="1143000" y="1548731"/>
          <a:ext cx="7516628" cy="4429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tângulo 3"/>
          <p:cNvSpPr/>
          <p:nvPr/>
        </p:nvSpPr>
        <p:spPr>
          <a:xfrm>
            <a:off x="1632012" y="6146969"/>
            <a:ext cx="115768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dirty="0"/>
              <a:t>*(p/ 1.0000.000 hab.)</a:t>
            </a:r>
          </a:p>
        </p:txBody>
      </p:sp>
    </p:spTree>
    <p:extLst>
      <p:ext uri="{BB962C8B-B14F-4D97-AF65-F5344CB8AC3E}">
        <p14:creationId xmlns:p14="http://schemas.microsoft.com/office/powerpoint/2010/main" val="8191512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amil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188" y="1734284"/>
            <a:ext cx="985838" cy="489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tângulo 1"/>
          <p:cNvSpPr/>
          <p:nvPr/>
        </p:nvSpPr>
        <p:spPr>
          <a:xfrm>
            <a:off x="2286000" y="264417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 sz="1600" b="1" i="0" u="none" strike="noStrike" kern="1200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r>
              <a:rPr lang="en-US" dirty="0" err="1"/>
              <a:t>Proporção</a:t>
            </a:r>
            <a:r>
              <a:rPr lang="en-US" dirty="0"/>
              <a:t> de </a:t>
            </a:r>
            <a:r>
              <a:rPr lang="en-US" dirty="0" err="1"/>
              <a:t>Examinads</a:t>
            </a:r>
            <a:r>
              <a:rPr lang="en-US" dirty="0"/>
              <a:t> entre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contatos</a:t>
            </a:r>
            <a:r>
              <a:rPr lang="en-US" dirty="0"/>
              <a:t> </a:t>
            </a:r>
            <a:r>
              <a:rPr lang="en-US" dirty="0" err="1"/>
              <a:t>intradomiciliares</a:t>
            </a:r>
            <a:r>
              <a:rPr lang="en-US" dirty="0"/>
              <a:t> de </a:t>
            </a:r>
            <a:r>
              <a:rPr lang="en-US" dirty="0" err="1"/>
              <a:t>casos</a:t>
            </a:r>
            <a:r>
              <a:rPr lang="en-US" dirty="0"/>
              <a:t> </a:t>
            </a:r>
            <a:r>
              <a:rPr lang="en-US" dirty="0" err="1"/>
              <a:t>novos</a:t>
            </a:r>
            <a:r>
              <a:rPr lang="en-US" dirty="0"/>
              <a:t> de </a:t>
            </a:r>
            <a:r>
              <a:rPr lang="en-US" dirty="0" err="1"/>
              <a:t>hanseníase</a:t>
            </a:r>
            <a:r>
              <a:rPr lang="en-US" dirty="0"/>
              <a:t>, Estado de São Paulo, 2004-12. &amp; </a:t>
            </a:r>
            <a:r>
              <a:rPr lang="pt-BR" dirty="0"/>
              <a:t>Proporção de Contatos Examinados dos Casos Novos de Hanseníase da Coortes, </a:t>
            </a:r>
            <a:r>
              <a:rPr lang="pt-BR" dirty="0" err="1"/>
              <a:t>distribuidos</a:t>
            </a:r>
            <a:r>
              <a:rPr lang="pt-BR" dirty="0"/>
              <a:t> segundo GVE,</a:t>
            </a:r>
            <a:r>
              <a:rPr lang="en-US" b="1" dirty="0"/>
              <a:t> </a:t>
            </a:r>
          </a:p>
          <a:p>
            <a:pPr algn="r">
              <a:defRPr sz="1600" b="1" i="0" u="none" strike="noStrike" kern="1200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r>
              <a:rPr lang="en-US" b="1" dirty="0"/>
              <a:t>Estado de São Paulo, 2014</a:t>
            </a:r>
            <a:endParaRPr lang="en-US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144025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51525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2764284"/>
              </p:ext>
            </p:extLst>
          </p:nvPr>
        </p:nvGraphicFramePr>
        <p:xfrm>
          <a:off x="457200" y="1600200"/>
          <a:ext cx="7879087" cy="4489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1954"/>
                <a:gridCol w="2082118"/>
                <a:gridCol w="675005"/>
                <a:gridCol w="675005"/>
                <a:gridCol w="675005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Indicador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Desagregado</a:t>
                      </a:r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pt-BR" dirty="0" smtClean="0"/>
                        <a:t>1. Detecção Anual de Casos Novos por 100.000hab.</a:t>
                      </a:r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Taxa de Casos Novos por Sexo</a:t>
                      </a:r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rgbClr val="FF0000"/>
                          </a:solidFill>
                        </a:rPr>
                        <a:t>2,7</a:t>
                      </a:r>
                      <a:endParaRPr lang="pt-BR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rgbClr val="FF0000"/>
                          </a:solidFill>
                        </a:rPr>
                        <a:t>2,65</a:t>
                      </a:r>
                      <a:endParaRPr lang="pt-BR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rgbClr val="FF0000"/>
                          </a:solidFill>
                        </a:rPr>
                        <a:t>3,17</a:t>
                      </a:r>
                      <a:endParaRPr lang="pt-BR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Taxa de Casos Novos por Idade</a:t>
                      </a:r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sym typeface="Wingdings"/>
                        </a:rPr>
                        <a:t>2,70</a:t>
                      </a:r>
                      <a:endParaRPr lang="pt-BR" sz="14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0,35</a:t>
                      </a:r>
                      <a:endParaRPr lang="pt-BR" sz="14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2. Prevalência pontual ou de ponto por 10.000ha.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sym typeface="Wingdings"/>
                        </a:rPr>
                        <a:t>0,38</a:t>
                      </a:r>
                      <a:endParaRPr lang="pt-BR" sz="14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3.Proporção de Casos Novos com Grau 2 de Incapacidade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Proporção por Sexo</a:t>
                      </a:r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14,23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10,44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17,35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4.Numero de IG2 entre os casos novos pediátricos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sym typeface="Wingdings"/>
                        </a:rPr>
                        <a:t>6,45</a:t>
                      </a: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5. Número de Recidivas entre os casos notificados 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sym typeface="Wingdings"/>
                        </a:rPr>
                        <a:t>7,73</a:t>
                      </a: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6. Proporção de casos MB entre os casos novos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sym typeface="Wingdings"/>
                        </a:rPr>
                        <a:t>74,52</a:t>
                      </a: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7. Taxa de Conclusão de PQT em todos os casos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sym typeface="Wingdings"/>
                        </a:rPr>
                        <a:t>42,56</a:t>
                      </a: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8. Disponibilidade do</a:t>
                      </a:r>
                      <a:r>
                        <a:rPr lang="pt-BR" baseline="0" dirty="0" smtClean="0"/>
                        <a:t> sistema de notificação de casos pela internet que permita a desagregação por idade, sexo, local de residência e outros critérios pertinentes ( por exemplo, estrangeiros).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sym typeface="Wingdings"/>
                        </a:rPr>
                        <a:t></a:t>
                      </a: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Indicadores para o Monitoramento</a:t>
            </a:r>
            <a:br>
              <a:rPr lang="pt-BR" dirty="0"/>
            </a:br>
            <a:r>
              <a:rPr lang="pt-BR" dirty="0"/>
              <a:t>Proposta da Estratégia Global 2016-2010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374" y="1686965"/>
            <a:ext cx="246530" cy="24653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229" y="1698171"/>
            <a:ext cx="224118" cy="22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2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3506964"/>
              </p:ext>
            </p:extLst>
          </p:nvPr>
        </p:nvGraphicFramePr>
        <p:xfrm>
          <a:off x="457200" y="1600200"/>
          <a:ext cx="7832682" cy="4026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9097"/>
                <a:gridCol w="1188077"/>
                <a:gridCol w="630503"/>
                <a:gridCol w="675005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Indicador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Desagregado</a:t>
                      </a:r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7293">
                <a:tc>
                  <a:txBody>
                    <a:bodyPr/>
                    <a:lstStyle/>
                    <a:p>
                      <a:r>
                        <a:rPr lang="pt-BR" dirty="0" smtClean="0"/>
                        <a:t>9. Proporção de Contatos Examinados entre os registrados</a:t>
                      </a:r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92,18</a:t>
                      </a: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10. Proporção de pacientes submetidos à avaliação de incapacidades ao final do tratamento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Sexo</a:t>
                      </a: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93,90</a:t>
                      </a: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92,59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11. Proporção de pacientes que apresentaram reação entre os casos novos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11,13</a:t>
                      </a: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5,14</a:t>
                      </a: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21,35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12. Proporção de reações ocorridas depois do tratamento entre o nº total  de reações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13. Numero de pacientes curados com novas incapacidades não presentes no final do tratamento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14. Proporção de pessoas afetadas por hanseníase em programas de apoio e </a:t>
                      </a:r>
                      <a:r>
                        <a:rPr lang="pt-BR" dirty="0" err="1" smtClean="0"/>
                        <a:t>auto-cuidado</a:t>
                      </a:r>
                      <a:r>
                        <a:rPr lang="pt-BR" dirty="0" smtClean="0"/>
                        <a:t> entre pacientes com grau IG1</a:t>
                      </a:r>
                      <a:r>
                        <a:rPr lang="pt-BR" baseline="0" dirty="0" smtClean="0"/>
                        <a:t> e IG2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15.Legislação discriminatória contra as pessoas afetadas pela hanseníase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... </a:t>
                      </a: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16. Normas e ou regulamentações facilitadoras da inclusão de pessoas afetadas pela hanseníase e suas comunidades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...</a:t>
                      </a: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Retângulo 2"/>
          <p:cNvSpPr/>
          <p:nvPr/>
        </p:nvSpPr>
        <p:spPr>
          <a:xfrm>
            <a:off x="525672" y="4226246"/>
            <a:ext cx="5212195" cy="457198"/>
          </a:xfrm>
          <a:prstGeom prst="rect">
            <a:avLst/>
          </a:prstGeom>
          <a:solidFill>
            <a:srgbClr val="E9EDF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50" dirty="0" smtClean="0">
                <a:solidFill>
                  <a:srgbClr val="C00000"/>
                </a:solidFill>
              </a:rPr>
              <a:t>Traduzindo: 14. Entre aqueles com IG1 e IG2 quantos participam de programas de</a:t>
            </a:r>
          </a:p>
          <a:p>
            <a:r>
              <a:rPr lang="pt-BR" sz="1050" dirty="0" smtClean="0">
                <a:solidFill>
                  <a:srgbClr val="C00000"/>
                </a:solidFill>
              </a:rPr>
              <a:t> apoio e </a:t>
            </a:r>
            <a:r>
              <a:rPr lang="pt-BR" sz="1050" dirty="0" err="1" smtClean="0">
                <a:solidFill>
                  <a:srgbClr val="C00000"/>
                </a:solidFill>
              </a:rPr>
              <a:t>auto-cuidado</a:t>
            </a:r>
            <a:endParaRPr lang="pt-BR" sz="1050" dirty="0">
              <a:solidFill>
                <a:srgbClr val="C0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 rot="20467869">
            <a:off x="5908086" y="3421783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C00000"/>
                </a:solidFill>
              </a:rPr>
              <a:t>especial</a:t>
            </a:r>
            <a:endParaRPr lang="pt-BR" sz="1200" dirty="0">
              <a:solidFill>
                <a:srgbClr val="C0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 rot="20467869">
            <a:off x="6044250" y="4733990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C00000"/>
                </a:solidFill>
              </a:rPr>
              <a:t>especial</a:t>
            </a:r>
            <a:endParaRPr lang="pt-BR" sz="1200" dirty="0">
              <a:solidFill>
                <a:srgbClr val="C000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 rot="20467869">
            <a:off x="6111259" y="5187301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C00000"/>
                </a:solidFill>
              </a:rPr>
              <a:t>especial</a:t>
            </a:r>
            <a:endParaRPr lang="pt-BR" sz="1200" dirty="0">
              <a:solidFill>
                <a:srgbClr val="C000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 rot="20467869">
            <a:off x="5977242" y="3823696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C00000"/>
                </a:solidFill>
              </a:rPr>
              <a:t>especial</a:t>
            </a:r>
            <a:endParaRPr lang="pt-BR" sz="1200" dirty="0">
              <a:solidFill>
                <a:srgbClr val="C0000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 rot="20467869">
            <a:off x="5977242" y="4345810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C00000"/>
                </a:solidFill>
              </a:rPr>
              <a:t>especial</a:t>
            </a:r>
            <a:endParaRPr lang="pt-BR" sz="1200" dirty="0">
              <a:solidFill>
                <a:srgbClr val="C00000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Indicadores para o Monitoramento</a:t>
            </a:r>
            <a:br>
              <a:rPr lang="pt-BR" dirty="0"/>
            </a:br>
            <a:r>
              <a:rPr lang="pt-BR" dirty="0"/>
              <a:t>Proposta da Estratégia Global 2016-2010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374" y="1686965"/>
            <a:ext cx="246530" cy="24653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757" y="1686965"/>
            <a:ext cx="224118" cy="22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9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6294804"/>
              </p:ext>
            </p:extLst>
          </p:nvPr>
        </p:nvGraphicFramePr>
        <p:xfrm>
          <a:off x="457200" y="1600200"/>
          <a:ext cx="8229600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6867"/>
                <a:gridCol w="1371600"/>
                <a:gridCol w="601133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Indicador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Desagregado</a:t>
                      </a:r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7293">
                <a:tc>
                  <a:txBody>
                    <a:bodyPr/>
                    <a:lstStyle/>
                    <a:p>
                      <a:r>
                        <a:rPr lang="pt-BR" dirty="0" smtClean="0"/>
                        <a:t>17. Pessoas afetadas ou associações de pessoas afetadas  com participação na</a:t>
                      </a:r>
                      <a:r>
                        <a:rPr lang="pt-BR" baseline="0" dirty="0" smtClean="0"/>
                        <a:t> atenção (ou seja, para a promoção de causa, educação em saúde, detecção ou tratamento</a:t>
                      </a:r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ym typeface="Wingdings"/>
                        </a:rPr>
                        <a:t></a:t>
                      </a:r>
                      <a:endParaRPr lang="pt-BR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18.Uso de pontuação na escala de participação para avaliar a participação social das pessoas afetadas pela hanseníase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ym typeface="Wingdings"/>
                        </a:rPr>
                        <a:t></a:t>
                      </a:r>
                      <a:endParaRPr lang="pt-BR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19.Disponibilidade de</a:t>
                      </a:r>
                      <a:r>
                        <a:rPr lang="pt-BR" baseline="0" dirty="0" smtClean="0"/>
                        <a:t> dados para avaliar o nível de estigma na comunidade e os pacientes e trabalhadores de saúde 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ym typeface="Wingdings"/>
                        </a:rPr>
                        <a:t></a:t>
                      </a:r>
                      <a:endParaRPr lang="pt-BR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20. Existência de uma parceria com o setor privado: organizações não governamentais (ONGs),</a:t>
                      </a:r>
                      <a:r>
                        <a:rPr lang="pt-BR" baseline="0" dirty="0" smtClean="0"/>
                        <a:t> organizações comunitárias (OC), provedores privados tradicionais e alopáticos e outros semelhantes para detecção de casos/referência, atenção e/ou apoio social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ym typeface="Wingdings"/>
                        </a:rPr>
                        <a:t></a:t>
                      </a:r>
                      <a:endParaRPr lang="pt-BR" sz="1800" dirty="0" smtClean="0"/>
                    </a:p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21. Manutenção de uma coalizão contra a hanseníase formada por vários interessados diretos ( por si próprio ou como parte de uma coalizão nacional contra doenças tropicais negligenciadas, tuberculose ou incapacidades)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ym typeface="Wingdings"/>
                        </a:rPr>
                        <a:t></a:t>
                      </a:r>
                      <a:endParaRPr lang="pt-BR" sz="1800" dirty="0" smtClean="0"/>
                    </a:p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22. Acesso a testes para avaliar a resistência</a:t>
                      </a:r>
                      <a:r>
                        <a:rPr lang="pt-BR" baseline="0" dirty="0" smtClean="0"/>
                        <a:t> a medicamentos contra a hanseníase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ym typeface="Wingdings"/>
                        </a:rPr>
                        <a:t></a:t>
                      </a:r>
                      <a:endParaRPr lang="pt-BR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23. Número</a:t>
                      </a:r>
                      <a:r>
                        <a:rPr lang="pt-BR" baseline="0" dirty="0" smtClean="0"/>
                        <a:t> e proporção de casos resistentes a medicamentos</a:t>
                      </a:r>
                    </a:p>
                    <a:p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329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ym typeface="Wingdings"/>
                        </a:rPr>
                        <a:t></a:t>
                      </a:r>
                      <a:endParaRPr lang="pt-BR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 rot="20467869">
            <a:off x="7044266" y="2159000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C00000"/>
                </a:solidFill>
              </a:rPr>
              <a:t>especial</a:t>
            </a:r>
            <a:endParaRPr lang="pt-BR" sz="1200" dirty="0">
              <a:solidFill>
                <a:srgbClr val="C0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 rot="20467869">
            <a:off x="7087572" y="3208569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C00000"/>
                </a:solidFill>
              </a:rPr>
              <a:t>especial</a:t>
            </a:r>
            <a:endParaRPr lang="pt-BR" sz="1200" dirty="0">
              <a:solidFill>
                <a:srgbClr val="C0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 rot="20467869">
            <a:off x="7061525" y="2705287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C00000"/>
                </a:solidFill>
              </a:rPr>
              <a:t>especial</a:t>
            </a:r>
            <a:endParaRPr lang="pt-BR" sz="1200" dirty="0">
              <a:solidFill>
                <a:srgbClr val="C0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 rot="20467869">
            <a:off x="7162799" y="3875373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C00000"/>
                </a:solidFill>
              </a:rPr>
              <a:t>especial</a:t>
            </a:r>
            <a:endParaRPr lang="pt-BR" sz="1200" dirty="0">
              <a:solidFill>
                <a:srgbClr val="C0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 rot="20467869">
            <a:off x="7162800" y="4648201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C00000"/>
                </a:solidFill>
              </a:rPr>
              <a:t>especial</a:t>
            </a:r>
            <a:endParaRPr lang="pt-BR" sz="1200" dirty="0">
              <a:solidFill>
                <a:srgbClr val="C0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 rot="20467869">
            <a:off x="7307057" y="5151481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C00000"/>
                </a:solidFill>
              </a:rPr>
              <a:t>especial</a:t>
            </a:r>
            <a:endParaRPr lang="pt-BR" sz="1200" dirty="0">
              <a:solidFill>
                <a:srgbClr val="C000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 rot="20467869">
            <a:off x="7315200" y="5571068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C00000"/>
                </a:solidFill>
              </a:rPr>
              <a:t>especial</a:t>
            </a:r>
            <a:endParaRPr lang="pt-BR" sz="1200" dirty="0">
              <a:solidFill>
                <a:srgbClr val="C00000"/>
              </a:solidFill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Indicadores para o Monitoramento</a:t>
            </a:r>
            <a:br>
              <a:rPr lang="pt-BR" dirty="0"/>
            </a:br>
            <a:r>
              <a:rPr lang="pt-BR" dirty="0"/>
              <a:t>Proposta da Estratégia Global 2016-2010</a:t>
            </a:r>
          </a:p>
        </p:txBody>
      </p:sp>
    </p:spTree>
    <p:extLst>
      <p:ext uri="{BB962C8B-B14F-4D97-AF65-F5344CB8AC3E}">
        <p14:creationId xmlns:p14="http://schemas.microsoft.com/office/powerpoint/2010/main" val="118483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sign padrã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ívico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Cívico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ívico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4324</TotalTime>
  <Words>18382</Words>
  <Application>Microsoft Office PowerPoint</Application>
  <PresentationFormat>Apresentação na tela (4:3)</PresentationFormat>
  <Paragraphs>3400</Paragraphs>
  <Slides>100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slides</vt:lpstr>
      </vt:variant>
      <vt:variant>
        <vt:i4>100</vt:i4>
      </vt:variant>
    </vt:vector>
  </HeadingPairs>
  <TitlesOfParts>
    <vt:vector size="103" baseType="lpstr">
      <vt:lpstr>Design padrão</vt:lpstr>
      <vt:lpstr>24_Office Theme</vt:lpstr>
      <vt:lpstr>1_Cívico</vt:lpstr>
      <vt:lpstr>Apresentação do PowerPoint</vt:lpstr>
      <vt:lpstr>Situação Epidemiológica Atual da Hanseníase Estado de São Paulo.  Programa Estadual de Controle da Hanseníase Divisão Técnica de Vigilância Epidemiológica em Hanseníase do CVE</vt:lpstr>
      <vt:lpstr>Quais são os indicadores que utilizamos para avaliar a endemia hansênica?</vt:lpstr>
      <vt:lpstr>Quais são os indicadores que utilizamos para avaliar a endemia hansênica?</vt:lpstr>
      <vt:lpstr>Estratégia Global para Hanseníase  2016 a 2020</vt:lpstr>
      <vt:lpstr>Estratégia Global para Hanseníase  2016 a 2020</vt:lpstr>
      <vt:lpstr>PROPÓSITO</vt:lpstr>
      <vt:lpstr>Indicadores Indiretos</vt:lpstr>
      <vt:lpstr>Propósito - Resultados para 2020 </vt:lpstr>
      <vt:lpstr>2. Estigma e Discriminação</vt:lpstr>
      <vt:lpstr>Apresentação do PowerPoint</vt:lpstr>
      <vt:lpstr>Indicadores para o Monitoramento Proposta da Estratégia Global 2016-2010</vt:lpstr>
      <vt:lpstr>Indicadores para o Monitoramento Proposta da Estratégia Global 2016-2010</vt:lpstr>
      <vt:lpstr>Indicadores para o Monitoramento Proposta da Estratégia Global 2016-2010</vt:lpstr>
      <vt:lpstr>PRINCIPIOS NORTEADORES</vt:lpstr>
      <vt:lpstr>Pilares  Estratégicos</vt:lpstr>
      <vt:lpstr>Apresentação do PowerPoint</vt:lpstr>
      <vt:lpstr>Apresentação do PowerPoint</vt:lpstr>
      <vt:lpstr>Mudança no Cálculo da Prevalência</vt:lpstr>
      <vt:lpstr>Apresentação do PowerPoint</vt:lpstr>
      <vt:lpstr>Detecção de casos novos que registraram 1.000  ou mais casos novos 2002-15.</vt:lpstr>
      <vt:lpstr>Apresentação do PowerPoint</vt:lpstr>
      <vt:lpstr>Apresentação do PowerPoint</vt:lpstr>
      <vt:lpstr>PLANO INTEGRADO DE AÇÕES ESTRATÉGICAS DE ELIMINAÇÃO DA HANSENÍASE, FILARIOSE, ESQUISTOSSOMOSE E ONCOCERCOSE COMO PROBLEMA DE SAÚDE PÚBLICA, TRACOMA COMO CAUSA DE CEGUEIRA E CONTROLE DAS GEOHELMINTÍASES   Plano de Ação 2011 a 2015  </vt:lpstr>
      <vt:lpstr>Hanseníase segundo  UF de residência e Região, Brasil,  </vt:lpstr>
      <vt:lpstr>Hanseníase segundo  UF de residência e Região, Brasil,  </vt:lpstr>
      <vt:lpstr>Apresentação do PowerPoint</vt:lpstr>
      <vt:lpstr>Apresentação do PowerPoint</vt:lpstr>
      <vt:lpstr>Apresentação do PowerPoint</vt:lpstr>
      <vt:lpstr>Detecção</vt:lpstr>
      <vt:lpstr>                       Situação Epidemiológica, Estado de São Paulo,1988-16.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Prevalência de Hanseníase  segundo GVE de residência, Estado de São Paulo, 2016.</vt:lpstr>
      <vt:lpstr>Número de Municípios segundo níveis de prevalência de hanseníase,                                 Estado de São Paulo, 2016.</vt:lpstr>
      <vt:lpstr>Casos Novos Detectados de Hanseníase,  Estado de São Paulo, 2016</vt:lpstr>
      <vt:lpstr>Série Histórica do Coeficiente de Detecção de Casos de Hanseníase, Estado de São Paulo, 2005-15.</vt:lpstr>
      <vt:lpstr>Série Histórica do Coeficiente de Detecção de Casos de Hanseníase, Estado de São Paulo, 2005-15.</vt:lpstr>
      <vt:lpstr>Série Histórica do Coeficiente de Detecção de Casos de Hanseníase, Estado de São Paulo, 2005-15.</vt:lpstr>
      <vt:lpstr>Série Histórica do Coeficiente de Detecção de Casos de Hanseníase, Estado de São Paulo, 2005-15.</vt:lpstr>
      <vt:lpstr>Série Histórica do Coeficiente de Detecção de Casos de Hanseníase, Estado de São Paulo, 2005-15.</vt:lpstr>
      <vt:lpstr>Série Histórica do Coeficiente de Detecção de Casos de Hanseníase, Estado de São Paulo, 2005-15.</vt:lpstr>
      <vt:lpstr>Série Histórica do Coeficiente de Detecção de Casos de Hanseníase, Estado de São Paulo, 2005-15.</vt:lpstr>
      <vt:lpstr>Série Histórica do Coeficiente de Detecção de Casos de Hanseníase, Estado de São Paulo, 2005-15.</vt:lpstr>
      <vt:lpstr>Série Histórica do Coeficiente de Detecção de Casos de Hanseníase, Estado de São Paulo, 2005-15.</vt:lpstr>
      <vt:lpstr>Série Histórica do Coeficiente de Detecção de Casos de Hanseníase, Estado de São Paulo, 2005-15.</vt:lpstr>
      <vt:lpstr>Série Histórica do Coeficiente de Detecção de Casos de Hanseníase, Estado de São Paulo, 2005-15.</vt:lpstr>
      <vt:lpstr>Série Histórica do Coeficiente de Detecção de Casos de Hanseníase, Estado de São Paulo, 2005-15.</vt:lpstr>
      <vt:lpstr>Distribuição de municípios do segundo o nível de detecção de hanseníase(1),Estado São Paulo, 2006-16.</vt:lpstr>
      <vt:lpstr>Série Histórica do Coeficiente de Detecção de Casos de Hanseníase, segundo município de residência Estado de São Paulo, 2005-16.</vt:lpstr>
      <vt:lpstr>Série Histórica do Coeficiente de Detecção de Casos de Hanseníase, segundo município de residência Estado de São Paulo, 2005-16.</vt:lpstr>
      <vt:lpstr>Série Histórica do Coeficiente de Detecção de Casos de Hanseníase, segundo município de residência Estado de São Paulo, 2005-16.</vt:lpstr>
      <vt:lpstr>Série Histórica do Coeficiente de Detecção de Casos de Hanseníase, segundo município de residência Estado de São Paulo, 2005-16.</vt:lpstr>
      <vt:lpstr>Série Histórica do Coeficiente de Detecção de Casos de Hanseníase, segundo município de residência Estado de São Paulo, 2005-16.</vt:lpstr>
      <vt:lpstr>Série Histórica do Coeficiente de Detecção de Casos de Hanseníase, segundo município de residência Estado de São Paulo, 2005-16.</vt:lpstr>
      <vt:lpstr>Série Histórica do Coeficiente de Detecção de Casos de Hanseníase, segundo município de residência Estado de São Paulo, 2005-16.</vt:lpstr>
      <vt:lpstr>Série Histórica do Coeficiente de Detecção de Casos de Hanseníase, segundo município de residência Estado de São Paulo, 2005-16.</vt:lpstr>
      <vt:lpstr>Série Histórica do Coeficiente de Detecção de Casos de Hanseníase, segundo município de residência Estado de São Paulo, 2005-16.</vt:lpstr>
      <vt:lpstr>Série Histórica do Coeficiente de Detecção de Casos de Hanseníase, segundo município de residência Estado de São Paulo, 2005-16.</vt:lpstr>
      <vt:lpstr>Série Histórica do Coeficiente de Detecção de Casos de Hanseníase, segundo município de residência Estado de São Paulo, 2005-16.</vt:lpstr>
      <vt:lpstr>Série Histórica do Coeficiente de Detecção de Casos de Hanseníase, segundo município de residência Estado de São Paulo, 2005-16.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Coeficiente de Grau II de Incapacidades* no Diagnóstico, Estado de São Paulo, 2015</vt:lpstr>
      <vt:lpstr>Apresentação do PowerPoint</vt:lpstr>
      <vt:lpstr>Indicadores para o Monitoramento Proposta da Estratégia Global 2016-2010</vt:lpstr>
      <vt:lpstr>Indicadores para o Monitoramento Proposta da Estratégia Global 2016-2010</vt:lpstr>
      <vt:lpstr>Indicadores para o Monitoramento Proposta da Estratégia Global 2016-2010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mary lise carvalho marzliak</dc:creator>
  <cp:lastModifiedBy>Mary Lise C. Marzliak</cp:lastModifiedBy>
  <cp:revision>343</cp:revision>
  <cp:lastPrinted>2017-05-15T19:57:33Z</cp:lastPrinted>
  <dcterms:created xsi:type="dcterms:W3CDTF">2014-03-16T23:38:23Z</dcterms:created>
  <dcterms:modified xsi:type="dcterms:W3CDTF">2017-05-25T20:45:35Z</dcterms:modified>
</cp:coreProperties>
</file>