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6" r:id="rId1"/>
  </p:sldMasterIdLst>
  <p:notesMasterIdLst>
    <p:notesMasterId r:id="rId29"/>
  </p:notesMasterIdLst>
  <p:sldIdLst>
    <p:sldId id="432" r:id="rId2"/>
    <p:sldId id="437" r:id="rId3"/>
    <p:sldId id="436" r:id="rId4"/>
    <p:sldId id="435" r:id="rId5"/>
    <p:sldId id="434" r:id="rId6"/>
    <p:sldId id="433" r:id="rId7"/>
    <p:sldId id="438" r:id="rId8"/>
    <p:sldId id="257" r:id="rId9"/>
    <p:sldId id="439" r:id="rId10"/>
    <p:sldId id="440" r:id="rId11"/>
    <p:sldId id="449" r:id="rId12"/>
    <p:sldId id="448" r:id="rId13"/>
    <p:sldId id="447" r:id="rId14"/>
    <p:sldId id="446" r:id="rId15"/>
    <p:sldId id="445" r:id="rId16"/>
    <p:sldId id="451" r:id="rId17"/>
    <p:sldId id="450" r:id="rId18"/>
    <p:sldId id="444" r:id="rId19"/>
    <p:sldId id="443" r:id="rId20"/>
    <p:sldId id="457" r:id="rId21"/>
    <p:sldId id="456" r:id="rId22"/>
    <p:sldId id="455" r:id="rId23"/>
    <p:sldId id="454" r:id="rId24"/>
    <p:sldId id="453" r:id="rId25"/>
    <p:sldId id="452" r:id="rId26"/>
    <p:sldId id="442" r:id="rId27"/>
    <p:sldId id="258" r:id="rId28"/>
  </p:sldIdLst>
  <p:sldSz cx="12192000" cy="6858000"/>
  <p:notesSz cx="6858000" cy="9144000"/>
  <p:defaultText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édio 2 - Ênfas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4" autoAdjust="0"/>
    <p:restoredTop sz="94660"/>
  </p:normalViewPr>
  <p:slideViewPr>
    <p:cSldViewPr snapToGrid="0">
      <p:cViewPr varScale="1">
        <p:scale>
          <a:sx n="90" d="100"/>
          <a:sy n="90" d="100"/>
        </p:scale>
        <p:origin x="576" y="9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Cabeçalh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pt-BR"/>
          </a:p>
        </p:txBody>
      </p:sp>
      <p:sp>
        <p:nvSpPr>
          <p:cNvPr id="3" name="Espaço Reservado para Dat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482C1BA-C221-4D85-B797-08CCDEA7CD8F}" type="datetimeFigureOut">
              <a:rPr lang="pt-BR" smtClean="0"/>
              <a:t>04/04/2023</a:t>
            </a:fld>
            <a:endParaRPr lang="pt-BR"/>
          </a:p>
        </p:txBody>
      </p:sp>
      <p:sp>
        <p:nvSpPr>
          <p:cNvPr id="4" name="Espaço Reservado para Imagem de Slide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pt-BR"/>
          </a:p>
        </p:txBody>
      </p:sp>
      <p:sp>
        <p:nvSpPr>
          <p:cNvPr id="5" name="Espaço Reservado para Anotaçõ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6" name="Espaço Reservado para Rodapé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pt-BR"/>
          </a:p>
        </p:txBody>
      </p:sp>
      <p:sp>
        <p:nvSpPr>
          <p:cNvPr id="7" name="Espaço Reservado para Número de Slid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31D039A-9B40-4F75-A219-19CBB19BAACB}" type="slidenum">
              <a:rPr lang="pt-BR" smtClean="0"/>
              <a:t>‹nº›</a:t>
            </a:fld>
            <a:endParaRPr lang="pt-BR"/>
          </a:p>
        </p:txBody>
      </p:sp>
    </p:spTree>
    <p:extLst>
      <p:ext uri="{BB962C8B-B14F-4D97-AF65-F5344CB8AC3E}">
        <p14:creationId xmlns:p14="http://schemas.microsoft.com/office/powerpoint/2010/main" val="410824741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emf"/><Relationship Id="rId1" Type="http://schemas.openxmlformats.org/officeDocument/2006/relationships/slideMaster" Target="../slideMasters/slideMaster1.xml"/><Relationship Id="rId6" Type="http://schemas.openxmlformats.org/officeDocument/2006/relationships/image" Target="../media/image7.png"/><Relationship Id="rId5" Type="http://schemas.openxmlformats.org/officeDocument/2006/relationships/image" Target="../media/image6.jpg"/><Relationship Id="rId4" Type="http://schemas.openxmlformats.org/officeDocument/2006/relationships/image" Target="../media/image5.emf"/></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Slide de Título">
    <p:spTree>
      <p:nvGrpSpPr>
        <p:cNvPr id="1" name=""/>
        <p:cNvGrpSpPr/>
        <p:nvPr/>
      </p:nvGrpSpPr>
      <p:grpSpPr>
        <a:xfrm>
          <a:off x="0" y="0"/>
          <a:ext cx="0" cy="0"/>
          <a:chOff x="0" y="0"/>
          <a:chExt cx="0" cy="0"/>
        </a:xfrm>
      </p:grpSpPr>
      <p:pic>
        <p:nvPicPr>
          <p:cNvPr id="12" name="Imagem 11">
            <a:extLst>
              <a:ext uri="{FF2B5EF4-FFF2-40B4-BE49-F238E27FC236}">
                <a16:creationId xmlns:a16="http://schemas.microsoft.com/office/drawing/2014/main" id="{13166C7A-2093-D6C3-1015-7D2F61716367}"/>
              </a:ext>
            </a:extLst>
          </p:cNvPr>
          <p:cNvPicPr>
            <a:picLocks noChangeAspect="1"/>
          </p:cNvPicPr>
          <p:nvPr userDrawn="1"/>
        </p:nvPicPr>
        <p:blipFill>
          <a:blip r:embed="rId2"/>
          <a:stretch>
            <a:fillRect/>
          </a:stretch>
        </p:blipFill>
        <p:spPr>
          <a:xfrm>
            <a:off x="0" y="1"/>
            <a:ext cx="12192000" cy="6858000"/>
          </a:xfrm>
          <a:prstGeom prst="rect">
            <a:avLst/>
          </a:prstGeom>
        </p:spPr>
      </p:pic>
      <p:pic>
        <p:nvPicPr>
          <p:cNvPr id="13" name="Imagem 12" descr="Ícone&#10;&#10;Descrição gerada automaticamente">
            <a:extLst>
              <a:ext uri="{FF2B5EF4-FFF2-40B4-BE49-F238E27FC236}">
                <a16:creationId xmlns:a16="http://schemas.microsoft.com/office/drawing/2014/main" id="{A316BF18-71C4-6DFB-3899-55975135C04A}"/>
              </a:ext>
            </a:extLst>
          </p:cNvPr>
          <p:cNvPicPr>
            <a:picLocks noChangeAspect="1"/>
          </p:cNvPicPr>
          <p:nvPr userDrawn="1"/>
        </p:nvPicPr>
        <p:blipFill>
          <a:blip r:embed="rId3"/>
          <a:stretch>
            <a:fillRect/>
          </a:stretch>
        </p:blipFill>
        <p:spPr>
          <a:xfrm>
            <a:off x="870780" y="4186431"/>
            <a:ext cx="6006010" cy="2458672"/>
          </a:xfrm>
          <a:prstGeom prst="rect">
            <a:avLst/>
          </a:prstGeom>
        </p:spPr>
      </p:pic>
    </p:spTree>
    <p:extLst>
      <p:ext uri="{BB962C8B-B14F-4D97-AF65-F5344CB8AC3E}">
        <p14:creationId xmlns:p14="http://schemas.microsoft.com/office/powerpoint/2010/main" val="18940165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Slide de Título">
    <p:spTree>
      <p:nvGrpSpPr>
        <p:cNvPr id="1" name=""/>
        <p:cNvGrpSpPr/>
        <p:nvPr/>
      </p:nvGrpSpPr>
      <p:grpSpPr>
        <a:xfrm>
          <a:off x="0" y="0"/>
          <a:ext cx="0" cy="0"/>
          <a:chOff x="0" y="0"/>
          <a:chExt cx="0" cy="0"/>
        </a:xfrm>
      </p:grpSpPr>
      <p:pic>
        <p:nvPicPr>
          <p:cNvPr id="7" name="Imagem 6">
            <a:extLst>
              <a:ext uri="{FF2B5EF4-FFF2-40B4-BE49-F238E27FC236}">
                <a16:creationId xmlns:a16="http://schemas.microsoft.com/office/drawing/2014/main" id="{2BC81048-106F-8A9F-3659-84DE7A503A84}"/>
              </a:ext>
            </a:extLst>
          </p:cNvPr>
          <p:cNvPicPr>
            <a:picLocks noChangeAspect="1"/>
          </p:cNvPicPr>
          <p:nvPr userDrawn="1"/>
        </p:nvPicPr>
        <p:blipFill>
          <a:blip r:embed="rId2"/>
          <a:stretch>
            <a:fillRect/>
          </a:stretch>
        </p:blipFill>
        <p:spPr>
          <a:xfrm>
            <a:off x="11609540" y="112734"/>
            <a:ext cx="432148" cy="202979"/>
          </a:xfrm>
          <a:prstGeom prst="rect">
            <a:avLst/>
          </a:prstGeom>
        </p:spPr>
      </p:pic>
      <p:pic>
        <p:nvPicPr>
          <p:cNvPr id="9" name="Imagem 8">
            <a:extLst>
              <a:ext uri="{FF2B5EF4-FFF2-40B4-BE49-F238E27FC236}">
                <a16:creationId xmlns:a16="http://schemas.microsoft.com/office/drawing/2014/main" id="{709CC232-D3EB-DEAC-D4F6-281456733994}"/>
              </a:ext>
            </a:extLst>
          </p:cNvPr>
          <p:cNvPicPr>
            <a:picLocks noChangeAspect="1"/>
          </p:cNvPicPr>
          <p:nvPr userDrawn="1"/>
        </p:nvPicPr>
        <p:blipFill>
          <a:blip r:embed="rId3"/>
          <a:stretch>
            <a:fillRect/>
          </a:stretch>
        </p:blipFill>
        <p:spPr>
          <a:xfrm>
            <a:off x="0" y="6710505"/>
            <a:ext cx="12192001" cy="145732"/>
          </a:xfrm>
          <a:prstGeom prst="rect">
            <a:avLst/>
          </a:prstGeom>
        </p:spPr>
      </p:pic>
      <p:pic>
        <p:nvPicPr>
          <p:cNvPr id="2" name="Imagem 1">
            <a:extLst>
              <a:ext uri="{FF2B5EF4-FFF2-40B4-BE49-F238E27FC236}">
                <a16:creationId xmlns:a16="http://schemas.microsoft.com/office/drawing/2014/main" id="{2BA6CA09-CC7F-1786-B476-36C72373C4AE}"/>
              </a:ext>
            </a:extLst>
          </p:cNvPr>
          <p:cNvPicPr>
            <a:picLocks noChangeAspect="1"/>
          </p:cNvPicPr>
          <p:nvPr userDrawn="1"/>
        </p:nvPicPr>
        <p:blipFill>
          <a:blip r:embed="rId4"/>
          <a:stretch>
            <a:fillRect/>
          </a:stretch>
        </p:blipFill>
        <p:spPr>
          <a:xfrm>
            <a:off x="150312" y="112734"/>
            <a:ext cx="1876817" cy="88669"/>
          </a:xfrm>
          <a:prstGeom prst="rect">
            <a:avLst/>
          </a:prstGeom>
        </p:spPr>
      </p:pic>
      <p:pic>
        <p:nvPicPr>
          <p:cNvPr id="3" name="Imagem 2">
            <a:extLst>
              <a:ext uri="{FF2B5EF4-FFF2-40B4-BE49-F238E27FC236}">
                <a16:creationId xmlns:a16="http://schemas.microsoft.com/office/drawing/2014/main" id="{D7C47377-7674-8059-EC18-23B0E72F057B}"/>
              </a:ext>
            </a:extLst>
          </p:cNvPr>
          <p:cNvPicPr>
            <a:picLocks noChangeAspect="1"/>
          </p:cNvPicPr>
          <p:nvPr userDrawn="1"/>
        </p:nvPicPr>
        <p:blipFill>
          <a:blip r:embed="rId5"/>
          <a:stretch>
            <a:fillRect/>
          </a:stretch>
        </p:blipFill>
        <p:spPr>
          <a:xfrm>
            <a:off x="10708398" y="83343"/>
            <a:ext cx="513790" cy="261566"/>
          </a:xfrm>
          <a:prstGeom prst="rect">
            <a:avLst/>
          </a:prstGeom>
        </p:spPr>
      </p:pic>
      <p:pic>
        <p:nvPicPr>
          <p:cNvPr id="4" name="Imagem 3">
            <a:extLst>
              <a:ext uri="{FF2B5EF4-FFF2-40B4-BE49-F238E27FC236}">
                <a16:creationId xmlns:a16="http://schemas.microsoft.com/office/drawing/2014/main" id="{386D4528-106C-E8FF-B56B-1462435391DC}"/>
              </a:ext>
            </a:extLst>
          </p:cNvPr>
          <p:cNvPicPr>
            <a:picLocks noChangeAspect="1"/>
          </p:cNvPicPr>
          <p:nvPr userDrawn="1"/>
        </p:nvPicPr>
        <p:blipFill>
          <a:blip r:embed="rId6"/>
          <a:stretch>
            <a:fillRect/>
          </a:stretch>
        </p:blipFill>
        <p:spPr>
          <a:xfrm>
            <a:off x="9317206" y="111043"/>
            <a:ext cx="1003840" cy="197286"/>
          </a:xfrm>
          <a:prstGeom prst="rect">
            <a:avLst/>
          </a:prstGeom>
        </p:spPr>
      </p:pic>
    </p:spTree>
    <p:extLst>
      <p:ext uri="{BB962C8B-B14F-4D97-AF65-F5344CB8AC3E}">
        <p14:creationId xmlns:p14="http://schemas.microsoft.com/office/powerpoint/2010/main" val="335573077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Slide de Título">
    <p:spTree>
      <p:nvGrpSpPr>
        <p:cNvPr id="1" name=""/>
        <p:cNvGrpSpPr/>
        <p:nvPr/>
      </p:nvGrpSpPr>
      <p:grpSpPr>
        <a:xfrm>
          <a:off x="0" y="0"/>
          <a:ext cx="0" cy="0"/>
          <a:chOff x="0" y="0"/>
          <a:chExt cx="0" cy="0"/>
        </a:xfrm>
      </p:grpSpPr>
      <p:pic>
        <p:nvPicPr>
          <p:cNvPr id="9" name="Imagem 8">
            <a:extLst>
              <a:ext uri="{FF2B5EF4-FFF2-40B4-BE49-F238E27FC236}">
                <a16:creationId xmlns:a16="http://schemas.microsoft.com/office/drawing/2014/main" id="{709CC232-D3EB-DEAC-D4F6-281456733994}"/>
              </a:ext>
            </a:extLst>
          </p:cNvPr>
          <p:cNvPicPr>
            <a:picLocks noChangeAspect="1"/>
          </p:cNvPicPr>
          <p:nvPr userDrawn="1"/>
        </p:nvPicPr>
        <p:blipFill>
          <a:blip r:embed="rId2"/>
          <a:stretch>
            <a:fillRect/>
          </a:stretch>
        </p:blipFill>
        <p:spPr>
          <a:xfrm>
            <a:off x="0" y="6710505"/>
            <a:ext cx="12192001" cy="145732"/>
          </a:xfrm>
          <a:prstGeom prst="rect">
            <a:avLst/>
          </a:prstGeom>
        </p:spPr>
      </p:pic>
      <p:pic>
        <p:nvPicPr>
          <p:cNvPr id="4" name="Imagem 3" descr="Ícone&#10;&#10;Descrição gerada automaticamente">
            <a:extLst>
              <a:ext uri="{FF2B5EF4-FFF2-40B4-BE49-F238E27FC236}">
                <a16:creationId xmlns:a16="http://schemas.microsoft.com/office/drawing/2014/main" id="{77005AB1-27D9-0AF0-A364-55A4177135FA}"/>
              </a:ext>
            </a:extLst>
          </p:cNvPr>
          <p:cNvPicPr>
            <a:picLocks noChangeAspect="1"/>
          </p:cNvPicPr>
          <p:nvPr userDrawn="1"/>
        </p:nvPicPr>
        <p:blipFill>
          <a:blip r:embed="rId3"/>
          <a:stretch>
            <a:fillRect/>
          </a:stretch>
        </p:blipFill>
        <p:spPr>
          <a:xfrm>
            <a:off x="3092995" y="1924406"/>
            <a:ext cx="6006010" cy="2458672"/>
          </a:xfrm>
          <a:prstGeom prst="rect">
            <a:avLst/>
          </a:prstGeom>
        </p:spPr>
      </p:pic>
    </p:spTree>
    <p:extLst>
      <p:ext uri="{BB962C8B-B14F-4D97-AF65-F5344CB8AC3E}">
        <p14:creationId xmlns:p14="http://schemas.microsoft.com/office/powerpoint/2010/main" val="1875243943"/>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63000">
              <a:schemeClr val="accent6">
                <a:lumMod val="40000"/>
                <a:lumOff val="60000"/>
              </a:schemeClr>
            </a:gs>
            <a:gs pos="100000">
              <a:schemeClr val="accent1">
                <a:lumMod val="30000"/>
                <a:lumOff val="70000"/>
              </a:schemeClr>
            </a:gs>
          </a:gsLst>
          <a:lin ang="5400000" scaled="1"/>
          <a:tileRect/>
        </a:gra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041750026"/>
      </p:ext>
    </p:extLst>
  </p:cSld>
  <p:clrMap bg1="lt1" tx1="dk1" bg2="lt2" tx2="dk2" accent1="accent1" accent2="accent2" accent3="accent3" accent4="accent4" accent5="accent5" accent6="accent6" hlink="hlink" folHlink="folHlink"/>
  <p:sldLayoutIdLst>
    <p:sldLayoutId id="2147483707" r:id="rId1"/>
    <p:sldLayoutId id="2147483708" r:id="rId2"/>
    <p:sldLayoutId id="2147483709" r:id="rId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2.xml"/><Relationship Id="rId4" Type="http://schemas.openxmlformats.org/officeDocument/2006/relationships/image" Target="../media/image35.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hyperlink" Target="mailto:mbuzzar@saude.sp.gov.br" TargetMode="External"/><Relationship Id="rId2" Type="http://schemas.openxmlformats.org/officeDocument/2006/relationships/image" Target="../media/image4.emf"/><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emf"/><Relationship Id="rId1" Type="http://schemas.openxmlformats.org/officeDocument/2006/relationships/slideLayout" Target="../slideLayouts/slideLayout2.xml"/><Relationship Id="rId6" Type="http://schemas.openxmlformats.org/officeDocument/2006/relationships/image" Target="../media/image12.emf"/><Relationship Id="rId5" Type="http://schemas.openxmlformats.org/officeDocument/2006/relationships/image" Target="../media/image11.emf"/><Relationship Id="rId4" Type="http://schemas.openxmlformats.org/officeDocument/2006/relationships/image" Target="../media/image10.jpeg"/></Relationships>
</file>

<file path=ppt/slides/_rels/slide4.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image" Target="../media/image13.em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image" Target="../media/image20.emf"/><Relationship Id="rId3" Type="http://schemas.openxmlformats.org/officeDocument/2006/relationships/image" Target="../media/image15.emf"/><Relationship Id="rId7" Type="http://schemas.openxmlformats.org/officeDocument/2006/relationships/image" Target="../media/image19.emf"/><Relationship Id="rId2" Type="http://schemas.openxmlformats.org/officeDocument/2006/relationships/image" Target="../media/image14.emf"/><Relationship Id="rId1" Type="http://schemas.openxmlformats.org/officeDocument/2006/relationships/slideLayout" Target="../slideLayouts/slideLayout2.xml"/><Relationship Id="rId6" Type="http://schemas.openxmlformats.org/officeDocument/2006/relationships/image" Target="../media/image18.jpeg"/><Relationship Id="rId5" Type="http://schemas.openxmlformats.org/officeDocument/2006/relationships/image" Target="../media/image17.jpeg"/><Relationship Id="rId4" Type="http://schemas.openxmlformats.org/officeDocument/2006/relationships/image" Target="../media/image16.png"/></Relationships>
</file>

<file path=ppt/slides/_rels/slide6.xml.rels><?xml version="1.0" encoding="UTF-8" standalone="yes"?>
<Relationships xmlns="http://schemas.openxmlformats.org/package/2006/relationships"><Relationship Id="rId8" Type="http://schemas.openxmlformats.org/officeDocument/2006/relationships/image" Target="../media/image27.emf"/><Relationship Id="rId3" Type="http://schemas.openxmlformats.org/officeDocument/2006/relationships/image" Target="../media/image22.emf"/><Relationship Id="rId7" Type="http://schemas.openxmlformats.org/officeDocument/2006/relationships/image" Target="../media/image26.emf"/><Relationship Id="rId2" Type="http://schemas.openxmlformats.org/officeDocument/2006/relationships/image" Target="../media/image21.emf"/><Relationship Id="rId1" Type="http://schemas.openxmlformats.org/officeDocument/2006/relationships/slideLayout" Target="../slideLayouts/slideLayout2.xml"/><Relationship Id="rId6" Type="http://schemas.openxmlformats.org/officeDocument/2006/relationships/image" Target="../media/image25.emf"/><Relationship Id="rId5" Type="http://schemas.openxmlformats.org/officeDocument/2006/relationships/image" Target="../media/image24.emf"/><Relationship Id="rId4" Type="http://schemas.openxmlformats.org/officeDocument/2006/relationships/image" Target="../media/image23.jpeg"/></Relationships>
</file>

<file path=ppt/slides/_rels/slide7.xml.rels><?xml version="1.0" encoding="UTF-8" standalone="yes"?>
<Relationships xmlns="http://schemas.openxmlformats.org/package/2006/relationships"><Relationship Id="rId3" Type="http://schemas.openxmlformats.org/officeDocument/2006/relationships/image" Target="../media/image29.emf"/><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jpeg"/><Relationship Id="rId1" Type="http://schemas.openxmlformats.org/officeDocument/2006/relationships/slideLayout" Target="../slideLayouts/slideLayout2.xml"/><Relationship Id="rId4" Type="http://schemas.openxmlformats.org/officeDocument/2006/relationships/image" Target="../media/image32.emf"/></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ítulo 1">
            <a:extLst>
              <a:ext uri="{FF2B5EF4-FFF2-40B4-BE49-F238E27FC236}">
                <a16:creationId xmlns:a16="http://schemas.microsoft.com/office/drawing/2014/main" id="{B8D3994E-2F48-AC7A-CB89-89DE77EB8EAA}"/>
              </a:ext>
            </a:extLst>
          </p:cNvPr>
          <p:cNvSpPr txBox="1">
            <a:spLocks/>
          </p:cNvSpPr>
          <p:nvPr/>
        </p:nvSpPr>
        <p:spPr>
          <a:xfrm>
            <a:off x="6096000" y="4231759"/>
            <a:ext cx="6095999" cy="2339162"/>
          </a:xfrm>
          <a:prstGeom prst="rect">
            <a:avLst/>
          </a:prstGeom>
        </p:spPr>
        <p:txBody>
          <a:bodyPr anchor="t">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150000"/>
              </a:lnSpc>
              <a:spcBef>
                <a:spcPct val="0"/>
              </a:spcBef>
              <a:spcAft>
                <a:spcPts val="0"/>
              </a:spcAft>
              <a:buClrTx/>
              <a:buSzTx/>
              <a:buFontTx/>
              <a:buNone/>
              <a:tabLst/>
              <a:defRPr/>
            </a:pPr>
            <a:endParaRPr kumimoji="0" lang="pt-BR" sz="1000" b="1" i="0" u="none" strike="noStrike" kern="1200" cap="none" spc="0" normalizeH="0" baseline="0" noProof="0" dirty="0">
              <a:ln>
                <a:noFill/>
              </a:ln>
              <a:solidFill>
                <a:srgbClr val="FF0000"/>
              </a:solidFill>
              <a:effectLst/>
              <a:uLnTx/>
              <a:uFillTx/>
              <a:latin typeface="Verdana" panose="020B0604030504040204" pitchFamily="34" charset="0"/>
              <a:ea typeface="Verdana" panose="020B0604030504040204" pitchFamily="34" charset="0"/>
              <a:cs typeface="Verdana" panose="020B0604030504040204" pitchFamily="34" charset="0"/>
            </a:endParaRPr>
          </a:p>
          <a:p>
            <a:pPr marL="0" marR="0" lvl="0" indent="0" algn="l" defTabSz="914400" rtl="0" eaLnBrk="1" fontAlgn="auto" latinLnBrk="0" hangingPunct="1">
              <a:lnSpc>
                <a:spcPct val="150000"/>
              </a:lnSpc>
              <a:spcBef>
                <a:spcPct val="0"/>
              </a:spcBef>
              <a:spcAft>
                <a:spcPts val="0"/>
              </a:spcAft>
              <a:buClrTx/>
              <a:buSzTx/>
              <a:buFontTx/>
              <a:buNone/>
              <a:tabLst/>
              <a:defRPr/>
            </a:pPr>
            <a:endParaRPr lang="pt-BR" sz="1000" b="1" dirty="0">
              <a:solidFill>
                <a:srgbClr val="FF0000"/>
              </a:solidFill>
              <a:latin typeface="Verdana" panose="020B0604030504040204" pitchFamily="34" charset="0"/>
              <a:ea typeface="Verdana" panose="020B0604030504040204" pitchFamily="34" charset="0"/>
              <a:cs typeface="Verdana" panose="020B0604030504040204" pitchFamily="34" charset="0"/>
            </a:endParaRPr>
          </a:p>
          <a:p>
            <a:pPr marL="0" marR="0" lvl="0" indent="0" algn="l" defTabSz="914400" rtl="0" eaLnBrk="1" fontAlgn="auto" latinLnBrk="0" hangingPunct="1">
              <a:lnSpc>
                <a:spcPct val="150000"/>
              </a:lnSpc>
              <a:spcBef>
                <a:spcPct val="0"/>
              </a:spcBef>
              <a:spcAft>
                <a:spcPts val="0"/>
              </a:spcAft>
              <a:buClrTx/>
              <a:buSzTx/>
              <a:buFontTx/>
              <a:buNone/>
              <a:tabLst/>
              <a:defRPr/>
            </a:pPr>
            <a:r>
              <a:rPr kumimoji="0" lang="pt-BR" sz="2500" b="1" i="0" u="none" strike="noStrike" kern="1200" cap="none" spc="0" normalizeH="0" baseline="0" noProof="0" dirty="0">
                <a:ln>
                  <a:noFill/>
                </a:ln>
                <a:solidFill>
                  <a:srgbClr val="FF0000"/>
                </a:solidFill>
                <a:effectLst/>
                <a:uLnTx/>
                <a:uFillTx/>
                <a:latin typeface="Verdana" panose="020B0604030504040204" pitchFamily="34" charset="0"/>
                <a:ea typeface="Verdana" panose="020B0604030504040204" pitchFamily="34" charset="0"/>
                <a:cs typeface="Verdana" panose="020B0604030504040204" pitchFamily="34" charset="0"/>
              </a:rPr>
              <a:t>LEPTOSPIROSE E AS ENCHENTES</a:t>
            </a:r>
          </a:p>
          <a:p>
            <a:pPr marL="0" marR="0" lvl="0" indent="0" algn="l" defTabSz="914400" rtl="0" eaLnBrk="1" fontAlgn="auto" latinLnBrk="0" hangingPunct="1">
              <a:lnSpc>
                <a:spcPct val="150000"/>
              </a:lnSpc>
              <a:spcBef>
                <a:spcPct val="0"/>
              </a:spcBef>
              <a:spcAft>
                <a:spcPts val="0"/>
              </a:spcAft>
              <a:buClrTx/>
              <a:buSzTx/>
              <a:buFontTx/>
              <a:buNone/>
              <a:tabLst/>
              <a:defRPr/>
            </a:pPr>
            <a:r>
              <a:rPr lang="pt-BR" sz="2500" b="1" dirty="0">
                <a:solidFill>
                  <a:srgbClr val="FF0000"/>
                </a:solidFill>
                <a:latin typeface="Verdana" panose="020B0604030504040204" pitchFamily="34" charset="0"/>
                <a:ea typeface="Verdana" panose="020B0604030504040204" pitchFamily="34" charset="0"/>
                <a:cs typeface="Verdana" panose="020B0604030504040204" pitchFamily="34" charset="0"/>
              </a:rPr>
              <a:t>                04/04/2023</a:t>
            </a:r>
            <a:endParaRPr kumimoji="0" lang="pt-BR" sz="2500" b="1" i="0" u="none" strike="noStrike" kern="1200" cap="none" spc="0" normalizeH="0" baseline="0" noProof="0" dirty="0">
              <a:ln>
                <a:noFill/>
              </a:ln>
              <a:solidFill>
                <a:srgbClr val="FF0000"/>
              </a:solidFill>
              <a:effectLst/>
              <a:uLnTx/>
              <a:uFillTx/>
              <a:latin typeface="Verdana" panose="020B0604030504040204" pitchFamily="34" charset="0"/>
              <a:ea typeface="Verdana" panose="020B0604030504040204" pitchFamily="34" charset="0"/>
              <a:cs typeface="Verdana" panose="020B0604030504040204" pitchFamily="34" charset="0"/>
            </a:endParaRPr>
          </a:p>
          <a:p>
            <a:pPr marL="0" marR="0" lvl="0" indent="0" algn="l" defTabSz="914400" rtl="0" eaLnBrk="1" fontAlgn="auto" latinLnBrk="0" hangingPunct="1">
              <a:lnSpc>
                <a:spcPct val="150000"/>
              </a:lnSpc>
              <a:spcBef>
                <a:spcPct val="0"/>
              </a:spcBef>
              <a:spcAft>
                <a:spcPts val="0"/>
              </a:spcAft>
              <a:buClrTx/>
              <a:buSzTx/>
              <a:buFontTx/>
              <a:buNone/>
              <a:tabLst/>
              <a:defRPr/>
            </a:pPr>
            <a:endParaRPr kumimoji="0" lang="pt-BR" sz="10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125532255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026">
            <a:extLst>
              <a:ext uri="{FF2B5EF4-FFF2-40B4-BE49-F238E27FC236}">
                <a16:creationId xmlns:a16="http://schemas.microsoft.com/office/drawing/2014/main" id="{41A9C728-015B-097B-E61B-71B389934820}"/>
              </a:ext>
            </a:extLst>
          </p:cNvPr>
          <p:cNvSpPr>
            <a:spLocks noChangeArrowheads="1"/>
          </p:cNvSpPr>
          <p:nvPr/>
        </p:nvSpPr>
        <p:spPr bwMode="auto">
          <a:xfrm>
            <a:off x="289835" y="135468"/>
            <a:ext cx="10498667" cy="14562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lr>
                <a:srgbClr val="9BBB59"/>
              </a:buClr>
              <a:buSzPct val="95000"/>
              <a:buFont typeface="Wingdings 2" panose="05020102010507070707" pitchFamily="18" charset="2"/>
              <a:buChar char=""/>
              <a:defRPr sz="2600">
                <a:solidFill>
                  <a:schemeClr val="tx1"/>
                </a:solidFill>
                <a:latin typeface="Constantia" panose="02030602050306030303" pitchFamily="18" charset="0"/>
              </a:defRPr>
            </a:lvl1pPr>
            <a:lvl2pPr marL="742950" indent="-285750" eaLnBrk="0" hangingPunct="0">
              <a:spcBef>
                <a:spcPct val="20000"/>
              </a:spcBef>
              <a:buClr>
                <a:schemeClr val="accent1"/>
              </a:buClr>
              <a:buSzPct val="85000"/>
              <a:buFont typeface="Wingdings 2" panose="05020102010507070707" pitchFamily="18" charset="2"/>
              <a:buChar char=""/>
              <a:defRPr sz="2400">
                <a:solidFill>
                  <a:schemeClr val="tx1"/>
                </a:solidFill>
                <a:latin typeface="Constantia" panose="02030602050306030303" pitchFamily="18" charset="0"/>
              </a:defRPr>
            </a:lvl2pPr>
            <a:lvl3pPr marL="1143000" indent="-228600" eaLnBrk="0" hangingPunct="0">
              <a:spcBef>
                <a:spcPct val="20000"/>
              </a:spcBef>
              <a:buClr>
                <a:schemeClr val="accent2"/>
              </a:buClr>
              <a:buSzPct val="70000"/>
              <a:buFont typeface="Wingdings 2" panose="05020102010507070707" pitchFamily="18" charset="2"/>
              <a:buChar char=""/>
              <a:defRPr sz="2100">
                <a:solidFill>
                  <a:schemeClr val="tx1"/>
                </a:solidFill>
                <a:latin typeface="Constantia" panose="02030602050306030303" pitchFamily="18" charset="0"/>
              </a:defRPr>
            </a:lvl3pPr>
            <a:lvl4pPr marL="1600200" indent="-228600" eaLnBrk="0" hangingPunct="0">
              <a:spcBef>
                <a:spcPct val="20000"/>
              </a:spcBef>
              <a:buClr>
                <a:srgbClr val="9BBB59"/>
              </a:buClr>
              <a:buSzPct val="65000"/>
              <a:buFont typeface="Wingdings 2" panose="05020102010507070707" pitchFamily="18" charset="2"/>
              <a:buChar char=""/>
              <a:defRPr sz="2000">
                <a:solidFill>
                  <a:schemeClr val="tx1"/>
                </a:solidFill>
                <a:latin typeface="Constantia" panose="02030602050306030303" pitchFamily="18" charset="0"/>
              </a:defRPr>
            </a:lvl4pPr>
            <a:lvl5pPr marL="2057400" indent="-228600" eaLnBrk="0" hangingPunct="0">
              <a:spcBef>
                <a:spcPct val="20000"/>
              </a:spcBef>
              <a:buClr>
                <a:srgbClr val="8064A2"/>
              </a:buClr>
              <a:buSzPct val="65000"/>
              <a:buFont typeface="Wingdings 2" panose="05020102010507070707" pitchFamily="18" charset="2"/>
              <a:buChar char=""/>
              <a:defRPr sz="2000">
                <a:solidFill>
                  <a:schemeClr val="tx1"/>
                </a:solidFill>
                <a:latin typeface="Constantia" panose="02030602050306030303" pitchFamily="18" charset="0"/>
              </a:defRPr>
            </a:lvl5pPr>
            <a:lvl6pPr marL="2514600" indent="-228600" eaLnBrk="0" fontAlgn="base" hangingPunct="0">
              <a:spcBef>
                <a:spcPct val="20000"/>
              </a:spcBef>
              <a:spcAft>
                <a:spcPct val="0"/>
              </a:spcAft>
              <a:buClr>
                <a:srgbClr val="8064A2"/>
              </a:buClr>
              <a:buSzPct val="65000"/>
              <a:buFont typeface="Wingdings 2" panose="05020102010507070707" pitchFamily="18" charset="2"/>
              <a:buChar char=""/>
              <a:defRPr sz="2000">
                <a:solidFill>
                  <a:schemeClr val="tx1"/>
                </a:solidFill>
                <a:latin typeface="Constantia" panose="02030602050306030303" pitchFamily="18" charset="0"/>
              </a:defRPr>
            </a:lvl6pPr>
            <a:lvl7pPr marL="2971800" indent="-228600" eaLnBrk="0" fontAlgn="base" hangingPunct="0">
              <a:spcBef>
                <a:spcPct val="20000"/>
              </a:spcBef>
              <a:spcAft>
                <a:spcPct val="0"/>
              </a:spcAft>
              <a:buClr>
                <a:srgbClr val="8064A2"/>
              </a:buClr>
              <a:buSzPct val="65000"/>
              <a:buFont typeface="Wingdings 2" panose="05020102010507070707" pitchFamily="18" charset="2"/>
              <a:buChar char=""/>
              <a:defRPr sz="2000">
                <a:solidFill>
                  <a:schemeClr val="tx1"/>
                </a:solidFill>
                <a:latin typeface="Constantia" panose="02030602050306030303" pitchFamily="18" charset="0"/>
              </a:defRPr>
            </a:lvl7pPr>
            <a:lvl8pPr marL="3429000" indent="-228600" eaLnBrk="0" fontAlgn="base" hangingPunct="0">
              <a:spcBef>
                <a:spcPct val="20000"/>
              </a:spcBef>
              <a:spcAft>
                <a:spcPct val="0"/>
              </a:spcAft>
              <a:buClr>
                <a:srgbClr val="8064A2"/>
              </a:buClr>
              <a:buSzPct val="65000"/>
              <a:buFont typeface="Wingdings 2" panose="05020102010507070707" pitchFamily="18" charset="2"/>
              <a:buChar char=""/>
              <a:defRPr sz="2000">
                <a:solidFill>
                  <a:schemeClr val="tx1"/>
                </a:solidFill>
                <a:latin typeface="Constantia" panose="02030602050306030303" pitchFamily="18" charset="0"/>
              </a:defRPr>
            </a:lvl8pPr>
            <a:lvl9pPr marL="3886200" indent="-228600" eaLnBrk="0" fontAlgn="base" hangingPunct="0">
              <a:spcBef>
                <a:spcPct val="20000"/>
              </a:spcBef>
              <a:spcAft>
                <a:spcPct val="0"/>
              </a:spcAft>
              <a:buClr>
                <a:srgbClr val="8064A2"/>
              </a:buClr>
              <a:buSzPct val="65000"/>
              <a:buFont typeface="Wingdings 2" panose="05020102010507070707" pitchFamily="18" charset="2"/>
              <a:buChar char=""/>
              <a:defRPr sz="2000">
                <a:solidFill>
                  <a:schemeClr val="tx1"/>
                </a:solidFill>
                <a:latin typeface="Constantia" panose="02030602050306030303" pitchFamily="18" charset="0"/>
              </a:defRPr>
            </a:lvl9pPr>
          </a:lstStyle>
          <a:p>
            <a:pPr eaLnBrk="1" fontAlgn="base" hangingPunct="1">
              <a:spcBef>
                <a:spcPct val="0"/>
              </a:spcBef>
              <a:spcAft>
                <a:spcPct val="0"/>
              </a:spcAft>
              <a:buClrTx/>
              <a:buSzTx/>
              <a:buNone/>
            </a:pPr>
            <a:r>
              <a:rPr lang="pt-BR" altLang="pt-BR" sz="3600" b="1" dirty="0">
                <a:solidFill>
                  <a:srgbClr val="C00000"/>
                </a:solidFill>
                <a:latin typeface="Times New Roman" panose="02020603050405020304" pitchFamily="18" charset="0"/>
              </a:rPr>
              <a:t>                        </a:t>
            </a:r>
          </a:p>
          <a:p>
            <a:pPr algn="ctr" eaLnBrk="1" fontAlgn="base" hangingPunct="1">
              <a:spcBef>
                <a:spcPct val="0"/>
              </a:spcBef>
              <a:spcAft>
                <a:spcPct val="0"/>
              </a:spcAft>
              <a:buClrTx/>
              <a:buSzTx/>
              <a:buNone/>
            </a:pPr>
            <a:r>
              <a:rPr lang="pt-BR" altLang="pt-BR" sz="3200" b="1" dirty="0">
                <a:solidFill>
                  <a:srgbClr val="FF0000"/>
                </a:solidFill>
                <a:latin typeface="Times New Roman" panose="02020603050405020304" pitchFamily="18" charset="0"/>
              </a:rPr>
              <a:t>Todo Caso Suspeito é Notificado, Tratado com Antibiótico, solicitado Exame Específico e Investigado</a:t>
            </a:r>
          </a:p>
        </p:txBody>
      </p:sp>
      <p:sp>
        <p:nvSpPr>
          <p:cNvPr id="3" name="Rectangle 1027">
            <a:extLst>
              <a:ext uri="{FF2B5EF4-FFF2-40B4-BE49-F238E27FC236}">
                <a16:creationId xmlns:a16="http://schemas.microsoft.com/office/drawing/2014/main" id="{87F8C1A6-ABD1-85C8-2214-699EE30A84D8}"/>
              </a:ext>
            </a:extLst>
          </p:cNvPr>
          <p:cNvSpPr>
            <a:spLocks noChangeArrowheads="1"/>
          </p:cNvSpPr>
          <p:nvPr/>
        </p:nvSpPr>
        <p:spPr bwMode="auto">
          <a:xfrm>
            <a:off x="1969411" y="1811867"/>
            <a:ext cx="8048625" cy="45745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spcBef>
                <a:spcPct val="20000"/>
              </a:spcBef>
              <a:buClr>
                <a:srgbClr val="9BBB59"/>
              </a:buClr>
              <a:buSzPct val="95000"/>
              <a:buFont typeface="Wingdings 2" panose="05020102010507070707" pitchFamily="18" charset="2"/>
              <a:buChar char=""/>
              <a:defRPr sz="2600">
                <a:solidFill>
                  <a:schemeClr val="tx1"/>
                </a:solidFill>
                <a:latin typeface="Constantia" panose="02030602050306030303" pitchFamily="18" charset="0"/>
              </a:defRPr>
            </a:lvl1pPr>
            <a:lvl2pPr marL="742950" indent="-285750" eaLnBrk="0" hangingPunct="0">
              <a:spcBef>
                <a:spcPct val="20000"/>
              </a:spcBef>
              <a:buClr>
                <a:schemeClr val="accent1"/>
              </a:buClr>
              <a:buSzPct val="85000"/>
              <a:buFont typeface="Wingdings 2" panose="05020102010507070707" pitchFamily="18" charset="2"/>
              <a:buChar char=""/>
              <a:defRPr sz="2400">
                <a:solidFill>
                  <a:schemeClr val="tx1"/>
                </a:solidFill>
                <a:latin typeface="Constantia" panose="02030602050306030303" pitchFamily="18" charset="0"/>
              </a:defRPr>
            </a:lvl2pPr>
            <a:lvl3pPr marL="1143000" indent="-228600" eaLnBrk="0" hangingPunct="0">
              <a:spcBef>
                <a:spcPct val="20000"/>
              </a:spcBef>
              <a:buClr>
                <a:schemeClr val="accent2"/>
              </a:buClr>
              <a:buSzPct val="70000"/>
              <a:buFont typeface="Wingdings 2" panose="05020102010507070707" pitchFamily="18" charset="2"/>
              <a:buChar char=""/>
              <a:defRPr sz="2100">
                <a:solidFill>
                  <a:schemeClr val="tx1"/>
                </a:solidFill>
                <a:latin typeface="Constantia" panose="02030602050306030303" pitchFamily="18" charset="0"/>
              </a:defRPr>
            </a:lvl3pPr>
            <a:lvl4pPr marL="1600200" indent="-228600" eaLnBrk="0" hangingPunct="0">
              <a:spcBef>
                <a:spcPct val="20000"/>
              </a:spcBef>
              <a:buClr>
                <a:srgbClr val="9BBB59"/>
              </a:buClr>
              <a:buSzPct val="65000"/>
              <a:buFont typeface="Wingdings 2" panose="05020102010507070707" pitchFamily="18" charset="2"/>
              <a:buChar char=""/>
              <a:defRPr sz="2000">
                <a:solidFill>
                  <a:schemeClr val="tx1"/>
                </a:solidFill>
                <a:latin typeface="Constantia" panose="02030602050306030303" pitchFamily="18" charset="0"/>
              </a:defRPr>
            </a:lvl4pPr>
            <a:lvl5pPr marL="2057400" indent="-228600" eaLnBrk="0" hangingPunct="0">
              <a:spcBef>
                <a:spcPct val="20000"/>
              </a:spcBef>
              <a:buClr>
                <a:srgbClr val="8064A2"/>
              </a:buClr>
              <a:buSzPct val="65000"/>
              <a:buFont typeface="Wingdings 2" panose="05020102010507070707" pitchFamily="18" charset="2"/>
              <a:buChar char=""/>
              <a:defRPr sz="2000">
                <a:solidFill>
                  <a:schemeClr val="tx1"/>
                </a:solidFill>
                <a:latin typeface="Constantia" panose="02030602050306030303" pitchFamily="18" charset="0"/>
              </a:defRPr>
            </a:lvl5pPr>
            <a:lvl6pPr marL="2514600" indent="-228600" eaLnBrk="0" fontAlgn="base" hangingPunct="0">
              <a:spcBef>
                <a:spcPct val="20000"/>
              </a:spcBef>
              <a:spcAft>
                <a:spcPct val="0"/>
              </a:spcAft>
              <a:buClr>
                <a:srgbClr val="8064A2"/>
              </a:buClr>
              <a:buSzPct val="65000"/>
              <a:buFont typeface="Wingdings 2" panose="05020102010507070707" pitchFamily="18" charset="2"/>
              <a:buChar char=""/>
              <a:defRPr sz="2000">
                <a:solidFill>
                  <a:schemeClr val="tx1"/>
                </a:solidFill>
                <a:latin typeface="Constantia" panose="02030602050306030303" pitchFamily="18" charset="0"/>
              </a:defRPr>
            </a:lvl6pPr>
            <a:lvl7pPr marL="2971800" indent="-228600" eaLnBrk="0" fontAlgn="base" hangingPunct="0">
              <a:spcBef>
                <a:spcPct val="20000"/>
              </a:spcBef>
              <a:spcAft>
                <a:spcPct val="0"/>
              </a:spcAft>
              <a:buClr>
                <a:srgbClr val="8064A2"/>
              </a:buClr>
              <a:buSzPct val="65000"/>
              <a:buFont typeface="Wingdings 2" panose="05020102010507070707" pitchFamily="18" charset="2"/>
              <a:buChar char=""/>
              <a:defRPr sz="2000">
                <a:solidFill>
                  <a:schemeClr val="tx1"/>
                </a:solidFill>
                <a:latin typeface="Constantia" panose="02030602050306030303" pitchFamily="18" charset="0"/>
              </a:defRPr>
            </a:lvl7pPr>
            <a:lvl8pPr marL="3429000" indent="-228600" eaLnBrk="0" fontAlgn="base" hangingPunct="0">
              <a:spcBef>
                <a:spcPct val="20000"/>
              </a:spcBef>
              <a:spcAft>
                <a:spcPct val="0"/>
              </a:spcAft>
              <a:buClr>
                <a:srgbClr val="8064A2"/>
              </a:buClr>
              <a:buSzPct val="65000"/>
              <a:buFont typeface="Wingdings 2" panose="05020102010507070707" pitchFamily="18" charset="2"/>
              <a:buChar char=""/>
              <a:defRPr sz="2000">
                <a:solidFill>
                  <a:schemeClr val="tx1"/>
                </a:solidFill>
                <a:latin typeface="Constantia" panose="02030602050306030303" pitchFamily="18" charset="0"/>
              </a:defRPr>
            </a:lvl8pPr>
            <a:lvl9pPr marL="3886200" indent="-228600" eaLnBrk="0" fontAlgn="base" hangingPunct="0">
              <a:spcBef>
                <a:spcPct val="20000"/>
              </a:spcBef>
              <a:spcAft>
                <a:spcPct val="0"/>
              </a:spcAft>
              <a:buClr>
                <a:srgbClr val="8064A2"/>
              </a:buClr>
              <a:buSzPct val="65000"/>
              <a:buFont typeface="Wingdings 2" panose="05020102010507070707" pitchFamily="18" charset="2"/>
              <a:buChar char=""/>
              <a:defRPr sz="2000">
                <a:solidFill>
                  <a:schemeClr val="tx1"/>
                </a:solidFill>
                <a:latin typeface="Constantia" panose="02030602050306030303" pitchFamily="18" charset="0"/>
              </a:defRPr>
            </a:lvl9pPr>
          </a:lstStyle>
          <a:p>
            <a:pPr eaLnBrk="1" fontAlgn="base" hangingPunct="1">
              <a:lnSpc>
                <a:spcPct val="150000"/>
              </a:lnSpc>
              <a:spcAft>
                <a:spcPct val="0"/>
              </a:spcAft>
              <a:buClr>
                <a:srgbClr val="FFFFFF"/>
              </a:buClr>
              <a:buSzPct val="60000"/>
              <a:buFont typeface="Wingdings" panose="05000000000000000000" pitchFamily="2" charset="2"/>
              <a:buChar char="n"/>
            </a:pPr>
            <a:r>
              <a:rPr lang="pt-BR" altLang="pt-BR" sz="1800" b="1" dirty="0">
                <a:solidFill>
                  <a:srgbClr val="0070C0"/>
                </a:solidFill>
                <a:latin typeface="Arial" panose="020B0604020202020204" pitchFamily="34" charset="0"/>
              </a:rPr>
              <a:t>Notificação de todo caso suspeito – é doença de notificação compulsória no ESP desde 1982 – Ficha de Investigação</a:t>
            </a:r>
          </a:p>
          <a:p>
            <a:pPr eaLnBrk="1" fontAlgn="base" hangingPunct="1">
              <a:lnSpc>
                <a:spcPct val="150000"/>
              </a:lnSpc>
              <a:spcAft>
                <a:spcPct val="0"/>
              </a:spcAft>
              <a:buClr>
                <a:srgbClr val="FFFFFF"/>
              </a:buClr>
              <a:buSzPct val="60000"/>
              <a:buFontTx/>
              <a:buChar char=" "/>
            </a:pPr>
            <a:r>
              <a:rPr lang="pt-BR" altLang="pt-BR" sz="1800" b="1" dirty="0">
                <a:solidFill>
                  <a:srgbClr val="0070C0"/>
                </a:solidFill>
                <a:latin typeface="Arial" panose="020B0604020202020204" pitchFamily="34" charset="0"/>
              </a:rPr>
              <a:t>Época de enchentes - Notificação rápida no SINAN</a:t>
            </a:r>
          </a:p>
          <a:p>
            <a:pPr eaLnBrk="1" fontAlgn="base" hangingPunct="1">
              <a:lnSpc>
                <a:spcPct val="150000"/>
              </a:lnSpc>
              <a:spcAft>
                <a:spcPct val="0"/>
              </a:spcAft>
              <a:buClr>
                <a:srgbClr val="FFFFFF"/>
              </a:buClr>
              <a:buSzPct val="60000"/>
              <a:buFont typeface="Wingdings" panose="05000000000000000000" pitchFamily="2" charset="2"/>
              <a:buChar char="n"/>
            </a:pPr>
            <a:r>
              <a:rPr lang="pt-BR" altLang="pt-BR" sz="1800" b="1" dirty="0">
                <a:solidFill>
                  <a:srgbClr val="0070C0"/>
                </a:solidFill>
                <a:latin typeface="Arial" panose="020B0604020202020204" pitchFamily="34" charset="0"/>
              </a:rPr>
              <a:t>Investigação Epidemiológica de todo caso suspeito:</a:t>
            </a:r>
          </a:p>
          <a:p>
            <a:pPr eaLnBrk="1" fontAlgn="base" hangingPunct="1">
              <a:lnSpc>
                <a:spcPct val="150000"/>
              </a:lnSpc>
              <a:spcAft>
                <a:spcPct val="0"/>
              </a:spcAft>
              <a:buClr>
                <a:srgbClr val="FFFFFF"/>
              </a:buClr>
              <a:buSzPct val="60000"/>
              <a:buFontTx/>
              <a:buChar char="-"/>
            </a:pPr>
            <a:r>
              <a:rPr lang="pt-BR" altLang="pt-BR" sz="1800" b="1" dirty="0">
                <a:solidFill>
                  <a:srgbClr val="0070C0"/>
                </a:solidFill>
                <a:latin typeface="Arial" panose="020B0604020202020204" pitchFamily="34" charset="0"/>
              </a:rPr>
              <a:t> - solicitação de exames específicos para confirmação </a:t>
            </a:r>
          </a:p>
          <a:p>
            <a:pPr marL="0" indent="0" eaLnBrk="1" fontAlgn="base" hangingPunct="1">
              <a:lnSpc>
                <a:spcPct val="150000"/>
              </a:lnSpc>
              <a:spcAft>
                <a:spcPct val="0"/>
              </a:spcAft>
              <a:buClr>
                <a:srgbClr val="FFFFFF"/>
              </a:buClr>
              <a:buSzPct val="60000"/>
              <a:buNone/>
            </a:pPr>
            <a:r>
              <a:rPr lang="pt-BR" altLang="pt-BR" sz="1800" b="1" dirty="0">
                <a:solidFill>
                  <a:srgbClr val="0070C0"/>
                </a:solidFill>
                <a:latin typeface="Arial" panose="020B0604020202020204" pitchFamily="34" charset="0"/>
              </a:rPr>
              <a:t>      - determinação do LPI – Visita Domiciliar e/ou no Trabalho</a:t>
            </a:r>
          </a:p>
          <a:p>
            <a:pPr marL="0" indent="0" eaLnBrk="1" fontAlgn="base" hangingPunct="1">
              <a:lnSpc>
                <a:spcPct val="150000"/>
              </a:lnSpc>
              <a:spcAft>
                <a:spcPct val="0"/>
              </a:spcAft>
              <a:buClr>
                <a:srgbClr val="FFFFFF"/>
              </a:buClr>
              <a:buSzPct val="60000"/>
              <a:buNone/>
            </a:pPr>
            <a:r>
              <a:rPr lang="pt-BR" altLang="pt-BR" sz="1800" b="1" dirty="0">
                <a:solidFill>
                  <a:srgbClr val="0070C0"/>
                </a:solidFill>
                <a:latin typeface="Arial" panose="020B0604020202020204" pitchFamily="34" charset="0"/>
              </a:rPr>
              <a:t>      - seguimento de todos os casos até conclusão final</a:t>
            </a:r>
          </a:p>
          <a:p>
            <a:pPr marL="0" indent="0" eaLnBrk="1" fontAlgn="base" hangingPunct="1">
              <a:lnSpc>
                <a:spcPct val="150000"/>
              </a:lnSpc>
              <a:spcAft>
                <a:spcPct val="0"/>
              </a:spcAft>
              <a:buClr>
                <a:srgbClr val="FFFFFF"/>
              </a:buClr>
              <a:buSzPct val="60000"/>
              <a:buNone/>
            </a:pPr>
            <a:r>
              <a:rPr lang="pt-BR" altLang="pt-BR" sz="1800" b="1" dirty="0">
                <a:solidFill>
                  <a:srgbClr val="0070C0"/>
                </a:solidFill>
                <a:latin typeface="Arial" panose="020B0604020202020204" pitchFamily="34" charset="0"/>
              </a:rPr>
              <a:t>      - medidas de controle de roedores - Serviço Municipal de Zoonoses </a:t>
            </a:r>
          </a:p>
          <a:p>
            <a:pPr marL="0" indent="0" eaLnBrk="1" fontAlgn="base" hangingPunct="1">
              <a:lnSpc>
                <a:spcPct val="150000"/>
              </a:lnSpc>
              <a:spcAft>
                <a:spcPct val="0"/>
              </a:spcAft>
              <a:buClr>
                <a:srgbClr val="FFFFFF"/>
              </a:buClr>
              <a:buSzPct val="60000"/>
              <a:buNone/>
            </a:pPr>
            <a:r>
              <a:rPr lang="pt-BR" altLang="pt-BR" sz="1800" b="1" dirty="0">
                <a:solidFill>
                  <a:srgbClr val="0070C0"/>
                </a:solidFill>
                <a:latin typeface="Arial" panose="020B0604020202020204" pitchFamily="34" charset="0"/>
              </a:rPr>
              <a:t>      - ações educativas - trabalho conjunto</a:t>
            </a:r>
          </a:p>
        </p:txBody>
      </p:sp>
    </p:spTree>
    <p:extLst>
      <p:ext uri="{BB962C8B-B14F-4D97-AF65-F5344CB8AC3E}">
        <p14:creationId xmlns:p14="http://schemas.microsoft.com/office/powerpoint/2010/main" val="377210416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2">
            <a:extLst>
              <a:ext uri="{FF2B5EF4-FFF2-40B4-BE49-F238E27FC236}">
                <a16:creationId xmlns:a16="http://schemas.microsoft.com/office/drawing/2014/main" id="{67DCE1CA-9ECA-E730-4A12-1DD51A13A4EE}"/>
              </a:ext>
            </a:extLst>
          </p:cNvPr>
          <p:cNvSpPr txBox="1">
            <a:spLocks/>
          </p:cNvSpPr>
          <p:nvPr/>
        </p:nvSpPr>
        <p:spPr>
          <a:xfrm>
            <a:off x="1562986" y="457200"/>
            <a:ext cx="8229600" cy="6400800"/>
          </a:xfrm>
          <a:prstGeom prst="rect">
            <a:avLst/>
          </a:prstGeom>
        </p:spPr>
        <p:txBody>
          <a:bodyPr vert="horz" lIns="91440" tIns="45720" rIns="91440" bIns="45720" rtlCol="0">
            <a:normAutofit/>
          </a:bodyPr>
          <a:lstStyle>
            <a:lvl1pPr marL="2286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200" kern="1200">
                <a:solidFill>
                  <a:schemeClr val="tx1">
                    <a:lumMod val="75000"/>
                    <a:lumOff val="25000"/>
                  </a:schemeClr>
                </a:solidFill>
                <a:latin typeface="+mn-lt"/>
                <a:ea typeface="+mn-ea"/>
                <a:cs typeface="+mn-cs"/>
              </a:defRPr>
            </a:lvl1pPr>
            <a:lvl2pPr marL="54864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000" kern="1200">
                <a:solidFill>
                  <a:schemeClr val="tx1">
                    <a:lumMod val="75000"/>
                    <a:lumOff val="25000"/>
                  </a:schemeClr>
                </a:solidFill>
                <a:latin typeface="+mn-lt"/>
                <a:ea typeface="+mn-ea"/>
                <a:cs typeface="+mn-cs"/>
              </a:defRPr>
            </a:lvl2pPr>
            <a:lvl3pPr marL="822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800" kern="1200">
                <a:solidFill>
                  <a:schemeClr val="tx1">
                    <a:lumMod val="75000"/>
                    <a:lumOff val="25000"/>
                  </a:schemeClr>
                </a:solidFill>
                <a:latin typeface="+mn-lt"/>
                <a:ea typeface="+mn-ea"/>
                <a:cs typeface="+mn-cs"/>
              </a:defRPr>
            </a:lvl3pPr>
            <a:lvl4pPr marL="109728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600" kern="1200">
                <a:solidFill>
                  <a:schemeClr val="tx1">
                    <a:lumMod val="75000"/>
                    <a:lumOff val="25000"/>
                  </a:schemeClr>
                </a:solidFill>
                <a:latin typeface="+mn-lt"/>
                <a:ea typeface="+mn-ea"/>
                <a:cs typeface="+mn-cs"/>
              </a:defRPr>
            </a:lvl4pPr>
            <a:lvl5pPr marL="138988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5pPr>
            <a:lvl6pPr marL="166420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6pPr>
            <a:lvl7pPr marL="1965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7pPr>
            <a:lvl8pPr marL="22860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8pPr>
            <a:lvl9pPr marL="2587752"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9pPr>
          </a:lstStyle>
          <a:p>
            <a:pPr marL="109728" indent="0" algn="ctr">
              <a:buFont typeface="Georgia" pitchFamily="18" charset="0"/>
              <a:buNone/>
            </a:pPr>
            <a:r>
              <a:rPr lang="pt-BR" altLang="pt-BR" sz="3600" b="1" dirty="0">
                <a:solidFill>
                  <a:schemeClr val="accent3">
                    <a:lumMod val="50000"/>
                  </a:schemeClr>
                </a:solidFill>
                <a:latin typeface="+mj-lt"/>
              </a:rPr>
              <a:t> </a:t>
            </a:r>
            <a:r>
              <a:rPr lang="pt-BR" altLang="pt-BR" sz="3600" b="1" dirty="0">
                <a:solidFill>
                  <a:srgbClr val="C00000"/>
                </a:solidFill>
                <a:latin typeface="+mj-lt"/>
              </a:rPr>
              <a:t>AGENTE ETIOLÓGICO</a:t>
            </a:r>
          </a:p>
          <a:p>
            <a:pPr marL="109728" indent="0" algn="ctr">
              <a:buFont typeface="Georgia" pitchFamily="18" charset="0"/>
              <a:buNone/>
            </a:pPr>
            <a:r>
              <a:rPr lang="pt-BR" altLang="pt-BR" sz="2800" b="1" i="1" dirty="0">
                <a:solidFill>
                  <a:srgbClr val="002060"/>
                </a:solidFill>
              </a:rPr>
              <a:t> </a:t>
            </a:r>
            <a:r>
              <a:rPr lang="pt-BR" altLang="pt-BR" sz="4000" b="1" i="1" dirty="0">
                <a:solidFill>
                  <a:srgbClr val="FF0000"/>
                </a:solidFill>
              </a:rPr>
              <a:t>Leptospira</a:t>
            </a:r>
          </a:p>
          <a:p>
            <a:pPr marL="109728" indent="0" algn="ctr">
              <a:buFont typeface="Georgia" pitchFamily="18" charset="0"/>
              <a:buNone/>
            </a:pPr>
            <a:endParaRPr lang="pt-BR" altLang="pt-BR" sz="2800" b="1" dirty="0">
              <a:solidFill>
                <a:srgbClr val="FF0000"/>
              </a:solidFill>
            </a:endParaRPr>
          </a:p>
          <a:p>
            <a:r>
              <a:rPr lang="pt-BR" altLang="pt-BR" sz="2800" b="1" dirty="0">
                <a:solidFill>
                  <a:srgbClr val="002060"/>
                </a:solidFill>
              </a:rPr>
              <a:t>Mais de 200 </a:t>
            </a:r>
            <a:r>
              <a:rPr lang="pt-BR" altLang="pt-BR" sz="2800" b="1" dirty="0" err="1">
                <a:solidFill>
                  <a:srgbClr val="002060"/>
                </a:solidFill>
              </a:rPr>
              <a:t>sorovares</a:t>
            </a:r>
            <a:r>
              <a:rPr lang="pt-BR" altLang="pt-BR" sz="2800" b="1" dirty="0">
                <a:solidFill>
                  <a:srgbClr val="002060"/>
                </a:solidFill>
              </a:rPr>
              <a:t> patogênicos</a:t>
            </a:r>
          </a:p>
          <a:p>
            <a:r>
              <a:rPr lang="pt-BR" altLang="pt-BR" sz="2800" b="1" dirty="0">
                <a:solidFill>
                  <a:srgbClr val="002060"/>
                </a:solidFill>
              </a:rPr>
              <a:t>Cada </a:t>
            </a:r>
            <a:r>
              <a:rPr lang="pt-BR" altLang="pt-BR" sz="2800" b="1" dirty="0" err="1">
                <a:solidFill>
                  <a:srgbClr val="002060"/>
                </a:solidFill>
              </a:rPr>
              <a:t>sorovar</a:t>
            </a:r>
            <a:r>
              <a:rPr lang="pt-BR" altLang="pt-BR" sz="2800" b="1" dirty="0">
                <a:solidFill>
                  <a:srgbClr val="002060"/>
                </a:solidFill>
              </a:rPr>
              <a:t> tem seu hospedeiro preferencial porém uma espécie animal pode albergar um ou mais </a:t>
            </a:r>
            <a:r>
              <a:rPr lang="pt-BR" altLang="pt-BR" sz="2800" b="1" dirty="0" err="1">
                <a:solidFill>
                  <a:srgbClr val="002060"/>
                </a:solidFill>
              </a:rPr>
              <a:t>sorovares</a:t>
            </a:r>
            <a:endParaRPr lang="pt-BR" altLang="pt-BR" sz="2800" b="1" dirty="0">
              <a:solidFill>
                <a:srgbClr val="002060"/>
              </a:solidFill>
            </a:endParaRPr>
          </a:p>
          <a:p>
            <a:r>
              <a:rPr lang="pt-BR" altLang="pt-BR" sz="2800" b="1" dirty="0">
                <a:solidFill>
                  <a:srgbClr val="002060"/>
                </a:solidFill>
              </a:rPr>
              <a:t>No Brasil, </a:t>
            </a:r>
            <a:r>
              <a:rPr lang="pt-BR" altLang="pt-BR" sz="2800" b="1" dirty="0" err="1">
                <a:solidFill>
                  <a:srgbClr val="002060"/>
                </a:solidFill>
              </a:rPr>
              <a:t>sorovares</a:t>
            </a:r>
            <a:r>
              <a:rPr lang="pt-BR" altLang="pt-BR" sz="2800" b="1" dirty="0">
                <a:solidFill>
                  <a:srgbClr val="002060"/>
                </a:solidFill>
              </a:rPr>
              <a:t> </a:t>
            </a:r>
            <a:r>
              <a:rPr lang="pt-BR" altLang="pt-BR" sz="2800" b="1" dirty="0" err="1">
                <a:solidFill>
                  <a:srgbClr val="002060"/>
                </a:solidFill>
              </a:rPr>
              <a:t>icterohaemorrhagiae</a:t>
            </a:r>
            <a:r>
              <a:rPr lang="pt-BR" altLang="pt-BR" sz="2800" b="1" dirty="0">
                <a:solidFill>
                  <a:srgbClr val="002060"/>
                </a:solidFill>
              </a:rPr>
              <a:t> e </a:t>
            </a:r>
            <a:r>
              <a:rPr lang="pt-BR" altLang="pt-BR" sz="2800" b="1" dirty="0" err="1">
                <a:solidFill>
                  <a:srgbClr val="002060"/>
                </a:solidFill>
              </a:rPr>
              <a:t>copenhageni</a:t>
            </a:r>
            <a:r>
              <a:rPr lang="pt-BR" altLang="pt-BR" sz="2800" b="1" dirty="0">
                <a:solidFill>
                  <a:srgbClr val="002060"/>
                </a:solidFill>
              </a:rPr>
              <a:t> relacionados aos casos mais graves</a:t>
            </a:r>
          </a:p>
        </p:txBody>
      </p:sp>
    </p:spTree>
    <p:extLst>
      <p:ext uri="{BB962C8B-B14F-4D97-AF65-F5344CB8AC3E}">
        <p14:creationId xmlns:p14="http://schemas.microsoft.com/office/powerpoint/2010/main" val="184853126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Conteúdo 2">
            <a:extLst>
              <a:ext uri="{FF2B5EF4-FFF2-40B4-BE49-F238E27FC236}">
                <a16:creationId xmlns:a16="http://schemas.microsoft.com/office/drawing/2014/main" id="{A4E4B52B-8AFF-6D7C-779D-3138D601DBDD}"/>
              </a:ext>
            </a:extLst>
          </p:cNvPr>
          <p:cNvSpPr txBox="1">
            <a:spLocks/>
          </p:cNvSpPr>
          <p:nvPr/>
        </p:nvSpPr>
        <p:spPr>
          <a:xfrm>
            <a:off x="1981200" y="-143933"/>
            <a:ext cx="8229600" cy="7001933"/>
          </a:xfrm>
          <a:prstGeom prst="rect">
            <a:avLst/>
          </a:prstGeom>
        </p:spPr>
        <p:txBody>
          <a:bodyPr>
            <a:noAutofit/>
          </a:bodyPr>
          <a:lstStyle>
            <a:lvl1pPr marL="2286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200" kern="1200">
                <a:solidFill>
                  <a:schemeClr val="tx1">
                    <a:lumMod val="75000"/>
                    <a:lumOff val="25000"/>
                  </a:schemeClr>
                </a:solidFill>
                <a:latin typeface="+mn-lt"/>
                <a:ea typeface="+mn-ea"/>
                <a:cs typeface="+mn-cs"/>
              </a:defRPr>
            </a:lvl1pPr>
            <a:lvl2pPr marL="54864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000" kern="1200">
                <a:solidFill>
                  <a:schemeClr val="tx1">
                    <a:lumMod val="75000"/>
                    <a:lumOff val="25000"/>
                  </a:schemeClr>
                </a:solidFill>
                <a:latin typeface="+mn-lt"/>
                <a:ea typeface="+mn-ea"/>
                <a:cs typeface="+mn-cs"/>
              </a:defRPr>
            </a:lvl2pPr>
            <a:lvl3pPr marL="822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800" kern="1200">
                <a:solidFill>
                  <a:schemeClr val="tx1">
                    <a:lumMod val="75000"/>
                    <a:lumOff val="25000"/>
                  </a:schemeClr>
                </a:solidFill>
                <a:latin typeface="+mn-lt"/>
                <a:ea typeface="+mn-ea"/>
                <a:cs typeface="+mn-cs"/>
              </a:defRPr>
            </a:lvl3pPr>
            <a:lvl4pPr marL="109728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600" kern="1200">
                <a:solidFill>
                  <a:schemeClr val="tx1">
                    <a:lumMod val="75000"/>
                    <a:lumOff val="25000"/>
                  </a:schemeClr>
                </a:solidFill>
                <a:latin typeface="+mn-lt"/>
                <a:ea typeface="+mn-ea"/>
                <a:cs typeface="+mn-cs"/>
              </a:defRPr>
            </a:lvl4pPr>
            <a:lvl5pPr marL="138988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5pPr>
            <a:lvl6pPr marL="166420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6pPr>
            <a:lvl7pPr marL="1965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7pPr>
            <a:lvl8pPr marL="22860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8pPr>
            <a:lvl9pPr marL="2587752"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9pPr>
          </a:lstStyle>
          <a:p>
            <a:pPr marL="45720" indent="0">
              <a:buFont typeface="Georgia" pitchFamily="18" charset="0"/>
              <a:buNone/>
            </a:pPr>
            <a:endParaRPr lang="pt-BR" altLang="pt-BR" sz="2400" b="1" dirty="0">
              <a:solidFill>
                <a:srgbClr val="002060"/>
              </a:solidFill>
            </a:endParaRPr>
          </a:p>
          <a:p>
            <a:pPr marL="0" indent="0">
              <a:buFont typeface="Georgia" pitchFamily="18" charset="0"/>
              <a:buNone/>
            </a:pPr>
            <a:r>
              <a:rPr lang="pt-BR" altLang="pt-BR" sz="2800" b="1" i="1" dirty="0">
                <a:solidFill>
                  <a:srgbClr val="FF0000"/>
                </a:solidFill>
              </a:rPr>
              <a:t>                           Leptospira</a:t>
            </a:r>
            <a:endParaRPr lang="pt-BR" altLang="pt-BR" sz="2400" b="1" i="1" dirty="0">
              <a:solidFill>
                <a:srgbClr val="FF0000"/>
              </a:solidFill>
            </a:endParaRPr>
          </a:p>
          <a:p>
            <a:pPr marL="45720" indent="0">
              <a:buFont typeface="Georgia" pitchFamily="18" charset="0"/>
              <a:buNone/>
            </a:pPr>
            <a:r>
              <a:rPr lang="pt-BR" altLang="pt-BR" sz="2400" b="1" dirty="0">
                <a:solidFill>
                  <a:srgbClr val="FF0000"/>
                </a:solidFill>
              </a:rPr>
              <a:t>*</a:t>
            </a:r>
            <a:r>
              <a:rPr lang="pt-BR" altLang="pt-BR" sz="2400" b="1" dirty="0">
                <a:solidFill>
                  <a:srgbClr val="002060"/>
                </a:solidFill>
              </a:rPr>
              <a:t>Sobrevive em ambientes úmidos (lama e água com temperatura em torno de 20°C).</a:t>
            </a:r>
          </a:p>
          <a:p>
            <a:pPr marL="45720" indent="0">
              <a:buFont typeface="Georgia" pitchFamily="18" charset="0"/>
              <a:buNone/>
            </a:pPr>
            <a:r>
              <a:rPr lang="pt-BR" altLang="pt-BR" sz="2400" b="1" dirty="0">
                <a:solidFill>
                  <a:srgbClr val="FF0000"/>
                </a:solidFill>
              </a:rPr>
              <a:t>*</a:t>
            </a:r>
            <a:r>
              <a:rPr lang="pt-BR" altLang="pt-BR" sz="2400" b="1" dirty="0">
                <a:solidFill>
                  <a:srgbClr val="002060"/>
                </a:solidFill>
              </a:rPr>
              <a:t>Desenvolve-se idealmente em pH alcalino (7,2 a 7,4)</a:t>
            </a:r>
          </a:p>
          <a:p>
            <a:pPr marL="45720" indent="0">
              <a:buFont typeface="Georgia" pitchFamily="18" charset="0"/>
              <a:buNone/>
            </a:pPr>
            <a:r>
              <a:rPr lang="pt-BR" altLang="pt-BR" sz="2400" b="1" dirty="0">
                <a:solidFill>
                  <a:srgbClr val="FF0000"/>
                </a:solidFill>
              </a:rPr>
              <a:t>*</a:t>
            </a:r>
            <a:r>
              <a:rPr lang="pt-BR" altLang="pt-BR" sz="2400" b="1" dirty="0">
                <a:solidFill>
                  <a:srgbClr val="002060"/>
                </a:solidFill>
              </a:rPr>
              <a:t>Não resiste à dessecação.</a:t>
            </a:r>
          </a:p>
          <a:p>
            <a:pPr marL="45720" indent="0">
              <a:buFont typeface="Georgia" pitchFamily="18" charset="0"/>
              <a:buNone/>
            </a:pPr>
            <a:r>
              <a:rPr lang="pt-BR" altLang="pt-BR" sz="2400" b="1" dirty="0">
                <a:solidFill>
                  <a:srgbClr val="FF0000"/>
                </a:solidFill>
              </a:rPr>
              <a:t>*</a:t>
            </a:r>
            <a:r>
              <a:rPr lang="pt-BR" altLang="pt-BR" sz="2400" b="1" dirty="0">
                <a:solidFill>
                  <a:srgbClr val="002060"/>
                </a:solidFill>
              </a:rPr>
              <a:t>Pouco resistente ao calor.</a:t>
            </a:r>
          </a:p>
          <a:p>
            <a:pPr marL="45720" indent="0">
              <a:buFont typeface="Georgia" pitchFamily="18" charset="0"/>
              <a:buNone/>
            </a:pPr>
            <a:r>
              <a:rPr lang="pt-BR" altLang="pt-BR" sz="2400" b="1" dirty="0">
                <a:solidFill>
                  <a:srgbClr val="FF0000"/>
                </a:solidFill>
              </a:rPr>
              <a:t>*</a:t>
            </a:r>
            <a:r>
              <a:rPr lang="pt-BR" altLang="pt-BR" sz="2400" b="1" dirty="0">
                <a:solidFill>
                  <a:srgbClr val="002060"/>
                </a:solidFill>
              </a:rPr>
              <a:t>É sensível aos ácidos, álcalis e ao hipoclorito de sódio (a 2,5% - 200ml a cada 10 litros de água – inativa em 15 minutos).</a:t>
            </a:r>
          </a:p>
          <a:p>
            <a:pPr marL="45720" indent="0">
              <a:buFont typeface="Georgia" pitchFamily="18" charset="0"/>
              <a:buNone/>
            </a:pPr>
            <a:r>
              <a:rPr lang="pt-BR" altLang="pt-BR" sz="2400" b="1" dirty="0">
                <a:solidFill>
                  <a:srgbClr val="FF0000"/>
                </a:solidFill>
              </a:rPr>
              <a:t>*</a:t>
            </a:r>
            <a:r>
              <a:rPr lang="pt-BR" altLang="pt-BR" sz="2400" b="1" dirty="0">
                <a:solidFill>
                  <a:srgbClr val="002060"/>
                </a:solidFill>
              </a:rPr>
              <a:t>O que favorece a persistência de focos?</a:t>
            </a:r>
          </a:p>
          <a:p>
            <a:pPr marL="109728" indent="0">
              <a:buFont typeface="Georgia" pitchFamily="18" charset="0"/>
              <a:buNone/>
            </a:pPr>
            <a:r>
              <a:rPr lang="pt-BR" altLang="pt-BR" sz="2400" b="1" dirty="0">
                <a:solidFill>
                  <a:srgbClr val="002060"/>
                </a:solidFill>
              </a:rPr>
              <a:t>o elevado grau de variação antigênica da bactéria, a capacidade de sobrevivência no meio ambiente (experimentalmente até 180 dias) e ampla variedade de animais suscetíveis que podem hospedar a bactéria</a:t>
            </a:r>
          </a:p>
          <a:p>
            <a:pPr marL="109728" indent="0">
              <a:buFont typeface="Georgia" pitchFamily="18" charset="0"/>
              <a:buNone/>
            </a:pPr>
            <a:endParaRPr lang="pt-BR" altLang="pt-BR" sz="2800" b="1" dirty="0">
              <a:solidFill>
                <a:srgbClr val="002060"/>
              </a:solidFill>
            </a:endParaRPr>
          </a:p>
          <a:p>
            <a:endParaRPr lang="pt-BR" sz="2800" dirty="0"/>
          </a:p>
        </p:txBody>
      </p:sp>
    </p:spTree>
    <p:extLst>
      <p:ext uri="{BB962C8B-B14F-4D97-AF65-F5344CB8AC3E}">
        <p14:creationId xmlns:p14="http://schemas.microsoft.com/office/powerpoint/2010/main" val="96257526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Conteúdo 2">
            <a:extLst>
              <a:ext uri="{FF2B5EF4-FFF2-40B4-BE49-F238E27FC236}">
                <a16:creationId xmlns:a16="http://schemas.microsoft.com/office/drawing/2014/main" id="{F4CA3F46-B889-AFC3-ECC0-ECBA659E6FAD}"/>
              </a:ext>
            </a:extLst>
          </p:cNvPr>
          <p:cNvSpPr txBox="1">
            <a:spLocks/>
          </p:cNvSpPr>
          <p:nvPr/>
        </p:nvSpPr>
        <p:spPr>
          <a:xfrm>
            <a:off x="1442720" y="451273"/>
            <a:ext cx="8595360" cy="5532120"/>
          </a:xfrm>
          <a:prstGeom prst="rect">
            <a:avLst/>
          </a:prstGeom>
        </p:spPr>
        <p:txBody>
          <a:bodyPr>
            <a:normAutofit lnSpcReduction="10000"/>
          </a:bodyPr>
          <a:lstStyle>
            <a:lvl1pPr marL="2286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200" kern="1200">
                <a:solidFill>
                  <a:schemeClr val="tx1">
                    <a:lumMod val="75000"/>
                    <a:lumOff val="25000"/>
                  </a:schemeClr>
                </a:solidFill>
                <a:latin typeface="+mn-lt"/>
                <a:ea typeface="+mn-ea"/>
                <a:cs typeface="+mn-cs"/>
              </a:defRPr>
            </a:lvl1pPr>
            <a:lvl2pPr marL="54864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000" kern="1200">
                <a:solidFill>
                  <a:schemeClr val="tx1">
                    <a:lumMod val="75000"/>
                    <a:lumOff val="25000"/>
                  </a:schemeClr>
                </a:solidFill>
                <a:latin typeface="+mn-lt"/>
                <a:ea typeface="+mn-ea"/>
                <a:cs typeface="+mn-cs"/>
              </a:defRPr>
            </a:lvl2pPr>
            <a:lvl3pPr marL="822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800" kern="1200">
                <a:solidFill>
                  <a:schemeClr val="tx1">
                    <a:lumMod val="75000"/>
                    <a:lumOff val="25000"/>
                  </a:schemeClr>
                </a:solidFill>
                <a:latin typeface="+mn-lt"/>
                <a:ea typeface="+mn-ea"/>
                <a:cs typeface="+mn-cs"/>
              </a:defRPr>
            </a:lvl3pPr>
            <a:lvl4pPr marL="109728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600" kern="1200">
                <a:solidFill>
                  <a:schemeClr val="tx1">
                    <a:lumMod val="75000"/>
                    <a:lumOff val="25000"/>
                  </a:schemeClr>
                </a:solidFill>
                <a:latin typeface="+mn-lt"/>
                <a:ea typeface="+mn-ea"/>
                <a:cs typeface="+mn-cs"/>
              </a:defRPr>
            </a:lvl4pPr>
            <a:lvl5pPr marL="138988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5pPr>
            <a:lvl6pPr marL="166420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6pPr>
            <a:lvl7pPr marL="1965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7pPr>
            <a:lvl8pPr marL="22860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8pPr>
            <a:lvl9pPr marL="2587752"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9pPr>
          </a:lstStyle>
          <a:p>
            <a:pPr marL="0" indent="0">
              <a:buFont typeface="Georgia" pitchFamily="18" charset="0"/>
              <a:buNone/>
            </a:pPr>
            <a:r>
              <a:rPr lang="pt-BR" sz="3600" b="1" dirty="0">
                <a:solidFill>
                  <a:srgbClr val="FF0000"/>
                </a:solidFill>
                <a:latin typeface="+mj-lt"/>
              </a:rPr>
              <a:t>                      </a:t>
            </a:r>
            <a:r>
              <a:rPr lang="pt-BR" sz="3600" b="1" dirty="0">
                <a:solidFill>
                  <a:srgbClr val="C00000"/>
                </a:solidFill>
                <a:latin typeface="+mj-lt"/>
              </a:rPr>
              <a:t>Reservatórios</a:t>
            </a:r>
          </a:p>
          <a:p>
            <a:endParaRPr lang="pt-BR" sz="2400" b="1" dirty="0">
              <a:solidFill>
                <a:srgbClr val="002060"/>
              </a:solidFill>
            </a:endParaRPr>
          </a:p>
          <a:p>
            <a:r>
              <a:rPr lang="pt-BR" sz="2400" b="1" dirty="0">
                <a:solidFill>
                  <a:srgbClr val="002060"/>
                </a:solidFill>
              </a:rPr>
              <a:t>Os roedores urbanos são os principais reservatórios no meio urbano e excretam a leptospira</a:t>
            </a:r>
            <a:r>
              <a:rPr lang="pt-BR" sz="2400" b="1" i="1" dirty="0">
                <a:solidFill>
                  <a:srgbClr val="002060"/>
                </a:solidFill>
              </a:rPr>
              <a:t> </a:t>
            </a:r>
            <a:r>
              <a:rPr lang="pt-BR" sz="2400" b="1" dirty="0">
                <a:solidFill>
                  <a:srgbClr val="002060"/>
                </a:solidFill>
              </a:rPr>
              <a:t>na urina contaminando o meio ambiente.</a:t>
            </a:r>
          </a:p>
          <a:p>
            <a:r>
              <a:rPr lang="pt-BR" sz="2400" b="1" i="1" dirty="0" err="1">
                <a:solidFill>
                  <a:srgbClr val="002060"/>
                </a:solidFill>
              </a:rPr>
              <a:t>Rattus</a:t>
            </a:r>
            <a:r>
              <a:rPr lang="pt-BR" sz="2400" b="1" i="1" dirty="0">
                <a:solidFill>
                  <a:srgbClr val="002060"/>
                </a:solidFill>
              </a:rPr>
              <a:t> </a:t>
            </a:r>
            <a:r>
              <a:rPr lang="pt-BR" sz="2400" b="1" i="1" dirty="0" err="1">
                <a:solidFill>
                  <a:srgbClr val="002060"/>
                </a:solidFill>
              </a:rPr>
              <a:t>norvegicus</a:t>
            </a:r>
            <a:r>
              <a:rPr lang="pt-BR" sz="2400" b="1" i="1" dirty="0">
                <a:solidFill>
                  <a:srgbClr val="002060"/>
                </a:solidFill>
              </a:rPr>
              <a:t> </a:t>
            </a:r>
            <a:r>
              <a:rPr lang="pt-BR" sz="2400" b="1" dirty="0">
                <a:solidFill>
                  <a:srgbClr val="002060"/>
                </a:solidFill>
              </a:rPr>
              <a:t>(ratazana ou rato de esgoto), </a:t>
            </a:r>
            <a:r>
              <a:rPr lang="pt-BR" sz="2400" b="1" i="1" dirty="0" err="1">
                <a:solidFill>
                  <a:srgbClr val="002060"/>
                </a:solidFill>
              </a:rPr>
              <a:t>Rattus</a:t>
            </a:r>
            <a:r>
              <a:rPr lang="pt-BR" sz="2400" b="1" i="1" dirty="0">
                <a:solidFill>
                  <a:srgbClr val="002060"/>
                </a:solidFill>
              </a:rPr>
              <a:t> </a:t>
            </a:r>
            <a:r>
              <a:rPr lang="pt-BR" sz="2400" b="1" i="1" dirty="0" err="1">
                <a:solidFill>
                  <a:srgbClr val="002060"/>
                </a:solidFill>
              </a:rPr>
              <a:t>rattus</a:t>
            </a:r>
            <a:r>
              <a:rPr lang="pt-BR" sz="2400" b="1" i="1" dirty="0">
                <a:solidFill>
                  <a:srgbClr val="002060"/>
                </a:solidFill>
              </a:rPr>
              <a:t> </a:t>
            </a:r>
            <a:r>
              <a:rPr lang="pt-BR" sz="2400" b="1" dirty="0">
                <a:solidFill>
                  <a:srgbClr val="002060"/>
                </a:solidFill>
              </a:rPr>
              <a:t>(rato de telhado ou rato preto) e </a:t>
            </a:r>
            <a:r>
              <a:rPr lang="pt-BR" sz="2400" b="1" i="1" dirty="0">
                <a:solidFill>
                  <a:srgbClr val="002060"/>
                </a:solidFill>
              </a:rPr>
              <a:t>Mus </a:t>
            </a:r>
            <a:r>
              <a:rPr lang="pt-BR" sz="2400" b="1" i="1" dirty="0" err="1">
                <a:solidFill>
                  <a:srgbClr val="002060"/>
                </a:solidFill>
              </a:rPr>
              <a:t>musculus</a:t>
            </a:r>
            <a:r>
              <a:rPr lang="pt-BR" sz="2400" b="1" i="1" dirty="0">
                <a:solidFill>
                  <a:srgbClr val="002060"/>
                </a:solidFill>
              </a:rPr>
              <a:t> </a:t>
            </a:r>
            <a:r>
              <a:rPr lang="pt-BR" sz="2400" b="1" dirty="0">
                <a:solidFill>
                  <a:srgbClr val="002060"/>
                </a:solidFill>
              </a:rPr>
              <a:t>(camundongo).</a:t>
            </a:r>
          </a:p>
          <a:p>
            <a:r>
              <a:rPr lang="pt-BR" sz="2400" b="1" dirty="0">
                <a:solidFill>
                  <a:srgbClr val="002060"/>
                </a:solidFill>
              </a:rPr>
              <a:t>Eles não desenvolvem a doença e albergam a leptospira nos rins, eliminando-a viva e contaminando o meio ambiente.</a:t>
            </a:r>
          </a:p>
          <a:p>
            <a:r>
              <a:rPr lang="pt-BR" sz="2400" b="1" dirty="0">
                <a:solidFill>
                  <a:srgbClr val="002060"/>
                </a:solidFill>
              </a:rPr>
              <a:t>Outros reservatórios: suínos, bovinos, equinos, ovinos e cães.</a:t>
            </a:r>
          </a:p>
          <a:p>
            <a:r>
              <a:rPr lang="pt-BR" sz="2400" b="1" dirty="0">
                <a:solidFill>
                  <a:srgbClr val="002060"/>
                </a:solidFill>
              </a:rPr>
              <a:t>O homem é hospedeiro terminal e acidental; não é um reservatório importante e a transmissão entre pessoas, se existe, é excepcional.</a:t>
            </a:r>
          </a:p>
        </p:txBody>
      </p:sp>
    </p:spTree>
    <p:extLst>
      <p:ext uri="{BB962C8B-B14F-4D97-AF65-F5344CB8AC3E}">
        <p14:creationId xmlns:p14="http://schemas.microsoft.com/office/powerpoint/2010/main" val="202167785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5">
            <a:extLst>
              <a:ext uri="{FF2B5EF4-FFF2-40B4-BE49-F238E27FC236}">
                <a16:creationId xmlns:a16="http://schemas.microsoft.com/office/drawing/2014/main" id="{DAB12FB5-5A3F-7ED4-C55E-3FB9465B881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flipH="1">
            <a:off x="2133600" y="1371600"/>
            <a:ext cx="3200400" cy="1781175"/>
          </a:xfrm>
          <a:prstGeom prst="rect">
            <a:avLst/>
          </a:prstGeom>
          <a:noFill/>
          <a:ln w="19050">
            <a:solidFill>
              <a:srgbClr val="FFCC00"/>
            </a:solidFill>
            <a:miter lim="800000"/>
            <a:headEnd/>
            <a:tailEnd/>
          </a:ln>
          <a:extLst>
            <a:ext uri="{909E8E84-426E-40DD-AFC4-6F175D3DCCD1}">
              <a14:hiddenFill xmlns:a14="http://schemas.microsoft.com/office/drawing/2010/main">
                <a:solidFill>
                  <a:srgbClr val="FFFFFF"/>
                </a:solidFill>
              </a14:hiddenFill>
            </a:ext>
          </a:extLst>
        </p:spPr>
      </p:pic>
      <p:pic>
        <p:nvPicPr>
          <p:cNvPr id="3" name="Picture 21">
            <a:extLst>
              <a:ext uri="{FF2B5EF4-FFF2-40B4-BE49-F238E27FC236}">
                <a16:creationId xmlns:a16="http://schemas.microsoft.com/office/drawing/2014/main" id="{61D0A75B-AEAE-0B87-A004-9C722C2D427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58001" y="4343400"/>
            <a:ext cx="2944813" cy="1104900"/>
          </a:xfrm>
          <a:prstGeom prst="rect">
            <a:avLst/>
          </a:prstGeom>
          <a:noFill/>
          <a:ln w="19050">
            <a:solidFill>
              <a:srgbClr val="FFCC00"/>
            </a:solidFill>
            <a:miter lim="800000"/>
            <a:headEnd/>
            <a:tailEnd/>
          </a:ln>
          <a:extLst>
            <a:ext uri="{909E8E84-426E-40DD-AFC4-6F175D3DCCD1}">
              <a14:hiddenFill xmlns:a14="http://schemas.microsoft.com/office/drawing/2010/main">
                <a:solidFill>
                  <a:srgbClr val="FFFFFF"/>
                </a:solidFill>
              </a14:hiddenFill>
            </a:ext>
          </a:extLst>
        </p:spPr>
      </p:pic>
      <p:pic>
        <p:nvPicPr>
          <p:cNvPr id="4" name="Picture 23">
            <a:extLst>
              <a:ext uri="{FF2B5EF4-FFF2-40B4-BE49-F238E27FC236}">
                <a16:creationId xmlns:a16="http://schemas.microsoft.com/office/drawing/2014/main" id="{F14BE007-5FF5-C28F-F64B-1CE998A508CF}"/>
              </a:ext>
            </a:extLst>
          </p:cNvPr>
          <p:cNvPicPr>
            <a:picLocks noChangeAspect="1" noChangeArrowheads="1"/>
          </p:cNvPicPr>
          <p:nvPr/>
        </p:nvPicPr>
        <p:blipFill>
          <a:blip r:embed="rId4">
            <a:lum bright="-6000" contrast="24000"/>
            <a:extLst>
              <a:ext uri="{28A0092B-C50C-407E-A947-70E740481C1C}">
                <a14:useLocalDpi xmlns:a14="http://schemas.microsoft.com/office/drawing/2010/main" val="0"/>
              </a:ext>
            </a:extLst>
          </a:blip>
          <a:srcRect/>
          <a:stretch>
            <a:fillRect/>
          </a:stretch>
        </p:blipFill>
        <p:spPr bwMode="auto">
          <a:xfrm>
            <a:off x="2286000" y="4090987"/>
            <a:ext cx="2895600" cy="1338263"/>
          </a:xfrm>
          <a:prstGeom prst="rect">
            <a:avLst/>
          </a:prstGeom>
          <a:noFill/>
          <a:ln w="9525">
            <a:solidFill>
              <a:srgbClr val="FFCC00"/>
            </a:solidFill>
            <a:miter lim="800000"/>
            <a:headEnd/>
            <a:tailEnd/>
          </a:ln>
          <a:extLst>
            <a:ext uri="{909E8E84-426E-40DD-AFC4-6F175D3DCCD1}">
              <a14:hiddenFill xmlns:a14="http://schemas.microsoft.com/office/drawing/2010/main">
                <a:solidFill>
                  <a:srgbClr val="FFFFFF"/>
                </a:solidFill>
              </a14:hiddenFill>
            </a:ext>
          </a:extLst>
        </p:spPr>
      </p:pic>
      <p:sp>
        <p:nvSpPr>
          <p:cNvPr id="5" name="CaixaDeTexto 4">
            <a:extLst>
              <a:ext uri="{FF2B5EF4-FFF2-40B4-BE49-F238E27FC236}">
                <a16:creationId xmlns:a16="http://schemas.microsoft.com/office/drawing/2014/main" id="{8D0EF41D-4D35-9C2A-8B40-4405EEC1CA93}"/>
              </a:ext>
            </a:extLst>
          </p:cNvPr>
          <p:cNvSpPr txBox="1"/>
          <p:nvPr/>
        </p:nvSpPr>
        <p:spPr>
          <a:xfrm>
            <a:off x="5562600" y="2437566"/>
            <a:ext cx="4038600" cy="677108"/>
          </a:xfrm>
          <a:prstGeom prst="rect">
            <a:avLst/>
          </a:prstGeom>
          <a:noFill/>
        </p:spPr>
        <p:txBody>
          <a:bodyPr wrap="square" rtlCol="0">
            <a:spAutoFit/>
          </a:bodyPr>
          <a:lstStyle/>
          <a:p>
            <a:pPr algn="ctr"/>
            <a:r>
              <a:rPr lang="pt-BR" sz="2000" b="1" i="1" dirty="0" err="1">
                <a:solidFill>
                  <a:prstClr val="black"/>
                </a:solidFill>
                <a:latin typeface="Franklin Gothic Book"/>
              </a:rPr>
              <a:t>Rattus</a:t>
            </a:r>
            <a:r>
              <a:rPr lang="pt-BR" sz="2000" b="1" i="1" dirty="0">
                <a:solidFill>
                  <a:prstClr val="black"/>
                </a:solidFill>
                <a:latin typeface="Franklin Gothic Book"/>
              </a:rPr>
              <a:t> </a:t>
            </a:r>
            <a:r>
              <a:rPr lang="pt-BR" sz="2000" b="1" i="1" dirty="0" err="1">
                <a:solidFill>
                  <a:prstClr val="black"/>
                </a:solidFill>
                <a:latin typeface="Franklin Gothic Book"/>
              </a:rPr>
              <a:t>norvegicus</a:t>
            </a:r>
            <a:endParaRPr lang="pt-BR" sz="2000" b="1" i="1" dirty="0">
              <a:solidFill>
                <a:prstClr val="black"/>
              </a:solidFill>
              <a:latin typeface="Franklin Gothic Book"/>
            </a:endParaRPr>
          </a:p>
          <a:p>
            <a:pPr algn="ctr"/>
            <a:r>
              <a:rPr lang="pt-BR" b="1" dirty="0">
                <a:solidFill>
                  <a:prstClr val="black"/>
                </a:solidFill>
                <a:latin typeface="Franklin Gothic Book"/>
              </a:rPr>
              <a:t>ratazana</a:t>
            </a:r>
          </a:p>
        </p:txBody>
      </p:sp>
      <p:sp>
        <p:nvSpPr>
          <p:cNvPr id="6" name="CaixaDeTexto 5">
            <a:extLst>
              <a:ext uri="{FF2B5EF4-FFF2-40B4-BE49-F238E27FC236}">
                <a16:creationId xmlns:a16="http://schemas.microsoft.com/office/drawing/2014/main" id="{AFD53936-901D-E2FB-0AF2-9D5EF9BF86D9}"/>
              </a:ext>
            </a:extLst>
          </p:cNvPr>
          <p:cNvSpPr txBox="1"/>
          <p:nvPr/>
        </p:nvSpPr>
        <p:spPr>
          <a:xfrm>
            <a:off x="1905000" y="5791200"/>
            <a:ext cx="3810000" cy="677108"/>
          </a:xfrm>
          <a:prstGeom prst="rect">
            <a:avLst/>
          </a:prstGeom>
          <a:noFill/>
        </p:spPr>
        <p:txBody>
          <a:bodyPr wrap="square" rtlCol="0">
            <a:spAutoFit/>
          </a:bodyPr>
          <a:lstStyle/>
          <a:p>
            <a:pPr algn="ctr"/>
            <a:r>
              <a:rPr lang="pt-BR" sz="2000" b="1" i="1" dirty="0" err="1">
                <a:solidFill>
                  <a:prstClr val="black"/>
                </a:solidFill>
                <a:latin typeface="Franklin Gothic Book"/>
              </a:rPr>
              <a:t>Rattus</a:t>
            </a:r>
            <a:r>
              <a:rPr lang="pt-BR" sz="2000" b="1" i="1" dirty="0">
                <a:solidFill>
                  <a:prstClr val="black"/>
                </a:solidFill>
                <a:latin typeface="Franklin Gothic Book"/>
              </a:rPr>
              <a:t> </a:t>
            </a:r>
            <a:r>
              <a:rPr lang="pt-BR" sz="2000" b="1" i="1" dirty="0" err="1">
                <a:solidFill>
                  <a:prstClr val="black"/>
                </a:solidFill>
                <a:latin typeface="Franklin Gothic Book"/>
              </a:rPr>
              <a:t>rattus</a:t>
            </a:r>
            <a:endParaRPr lang="pt-BR" sz="2000" b="1" i="1" dirty="0">
              <a:solidFill>
                <a:prstClr val="black"/>
              </a:solidFill>
              <a:latin typeface="Franklin Gothic Book"/>
            </a:endParaRPr>
          </a:p>
          <a:p>
            <a:pPr algn="ctr"/>
            <a:r>
              <a:rPr lang="pt-BR" b="1" dirty="0">
                <a:solidFill>
                  <a:prstClr val="black"/>
                </a:solidFill>
                <a:latin typeface="Franklin Gothic Book"/>
              </a:rPr>
              <a:t>rato de telhado, rato preto</a:t>
            </a:r>
          </a:p>
        </p:txBody>
      </p:sp>
      <p:sp>
        <p:nvSpPr>
          <p:cNvPr id="7" name="CaixaDeTexto 6">
            <a:extLst>
              <a:ext uri="{FF2B5EF4-FFF2-40B4-BE49-F238E27FC236}">
                <a16:creationId xmlns:a16="http://schemas.microsoft.com/office/drawing/2014/main" id="{22E2C0CB-B3D2-0864-55AE-2F334B74CEA1}"/>
              </a:ext>
            </a:extLst>
          </p:cNvPr>
          <p:cNvSpPr txBox="1"/>
          <p:nvPr/>
        </p:nvSpPr>
        <p:spPr>
          <a:xfrm>
            <a:off x="6248400" y="5791200"/>
            <a:ext cx="4038600" cy="677108"/>
          </a:xfrm>
          <a:prstGeom prst="rect">
            <a:avLst/>
          </a:prstGeom>
          <a:noFill/>
        </p:spPr>
        <p:txBody>
          <a:bodyPr wrap="square" rtlCol="0">
            <a:spAutoFit/>
          </a:bodyPr>
          <a:lstStyle/>
          <a:p>
            <a:pPr algn="ctr"/>
            <a:r>
              <a:rPr lang="pt-BR" sz="2000" b="1" i="1" dirty="0">
                <a:solidFill>
                  <a:prstClr val="black"/>
                </a:solidFill>
                <a:latin typeface="Franklin Gothic Book"/>
              </a:rPr>
              <a:t>Mus </a:t>
            </a:r>
            <a:r>
              <a:rPr lang="pt-BR" sz="2000" b="1" i="1" dirty="0" err="1">
                <a:solidFill>
                  <a:prstClr val="black"/>
                </a:solidFill>
                <a:latin typeface="Franklin Gothic Book"/>
              </a:rPr>
              <a:t>musculus</a:t>
            </a:r>
            <a:endParaRPr lang="pt-BR" sz="2000" b="1" i="1" dirty="0">
              <a:solidFill>
                <a:prstClr val="black"/>
              </a:solidFill>
              <a:latin typeface="Franklin Gothic Book"/>
            </a:endParaRPr>
          </a:p>
          <a:p>
            <a:pPr algn="ctr"/>
            <a:r>
              <a:rPr lang="pt-BR" b="1" dirty="0">
                <a:solidFill>
                  <a:prstClr val="black"/>
                </a:solidFill>
                <a:latin typeface="Franklin Gothic Book"/>
              </a:rPr>
              <a:t>camundongo</a:t>
            </a:r>
          </a:p>
        </p:txBody>
      </p:sp>
    </p:spTree>
    <p:extLst>
      <p:ext uri="{BB962C8B-B14F-4D97-AF65-F5344CB8AC3E}">
        <p14:creationId xmlns:p14="http://schemas.microsoft.com/office/powerpoint/2010/main" val="42316110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heckerboard(across)">
                                      <p:cBhvr>
                                        <p:cTn id="7" dur="500"/>
                                        <p:tgtEl>
                                          <p:spTgt spid="2"/>
                                        </p:tgtEl>
                                      </p:cBhvr>
                                    </p:animEffect>
                                  </p:childTnLst>
                                </p:cTn>
                              </p:par>
                            </p:childTnLst>
                          </p:cTn>
                        </p:par>
                        <p:par>
                          <p:cTn id="8" fill="hold">
                            <p:stCondLst>
                              <p:cond delay="500"/>
                            </p:stCondLst>
                            <p:childTnLst>
                              <p:par>
                                <p:cTn id="9" presetID="5" presetClass="entr" presetSubtype="1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checkerboard(across)">
                                      <p:cBhvr>
                                        <p:cTn id="11" dur="500"/>
                                        <p:tgtEl>
                                          <p:spTgt spid="3"/>
                                        </p:tgtEl>
                                      </p:cBhvr>
                                    </p:animEffect>
                                  </p:childTnLst>
                                </p:cTn>
                              </p:par>
                            </p:childTnLst>
                          </p:cTn>
                        </p:par>
                        <p:par>
                          <p:cTn id="12" fill="hold">
                            <p:stCondLst>
                              <p:cond delay="1000"/>
                            </p:stCondLst>
                            <p:childTnLst>
                              <p:par>
                                <p:cTn id="13" presetID="5" presetClass="entr" presetSubtype="10" fill="hold" nodeType="after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checkerboard(across)">
                                      <p:cBhvr>
                                        <p:cTn id="15"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Conteúdo 2">
            <a:extLst>
              <a:ext uri="{FF2B5EF4-FFF2-40B4-BE49-F238E27FC236}">
                <a16:creationId xmlns:a16="http://schemas.microsoft.com/office/drawing/2014/main" id="{5BA6F304-E1DD-25FB-BDA4-755F2646438E}"/>
              </a:ext>
            </a:extLst>
          </p:cNvPr>
          <p:cNvSpPr txBox="1">
            <a:spLocks/>
          </p:cNvSpPr>
          <p:nvPr/>
        </p:nvSpPr>
        <p:spPr>
          <a:xfrm>
            <a:off x="406400" y="626533"/>
            <a:ext cx="11582400" cy="5453593"/>
          </a:xfrm>
          <a:prstGeom prst="rect">
            <a:avLst/>
          </a:prstGeom>
        </p:spPr>
        <p:txBody>
          <a:bodyPr>
            <a:normAutofit/>
          </a:bodyPr>
          <a:lstStyle>
            <a:lvl1pPr marL="2286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200" kern="1200">
                <a:solidFill>
                  <a:schemeClr val="tx1">
                    <a:lumMod val="75000"/>
                    <a:lumOff val="25000"/>
                  </a:schemeClr>
                </a:solidFill>
                <a:latin typeface="+mn-lt"/>
                <a:ea typeface="+mn-ea"/>
                <a:cs typeface="+mn-cs"/>
              </a:defRPr>
            </a:lvl1pPr>
            <a:lvl2pPr marL="54864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000" kern="1200">
                <a:solidFill>
                  <a:schemeClr val="tx1">
                    <a:lumMod val="75000"/>
                    <a:lumOff val="25000"/>
                  </a:schemeClr>
                </a:solidFill>
                <a:latin typeface="+mn-lt"/>
                <a:ea typeface="+mn-ea"/>
                <a:cs typeface="+mn-cs"/>
              </a:defRPr>
            </a:lvl2pPr>
            <a:lvl3pPr marL="822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800" kern="1200">
                <a:solidFill>
                  <a:schemeClr val="tx1">
                    <a:lumMod val="75000"/>
                    <a:lumOff val="25000"/>
                  </a:schemeClr>
                </a:solidFill>
                <a:latin typeface="+mn-lt"/>
                <a:ea typeface="+mn-ea"/>
                <a:cs typeface="+mn-cs"/>
              </a:defRPr>
            </a:lvl3pPr>
            <a:lvl4pPr marL="109728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600" kern="1200">
                <a:solidFill>
                  <a:schemeClr val="tx1">
                    <a:lumMod val="75000"/>
                    <a:lumOff val="25000"/>
                  </a:schemeClr>
                </a:solidFill>
                <a:latin typeface="+mn-lt"/>
                <a:ea typeface="+mn-ea"/>
                <a:cs typeface="+mn-cs"/>
              </a:defRPr>
            </a:lvl4pPr>
            <a:lvl5pPr marL="138988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5pPr>
            <a:lvl6pPr marL="166420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6pPr>
            <a:lvl7pPr marL="1965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7pPr>
            <a:lvl8pPr marL="22860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8pPr>
            <a:lvl9pPr marL="2587752"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9pPr>
          </a:lstStyle>
          <a:p>
            <a:endParaRPr lang="pt-BR" b="1" dirty="0">
              <a:solidFill>
                <a:srgbClr val="002060"/>
              </a:solidFill>
            </a:endParaRPr>
          </a:p>
          <a:p>
            <a:pPr marL="0" indent="0">
              <a:buFont typeface="Georgia" pitchFamily="18" charset="0"/>
              <a:buNone/>
            </a:pPr>
            <a:r>
              <a:rPr lang="pt-BR" sz="3600" b="1" dirty="0">
                <a:solidFill>
                  <a:srgbClr val="002060"/>
                </a:solidFill>
                <a:latin typeface="+mj-lt"/>
              </a:rPr>
              <a:t>                      </a:t>
            </a:r>
            <a:r>
              <a:rPr lang="pt-BR" sz="3600" b="1" dirty="0">
                <a:solidFill>
                  <a:srgbClr val="C00000"/>
                </a:solidFill>
                <a:latin typeface="+mj-lt"/>
              </a:rPr>
              <a:t>Modo de Transmissão</a:t>
            </a:r>
          </a:p>
          <a:p>
            <a:pPr marL="0" indent="0">
              <a:buFont typeface="Georgia" pitchFamily="18" charset="0"/>
              <a:buNone/>
            </a:pPr>
            <a:endParaRPr lang="pt-BR" b="1" dirty="0">
              <a:solidFill>
                <a:srgbClr val="002060"/>
              </a:solidFill>
            </a:endParaRPr>
          </a:p>
          <a:p>
            <a:r>
              <a:rPr lang="pt-BR" b="1" dirty="0">
                <a:solidFill>
                  <a:srgbClr val="002060"/>
                </a:solidFill>
              </a:rPr>
              <a:t>Exposição direta ou indireta à urina de animais infectados</a:t>
            </a:r>
          </a:p>
          <a:p>
            <a:r>
              <a:rPr lang="pt-BR" b="1" dirty="0">
                <a:solidFill>
                  <a:srgbClr val="002060"/>
                </a:solidFill>
              </a:rPr>
              <a:t>Penetração da bactéria ocorre através da pele com presença de lesões, pele íntegra imersa por longos períodos em água contaminada ou através de mucosas</a:t>
            </a:r>
          </a:p>
          <a:p>
            <a:r>
              <a:rPr lang="pt-BR" b="1" dirty="0">
                <a:solidFill>
                  <a:srgbClr val="002060"/>
                </a:solidFill>
              </a:rPr>
              <a:t> Raramente: contato com sangue, tecidos e órgãos de animais infectados; transmissão acidental em laboratórios.</a:t>
            </a:r>
            <a:endParaRPr lang="pt-BR" dirty="0">
              <a:solidFill>
                <a:srgbClr val="002060"/>
              </a:solidFill>
            </a:endParaRPr>
          </a:p>
        </p:txBody>
      </p:sp>
    </p:spTree>
    <p:extLst>
      <p:ext uri="{BB962C8B-B14F-4D97-AF65-F5344CB8AC3E}">
        <p14:creationId xmlns:p14="http://schemas.microsoft.com/office/powerpoint/2010/main" val="400225018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a:extLst>
              <a:ext uri="{FF2B5EF4-FFF2-40B4-BE49-F238E27FC236}">
                <a16:creationId xmlns:a16="http://schemas.microsoft.com/office/drawing/2014/main" id="{915E83A9-7CE6-D4D2-AA0B-89EBF27EEC69}"/>
              </a:ext>
            </a:extLst>
          </p:cNvPr>
          <p:cNvSpPr>
            <a:spLocks noChangeArrowheads="1"/>
          </p:cNvSpPr>
          <p:nvPr/>
        </p:nvSpPr>
        <p:spPr bwMode="auto">
          <a:xfrm>
            <a:off x="956733" y="680483"/>
            <a:ext cx="9694334" cy="60286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spcBef>
                <a:spcPct val="20000"/>
              </a:spcBef>
              <a:buClr>
                <a:srgbClr val="9BBB59"/>
              </a:buClr>
              <a:buSzPct val="95000"/>
              <a:buFont typeface="Wingdings 2" panose="05020102010507070707" pitchFamily="18" charset="2"/>
              <a:buChar char=""/>
              <a:defRPr sz="2600">
                <a:solidFill>
                  <a:schemeClr val="tx1"/>
                </a:solidFill>
                <a:latin typeface="Constantia" panose="02030602050306030303" pitchFamily="18" charset="0"/>
              </a:defRPr>
            </a:lvl1pPr>
            <a:lvl2pPr marL="742950" indent="-285750" eaLnBrk="0" hangingPunct="0">
              <a:spcBef>
                <a:spcPct val="20000"/>
              </a:spcBef>
              <a:buClr>
                <a:schemeClr val="accent1"/>
              </a:buClr>
              <a:buSzPct val="85000"/>
              <a:buFont typeface="Wingdings 2" panose="05020102010507070707" pitchFamily="18" charset="2"/>
              <a:buChar char=""/>
              <a:defRPr sz="2400">
                <a:solidFill>
                  <a:schemeClr val="tx1"/>
                </a:solidFill>
                <a:latin typeface="Constantia" panose="02030602050306030303" pitchFamily="18" charset="0"/>
              </a:defRPr>
            </a:lvl2pPr>
            <a:lvl3pPr marL="1143000" indent="-228600" eaLnBrk="0" hangingPunct="0">
              <a:spcBef>
                <a:spcPct val="20000"/>
              </a:spcBef>
              <a:buClr>
                <a:schemeClr val="accent2"/>
              </a:buClr>
              <a:buSzPct val="70000"/>
              <a:buFont typeface="Wingdings 2" panose="05020102010507070707" pitchFamily="18" charset="2"/>
              <a:buChar char=""/>
              <a:defRPr sz="2100">
                <a:solidFill>
                  <a:schemeClr val="tx1"/>
                </a:solidFill>
                <a:latin typeface="Constantia" panose="02030602050306030303" pitchFamily="18" charset="0"/>
              </a:defRPr>
            </a:lvl3pPr>
            <a:lvl4pPr marL="1600200" indent="-228600" eaLnBrk="0" hangingPunct="0">
              <a:spcBef>
                <a:spcPct val="20000"/>
              </a:spcBef>
              <a:buClr>
                <a:srgbClr val="9BBB59"/>
              </a:buClr>
              <a:buSzPct val="65000"/>
              <a:buFont typeface="Wingdings 2" panose="05020102010507070707" pitchFamily="18" charset="2"/>
              <a:buChar char=""/>
              <a:defRPr sz="2000">
                <a:solidFill>
                  <a:schemeClr val="tx1"/>
                </a:solidFill>
                <a:latin typeface="Constantia" panose="02030602050306030303" pitchFamily="18" charset="0"/>
              </a:defRPr>
            </a:lvl4pPr>
            <a:lvl5pPr marL="2057400" indent="-228600" eaLnBrk="0" hangingPunct="0">
              <a:spcBef>
                <a:spcPct val="20000"/>
              </a:spcBef>
              <a:buClr>
                <a:srgbClr val="8064A2"/>
              </a:buClr>
              <a:buSzPct val="65000"/>
              <a:buFont typeface="Wingdings 2" panose="05020102010507070707" pitchFamily="18" charset="2"/>
              <a:buChar char=""/>
              <a:defRPr sz="2000">
                <a:solidFill>
                  <a:schemeClr val="tx1"/>
                </a:solidFill>
                <a:latin typeface="Constantia" panose="02030602050306030303" pitchFamily="18" charset="0"/>
              </a:defRPr>
            </a:lvl5pPr>
            <a:lvl6pPr marL="2514600" indent="-228600" eaLnBrk="0" fontAlgn="base" hangingPunct="0">
              <a:spcBef>
                <a:spcPct val="20000"/>
              </a:spcBef>
              <a:spcAft>
                <a:spcPct val="0"/>
              </a:spcAft>
              <a:buClr>
                <a:srgbClr val="8064A2"/>
              </a:buClr>
              <a:buSzPct val="65000"/>
              <a:buFont typeface="Wingdings 2" panose="05020102010507070707" pitchFamily="18" charset="2"/>
              <a:buChar char=""/>
              <a:defRPr sz="2000">
                <a:solidFill>
                  <a:schemeClr val="tx1"/>
                </a:solidFill>
                <a:latin typeface="Constantia" panose="02030602050306030303" pitchFamily="18" charset="0"/>
              </a:defRPr>
            </a:lvl6pPr>
            <a:lvl7pPr marL="2971800" indent="-228600" eaLnBrk="0" fontAlgn="base" hangingPunct="0">
              <a:spcBef>
                <a:spcPct val="20000"/>
              </a:spcBef>
              <a:spcAft>
                <a:spcPct val="0"/>
              </a:spcAft>
              <a:buClr>
                <a:srgbClr val="8064A2"/>
              </a:buClr>
              <a:buSzPct val="65000"/>
              <a:buFont typeface="Wingdings 2" panose="05020102010507070707" pitchFamily="18" charset="2"/>
              <a:buChar char=""/>
              <a:defRPr sz="2000">
                <a:solidFill>
                  <a:schemeClr val="tx1"/>
                </a:solidFill>
                <a:latin typeface="Constantia" panose="02030602050306030303" pitchFamily="18" charset="0"/>
              </a:defRPr>
            </a:lvl7pPr>
            <a:lvl8pPr marL="3429000" indent="-228600" eaLnBrk="0" fontAlgn="base" hangingPunct="0">
              <a:spcBef>
                <a:spcPct val="20000"/>
              </a:spcBef>
              <a:spcAft>
                <a:spcPct val="0"/>
              </a:spcAft>
              <a:buClr>
                <a:srgbClr val="8064A2"/>
              </a:buClr>
              <a:buSzPct val="65000"/>
              <a:buFont typeface="Wingdings 2" panose="05020102010507070707" pitchFamily="18" charset="2"/>
              <a:buChar char=""/>
              <a:defRPr sz="2000">
                <a:solidFill>
                  <a:schemeClr val="tx1"/>
                </a:solidFill>
                <a:latin typeface="Constantia" panose="02030602050306030303" pitchFamily="18" charset="0"/>
              </a:defRPr>
            </a:lvl8pPr>
            <a:lvl9pPr marL="3886200" indent="-228600" eaLnBrk="0" fontAlgn="base" hangingPunct="0">
              <a:spcBef>
                <a:spcPct val="20000"/>
              </a:spcBef>
              <a:spcAft>
                <a:spcPct val="0"/>
              </a:spcAft>
              <a:buClr>
                <a:srgbClr val="8064A2"/>
              </a:buClr>
              <a:buSzPct val="65000"/>
              <a:buFont typeface="Wingdings 2" panose="05020102010507070707" pitchFamily="18" charset="2"/>
              <a:buChar char=""/>
              <a:defRPr sz="2000">
                <a:solidFill>
                  <a:schemeClr val="tx1"/>
                </a:solidFill>
                <a:latin typeface="Constantia" panose="02030602050306030303" pitchFamily="18" charset="0"/>
              </a:defRPr>
            </a:lvl9pPr>
          </a:lstStyle>
          <a:p>
            <a:pPr eaLnBrk="1" fontAlgn="base" hangingPunct="1">
              <a:lnSpc>
                <a:spcPct val="180000"/>
              </a:lnSpc>
              <a:spcAft>
                <a:spcPct val="0"/>
              </a:spcAft>
              <a:buClr>
                <a:srgbClr val="FFFFFF"/>
              </a:buClr>
              <a:buSzPct val="60000"/>
              <a:buNone/>
            </a:pPr>
            <a:r>
              <a:rPr lang="pt-BR" altLang="pt-BR" sz="2400" b="1" dirty="0">
                <a:solidFill>
                  <a:srgbClr val="FFFFFF"/>
                </a:solidFill>
                <a:latin typeface="Arial" panose="020B0604020202020204" pitchFamily="34" charset="0"/>
              </a:rPr>
              <a:t>        </a:t>
            </a:r>
            <a:r>
              <a:rPr lang="pt-BR" altLang="pt-BR" sz="2400" b="1" dirty="0">
                <a:solidFill>
                  <a:srgbClr val="FF00FF"/>
                </a:solidFill>
                <a:latin typeface="Arial" panose="020B0604020202020204" pitchFamily="34" charset="0"/>
              </a:rPr>
              <a:t>Febre + cefaleia + mialgia + um dos seguintes critérios:</a:t>
            </a:r>
          </a:p>
          <a:p>
            <a:pPr eaLnBrk="1" fontAlgn="base" hangingPunct="1">
              <a:lnSpc>
                <a:spcPct val="180000"/>
              </a:lnSpc>
              <a:spcAft>
                <a:spcPct val="0"/>
              </a:spcAft>
              <a:buClr>
                <a:srgbClr val="FFFFFF"/>
              </a:buClr>
              <a:buSzPct val="60000"/>
              <a:buFont typeface="Arial" panose="020B0604020202020204" pitchFamily="34" charset="0"/>
              <a:buChar char="•"/>
            </a:pPr>
            <a:r>
              <a:rPr lang="pt-BR" altLang="pt-BR" sz="2400" b="1" dirty="0">
                <a:solidFill>
                  <a:srgbClr val="FF0000"/>
                </a:solidFill>
                <a:latin typeface="Arial" panose="020B0604020202020204" pitchFamily="34" charset="0"/>
              </a:rPr>
              <a:t>*Critério 1</a:t>
            </a:r>
            <a:r>
              <a:rPr lang="pt-BR" altLang="pt-BR" sz="2400" b="1" dirty="0">
                <a:solidFill>
                  <a:srgbClr val="002060"/>
                </a:solidFill>
                <a:latin typeface="Arial" panose="020B0604020202020204" pitchFamily="34" charset="0"/>
              </a:rPr>
              <a:t> </a:t>
            </a:r>
            <a:r>
              <a:rPr lang="pt-BR" altLang="pt-BR" sz="1800" b="1" dirty="0">
                <a:solidFill>
                  <a:srgbClr val="002060"/>
                </a:solidFill>
                <a:latin typeface="Arial" panose="020B0604020202020204" pitchFamily="34" charset="0"/>
              </a:rPr>
              <a:t>– antecedentes epidemiológicos sugestivos nos 30 dias anteriores à data de início dos sintomas:</a:t>
            </a:r>
          </a:p>
          <a:p>
            <a:pPr eaLnBrk="1" fontAlgn="base" hangingPunct="1">
              <a:lnSpc>
                <a:spcPct val="180000"/>
              </a:lnSpc>
              <a:spcAft>
                <a:spcPct val="0"/>
              </a:spcAft>
              <a:buClr>
                <a:srgbClr val="FFFFFF"/>
              </a:buClr>
              <a:buSzPct val="60000"/>
              <a:buFontTx/>
              <a:buChar char="-"/>
            </a:pPr>
            <a:r>
              <a:rPr lang="pt-BR" altLang="pt-BR" sz="1800" b="1" dirty="0">
                <a:solidFill>
                  <a:srgbClr val="002060"/>
                </a:solidFill>
                <a:latin typeface="Arial" panose="020B0604020202020204" pitchFamily="34" charset="0"/>
              </a:rPr>
              <a:t>exposição a enchentes, alagamentos, lama ou coleções hídricas</a:t>
            </a:r>
          </a:p>
          <a:p>
            <a:pPr eaLnBrk="1" fontAlgn="base" hangingPunct="1">
              <a:lnSpc>
                <a:spcPct val="180000"/>
              </a:lnSpc>
              <a:spcAft>
                <a:spcPct val="0"/>
              </a:spcAft>
              <a:buClr>
                <a:srgbClr val="FFFFFF"/>
              </a:buClr>
              <a:buSzPct val="60000"/>
              <a:buFontTx/>
              <a:buChar char="-"/>
            </a:pPr>
            <a:r>
              <a:rPr lang="pt-BR" altLang="pt-BR" sz="1800" b="1" dirty="0">
                <a:solidFill>
                  <a:srgbClr val="002060"/>
                </a:solidFill>
                <a:latin typeface="Arial" panose="020B0604020202020204" pitchFamily="34" charset="0"/>
              </a:rPr>
              <a:t>exposição a esgoto, fossa, lixo e entulho</a:t>
            </a:r>
          </a:p>
          <a:p>
            <a:pPr eaLnBrk="1" fontAlgn="base" hangingPunct="1">
              <a:lnSpc>
                <a:spcPct val="180000"/>
              </a:lnSpc>
              <a:spcAft>
                <a:spcPct val="0"/>
              </a:spcAft>
              <a:buClr>
                <a:srgbClr val="FFFFFF"/>
              </a:buClr>
              <a:buSzPct val="60000"/>
              <a:buFontTx/>
              <a:buChar char="-"/>
            </a:pPr>
            <a:r>
              <a:rPr lang="pt-BR" altLang="pt-BR" sz="1800" b="1" dirty="0">
                <a:solidFill>
                  <a:srgbClr val="002060"/>
                </a:solidFill>
                <a:latin typeface="Arial" panose="020B0604020202020204" pitchFamily="34" charset="0"/>
              </a:rPr>
              <a:t>atividades que envolvam risco ocupacional como coleta de lixo, catador de material para reciclagem, limpeza de córregos, trabalhar em água ou esgoto, manejo de animais, agricultura em áreas alagadas, desmanches de carros.</a:t>
            </a:r>
          </a:p>
          <a:p>
            <a:pPr eaLnBrk="1" fontAlgn="base" hangingPunct="1">
              <a:lnSpc>
                <a:spcPct val="180000"/>
              </a:lnSpc>
              <a:spcAft>
                <a:spcPct val="0"/>
              </a:spcAft>
              <a:buClr>
                <a:srgbClr val="FFFFFF"/>
              </a:buClr>
              <a:buSzPct val="60000"/>
              <a:buFontTx/>
              <a:buChar char="-"/>
            </a:pPr>
            <a:r>
              <a:rPr lang="pt-BR" altLang="pt-BR" sz="1800" b="1" dirty="0">
                <a:solidFill>
                  <a:srgbClr val="002060"/>
                </a:solidFill>
                <a:latin typeface="Arial" panose="020B0604020202020204" pitchFamily="34" charset="0"/>
              </a:rPr>
              <a:t>vínculo epidemiológico com um caso confirmado por critério laboratorial</a:t>
            </a:r>
          </a:p>
          <a:p>
            <a:pPr eaLnBrk="1" fontAlgn="base" hangingPunct="1">
              <a:lnSpc>
                <a:spcPct val="180000"/>
              </a:lnSpc>
              <a:spcAft>
                <a:spcPct val="0"/>
              </a:spcAft>
              <a:buClr>
                <a:srgbClr val="FFFFFF"/>
              </a:buClr>
              <a:buSzPct val="60000"/>
              <a:buFontTx/>
              <a:buChar char="-"/>
            </a:pPr>
            <a:r>
              <a:rPr lang="pt-BR" altLang="pt-BR" sz="1800" b="1" dirty="0">
                <a:solidFill>
                  <a:srgbClr val="002060"/>
                </a:solidFill>
                <a:latin typeface="Arial" panose="020B0604020202020204" pitchFamily="34" charset="0"/>
              </a:rPr>
              <a:t>residir ou trabalhar em áreas de risco para a leptospirose</a:t>
            </a:r>
          </a:p>
          <a:p>
            <a:pPr eaLnBrk="1" fontAlgn="base" hangingPunct="1">
              <a:lnSpc>
                <a:spcPct val="180000"/>
              </a:lnSpc>
              <a:spcAft>
                <a:spcPct val="0"/>
              </a:spcAft>
              <a:buClr>
                <a:srgbClr val="FFFFFF"/>
              </a:buClr>
              <a:buSzPct val="60000"/>
              <a:buFontTx/>
              <a:buChar char="-"/>
            </a:pPr>
            <a:endParaRPr lang="pt-BR" altLang="pt-BR" sz="1800" b="1" dirty="0">
              <a:solidFill>
                <a:srgbClr val="FFFFFF"/>
              </a:solidFill>
              <a:latin typeface="Arial" panose="020B0604020202020204" pitchFamily="34" charset="0"/>
            </a:endParaRPr>
          </a:p>
          <a:p>
            <a:pPr eaLnBrk="1" fontAlgn="base" hangingPunct="1">
              <a:lnSpc>
                <a:spcPct val="180000"/>
              </a:lnSpc>
              <a:spcAft>
                <a:spcPct val="0"/>
              </a:spcAft>
              <a:buClr>
                <a:srgbClr val="FFFFFF"/>
              </a:buClr>
              <a:buSzPct val="60000"/>
              <a:buFontTx/>
              <a:buChar char="-"/>
            </a:pPr>
            <a:endParaRPr lang="pt-BR" altLang="pt-BR" sz="1800" b="1" dirty="0">
              <a:solidFill>
                <a:srgbClr val="FFFFFF"/>
              </a:solidFill>
              <a:latin typeface="Arial" panose="020B0604020202020204" pitchFamily="34" charset="0"/>
            </a:endParaRPr>
          </a:p>
        </p:txBody>
      </p:sp>
      <p:sp>
        <p:nvSpPr>
          <p:cNvPr id="3" name="Rectangle 2">
            <a:extLst>
              <a:ext uri="{FF2B5EF4-FFF2-40B4-BE49-F238E27FC236}">
                <a16:creationId xmlns:a16="http://schemas.microsoft.com/office/drawing/2014/main" id="{FDEA48B6-D331-30A6-C857-1116B5DF9FD2}"/>
              </a:ext>
            </a:extLst>
          </p:cNvPr>
          <p:cNvSpPr>
            <a:spLocks noChangeArrowheads="1"/>
          </p:cNvSpPr>
          <p:nvPr/>
        </p:nvSpPr>
        <p:spPr bwMode="auto">
          <a:xfrm>
            <a:off x="2808768" y="148856"/>
            <a:ext cx="80010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lr>
                <a:srgbClr val="9BBB59"/>
              </a:buClr>
              <a:buSzPct val="95000"/>
              <a:buFont typeface="Wingdings 2" panose="05020102010507070707" pitchFamily="18" charset="2"/>
              <a:buChar char=""/>
              <a:defRPr sz="2600">
                <a:solidFill>
                  <a:schemeClr val="tx1"/>
                </a:solidFill>
                <a:latin typeface="Constantia" panose="02030602050306030303" pitchFamily="18" charset="0"/>
              </a:defRPr>
            </a:lvl1pPr>
            <a:lvl2pPr marL="742950" indent="-285750" eaLnBrk="0" hangingPunct="0">
              <a:spcBef>
                <a:spcPct val="20000"/>
              </a:spcBef>
              <a:buClr>
                <a:schemeClr val="accent1"/>
              </a:buClr>
              <a:buSzPct val="85000"/>
              <a:buFont typeface="Wingdings 2" panose="05020102010507070707" pitchFamily="18" charset="2"/>
              <a:buChar char=""/>
              <a:defRPr sz="2400">
                <a:solidFill>
                  <a:schemeClr val="tx1"/>
                </a:solidFill>
                <a:latin typeface="Constantia" panose="02030602050306030303" pitchFamily="18" charset="0"/>
              </a:defRPr>
            </a:lvl2pPr>
            <a:lvl3pPr marL="1143000" indent="-228600" eaLnBrk="0" hangingPunct="0">
              <a:spcBef>
                <a:spcPct val="20000"/>
              </a:spcBef>
              <a:buClr>
                <a:schemeClr val="accent2"/>
              </a:buClr>
              <a:buSzPct val="70000"/>
              <a:buFont typeface="Wingdings 2" panose="05020102010507070707" pitchFamily="18" charset="2"/>
              <a:buChar char=""/>
              <a:defRPr sz="2100">
                <a:solidFill>
                  <a:schemeClr val="tx1"/>
                </a:solidFill>
                <a:latin typeface="Constantia" panose="02030602050306030303" pitchFamily="18" charset="0"/>
              </a:defRPr>
            </a:lvl3pPr>
            <a:lvl4pPr marL="1600200" indent="-228600" eaLnBrk="0" hangingPunct="0">
              <a:spcBef>
                <a:spcPct val="20000"/>
              </a:spcBef>
              <a:buClr>
                <a:srgbClr val="9BBB59"/>
              </a:buClr>
              <a:buSzPct val="65000"/>
              <a:buFont typeface="Wingdings 2" panose="05020102010507070707" pitchFamily="18" charset="2"/>
              <a:buChar char=""/>
              <a:defRPr sz="2000">
                <a:solidFill>
                  <a:schemeClr val="tx1"/>
                </a:solidFill>
                <a:latin typeface="Constantia" panose="02030602050306030303" pitchFamily="18" charset="0"/>
              </a:defRPr>
            </a:lvl4pPr>
            <a:lvl5pPr marL="2057400" indent="-228600" eaLnBrk="0" hangingPunct="0">
              <a:spcBef>
                <a:spcPct val="20000"/>
              </a:spcBef>
              <a:buClr>
                <a:srgbClr val="8064A2"/>
              </a:buClr>
              <a:buSzPct val="65000"/>
              <a:buFont typeface="Wingdings 2" panose="05020102010507070707" pitchFamily="18" charset="2"/>
              <a:buChar char=""/>
              <a:defRPr sz="2000">
                <a:solidFill>
                  <a:schemeClr val="tx1"/>
                </a:solidFill>
                <a:latin typeface="Constantia" panose="02030602050306030303" pitchFamily="18" charset="0"/>
              </a:defRPr>
            </a:lvl5pPr>
            <a:lvl6pPr marL="2514600" indent="-228600" eaLnBrk="0" fontAlgn="base" hangingPunct="0">
              <a:spcBef>
                <a:spcPct val="20000"/>
              </a:spcBef>
              <a:spcAft>
                <a:spcPct val="0"/>
              </a:spcAft>
              <a:buClr>
                <a:srgbClr val="8064A2"/>
              </a:buClr>
              <a:buSzPct val="65000"/>
              <a:buFont typeface="Wingdings 2" panose="05020102010507070707" pitchFamily="18" charset="2"/>
              <a:buChar char=""/>
              <a:defRPr sz="2000">
                <a:solidFill>
                  <a:schemeClr val="tx1"/>
                </a:solidFill>
                <a:latin typeface="Constantia" panose="02030602050306030303" pitchFamily="18" charset="0"/>
              </a:defRPr>
            </a:lvl6pPr>
            <a:lvl7pPr marL="2971800" indent="-228600" eaLnBrk="0" fontAlgn="base" hangingPunct="0">
              <a:spcBef>
                <a:spcPct val="20000"/>
              </a:spcBef>
              <a:spcAft>
                <a:spcPct val="0"/>
              </a:spcAft>
              <a:buClr>
                <a:srgbClr val="8064A2"/>
              </a:buClr>
              <a:buSzPct val="65000"/>
              <a:buFont typeface="Wingdings 2" panose="05020102010507070707" pitchFamily="18" charset="2"/>
              <a:buChar char=""/>
              <a:defRPr sz="2000">
                <a:solidFill>
                  <a:schemeClr val="tx1"/>
                </a:solidFill>
                <a:latin typeface="Constantia" panose="02030602050306030303" pitchFamily="18" charset="0"/>
              </a:defRPr>
            </a:lvl7pPr>
            <a:lvl8pPr marL="3429000" indent="-228600" eaLnBrk="0" fontAlgn="base" hangingPunct="0">
              <a:spcBef>
                <a:spcPct val="20000"/>
              </a:spcBef>
              <a:spcAft>
                <a:spcPct val="0"/>
              </a:spcAft>
              <a:buClr>
                <a:srgbClr val="8064A2"/>
              </a:buClr>
              <a:buSzPct val="65000"/>
              <a:buFont typeface="Wingdings 2" panose="05020102010507070707" pitchFamily="18" charset="2"/>
              <a:buChar char=""/>
              <a:defRPr sz="2000">
                <a:solidFill>
                  <a:schemeClr val="tx1"/>
                </a:solidFill>
                <a:latin typeface="Constantia" panose="02030602050306030303" pitchFamily="18" charset="0"/>
              </a:defRPr>
            </a:lvl8pPr>
            <a:lvl9pPr marL="3886200" indent="-228600" eaLnBrk="0" fontAlgn="base" hangingPunct="0">
              <a:spcBef>
                <a:spcPct val="20000"/>
              </a:spcBef>
              <a:spcAft>
                <a:spcPct val="0"/>
              </a:spcAft>
              <a:buClr>
                <a:srgbClr val="8064A2"/>
              </a:buClr>
              <a:buSzPct val="65000"/>
              <a:buFont typeface="Wingdings 2" panose="05020102010507070707" pitchFamily="18" charset="2"/>
              <a:buChar char=""/>
              <a:defRPr sz="2000">
                <a:solidFill>
                  <a:schemeClr val="tx1"/>
                </a:solidFill>
                <a:latin typeface="Constantia" panose="02030602050306030303" pitchFamily="18" charset="0"/>
              </a:defRPr>
            </a:lvl9pPr>
          </a:lstStyle>
          <a:p>
            <a:pPr eaLnBrk="1" fontAlgn="base" hangingPunct="1">
              <a:spcBef>
                <a:spcPct val="0"/>
              </a:spcBef>
              <a:spcAft>
                <a:spcPct val="0"/>
              </a:spcAft>
              <a:buClrTx/>
              <a:buSzTx/>
              <a:buNone/>
            </a:pPr>
            <a:r>
              <a:rPr lang="pt-BR" altLang="pt-BR" sz="3200" b="1" dirty="0">
                <a:solidFill>
                  <a:srgbClr val="C00000"/>
                </a:solidFill>
                <a:latin typeface="Times New Roman" panose="02020603050405020304" pitchFamily="18" charset="0"/>
                <a:cs typeface="Times New Roman" panose="02020603050405020304" pitchFamily="18" charset="0"/>
              </a:rPr>
              <a:t>Caso Suspeito de Leptospirose</a:t>
            </a:r>
          </a:p>
        </p:txBody>
      </p:sp>
    </p:spTree>
    <p:extLst>
      <p:ext uri="{BB962C8B-B14F-4D97-AF65-F5344CB8AC3E}">
        <p14:creationId xmlns:p14="http://schemas.microsoft.com/office/powerpoint/2010/main" val="282964888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a:extLst>
              <a:ext uri="{FF2B5EF4-FFF2-40B4-BE49-F238E27FC236}">
                <a16:creationId xmlns:a16="http://schemas.microsoft.com/office/drawing/2014/main" id="{D5F10B0D-BEE2-D507-29CF-ABD671E3C96E}"/>
              </a:ext>
            </a:extLst>
          </p:cNvPr>
          <p:cNvSpPr txBox="1">
            <a:spLocks noChangeArrowheads="1"/>
          </p:cNvSpPr>
          <p:nvPr/>
        </p:nvSpPr>
        <p:spPr>
          <a:xfrm>
            <a:off x="1245043" y="765544"/>
            <a:ext cx="8604250" cy="5136375"/>
          </a:xfrm>
          <a:prstGeom prst="rect">
            <a:avLst/>
          </a:prstGeom>
        </p:spPr>
        <p:txBody>
          <a:bodyPr/>
          <a:lstStyle>
            <a:lvl1pPr marL="2286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200" kern="1200">
                <a:solidFill>
                  <a:schemeClr val="tx1">
                    <a:lumMod val="75000"/>
                    <a:lumOff val="25000"/>
                  </a:schemeClr>
                </a:solidFill>
                <a:latin typeface="+mn-lt"/>
                <a:ea typeface="+mn-ea"/>
                <a:cs typeface="+mn-cs"/>
              </a:defRPr>
            </a:lvl1pPr>
            <a:lvl2pPr marL="54864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000" kern="1200">
                <a:solidFill>
                  <a:schemeClr val="tx1">
                    <a:lumMod val="75000"/>
                    <a:lumOff val="25000"/>
                  </a:schemeClr>
                </a:solidFill>
                <a:latin typeface="+mn-lt"/>
                <a:ea typeface="+mn-ea"/>
                <a:cs typeface="+mn-cs"/>
              </a:defRPr>
            </a:lvl2pPr>
            <a:lvl3pPr marL="822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800" kern="1200">
                <a:solidFill>
                  <a:schemeClr val="tx1">
                    <a:lumMod val="75000"/>
                    <a:lumOff val="25000"/>
                  </a:schemeClr>
                </a:solidFill>
                <a:latin typeface="+mn-lt"/>
                <a:ea typeface="+mn-ea"/>
                <a:cs typeface="+mn-cs"/>
              </a:defRPr>
            </a:lvl3pPr>
            <a:lvl4pPr marL="109728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600" kern="1200">
                <a:solidFill>
                  <a:schemeClr val="tx1">
                    <a:lumMod val="75000"/>
                    <a:lumOff val="25000"/>
                  </a:schemeClr>
                </a:solidFill>
                <a:latin typeface="+mn-lt"/>
                <a:ea typeface="+mn-ea"/>
                <a:cs typeface="+mn-cs"/>
              </a:defRPr>
            </a:lvl4pPr>
            <a:lvl5pPr marL="138988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5pPr>
            <a:lvl6pPr marL="166420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6pPr>
            <a:lvl7pPr marL="1965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7pPr>
            <a:lvl8pPr marL="22860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8pPr>
            <a:lvl9pPr marL="2587752"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9pPr>
          </a:lstStyle>
          <a:p>
            <a:pPr marL="45720" indent="0" algn="ctr">
              <a:buFont typeface="Georgia" pitchFamily="18" charset="0"/>
              <a:buNone/>
            </a:pPr>
            <a:r>
              <a:rPr lang="pt-BR" altLang="pt-BR" sz="3200" b="1" dirty="0">
                <a:solidFill>
                  <a:srgbClr val="C00000"/>
                </a:solidFill>
                <a:latin typeface="Times New Roman" panose="02020603050405020304" pitchFamily="18" charset="0"/>
                <a:cs typeface="Times New Roman" panose="02020603050405020304" pitchFamily="18" charset="0"/>
              </a:rPr>
              <a:t>Caso Suspeito de Leptospirose</a:t>
            </a:r>
          </a:p>
          <a:p>
            <a:endParaRPr lang="pt-BR" altLang="pt-BR" sz="3200" b="1" dirty="0">
              <a:solidFill>
                <a:srgbClr val="C00000"/>
              </a:solidFill>
              <a:latin typeface="Times New Roman" panose="02020603050405020304" pitchFamily="18" charset="0"/>
              <a:cs typeface="Times New Roman" panose="02020603050405020304" pitchFamily="18" charset="0"/>
            </a:endParaRPr>
          </a:p>
          <a:p>
            <a:r>
              <a:rPr lang="pt-BR" altLang="pt-BR" sz="2800" b="1" dirty="0">
                <a:solidFill>
                  <a:srgbClr val="C00000"/>
                </a:solidFill>
                <a:latin typeface="Arial" panose="020B0604020202020204" pitchFamily="34" charset="0"/>
                <a:cs typeface="Arial" panose="020B0604020202020204" pitchFamily="34" charset="0"/>
              </a:rPr>
              <a:t>Critério 2 </a:t>
            </a:r>
            <a:r>
              <a:rPr lang="pt-BR" altLang="pt-BR" sz="2800" dirty="0">
                <a:latin typeface="Arial" panose="020B0604020202020204" pitchFamily="34" charset="0"/>
                <a:cs typeface="Arial" panose="020B0604020202020204" pitchFamily="34" charset="0"/>
              </a:rPr>
              <a:t>– </a:t>
            </a:r>
            <a:r>
              <a:rPr lang="pt-BR" altLang="pt-BR" sz="2800" b="1" dirty="0">
                <a:latin typeface="Arial" panose="020B0604020202020204" pitchFamily="34" charset="0"/>
                <a:cs typeface="Arial" panose="020B0604020202020204" pitchFamily="34" charset="0"/>
              </a:rPr>
              <a:t>pelo menos um dos seguintes sinais ou sintomas:</a:t>
            </a:r>
          </a:p>
          <a:p>
            <a:pPr>
              <a:buFontTx/>
              <a:buChar char="-"/>
            </a:pPr>
            <a:r>
              <a:rPr lang="pt-BR" altLang="pt-BR" sz="2800" b="1" dirty="0" err="1">
                <a:latin typeface="Arial" panose="020B0604020202020204" pitchFamily="34" charset="0"/>
                <a:cs typeface="Arial" panose="020B0604020202020204" pitchFamily="34" charset="0"/>
              </a:rPr>
              <a:t>sufusão</a:t>
            </a:r>
            <a:r>
              <a:rPr lang="pt-BR" altLang="pt-BR" sz="2800" b="1" dirty="0">
                <a:latin typeface="Arial" panose="020B0604020202020204" pitchFamily="34" charset="0"/>
                <a:cs typeface="Arial" panose="020B0604020202020204" pitchFamily="34" charset="0"/>
              </a:rPr>
              <a:t> conjuntival</a:t>
            </a:r>
          </a:p>
          <a:p>
            <a:pPr>
              <a:buFontTx/>
              <a:buChar char="-"/>
            </a:pPr>
            <a:r>
              <a:rPr lang="pt-BR" altLang="pt-BR" sz="2800" b="1" dirty="0">
                <a:latin typeface="Arial" panose="020B0604020202020204" pitchFamily="34" charset="0"/>
                <a:cs typeface="Arial" panose="020B0604020202020204" pitchFamily="34" charset="0"/>
              </a:rPr>
              <a:t>sinais de insuficiência renal aguda (incluindo alterações no volume urinário)</a:t>
            </a:r>
          </a:p>
          <a:p>
            <a:pPr>
              <a:buFontTx/>
              <a:buChar char="-"/>
            </a:pPr>
            <a:r>
              <a:rPr lang="pt-BR" altLang="pt-BR" sz="2800" b="1" dirty="0">
                <a:latin typeface="Arial" panose="020B0604020202020204" pitchFamily="34" charset="0"/>
                <a:cs typeface="Arial" panose="020B0604020202020204" pitchFamily="34" charset="0"/>
              </a:rPr>
              <a:t>icterícia ou aumento de bilirrubinas</a:t>
            </a:r>
          </a:p>
          <a:p>
            <a:pPr>
              <a:buFontTx/>
              <a:buChar char="-"/>
            </a:pPr>
            <a:r>
              <a:rPr lang="pt-BR" altLang="pt-BR" sz="2800" b="1" dirty="0">
                <a:latin typeface="Arial" panose="020B0604020202020204" pitchFamily="34" charset="0"/>
                <a:cs typeface="Arial" panose="020B0604020202020204" pitchFamily="34" charset="0"/>
              </a:rPr>
              <a:t>fenômeno hemorrágico</a:t>
            </a:r>
          </a:p>
        </p:txBody>
      </p:sp>
    </p:spTree>
    <p:extLst>
      <p:ext uri="{BB962C8B-B14F-4D97-AF65-F5344CB8AC3E}">
        <p14:creationId xmlns:p14="http://schemas.microsoft.com/office/powerpoint/2010/main" val="422598848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Texto 2">
            <a:extLst>
              <a:ext uri="{FF2B5EF4-FFF2-40B4-BE49-F238E27FC236}">
                <a16:creationId xmlns:a16="http://schemas.microsoft.com/office/drawing/2014/main" id="{1A0C1955-E8BA-7F4C-056C-44643E0E3D8E}"/>
              </a:ext>
            </a:extLst>
          </p:cNvPr>
          <p:cNvSpPr txBox="1">
            <a:spLocks/>
          </p:cNvSpPr>
          <p:nvPr/>
        </p:nvSpPr>
        <p:spPr>
          <a:xfrm>
            <a:off x="0" y="0"/>
            <a:ext cx="11568223" cy="6677247"/>
          </a:xfrm>
          <a:prstGeom prst="rect">
            <a:avLst/>
          </a:prstGeom>
        </p:spPr>
        <p:txBody>
          <a:bodyPr>
            <a:normAutofit/>
          </a:bodyPr>
          <a:lstStyle>
            <a:lvl1pPr marL="2286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200" kern="1200">
                <a:solidFill>
                  <a:schemeClr val="tx1">
                    <a:lumMod val="75000"/>
                    <a:lumOff val="25000"/>
                  </a:schemeClr>
                </a:solidFill>
                <a:latin typeface="+mn-lt"/>
                <a:ea typeface="+mn-ea"/>
                <a:cs typeface="+mn-cs"/>
              </a:defRPr>
            </a:lvl1pPr>
            <a:lvl2pPr marL="54864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000" kern="1200">
                <a:solidFill>
                  <a:schemeClr val="tx1">
                    <a:lumMod val="75000"/>
                    <a:lumOff val="25000"/>
                  </a:schemeClr>
                </a:solidFill>
                <a:latin typeface="+mn-lt"/>
                <a:ea typeface="+mn-ea"/>
                <a:cs typeface="+mn-cs"/>
              </a:defRPr>
            </a:lvl2pPr>
            <a:lvl3pPr marL="822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800" kern="1200">
                <a:solidFill>
                  <a:schemeClr val="tx1">
                    <a:lumMod val="75000"/>
                    <a:lumOff val="25000"/>
                  </a:schemeClr>
                </a:solidFill>
                <a:latin typeface="+mn-lt"/>
                <a:ea typeface="+mn-ea"/>
                <a:cs typeface="+mn-cs"/>
              </a:defRPr>
            </a:lvl3pPr>
            <a:lvl4pPr marL="109728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600" kern="1200">
                <a:solidFill>
                  <a:schemeClr val="tx1">
                    <a:lumMod val="75000"/>
                    <a:lumOff val="25000"/>
                  </a:schemeClr>
                </a:solidFill>
                <a:latin typeface="+mn-lt"/>
                <a:ea typeface="+mn-ea"/>
                <a:cs typeface="+mn-cs"/>
              </a:defRPr>
            </a:lvl4pPr>
            <a:lvl5pPr marL="138988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5pPr>
            <a:lvl6pPr marL="166420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6pPr>
            <a:lvl7pPr marL="1965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7pPr>
            <a:lvl8pPr marL="22860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8pPr>
            <a:lvl9pPr marL="2587752"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9pPr>
          </a:lstStyle>
          <a:p>
            <a:pPr marL="0" indent="0" algn="ctr">
              <a:buNone/>
            </a:pPr>
            <a:r>
              <a:rPr lang="pt-BR" altLang="pt-BR" sz="2800" b="1" dirty="0">
                <a:solidFill>
                  <a:srgbClr val="002060"/>
                </a:solidFill>
                <a:latin typeface="Arial" pitchFamily="34" charset="0"/>
                <a:cs typeface="Arial" pitchFamily="34" charset="0"/>
              </a:rPr>
              <a:t>O que pedir quando o caso é suspeito?</a:t>
            </a:r>
          </a:p>
          <a:p>
            <a:pPr marL="0" indent="0" algn="ctr">
              <a:buNone/>
            </a:pPr>
            <a:r>
              <a:rPr lang="pt-BR" altLang="pt-BR" sz="2800" b="1" dirty="0">
                <a:solidFill>
                  <a:srgbClr val="002060"/>
                </a:solidFill>
                <a:latin typeface="Arial" pitchFamily="34" charset="0"/>
                <a:cs typeface="Arial" pitchFamily="34" charset="0"/>
              </a:rPr>
              <a:t>Exames Específicos</a:t>
            </a:r>
          </a:p>
          <a:p>
            <a:pPr marL="342900" indent="-342900" algn="ctr">
              <a:buFontTx/>
              <a:buChar char="-"/>
            </a:pPr>
            <a:r>
              <a:rPr lang="pt-BR" altLang="pt-BR" sz="2400" b="1" dirty="0">
                <a:solidFill>
                  <a:srgbClr val="C00000"/>
                </a:solidFill>
                <a:latin typeface="Arial" pitchFamily="34" charset="0"/>
                <a:cs typeface="Arial" pitchFamily="34" charset="0"/>
              </a:rPr>
              <a:t>Paciente internado – colher no momento da suspeita, não importando o dia da doença</a:t>
            </a:r>
            <a:r>
              <a:rPr lang="pt-BR" altLang="pt-BR" sz="2400" b="1" dirty="0">
                <a:latin typeface="Arial" pitchFamily="34" charset="0"/>
                <a:cs typeface="Arial" pitchFamily="34" charset="0"/>
              </a:rPr>
              <a:t> </a:t>
            </a:r>
          </a:p>
          <a:p>
            <a:pPr marL="342900" indent="-342900" algn="ctr">
              <a:buFontTx/>
              <a:buChar char="-"/>
            </a:pPr>
            <a:r>
              <a:rPr lang="pt-BR" sz="2400" dirty="0"/>
              <a:t>Amostra colhida </a:t>
            </a:r>
            <a:r>
              <a:rPr lang="pt-BR" sz="2400" b="1" dirty="0">
                <a:solidFill>
                  <a:srgbClr val="7030A0"/>
                </a:solidFill>
              </a:rPr>
              <a:t>até o 7º dia </a:t>
            </a:r>
            <a:r>
              <a:rPr lang="pt-BR" sz="2400" dirty="0"/>
              <a:t>de doença: colher Sangue para </a:t>
            </a:r>
            <a:r>
              <a:rPr lang="pt-BR" sz="2400" dirty="0">
                <a:solidFill>
                  <a:srgbClr val="FF0000"/>
                </a:solidFill>
              </a:rPr>
              <a:t>PCR</a:t>
            </a:r>
            <a:r>
              <a:rPr lang="pt-BR" sz="2400" dirty="0"/>
              <a:t> (tubo com EDTA), Sangue para </a:t>
            </a:r>
            <a:r>
              <a:rPr lang="pt-BR" sz="2400" dirty="0">
                <a:solidFill>
                  <a:srgbClr val="FF0000"/>
                </a:solidFill>
              </a:rPr>
              <a:t>Cultura</a:t>
            </a:r>
            <a:r>
              <a:rPr lang="pt-BR" sz="2400" dirty="0"/>
              <a:t> (tubo com Heparina) e Soro para </a:t>
            </a:r>
            <a:r>
              <a:rPr lang="pt-BR" sz="2400" dirty="0">
                <a:solidFill>
                  <a:srgbClr val="FF0000"/>
                </a:solidFill>
              </a:rPr>
              <a:t>ELISA-</a:t>
            </a:r>
            <a:r>
              <a:rPr lang="pt-BR" sz="2400" dirty="0" err="1">
                <a:solidFill>
                  <a:srgbClr val="FF0000"/>
                </a:solidFill>
              </a:rPr>
              <a:t>IgM</a:t>
            </a:r>
            <a:endParaRPr lang="pt-BR" sz="2400" dirty="0">
              <a:solidFill>
                <a:srgbClr val="FF0000"/>
              </a:solidFill>
            </a:endParaRPr>
          </a:p>
          <a:p>
            <a:pPr marL="342900" indent="-342900" algn="ctr">
              <a:buFontTx/>
              <a:buChar char="-"/>
            </a:pPr>
            <a:r>
              <a:rPr lang="pt-BR" sz="2400" dirty="0"/>
              <a:t>Amostra colhida do 8º dia de doença em diante: colher Soro para </a:t>
            </a:r>
            <a:r>
              <a:rPr lang="pt-BR" sz="2400" dirty="0">
                <a:solidFill>
                  <a:srgbClr val="FF0000"/>
                </a:solidFill>
              </a:rPr>
              <a:t>ELISA-</a:t>
            </a:r>
            <a:r>
              <a:rPr lang="pt-BR" sz="2400" dirty="0" err="1">
                <a:solidFill>
                  <a:srgbClr val="FF0000"/>
                </a:solidFill>
              </a:rPr>
              <a:t>IgM</a:t>
            </a:r>
            <a:r>
              <a:rPr lang="pt-BR" sz="2400" dirty="0">
                <a:solidFill>
                  <a:srgbClr val="FF0000"/>
                </a:solidFill>
              </a:rPr>
              <a:t> </a:t>
            </a:r>
          </a:p>
          <a:p>
            <a:pPr marL="342900" indent="-342900" algn="ctr">
              <a:buFontTx/>
              <a:buChar char="-"/>
            </a:pPr>
            <a:r>
              <a:rPr lang="pt-BR" sz="2400" b="1" dirty="0" err="1">
                <a:solidFill>
                  <a:srgbClr val="FF0000"/>
                </a:solidFill>
              </a:rPr>
              <a:t>Microaglutinação</a:t>
            </a:r>
            <a:r>
              <a:rPr lang="pt-BR" sz="2400" b="1" dirty="0">
                <a:solidFill>
                  <a:srgbClr val="FF0000"/>
                </a:solidFill>
              </a:rPr>
              <a:t> (MAT) – padrão ouro</a:t>
            </a:r>
          </a:p>
          <a:p>
            <a:pPr marL="342900" indent="-342900" algn="ctr">
              <a:buFontTx/>
              <a:buChar char="-"/>
            </a:pPr>
            <a:r>
              <a:rPr lang="pt-BR" sz="2400" b="1" dirty="0">
                <a:solidFill>
                  <a:srgbClr val="FF0000"/>
                </a:solidFill>
              </a:rPr>
              <a:t>Sorologias – seguir Algoritmos I e II (a partir de setembro de 2015)</a:t>
            </a:r>
          </a:p>
          <a:p>
            <a:pPr marL="342900" indent="-342900" algn="ctr">
              <a:buFontTx/>
              <a:buChar char="-"/>
            </a:pPr>
            <a:r>
              <a:rPr lang="pt-BR" sz="2400" b="1" dirty="0">
                <a:solidFill>
                  <a:srgbClr val="FF0000"/>
                </a:solidFill>
              </a:rPr>
              <a:t>PCR Positivo – CONFIRMA o caso</a:t>
            </a:r>
          </a:p>
          <a:p>
            <a:pPr marL="342900" indent="-342900" algn="ctr">
              <a:buFontTx/>
              <a:buChar char="-"/>
            </a:pPr>
            <a:r>
              <a:rPr lang="pt-BR" sz="2400" b="1" dirty="0">
                <a:solidFill>
                  <a:srgbClr val="FF0000"/>
                </a:solidFill>
              </a:rPr>
              <a:t>PCR Negativo – NÃO DESCARTA o caso</a:t>
            </a:r>
          </a:p>
          <a:p>
            <a:pPr marL="342900" indent="-342900" algn="ctr">
              <a:buFontTx/>
              <a:buChar char="-"/>
            </a:pPr>
            <a:r>
              <a:rPr lang="pt-BR" sz="2400" b="1" dirty="0">
                <a:solidFill>
                  <a:srgbClr val="FF0000"/>
                </a:solidFill>
              </a:rPr>
              <a:t>CULTURA Positiva - CONFIRMA o caso</a:t>
            </a:r>
          </a:p>
          <a:p>
            <a:pPr marL="342900" indent="-342900" algn="ctr">
              <a:buFontTx/>
              <a:buChar char="-"/>
            </a:pPr>
            <a:r>
              <a:rPr lang="pt-BR" sz="2400" b="1" dirty="0">
                <a:solidFill>
                  <a:srgbClr val="FF0000"/>
                </a:solidFill>
              </a:rPr>
              <a:t>CULTURA Negativa – NÃO DESCARTA o caso</a:t>
            </a:r>
          </a:p>
          <a:p>
            <a:pPr marL="342900" indent="-342900" algn="ctr">
              <a:buFontTx/>
              <a:buChar char="-"/>
            </a:pPr>
            <a:r>
              <a:rPr lang="pt-BR" sz="2400" b="1" dirty="0">
                <a:solidFill>
                  <a:srgbClr val="FF0000"/>
                </a:solidFill>
              </a:rPr>
              <a:t>Histopatologia e Imuno-histoquímica</a:t>
            </a:r>
          </a:p>
          <a:p>
            <a:pPr marL="342900" indent="-342900" algn="ctr">
              <a:buFontTx/>
              <a:buChar char="-"/>
            </a:pPr>
            <a:endParaRPr lang="pt-BR" sz="2400" dirty="0">
              <a:solidFill>
                <a:srgbClr val="FF0000"/>
              </a:solidFill>
            </a:endParaRPr>
          </a:p>
          <a:p>
            <a:pPr marL="342900" indent="-342900" algn="ctr">
              <a:buFontTx/>
              <a:buChar char="-"/>
            </a:pPr>
            <a:endParaRPr lang="pt-BR" sz="2400" dirty="0">
              <a:solidFill>
                <a:srgbClr val="FF0000"/>
              </a:solidFill>
            </a:endParaRPr>
          </a:p>
          <a:p>
            <a:pPr marL="342900" indent="-342900" algn="ctr">
              <a:buFontTx/>
              <a:buChar char="-"/>
            </a:pPr>
            <a:endParaRPr lang="pt-BR" sz="2400" dirty="0">
              <a:solidFill>
                <a:srgbClr val="FF0000"/>
              </a:solidFill>
            </a:endParaRPr>
          </a:p>
          <a:p>
            <a:pPr marL="342900" indent="-342900" algn="ctr">
              <a:buFontTx/>
              <a:buChar char="-"/>
            </a:pPr>
            <a:endParaRPr lang="pt-BR" sz="2400" dirty="0">
              <a:solidFill>
                <a:srgbClr val="FF0000"/>
              </a:solidFill>
            </a:endParaRPr>
          </a:p>
          <a:p>
            <a:pPr marL="342900" indent="-342900" algn="ctr">
              <a:buFontTx/>
              <a:buChar char="-"/>
            </a:pPr>
            <a:endParaRPr lang="pt-BR" sz="2400" dirty="0">
              <a:solidFill>
                <a:srgbClr val="FF0000"/>
              </a:solidFill>
            </a:endParaRPr>
          </a:p>
          <a:p>
            <a:pPr marL="342900" indent="-342900" algn="ctr">
              <a:buFontTx/>
              <a:buChar char="-"/>
            </a:pPr>
            <a:endParaRPr lang="pt-BR" sz="2400" dirty="0">
              <a:solidFill>
                <a:srgbClr val="FF0000"/>
              </a:solidFill>
            </a:endParaRPr>
          </a:p>
          <a:p>
            <a:pPr marL="342900" indent="-342900" algn="ctr">
              <a:buFontTx/>
              <a:buChar char="-"/>
            </a:pPr>
            <a:endParaRPr lang="pt-BR" sz="2400" dirty="0">
              <a:solidFill>
                <a:srgbClr val="FF0000"/>
              </a:solidFill>
            </a:endParaRPr>
          </a:p>
          <a:p>
            <a:pPr marL="342900" indent="-342900" algn="ctr">
              <a:buFontTx/>
              <a:buChar char="-"/>
            </a:pPr>
            <a:endParaRPr lang="pt-BR" sz="2400" dirty="0">
              <a:solidFill>
                <a:srgbClr val="FF0000"/>
              </a:solidFill>
            </a:endParaRPr>
          </a:p>
          <a:p>
            <a:pPr marL="342900" indent="-342900" algn="ctr">
              <a:buFontTx/>
              <a:buChar char="-"/>
            </a:pPr>
            <a:endParaRPr lang="pt-BR" sz="2400" dirty="0">
              <a:solidFill>
                <a:srgbClr val="FF0000"/>
              </a:solidFill>
            </a:endParaRPr>
          </a:p>
          <a:p>
            <a:pPr marL="342900" indent="-342900" algn="ctr">
              <a:buFontTx/>
              <a:buChar char="-"/>
            </a:pPr>
            <a:endParaRPr lang="pt-BR" sz="2400" dirty="0">
              <a:solidFill>
                <a:srgbClr val="FF0000"/>
              </a:solidFill>
            </a:endParaRPr>
          </a:p>
          <a:p>
            <a:pPr marL="342900" indent="-342900" algn="ctr">
              <a:buFontTx/>
              <a:buChar char="-"/>
            </a:pPr>
            <a:endParaRPr lang="pt-BR" sz="2400" dirty="0">
              <a:solidFill>
                <a:srgbClr val="FF0000"/>
              </a:solidFill>
            </a:endParaRPr>
          </a:p>
          <a:p>
            <a:pPr marL="342900" indent="-342900" algn="ctr">
              <a:buFontTx/>
              <a:buChar char="-"/>
            </a:pPr>
            <a:endParaRPr lang="pt-BR" sz="2400" dirty="0">
              <a:solidFill>
                <a:srgbClr val="FF0000"/>
              </a:solidFill>
            </a:endParaRPr>
          </a:p>
          <a:p>
            <a:pPr marL="342900" indent="-342900" algn="ctr">
              <a:buFontTx/>
              <a:buChar char="-"/>
            </a:pPr>
            <a:endParaRPr lang="pt-BR" sz="2400" dirty="0">
              <a:solidFill>
                <a:srgbClr val="FF0000"/>
              </a:solidFill>
            </a:endParaRPr>
          </a:p>
          <a:p>
            <a:pPr marL="342900" indent="-342900" algn="ctr">
              <a:buFontTx/>
              <a:buChar char="-"/>
            </a:pPr>
            <a:endParaRPr lang="pt-BR" sz="2400" dirty="0">
              <a:solidFill>
                <a:srgbClr val="FF0000"/>
              </a:solidFill>
            </a:endParaRPr>
          </a:p>
          <a:p>
            <a:pPr algn="ctr"/>
            <a:endParaRPr lang="pt-BR" sz="2400" dirty="0">
              <a:solidFill>
                <a:srgbClr val="FF0000"/>
              </a:solidFill>
            </a:endParaRPr>
          </a:p>
        </p:txBody>
      </p:sp>
      <p:sp>
        <p:nvSpPr>
          <p:cNvPr id="3" name="Text Placeholder 3">
            <a:extLst>
              <a:ext uri="{FF2B5EF4-FFF2-40B4-BE49-F238E27FC236}">
                <a16:creationId xmlns:a16="http://schemas.microsoft.com/office/drawing/2014/main" id="{61104A35-8602-4005-6499-EBFECC417ACE}"/>
              </a:ext>
            </a:extLst>
          </p:cNvPr>
          <p:cNvSpPr txBox="1">
            <a:spLocks/>
          </p:cNvSpPr>
          <p:nvPr/>
        </p:nvSpPr>
        <p:spPr>
          <a:xfrm>
            <a:off x="335360" y="242580"/>
            <a:ext cx="8943056" cy="820935"/>
          </a:xfrm>
          <a:prstGeom prst="rect">
            <a:avLst/>
          </a:prstGeom>
        </p:spPr>
        <p:txBody>
          <a:bodyPr vert="horz" lIns="91440" tIns="45720" rIns="91440" bIns="45720" rtlCol="0" anchor="b" anchorCtr="0">
            <a:normAutofit/>
          </a:bodyPr>
          <a:lstStyle>
            <a:lvl1pPr marL="342900" indent="-182880" algn="l" defTabSz="914400" rtl="0" eaLnBrk="1" latinLnBrk="0" hangingPunct="1">
              <a:lnSpc>
                <a:spcPct val="100000"/>
              </a:lnSpc>
              <a:spcBef>
                <a:spcPts val="0"/>
              </a:spcBef>
              <a:spcAft>
                <a:spcPts val="300"/>
              </a:spcAft>
              <a:buClr>
                <a:schemeClr val="accent6">
                  <a:lumMod val="75000"/>
                </a:schemeClr>
              </a:buClr>
              <a:buSzPct val="130000"/>
              <a:buFont typeface="Georgia" pitchFamily="18" charset="0"/>
              <a:buNone/>
              <a:defRPr sz="2400" b="1" kern="1200">
                <a:solidFill>
                  <a:srgbClr val="424241"/>
                </a:solidFill>
                <a:latin typeface="+mn-lt"/>
                <a:ea typeface="+mn-ea"/>
                <a:cs typeface="+mn-cs"/>
              </a:defRPr>
            </a:lvl1pPr>
            <a:lvl2pPr marL="54864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000" kern="1200">
                <a:solidFill>
                  <a:schemeClr val="tx1">
                    <a:lumMod val="75000"/>
                    <a:lumOff val="25000"/>
                  </a:schemeClr>
                </a:solidFill>
                <a:latin typeface="+mn-lt"/>
                <a:ea typeface="+mn-ea"/>
                <a:cs typeface="+mn-cs"/>
              </a:defRPr>
            </a:lvl2pPr>
            <a:lvl3pPr marL="822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800" kern="1200">
                <a:solidFill>
                  <a:schemeClr val="tx1">
                    <a:lumMod val="75000"/>
                    <a:lumOff val="25000"/>
                  </a:schemeClr>
                </a:solidFill>
                <a:latin typeface="+mn-lt"/>
                <a:ea typeface="+mn-ea"/>
                <a:cs typeface="+mn-cs"/>
              </a:defRPr>
            </a:lvl3pPr>
            <a:lvl4pPr marL="109728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600" kern="1200">
                <a:solidFill>
                  <a:schemeClr val="tx1">
                    <a:lumMod val="75000"/>
                    <a:lumOff val="25000"/>
                  </a:schemeClr>
                </a:solidFill>
                <a:latin typeface="+mn-lt"/>
                <a:ea typeface="+mn-ea"/>
                <a:cs typeface="+mn-cs"/>
              </a:defRPr>
            </a:lvl4pPr>
            <a:lvl5pPr marL="138988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5pPr>
            <a:lvl6pPr marL="166420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6pPr>
            <a:lvl7pPr marL="1965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7pPr>
            <a:lvl8pPr marL="22860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8pPr>
            <a:lvl9pPr marL="2587752"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9pPr>
          </a:lstStyle>
          <a:p>
            <a:endParaRPr lang="en-BR"/>
          </a:p>
        </p:txBody>
      </p:sp>
    </p:spTree>
    <p:extLst>
      <p:ext uri="{BB962C8B-B14F-4D97-AF65-F5344CB8AC3E}">
        <p14:creationId xmlns:p14="http://schemas.microsoft.com/office/powerpoint/2010/main" val="140347453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5">
            <a:extLst>
              <a:ext uri="{FF2B5EF4-FFF2-40B4-BE49-F238E27FC236}">
                <a16:creationId xmlns:a16="http://schemas.microsoft.com/office/drawing/2014/main" id="{9E4444C0-81BA-1FCB-25DB-85B111FEF27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17172" y="209550"/>
            <a:ext cx="8086725" cy="6438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1646759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3">
            <a:extLst>
              <a:ext uri="{FF2B5EF4-FFF2-40B4-BE49-F238E27FC236}">
                <a16:creationId xmlns:a16="http://schemas.microsoft.com/office/drawing/2014/main" id="{BD03C685-B234-19D4-FEEE-9CBA0F56CA2A}"/>
              </a:ext>
            </a:extLst>
          </p:cNvPr>
          <p:cNvSpPr txBox="1">
            <a:spLocks/>
          </p:cNvSpPr>
          <p:nvPr/>
        </p:nvSpPr>
        <p:spPr>
          <a:xfrm>
            <a:off x="526746" y="2608065"/>
            <a:ext cx="8943056" cy="820935"/>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pt-BR" sz="4000" dirty="0">
                <a:latin typeface="Calibri" panose="020F0502020204030204" pitchFamily="34" charset="0"/>
                <a:cs typeface="Calibri" panose="020F0502020204030204" pitchFamily="34" charset="0"/>
              </a:rPr>
              <a:t>                       </a:t>
            </a:r>
            <a:r>
              <a:rPr lang="pt-BR" sz="4000" dirty="0">
                <a:solidFill>
                  <a:srgbClr val="C00000"/>
                </a:solidFill>
                <a:latin typeface="Calibri" panose="020F0502020204030204" pitchFamily="34" charset="0"/>
                <a:cs typeface="Calibri" panose="020F0502020204030204" pitchFamily="34" charset="0"/>
              </a:rPr>
              <a:t>Situação Epidemiológica</a:t>
            </a:r>
            <a:endParaRPr lang="en-BR" sz="4000" dirty="0">
              <a:solidFill>
                <a:srgbClr val="C00000"/>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0784191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a:extLst>
              <a:ext uri="{FF2B5EF4-FFF2-40B4-BE49-F238E27FC236}">
                <a16:creationId xmlns:a16="http://schemas.microsoft.com/office/drawing/2014/main" id="{A176B924-9697-3B68-37A4-FD3D8CBDB15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18438" y="152398"/>
            <a:ext cx="8614384" cy="65532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4061199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99F9B53-6906-B26E-48B8-13880FB2028A}"/>
              </a:ext>
            </a:extLst>
          </p:cNvPr>
          <p:cNvSpPr txBox="1">
            <a:spLocks/>
          </p:cNvSpPr>
          <p:nvPr/>
        </p:nvSpPr>
        <p:spPr>
          <a:xfrm>
            <a:off x="0" y="260350"/>
            <a:ext cx="7527925" cy="1800225"/>
          </a:xfrm>
          <a:prstGeom prst="rect">
            <a:avLst/>
          </a:prstGeom>
          <a:effectLst/>
        </p:spPr>
        <p:txBody>
          <a:bodyPr vert="horz" lIns="91440" tIns="45720" rIns="91440" bIns="45720" rtlCol="0" anchor="t" anchorCtr="0">
            <a:normAutofit fontScale="90000" lnSpcReduction="10000"/>
          </a:bodyPr>
          <a:lstStyle>
            <a:lvl1pPr marL="320040" indent="-320040" algn="r" defTabSz="914400" rtl="0" eaLnBrk="1" latinLnBrk="0" hangingPunct="1">
              <a:spcBef>
                <a:spcPct val="0"/>
              </a:spcBef>
              <a:buClr>
                <a:schemeClr val="accent6">
                  <a:lumMod val="75000"/>
                </a:schemeClr>
              </a:buClr>
              <a:buSzPct val="128000"/>
              <a:buFont typeface="Georgia" pitchFamily="18" charset="0"/>
              <a:buChar char="*"/>
              <a:defRPr sz="46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l">
              <a:defRPr/>
            </a:pPr>
            <a:r>
              <a:rPr lang="pt-BR" sz="2800" b="0" dirty="0">
                <a:ln w="0"/>
                <a:solidFill>
                  <a:schemeClr val="tx1"/>
                </a:solidFill>
                <a:effectLst>
                  <a:outerShdw blurRad="38100" dist="19050" dir="2700000" algn="tl" rotWithShape="0">
                    <a:schemeClr val="dk1">
                      <a:alpha val="40000"/>
                    </a:schemeClr>
                  </a:outerShdw>
                </a:effectLst>
              </a:rPr>
              <a:t>Como avaliar o resultado da MAT:</a:t>
            </a:r>
            <a:br>
              <a:rPr lang="pt-BR" sz="2800" b="0" dirty="0">
                <a:ln w="0"/>
                <a:solidFill>
                  <a:schemeClr val="tx1"/>
                </a:solidFill>
                <a:effectLst>
                  <a:outerShdw blurRad="38100" dist="19050" dir="2700000" algn="tl" rotWithShape="0">
                    <a:schemeClr val="dk1">
                      <a:alpha val="40000"/>
                    </a:schemeClr>
                  </a:outerShdw>
                </a:effectLst>
              </a:rPr>
            </a:br>
            <a:r>
              <a:rPr lang="pt-BR" sz="2700" b="0" dirty="0">
                <a:ln w="0"/>
                <a:solidFill>
                  <a:schemeClr val="tx1"/>
                </a:solidFill>
                <a:effectLst>
                  <a:outerShdw blurRad="38100" dist="19050" dir="2700000" algn="tl" rotWithShape="0">
                    <a:schemeClr val="dk1">
                      <a:alpha val="40000"/>
                    </a:schemeClr>
                  </a:outerShdw>
                </a:effectLst>
              </a:rPr>
              <a:t>Olhar os maiores títulos da 1ª e da 2ª amostra</a:t>
            </a:r>
            <a:br>
              <a:rPr lang="pt-BR" sz="2700" b="0" dirty="0">
                <a:ln w="0"/>
                <a:solidFill>
                  <a:schemeClr val="tx1"/>
                </a:solidFill>
                <a:effectLst>
                  <a:outerShdw blurRad="38100" dist="19050" dir="2700000" algn="tl" rotWithShape="0">
                    <a:schemeClr val="dk1">
                      <a:alpha val="40000"/>
                    </a:schemeClr>
                  </a:outerShdw>
                </a:effectLst>
              </a:rPr>
            </a:br>
            <a:r>
              <a:rPr lang="pt-BR" sz="2800" b="0" dirty="0">
                <a:ln w="0"/>
                <a:solidFill>
                  <a:srgbClr val="C00000"/>
                </a:solidFill>
                <a:effectLst>
                  <a:outerShdw blurRad="38100" dist="19050" dir="2700000" algn="tl" rotWithShape="0">
                    <a:schemeClr val="dk1">
                      <a:alpha val="40000"/>
                    </a:schemeClr>
                  </a:outerShdw>
                </a:effectLst>
              </a:rPr>
              <a:t>- </a:t>
            </a:r>
            <a:r>
              <a:rPr lang="pt-BR" sz="2800" b="0" dirty="0" err="1">
                <a:ln w="0"/>
                <a:solidFill>
                  <a:srgbClr val="C00000"/>
                </a:solidFill>
                <a:effectLst>
                  <a:outerShdw blurRad="38100" dist="19050" dir="2700000" algn="tl" rotWithShape="0">
                    <a:schemeClr val="dk1">
                      <a:alpha val="40000"/>
                    </a:schemeClr>
                  </a:outerShdw>
                </a:effectLst>
              </a:rPr>
              <a:t>Soroconversão</a:t>
            </a:r>
            <a:r>
              <a:rPr lang="pt-BR" sz="2800" b="0" dirty="0">
                <a:ln w="0"/>
                <a:solidFill>
                  <a:srgbClr val="C00000"/>
                </a:solidFill>
                <a:effectLst>
                  <a:outerShdw blurRad="38100" dist="19050" dir="2700000" algn="tl" rotWithShape="0">
                    <a:schemeClr val="dk1">
                      <a:alpha val="40000"/>
                    </a:schemeClr>
                  </a:outerShdw>
                </a:effectLst>
              </a:rPr>
              <a:t>:</a:t>
            </a:r>
            <a:br>
              <a:rPr lang="pt-BR" sz="2800" b="0" dirty="0">
                <a:ln w="0"/>
                <a:solidFill>
                  <a:srgbClr val="C00000"/>
                </a:solidFill>
                <a:effectLst>
                  <a:outerShdw blurRad="38100" dist="19050" dir="2700000" algn="tl" rotWithShape="0">
                    <a:schemeClr val="dk1">
                      <a:alpha val="40000"/>
                    </a:schemeClr>
                  </a:outerShdw>
                </a:effectLst>
              </a:rPr>
            </a:br>
            <a:r>
              <a:rPr lang="pt-BR" sz="2200" b="0" dirty="0">
                <a:ln w="0"/>
                <a:solidFill>
                  <a:schemeClr val="tx1"/>
                </a:solidFill>
                <a:effectLst>
                  <a:outerShdw blurRad="38100" dist="19050" dir="2700000" algn="tl" rotWithShape="0">
                    <a:schemeClr val="dk1">
                      <a:alpha val="40000"/>
                    </a:schemeClr>
                  </a:outerShdw>
                </a:effectLst>
              </a:rPr>
              <a:t>1ª amostra – MAT não reagente</a:t>
            </a:r>
            <a:br>
              <a:rPr lang="pt-BR" sz="2200" b="0" dirty="0">
                <a:ln w="0"/>
                <a:solidFill>
                  <a:schemeClr val="tx1"/>
                </a:solidFill>
                <a:effectLst>
                  <a:outerShdw blurRad="38100" dist="19050" dir="2700000" algn="tl" rotWithShape="0">
                    <a:schemeClr val="dk1">
                      <a:alpha val="40000"/>
                    </a:schemeClr>
                  </a:outerShdw>
                </a:effectLst>
              </a:rPr>
            </a:br>
            <a:r>
              <a:rPr lang="pt-BR" sz="2200" b="0" dirty="0">
                <a:ln w="0"/>
                <a:solidFill>
                  <a:schemeClr val="tx1"/>
                </a:solidFill>
                <a:effectLst>
                  <a:outerShdw blurRad="38100" dist="19050" dir="2700000" algn="tl" rotWithShape="0">
                    <a:schemeClr val="dk1">
                      <a:alpha val="40000"/>
                    </a:schemeClr>
                  </a:outerShdw>
                </a:effectLst>
              </a:rPr>
              <a:t>2ª amostra – MAT com título &gt;= 200</a:t>
            </a:r>
          </a:p>
        </p:txBody>
      </p:sp>
      <p:sp>
        <p:nvSpPr>
          <p:cNvPr id="3" name="Subtítulo 2">
            <a:extLst>
              <a:ext uri="{FF2B5EF4-FFF2-40B4-BE49-F238E27FC236}">
                <a16:creationId xmlns:a16="http://schemas.microsoft.com/office/drawing/2014/main" id="{BEB9545A-2A62-E1BF-616B-49D8E40695D3}"/>
              </a:ext>
            </a:extLst>
          </p:cNvPr>
          <p:cNvSpPr txBox="1">
            <a:spLocks/>
          </p:cNvSpPr>
          <p:nvPr/>
        </p:nvSpPr>
        <p:spPr>
          <a:xfrm>
            <a:off x="2548202" y="1992029"/>
            <a:ext cx="8856662" cy="4319588"/>
          </a:xfrm>
          <a:prstGeom prst="rect">
            <a:avLst/>
          </a:prstGeom>
        </p:spPr>
        <p:txBody>
          <a:bodyPr vert="horz" lIns="91440" tIns="45720" rIns="91440" bIns="45720" rtlCol="0">
            <a:normAutofit fontScale="92500" lnSpcReduction="10000"/>
          </a:bodyPr>
          <a:lstStyle>
            <a:lvl1pPr marL="2286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200" kern="1200">
                <a:solidFill>
                  <a:schemeClr val="tx1">
                    <a:lumMod val="75000"/>
                    <a:lumOff val="25000"/>
                  </a:schemeClr>
                </a:solidFill>
                <a:latin typeface="+mn-lt"/>
                <a:ea typeface="+mn-ea"/>
                <a:cs typeface="+mn-cs"/>
              </a:defRPr>
            </a:lvl1pPr>
            <a:lvl2pPr marL="54864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000" kern="1200">
                <a:solidFill>
                  <a:schemeClr val="tx1">
                    <a:lumMod val="75000"/>
                    <a:lumOff val="25000"/>
                  </a:schemeClr>
                </a:solidFill>
                <a:latin typeface="+mn-lt"/>
                <a:ea typeface="+mn-ea"/>
                <a:cs typeface="+mn-cs"/>
              </a:defRPr>
            </a:lvl2pPr>
            <a:lvl3pPr marL="822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800" kern="1200">
                <a:solidFill>
                  <a:schemeClr val="tx1">
                    <a:lumMod val="75000"/>
                    <a:lumOff val="25000"/>
                  </a:schemeClr>
                </a:solidFill>
                <a:latin typeface="+mn-lt"/>
                <a:ea typeface="+mn-ea"/>
                <a:cs typeface="+mn-cs"/>
              </a:defRPr>
            </a:lvl3pPr>
            <a:lvl4pPr marL="109728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600" kern="1200">
                <a:solidFill>
                  <a:schemeClr val="tx1">
                    <a:lumMod val="75000"/>
                    <a:lumOff val="25000"/>
                  </a:schemeClr>
                </a:solidFill>
                <a:latin typeface="+mn-lt"/>
                <a:ea typeface="+mn-ea"/>
                <a:cs typeface="+mn-cs"/>
              </a:defRPr>
            </a:lvl4pPr>
            <a:lvl5pPr marL="138988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5pPr>
            <a:lvl6pPr marL="166420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6pPr>
            <a:lvl7pPr marL="1965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7pPr>
            <a:lvl8pPr marL="22860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8pPr>
            <a:lvl9pPr marL="2587752"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9pPr>
          </a:lstStyle>
          <a:p>
            <a:pPr marL="0" indent="0">
              <a:buFont typeface="Georgia" pitchFamily="18" charset="0"/>
              <a:buNone/>
            </a:pPr>
            <a:r>
              <a:rPr lang="pt-BR" altLang="pt-BR" sz="2400">
                <a:solidFill>
                  <a:srgbClr val="FF4040"/>
                </a:solidFill>
              </a:rPr>
              <a:t> - </a:t>
            </a:r>
            <a:r>
              <a:rPr lang="pt-BR" altLang="pt-BR" sz="2400" b="1">
                <a:solidFill>
                  <a:srgbClr val="C00000"/>
                </a:solidFill>
              </a:rPr>
              <a:t>Aumento de 4 vezes ou mais no título da MAT em 2 amostras:</a:t>
            </a:r>
          </a:p>
          <a:p>
            <a:pPr marL="0" indent="0">
              <a:buFont typeface="Georgia" pitchFamily="18" charset="0"/>
              <a:buNone/>
            </a:pPr>
            <a:r>
              <a:rPr lang="pt-BR" altLang="pt-BR" sz="2400" b="1"/>
              <a:t>    1ª am. – 100                                             1ª am. - 200 </a:t>
            </a:r>
          </a:p>
          <a:p>
            <a:pPr marL="0" indent="0">
              <a:buFont typeface="Georgia" pitchFamily="18" charset="0"/>
              <a:buNone/>
            </a:pPr>
            <a:r>
              <a:rPr lang="pt-BR" altLang="pt-BR" sz="2400" b="1"/>
              <a:t>    2ª am. – 400                                             2ª am. – 800</a:t>
            </a:r>
          </a:p>
          <a:p>
            <a:endParaRPr lang="pt-BR" altLang="pt-BR" sz="2400" b="1"/>
          </a:p>
          <a:p>
            <a:pPr marL="0" indent="0">
              <a:buFont typeface="Georgia" pitchFamily="18" charset="0"/>
              <a:buNone/>
            </a:pPr>
            <a:r>
              <a:rPr lang="pt-BR" altLang="pt-BR" sz="2400" b="1"/>
              <a:t>    1ª am. – 400                                             1ª am. - 800</a:t>
            </a:r>
          </a:p>
          <a:p>
            <a:pPr marL="0" indent="0">
              <a:buFont typeface="Georgia" pitchFamily="18" charset="0"/>
              <a:buNone/>
            </a:pPr>
            <a:r>
              <a:rPr lang="pt-BR" altLang="pt-BR" sz="2400" b="1"/>
              <a:t>    2ª am. – 1.600                                          2ª am. – 3.200</a:t>
            </a:r>
          </a:p>
          <a:p>
            <a:endParaRPr lang="pt-BR" altLang="pt-BR" sz="2400"/>
          </a:p>
          <a:p>
            <a:pPr marL="0" indent="0">
              <a:buFont typeface="Georgia" pitchFamily="18" charset="0"/>
              <a:buNone/>
            </a:pPr>
            <a:r>
              <a:rPr lang="pt-BR" altLang="pt-BR" sz="2400" b="1"/>
              <a:t>    </a:t>
            </a:r>
            <a:r>
              <a:rPr lang="pt-BR" altLang="pt-BR" sz="2400" b="1">
                <a:solidFill>
                  <a:srgbClr val="C00000"/>
                </a:solidFill>
              </a:rPr>
              <a:t>Ou seja, aumento de 2 ou mais diluições.</a:t>
            </a:r>
          </a:p>
          <a:p>
            <a:pPr marL="0" indent="0">
              <a:buFont typeface="Georgia" pitchFamily="18" charset="0"/>
              <a:buNone/>
            </a:pPr>
            <a:r>
              <a:rPr lang="pt-BR" altLang="pt-BR" sz="2400" b="1">
                <a:solidFill>
                  <a:srgbClr val="C00000"/>
                </a:solidFill>
              </a:rPr>
              <a:t>    Diluições da MAT:</a:t>
            </a:r>
          </a:p>
          <a:p>
            <a:pPr marL="0" indent="0">
              <a:buFont typeface="Georgia" pitchFamily="18" charset="0"/>
              <a:buNone/>
            </a:pPr>
            <a:r>
              <a:rPr lang="pt-BR" altLang="pt-BR" sz="2400" b="1">
                <a:solidFill>
                  <a:srgbClr val="C00000"/>
                </a:solidFill>
              </a:rPr>
              <a:t>    100-200-400-800-1.600-3.200-6.400-12.800-25.600-51.200</a:t>
            </a:r>
            <a:endParaRPr lang="pt-BR" altLang="pt-BR" sz="2400" b="1" dirty="0">
              <a:solidFill>
                <a:srgbClr val="C00000"/>
              </a:solidFill>
            </a:endParaRPr>
          </a:p>
        </p:txBody>
      </p:sp>
    </p:spTree>
    <p:extLst>
      <p:ext uri="{BB962C8B-B14F-4D97-AF65-F5344CB8AC3E}">
        <p14:creationId xmlns:p14="http://schemas.microsoft.com/office/powerpoint/2010/main" val="316442714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ixaDeTexto 1">
            <a:extLst>
              <a:ext uri="{FF2B5EF4-FFF2-40B4-BE49-F238E27FC236}">
                <a16:creationId xmlns:a16="http://schemas.microsoft.com/office/drawing/2014/main" id="{6735962C-6512-2A7F-5B48-148AF1220D12}"/>
              </a:ext>
            </a:extLst>
          </p:cNvPr>
          <p:cNvSpPr txBox="1"/>
          <p:nvPr/>
        </p:nvSpPr>
        <p:spPr>
          <a:xfrm>
            <a:off x="2040467" y="639327"/>
            <a:ext cx="7865533" cy="646331"/>
          </a:xfrm>
          <a:prstGeom prst="rect">
            <a:avLst/>
          </a:prstGeom>
          <a:noFill/>
        </p:spPr>
        <p:txBody>
          <a:bodyPr wrap="square">
            <a:spAutoFit/>
          </a:bodyPr>
          <a:lstStyle/>
          <a:p>
            <a:r>
              <a:rPr lang="pt-BR" altLang="pt-BR" sz="3600" b="1" dirty="0">
                <a:solidFill>
                  <a:srgbClr val="C00000"/>
                </a:solidFill>
                <a:latin typeface="Times New Roman" pitchFamily="18" charset="0"/>
                <a:cs typeface="Times New Roman" pitchFamily="18" charset="0"/>
              </a:rPr>
              <a:t>Conclusão do Caso em 60 dias</a:t>
            </a:r>
            <a:endParaRPr lang="pt-BR" sz="3600" dirty="0"/>
          </a:p>
        </p:txBody>
      </p:sp>
      <p:sp>
        <p:nvSpPr>
          <p:cNvPr id="3" name="Rectangle 3">
            <a:extLst>
              <a:ext uri="{FF2B5EF4-FFF2-40B4-BE49-F238E27FC236}">
                <a16:creationId xmlns:a16="http://schemas.microsoft.com/office/drawing/2014/main" id="{F392BCDD-E354-F684-5DD3-85ED3ACA56BF}"/>
              </a:ext>
            </a:extLst>
          </p:cNvPr>
          <p:cNvSpPr txBox="1">
            <a:spLocks noChangeArrowheads="1"/>
          </p:cNvSpPr>
          <p:nvPr/>
        </p:nvSpPr>
        <p:spPr>
          <a:xfrm>
            <a:off x="2844800" y="1880659"/>
            <a:ext cx="8229600" cy="4181475"/>
          </a:xfrm>
          <a:prstGeom prst="rect">
            <a:avLst/>
          </a:prstGeom>
        </p:spPr>
        <p:txBody>
          <a:bodyPr>
            <a:normAutofit/>
          </a:bodyPr>
          <a:lstStyle>
            <a:lvl1pPr marL="2286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200" kern="1200">
                <a:solidFill>
                  <a:schemeClr val="tx1">
                    <a:lumMod val="75000"/>
                    <a:lumOff val="25000"/>
                  </a:schemeClr>
                </a:solidFill>
                <a:latin typeface="+mn-lt"/>
                <a:ea typeface="+mn-ea"/>
                <a:cs typeface="+mn-cs"/>
              </a:defRPr>
            </a:lvl1pPr>
            <a:lvl2pPr marL="54864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000" kern="1200">
                <a:solidFill>
                  <a:schemeClr val="tx1">
                    <a:lumMod val="75000"/>
                    <a:lumOff val="25000"/>
                  </a:schemeClr>
                </a:solidFill>
                <a:latin typeface="+mn-lt"/>
                <a:ea typeface="+mn-ea"/>
                <a:cs typeface="+mn-cs"/>
              </a:defRPr>
            </a:lvl2pPr>
            <a:lvl3pPr marL="822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800" kern="1200">
                <a:solidFill>
                  <a:schemeClr val="tx1">
                    <a:lumMod val="75000"/>
                    <a:lumOff val="25000"/>
                  </a:schemeClr>
                </a:solidFill>
                <a:latin typeface="+mn-lt"/>
                <a:ea typeface="+mn-ea"/>
                <a:cs typeface="+mn-cs"/>
              </a:defRPr>
            </a:lvl3pPr>
            <a:lvl4pPr marL="109728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600" kern="1200">
                <a:solidFill>
                  <a:schemeClr val="tx1">
                    <a:lumMod val="75000"/>
                    <a:lumOff val="25000"/>
                  </a:schemeClr>
                </a:solidFill>
                <a:latin typeface="+mn-lt"/>
                <a:ea typeface="+mn-ea"/>
                <a:cs typeface="+mn-cs"/>
              </a:defRPr>
            </a:lvl4pPr>
            <a:lvl5pPr marL="138988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5pPr>
            <a:lvl6pPr marL="166420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6pPr>
            <a:lvl7pPr marL="1965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7pPr>
            <a:lvl8pPr marL="22860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8pPr>
            <a:lvl9pPr marL="2587752"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9pPr>
          </a:lstStyle>
          <a:p>
            <a:pPr>
              <a:lnSpc>
                <a:spcPct val="90000"/>
              </a:lnSpc>
            </a:pPr>
            <a:r>
              <a:rPr lang="pt-BR" altLang="pt-BR" sz="2800" b="1" dirty="0">
                <a:solidFill>
                  <a:srgbClr val="002060"/>
                </a:solidFill>
                <a:latin typeface="Arial" pitchFamily="34" charset="0"/>
                <a:cs typeface="Arial" pitchFamily="34" charset="0"/>
              </a:rPr>
              <a:t>Sinais e sintomas</a:t>
            </a:r>
          </a:p>
          <a:p>
            <a:pPr>
              <a:lnSpc>
                <a:spcPct val="90000"/>
              </a:lnSpc>
              <a:buFontTx/>
              <a:buNone/>
            </a:pPr>
            <a:r>
              <a:rPr lang="pt-BR" altLang="pt-BR" sz="2800" b="1" dirty="0">
                <a:solidFill>
                  <a:srgbClr val="002060"/>
                </a:solidFill>
                <a:latin typeface="Arial" pitchFamily="34" charset="0"/>
                <a:cs typeface="Arial" pitchFamily="34" charset="0"/>
              </a:rPr>
              <a:t>  (e exames inespecíficos)</a:t>
            </a:r>
          </a:p>
          <a:p>
            <a:pPr>
              <a:lnSpc>
                <a:spcPct val="90000"/>
              </a:lnSpc>
              <a:buFontTx/>
              <a:buNone/>
            </a:pPr>
            <a:r>
              <a:rPr lang="pt-BR" altLang="pt-BR" sz="2800" b="1" dirty="0">
                <a:solidFill>
                  <a:srgbClr val="002060"/>
                </a:solidFill>
                <a:latin typeface="Arial" pitchFamily="34" charset="0"/>
                <a:cs typeface="Arial" pitchFamily="34" charset="0"/>
              </a:rPr>
              <a:t>                   +</a:t>
            </a:r>
          </a:p>
          <a:p>
            <a:pPr>
              <a:lnSpc>
                <a:spcPct val="90000"/>
              </a:lnSpc>
            </a:pPr>
            <a:r>
              <a:rPr lang="pt-BR" altLang="pt-BR" sz="2800" b="1" dirty="0">
                <a:solidFill>
                  <a:srgbClr val="002060"/>
                </a:solidFill>
                <a:latin typeface="Arial" pitchFamily="34" charset="0"/>
                <a:cs typeface="Arial" pitchFamily="34" charset="0"/>
              </a:rPr>
              <a:t>Resultado de Exames Específicos</a:t>
            </a:r>
          </a:p>
          <a:p>
            <a:pPr>
              <a:lnSpc>
                <a:spcPct val="90000"/>
              </a:lnSpc>
              <a:buFontTx/>
              <a:buNone/>
            </a:pPr>
            <a:r>
              <a:rPr lang="pt-BR" altLang="pt-BR" sz="2800" b="1" dirty="0">
                <a:solidFill>
                  <a:srgbClr val="002060"/>
                </a:solidFill>
                <a:latin typeface="Arial" pitchFamily="34" charset="0"/>
                <a:cs typeface="Arial" pitchFamily="34" charset="0"/>
              </a:rPr>
              <a:t>                   +</a:t>
            </a:r>
          </a:p>
          <a:p>
            <a:pPr>
              <a:lnSpc>
                <a:spcPct val="90000"/>
              </a:lnSpc>
            </a:pPr>
            <a:r>
              <a:rPr lang="pt-BR" altLang="pt-BR" sz="2800" b="1" dirty="0">
                <a:solidFill>
                  <a:srgbClr val="002060"/>
                </a:solidFill>
                <a:latin typeface="Arial" pitchFamily="34" charset="0"/>
                <a:cs typeface="Arial" pitchFamily="34" charset="0"/>
              </a:rPr>
              <a:t>Risco epidemiológico</a:t>
            </a:r>
          </a:p>
          <a:p>
            <a:pPr>
              <a:lnSpc>
                <a:spcPct val="90000"/>
              </a:lnSpc>
            </a:pPr>
            <a:endParaRPr lang="pt-BR" altLang="pt-BR" b="1" dirty="0">
              <a:solidFill>
                <a:srgbClr val="FFFFFF"/>
              </a:solidFill>
              <a:latin typeface="Arial" pitchFamily="34" charset="0"/>
              <a:cs typeface="Arial" pitchFamily="34" charset="0"/>
            </a:endParaRPr>
          </a:p>
          <a:p>
            <a:pPr>
              <a:lnSpc>
                <a:spcPct val="90000"/>
              </a:lnSpc>
              <a:buFontTx/>
              <a:buNone/>
            </a:pPr>
            <a:r>
              <a:rPr lang="pt-BR" altLang="pt-BR" b="1" dirty="0">
                <a:latin typeface="Arial" pitchFamily="34" charset="0"/>
                <a:cs typeface="Arial" pitchFamily="34" charset="0"/>
              </a:rPr>
              <a:t>       </a:t>
            </a:r>
            <a:r>
              <a:rPr lang="pt-BR" altLang="pt-BR" b="1" dirty="0">
                <a:solidFill>
                  <a:srgbClr val="FF0000"/>
                </a:solidFill>
                <a:latin typeface="Arial" pitchFamily="34" charset="0"/>
                <a:cs typeface="Arial" pitchFamily="34" charset="0"/>
              </a:rPr>
              <a:t>CONFIRMADO  x  DESCARTADO</a:t>
            </a:r>
          </a:p>
          <a:p>
            <a:pPr>
              <a:lnSpc>
                <a:spcPct val="90000"/>
              </a:lnSpc>
              <a:buFontTx/>
              <a:buNone/>
            </a:pPr>
            <a:endParaRPr lang="pt-BR" altLang="pt-BR" dirty="0">
              <a:latin typeface="Arial" pitchFamily="34" charset="0"/>
              <a:cs typeface="Arial" pitchFamily="34" charset="0"/>
            </a:endParaRPr>
          </a:p>
        </p:txBody>
      </p:sp>
    </p:spTree>
    <p:extLst>
      <p:ext uri="{BB962C8B-B14F-4D97-AF65-F5344CB8AC3E}">
        <p14:creationId xmlns:p14="http://schemas.microsoft.com/office/powerpoint/2010/main" val="240303222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a:extLst>
              <a:ext uri="{FF2B5EF4-FFF2-40B4-BE49-F238E27FC236}">
                <a16:creationId xmlns:a16="http://schemas.microsoft.com/office/drawing/2014/main" id="{2CCF6F76-AE10-4A16-9AC5-F1D6DC277ECF}"/>
              </a:ext>
            </a:extLst>
          </p:cNvPr>
          <p:cNvSpPr>
            <a:spLocks noChangeArrowheads="1"/>
          </p:cNvSpPr>
          <p:nvPr/>
        </p:nvSpPr>
        <p:spPr bwMode="auto">
          <a:xfrm>
            <a:off x="2514600" y="180753"/>
            <a:ext cx="7315200" cy="6534373"/>
          </a:xfrm>
          <a:prstGeom prst="rect">
            <a:avLst/>
          </a:prstGeom>
          <a:noFill/>
          <a:ln w="9525">
            <a:noFill/>
            <a:miter lim="800000"/>
            <a:headEnd/>
            <a:tailEnd/>
          </a:ln>
        </p:spPr>
        <p:txBody>
          <a:bodyPr/>
          <a:lstStyle/>
          <a:p>
            <a:pPr marL="342900" indent="-342900">
              <a:lnSpc>
                <a:spcPct val="150000"/>
              </a:lnSpc>
              <a:spcBef>
                <a:spcPct val="20000"/>
              </a:spcBef>
              <a:buClr>
                <a:prstClr val="white"/>
              </a:buClr>
              <a:buSzPct val="110000"/>
              <a:buFont typeface="Symbol" pitchFamily="18" charset="2"/>
              <a:buChar char="*"/>
              <a:defRPr/>
            </a:pPr>
            <a:r>
              <a:rPr lang="pt-BR" sz="3600" b="1" dirty="0">
                <a:solidFill>
                  <a:srgbClr val="00B0F0"/>
                </a:solidFill>
                <a:latin typeface="Times New Roman" panose="02020603050405020304" pitchFamily="18" charset="0"/>
                <a:cs typeface="Times New Roman" panose="02020603050405020304" pitchFamily="18" charset="0"/>
              </a:rPr>
              <a:t>Caso Confirmado de Leptospirose</a:t>
            </a:r>
          </a:p>
          <a:p>
            <a:pPr marL="342900" indent="-342900">
              <a:lnSpc>
                <a:spcPct val="150000"/>
              </a:lnSpc>
              <a:spcBef>
                <a:spcPct val="20000"/>
              </a:spcBef>
              <a:buClr>
                <a:prstClr val="white"/>
              </a:buClr>
              <a:buSzPct val="110000"/>
              <a:buFont typeface="Symbol" pitchFamily="18" charset="2"/>
              <a:buChar char="*"/>
              <a:defRPr/>
            </a:pPr>
            <a:r>
              <a:rPr lang="pt-BR" sz="2400" b="1" dirty="0">
                <a:solidFill>
                  <a:srgbClr val="C00000"/>
                </a:solidFill>
                <a:latin typeface="Arial" charset="0"/>
              </a:rPr>
              <a:t>Critério Clínico-laboratorial:</a:t>
            </a:r>
          </a:p>
          <a:p>
            <a:pPr marL="342900" indent="-342900">
              <a:lnSpc>
                <a:spcPct val="150000"/>
              </a:lnSpc>
              <a:spcBef>
                <a:spcPct val="20000"/>
              </a:spcBef>
              <a:buClr>
                <a:prstClr val="white"/>
              </a:buClr>
              <a:buSzPct val="60000"/>
              <a:buFont typeface="Arial" panose="020B0604020202020204" pitchFamily="34" charset="0"/>
              <a:buChar char="•"/>
              <a:defRPr/>
            </a:pPr>
            <a:r>
              <a:rPr lang="pt-BR" sz="2000" b="1" dirty="0">
                <a:solidFill>
                  <a:srgbClr val="002060"/>
                </a:solidFill>
                <a:latin typeface="Arial" charset="0"/>
              </a:rPr>
              <a:t>- isolamento da bactéria pela cultura de sangue</a:t>
            </a:r>
          </a:p>
          <a:p>
            <a:pPr marL="342900" indent="-342900">
              <a:lnSpc>
                <a:spcPct val="150000"/>
              </a:lnSpc>
              <a:spcBef>
                <a:spcPct val="20000"/>
              </a:spcBef>
              <a:buClr>
                <a:prstClr val="white"/>
              </a:buClr>
              <a:buSzPct val="60000"/>
              <a:buFont typeface="Wingdings" panose="05000000000000000000" pitchFamily="2" charset="2"/>
              <a:buChar char="Ø"/>
              <a:defRPr/>
            </a:pPr>
            <a:r>
              <a:rPr lang="pt-BR" sz="2000" b="1" dirty="0">
                <a:solidFill>
                  <a:srgbClr val="002060"/>
                </a:solidFill>
                <a:latin typeface="Arial" charset="0"/>
              </a:rPr>
              <a:t>- imuno-histoquímica positiva para leptospirose</a:t>
            </a:r>
          </a:p>
          <a:p>
            <a:pPr marL="342900" indent="-342900">
              <a:lnSpc>
                <a:spcPct val="150000"/>
              </a:lnSpc>
              <a:spcBef>
                <a:spcPct val="20000"/>
              </a:spcBef>
              <a:buClr>
                <a:prstClr val="white"/>
              </a:buClr>
              <a:buSzPct val="60000"/>
              <a:buFont typeface="Wingdings" panose="05000000000000000000" pitchFamily="2" charset="2"/>
              <a:buChar char="Ø"/>
              <a:defRPr/>
            </a:pPr>
            <a:r>
              <a:rPr lang="pt-BR" sz="2000" b="1" dirty="0">
                <a:solidFill>
                  <a:srgbClr val="002060"/>
                </a:solidFill>
                <a:latin typeface="Arial" charset="0"/>
              </a:rPr>
              <a:t>- ELISA-</a:t>
            </a:r>
            <a:r>
              <a:rPr lang="pt-BR" sz="2000" b="1" dirty="0" err="1">
                <a:solidFill>
                  <a:srgbClr val="002060"/>
                </a:solidFill>
                <a:latin typeface="Arial" charset="0"/>
              </a:rPr>
              <a:t>IgM</a:t>
            </a:r>
            <a:r>
              <a:rPr lang="pt-BR" sz="2000" b="1" dirty="0">
                <a:solidFill>
                  <a:srgbClr val="002060"/>
                </a:solidFill>
                <a:latin typeface="Arial" charset="0"/>
              </a:rPr>
              <a:t> reagente ou indeterminado e </a:t>
            </a:r>
            <a:r>
              <a:rPr lang="pt-BR" sz="2000" b="1" dirty="0" err="1">
                <a:solidFill>
                  <a:srgbClr val="002060"/>
                </a:solidFill>
                <a:latin typeface="Arial" charset="0"/>
              </a:rPr>
              <a:t>soroconversão</a:t>
            </a:r>
            <a:r>
              <a:rPr lang="pt-BR" sz="2000" b="1" dirty="0">
                <a:solidFill>
                  <a:srgbClr val="002060"/>
                </a:solidFill>
                <a:latin typeface="Arial" charset="0"/>
              </a:rPr>
              <a:t> na MAT (1ª amostra não reagente e 2ª amostra maior ou igual a 200) ou aumento de 4 vezes ou mais no título da MAT entre 2 amostras.</a:t>
            </a:r>
          </a:p>
          <a:p>
            <a:pPr algn="ctr">
              <a:lnSpc>
                <a:spcPct val="150000"/>
              </a:lnSpc>
              <a:spcBef>
                <a:spcPct val="20000"/>
              </a:spcBef>
              <a:buClr>
                <a:prstClr val="white"/>
              </a:buClr>
              <a:buSzPct val="60000"/>
              <a:defRPr/>
            </a:pPr>
            <a:r>
              <a:rPr lang="pt-BR" sz="2000" b="1" dirty="0">
                <a:solidFill>
                  <a:srgbClr val="002060"/>
                </a:solidFill>
                <a:latin typeface="Arial" pitchFamily="34" charset="0"/>
                <a:cs typeface="Arial" pitchFamily="34" charset="0"/>
              </a:rPr>
              <a:t>   - ELISA-</a:t>
            </a:r>
            <a:r>
              <a:rPr lang="pt-BR" sz="2000" b="1" dirty="0" err="1">
                <a:solidFill>
                  <a:srgbClr val="002060"/>
                </a:solidFill>
                <a:latin typeface="Arial" pitchFamily="34" charset="0"/>
                <a:cs typeface="Arial" pitchFamily="34" charset="0"/>
              </a:rPr>
              <a:t>IgM</a:t>
            </a:r>
            <a:r>
              <a:rPr lang="pt-BR" sz="2000" b="1" dirty="0">
                <a:solidFill>
                  <a:srgbClr val="002060"/>
                </a:solidFill>
                <a:latin typeface="Arial" pitchFamily="34" charset="0"/>
                <a:cs typeface="Arial" pitchFamily="34" charset="0"/>
              </a:rPr>
              <a:t> reagente ou indeterminado com 1 amostra    com MAT maior ou igual a 800.</a:t>
            </a:r>
            <a:endParaRPr lang="pt-BR" sz="1600" b="1" dirty="0">
              <a:solidFill>
                <a:srgbClr val="002060"/>
              </a:solidFill>
              <a:latin typeface="Arial" pitchFamily="34" charset="0"/>
              <a:cs typeface="Arial" pitchFamily="34" charset="0"/>
            </a:endParaRPr>
          </a:p>
          <a:p>
            <a:pPr marL="285750" indent="-285750" algn="just">
              <a:lnSpc>
                <a:spcPct val="80000"/>
              </a:lnSpc>
              <a:buFont typeface="Wingdings" panose="05000000000000000000" pitchFamily="2" charset="2"/>
              <a:buChar char="Ø"/>
              <a:defRPr/>
            </a:pPr>
            <a:endParaRPr lang="pt-BR" sz="1600" b="1" dirty="0">
              <a:solidFill>
                <a:srgbClr val="002060"/>
              </a:solidFill>
              <a:latin typeface="Arial" pitchFamily="34" charset="0"/>
              <a:cs typeface="Arial" pitchFamily="34" charset="0"/>
            </a:endParaRPr>
          </a:p>
          <a:p>
            <a:pPr>
              <a:spcBef>
                <a:spcPct val="20000"/>
              </a:spcBef>
              <a:buClr>
                <a:prstClr val="white"/>
              </a:buClr>
              <a:buSzPct val="60000"/>
              <a:defRPr/>
            </a:pPr>
            <a:r>
              <a:rPr lang="pt-BR" sz="2000" b="1" dirty="0">
                <a:solidFill>
                  <a:srgbClr val="002060"/>
                </a:solidFill>
                <a:latin typeface="Arial" charset="0"/>
              </a:rPr>
              <a:t>     - PCR do sangue ou </a:t>
            </a:r>
            <a:r>
              <a:rPr lang="pt-BR" sz="2000" b="1" dirty="0" err="1">
                <a:solidFill>
                  <a:srgbClr val="002060"/>
                </a:solidFill>
                <a:latin typeface="Arial" charset="0"/>
              </a:rPr>
              <a:t>líquor</a:t>
            </a:r>
            <a:r>
              <a:rPr lang="pt-BR" sz="2000" b="1" dirty="0">
                <a:solidFill>
                  <a:srgbClr val="002060"/>
                </a:solidFill>
                <a:latin typeface="Arial" charset="0"/>
              </a:rPr>
              <a:t> positivo</a:t>
            </a:r>
          </a:p>
          <a:p>
            <a:pPr marL="342900" indent="-342900">
              <a:lnSpc>
                <a:spcPct val="150000"/>
              </a:lnSpc>
              <a:spcBef>
                <a:spcPct val="20000"/>
              </a:spcBef>
              <a:buClr>
                <a:prstClr val="white"/>
              </a:buClr>
              <a:buSzPct val="60000"/>
              <a:defRPr/>
            </a:pPr>
            <a:endParaRPr lang="pt-BR" sz="2000" b="1" dirty="0">
              <a:solidFill>
                <a:prstClr val="white"/>
              </a:solidFill>
              <a:latin typeface="Arial" charset="0"/>
            </a:endParaRPr>
          </a:p>
        </p:txBody>
      </p:sp>
    </p:spTree>
    <p:extLst>
      <p:ext uri="{BB962C8B-B14F-4D97-AF65-F5344CB8AC3E}">
        <p14:creationId xmlns:p14="http://schemas.microsoft.com/office/powerpoint/2010/main" val="78437663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a:extLst>
              <a:ext uri="{FF2B5EF4-FFF2-40B4-BE49-F238E27FC236}">
                <a16:creationId xmlns:a16="http://schemas.microsoft.com/office/drawing/2014/main" id="{C4E55CD1-88D1-C150-5F46-CB7CE8631C44}"/>
              </a:ext>
            </a:extLst>
          </p:cNvPr>
          <p:cNvSpPr>
            <a:spLocks noChangeArrowheads="1"/>
          </p:cNvSpPr>
          <p:nvPr/>
        </p:nvSpPr>
        <p:spPr bwMode="auto">
          <a:xfrm>
            <a:off x="1573618" y="128965"/>
            <a:ext cx="9271591" cy="51660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spcBef>
                <a:spcPct val="20000"/>
              </a:spcBef>
              <a:buClr>
                <a:srgbClr val="9BBB59"/>
              </a:buClr>
              <a:buSzPct val="95000"/>
              <a:buFont typeface="Wingdings 2" pitchFamily="18" charset="2"/>
              <a:buChar char=""/>
              <a:defRPr sz="2600">
                <a:solidFill>
                  <a:schemeClr val="tx1"/>
                </a:solidFill>
                <a:latin typeface="Constantia" pitchFamily="18" charset="0"/>
              </a:defRPr>
            </a:lvl1pPr>
            <a:lvl2pPr marL="742950" indent="-285750" eaLnBrk="0" hangingPunct="0">
              <a:spcBef>
                <a:spcPct val="20000"/>
              </a:spcBef>
              <a:buClr>
                <a:schemeClr val="accent1"/>
              </a:buClr>
              <a:buSzPct val="85000"/>
              <a:buFont typeface="Wingdings 2" pitchFamily="18" charset="2"/>
              <a:buChar char=""/>
              <a:defRPr sz="2400">
                <a:solidFill>
                  <a:schemeClr val="tx1"/>
                </a:solidFill>
                <a:latin typeface="Constantia" pitchFamily="18" charset="0"/>
              </a:defRPr>
            </a:lvl2pPr>
            <a:lvl3pPr marL="1143000" indent="-228600" eaLnBrk="0" hangingPunct="0">
              <a:spcBef>
                <a:spcPct val="20000"/>
              </a:spcBef>
              <a:buClr>
                <a:schemeClr val="accent2"/>
              </a:buClr>
              <a:buSzPct val="70000"/>
              <a:buFont typeface="Wingdings 2" pitchFamily="18" charset="2"/>
              <a:buChar char=""/>
              <a:defRPr sz="2100">
                <a:solidFill>
                  <a:schemeClr val="tx1"/>
                </a:solidFill>
                <a:latin typeface="Constantia" pitchFamily="18" charset="0"/>
              </a:defRPr>
            </a:lvl3pPr>
            <a:lvl4pPr marL="1600200" indent="-228600" eaLnBrk="0" hangingPunct="0">
              <a:spcBef>
                <a:spcPct val="20000"/>
              </a:spcBef>
              <a:buClr>
                <a:srgbClr val="9BBB59"/>
              </a:buClr>
              <a:buSzPct val="65000"/>
              <a:buFont typeface="Wingdings 2" pitchFamily="18" charset="2"/>
              <a:buChar char=""/>
              <a:defRPr sz="2000">
                <a:solidFill>
                  <a:schemeClr val="tx1"/>
                </a:solidFill>
                <a:latin typeface="Constantia" pitchFamily="18" charset="0"/>
              </a:defRPr>
            </a:lvl4pPr>
            <a:lvl5pPr marL="2057400" indent="-228600" eaLnBrk="0" hangingPunct="0">
              <a:spcBef>
                <a:spcPct val="20000"/>
              </a:spcBef>
              <a:buClr>
                <a:srgbClr val="8064A2"/>
              </a:buClr>
              <a:buSzPct val="65000"/>
              <a:buFont typeface="Wingdings 2" pitchFamily="18" charset="2"/>
              <a:buChar char=""/>
              <a:defRPr sz="2000">
                <a:solidFill>
                  <a:schemeClr val="tx1"/>
                </a:solidFill>
                <a:latin typeface="Constantia" pitchFamily="18" charset="0"/>
              </a:defRPr>
            </a:lvl5pPr>
            <a:lvl6pPr marL="2514600" indent="-228600" eaLnBrk="0" fontAlgn="base" hangingPunct="0">
              <a:spcBef>
                <a:spcPct val="20000"/>
              </a:spcBef>
              <a:spcAft>
                <a:spcPct val="0"/>
              </a:spcAft>
              <a:buClr>
                <a:srgbClr val="8064A2"/>
              </a:buClr>
              <a:buSzPct val="65000"/>
              <a:buFont typeface="Wingdings 2" pitchFamily="18" charset="2"/>
              <a:buChar char=""/>
              <a:defRPr sz="2000">
                <a:solidFill>
                  <a:schemeClr val="tx1"/>
                </a:solidFill>
                <a:latin typeface="Constantia" pitchFamily="18" charset="0"/>
              </a:defRPr>
            </a:lvl6pPr>
            <a:lvl7pPr marL="2971800" indent="-228600" eaLnBrk="0" fontAlgn="base" hangingPunct="0">
              <a:spcBef>
                <a:spcPct val="20000"/>
              </a:spcBef>
              <a:spcAft>
                <a:spcPct val="0"/>
              </a:spcAft>
              <a:buClr>
                <a:srgbClr val="8064A2"/>
              </a:buClr>
              <a:buSzPct val="65000"/>
              <a:buFont typeface="Wingdings 2" pitchFamily="18" charset="2"/>
              <a:buChar char=""/>
              <a:defRPr sz="2000">
                <a:solidFill>
                  <a:schemeClr val="tx1"/>
                </a:solidFill>
                <a:latin typeface="Constantia" pitchFamily="18" charset="0"/>
              </a:defRPr>
            </a:lvl7pPr>
            <a:lvl8pPr marL="3429000" indent="-228600" eaLnBrk="0" fontAlgn="base" hangingPunct="0">
              <a:spcBef>
                <a:spcPct val="20000"/>
              </a:spcBef>
              <a:spcAft>
                <a:spcPct val="0"/>
              </a:spcAft>
              <a:buClr>
                <a:srgbClr val="8064A2"/>
              </a:buClr>
              <a:buSzPct val="65000"/>
              <a:buFont typeface="Wingdings 2" pitchFamily="18" charset="2"/>
              <a:buChar char=""/>
              <a:defRPr sz="2000">
                <a:solidFill>
                  <a:schemeClr val="tx1"/>
                </a:solidFill>
                <a:latin typeface="Constantia" pitchFamily="18" charset="0"/>
              </a:defRPr>
            </a:lvl8pPr>
            <a:lvl9pPr marL="3886200" indent="-228600" eaLnBrk="0" fontAlgn="base" hangingPunct="0">
              <a:spcBef>
                <a:spcPct val="20000"/>
              </a:spcBef>
              <a:spcAft>
                <a:spcPct val="0"/>
              </a:spcAft>
              <a:buClr>
                <a:srgbClr val="8064A2"/>
              </a:buClr>
              <a:buSzPct val="65000"/>
              <a:buFont typeface="Wingdings 2" pitchFamily="18" charset="2"/>
              <a:buChar char=""/>
              <a:defRPr sz="2000">
                <a:solidFill>
                  <a:schemeClr val="tx1"/>
                </a:solidFill>
                <a:latin typeface="Constantia" pitchFamily="18" charset="0"/>
              </a:defRPr>
            </a:lvl9pPr>
          </a:lstStyle>
          <a:p>
            <a:pPr eaLnBrk="1" hangingPunct="1">
              <a:lnSpc>
                <a:spcPct val="140000"/>
              </a:lnSpc>
              <a:buClr>
                <a:srgbClr val="FFFFFF"/>
              </a:buClr>
              <a:buSzPct val="110000"/>
              <a:buFont typeface="Symbol" pitchFamily="18" charset="2"/>
              <a:buChar char="*"/>
            </a:pPr>
            <a:r>
              <a:rPr lang="pt-BR" sz="3600" b="1" dirty="0">
                <a:solidFill>
                  <a:srgbClr val="00B0F0"/>
                </a:solidFill>
                <a:latin typeface="Times New Roman" panose="02020603050405020304" pitchFamily="18" charset="0"/>
                <a:cs typeface="Times New Roman" panose="02020603050405020304" pitchFamily="18" charset="0"/>
              </a:rPr>
              <a:t>Caso Confirmado de Leptospirose</a:t>
            </a:r>
            <a:r>
              <a:rPr lang="pt-BR" altLang="pt-BR" sz="2400" b="1" dirty="0">
                <a:solidFill>
                  <a:srgbClr val="C00000"/>
                </a:solidFill>
                <a:latin typeface="Arial" pitchFamily="34" charset="0"/>
              </a:rPr>
              <a:t>      </a:t>
            </a:r>
          </a:p>
          <a:p>
            <a:pPr eaLnBrk="1" hangingPunct="1">
              <a:lnSpc>
                <a:spcPct val="140000"/>
              </a:lnSpc>
              <a:buClr>
                <a:srgbClr val="FFFFFF"/>
              </a:buClr>
              <a:buSzPct val="110000"/>
              <a:buFont typeface="Symbol" pitchFamily="18" charset="2"/>
              <a:buChar char="*"/>
            </a:pPr>
            <a:r>
              <a:rPr lang="pt-BR" altLang="pt-BR" sz="2400" b="1" dirty="0">
                <a:solidFill>
                  <a:srgbClr val="C00000"/>
                </a:solidFill>
                <a:latin typeface="Arial" pitchFamily="34" charset="0"/>
              </a:rPr>
              <a:t>      Critério Clínico-epidemiológico:</a:t>
            </a:r>
          </a:p>
          <a:p>
            <a:pPr eaLnBrk="1" hangingPunct="1">
              <a:lnSpc>
                <a:spcPct val="140000"/>
              </a:lnSpc>
              <a:buClr>
                <a:srgbClr val="FFFFFF"/>
              </a:buClr>
              <a:buSzPct val="60000"/>
              <a:buFontTx/>
              <a:buChar char=" "/>
            </a:pPr>
            <a:r>
              <a:rPr lang="pt-BR" altLang="pt-BR" sz="2000" b="1" dirty="0">
                <a:solidFill>
                  <a:srgbClr val="002060"/>
                </a:solidFill>
                <a:latin typeface="Arial" pitchFamily="34" charset="0"/>
              </a:rPr>
              <a:t>                                     febre e sintomas inespecíficos</a:t>
            </a:r>
          </a:p>
          <a:p>
            <a:pPr algn="ctr" eaLnBrk="1" hangingPunct="1">
              <a:lnSpc>
                <a:spcPct val="140000"/>
              </a:lnSpc>
              <a:buClr>
                <a:srgbClr val="FFFFFF"/>
              </a:buClr>
              <a:buSzPct val="60000"/>
              <a:buFontTx/>
              <a:buChar char=" "/>
            </a:pPr>
            <a:r>
              <a:rPr lang="pt-BR" altLang="pt-BR" sz="2000" b="1" dirty="0">
                <a:solidFill>
                  <a:srgbClr val="002060"/>
                </a:solidFill>
                <a:latin typeface="Tahoma" pitchFamily="34" charset="0"/>
              </a:rPr>
              <a:t> +</a:t>
            </a:r>
          </a:p>
          <a:p>
            <a:pPr algn="ctr" eaLnBrk="1" hangingPunct="1">
              <a:lnSpc>
                <a:spcPct val="140000"/>
              </a:lnSpc>
              <a:buClr>
                <a:srgbClr val="FFFFFF"/>
              </a:buClr>
              <a:buSzPct val="60000"/>
              <a:buFontTx/>
              <a:buChar char=" "/>
            </a:pPr>
            <a:r>
              <a:rPr lang="pt-BR" altLang="pt-BR" sz="2000" b="1" dirty="0">
                <a:solidFill>
                  <a:srgbClr val="002060"/>
                </a:solidFill>
                <a:latin typeface="Arial" pitchFamily="34" charset="0"/>
              </a:rPr>
              <a:t>alterações renais e/ou hepáticas e/ou  vasculares</a:t>
            </a:r>
          </a:p>
          <a:p>
            <a:pPr algn="ctr" eaLnBrk="1" hangingPunct="1">
              <a:lnSpc>
                <a:spcPct val="140000"/>
              </a:lnSpc>
              <a:buClr>
                <a:srgbClr val="FFFFFF"/>
              </a:buClr>
              <a:buSzPct val="60000"/>
              <a:buFontTx/>
              <a:buChar char=" "/>
            </a:pPr>
            <a:r>
              <a:rPr lang="pt-BR" altLang="pt-BR" sz="2000" b="1" dirty="0">
                <a:solidFill>
                  <a:srgbClr val="002060"/>
                </a:solidFill>
                <a:latin typeface="Tahoma" pitchFamily="34" charset="0"/>
              </a:rPr>
              <a:t> +</a:t>
            </a:r>
          </a:p>
          <a:p>
            <a:pPr algn="ctr" eaLnBrk="1" hangingPunct="1">
              <a:lnSpc>
                <a:spcPct val="140000"/>
              </a:lnSpc>
              <a:buClr>
                <a:srgbClr val="FFFFFF"/>
              </a:buClr>
              <a:buSzPct val="60000"/>
              <a:buFontTx/>
              <a:buChar char=" "/>
            </a:pPr>
            <a:r>
              <a:rPr lang="pt-BR" altLang="pt-BR" sz="2000" b="1" dirty="0">
                <a:solidFill>
                  <a:srgbClr val="002060"/>
                </a:solidFill>
                <a:latin typeface="Tahoma" pitchFamily="34" charset="0"/>
              </a:rPr>
              <a:t> </a:t>
            </a:r>
            <a:r>
              <a:rPr lang="pt-BR" altLang="pt-BR" sz="2000" b="1" dirty="0">
                <a:solidFill>
                  <a:srgbClr val="002060"/>
                </a:solidFill>
                <a:latin typeface="Arial" pitchFamily="34" charset="0"/>
              </a:rPr>
              <a:t>antecedente epidemiológico de risco</a:t>
            </a:r>
            <a:endParaRPr lang="pt-BR" altLang="pt-BR" sz="2000" b="1" dirty="0">
              <a:solidFill>
                <a:srgbClr val="002060"/>
              </a:solidFill>
              <a:latin typeface="Tahoma" pitchFamily="34" charset="0"/>
            </a:endParaRPr>
          </a:p>
          <a:p>
            <a:pPr algn="ctr" eaLnBrk="1" hangingPunct="1">
              <a:lnSpc>
                <a:spcPct val="140000"/>
              </a:lnSpc>
              <a:buClr>
                <a:srgbClr val="FFFFFF"/>
              </a:buClr>
              <a:buSzPct val="60000"/>
              <a:buFontTx/>
              <a:buChar char=" "/>
            </a:pPr>
            <a:r>
              <a:rPr lang="pt-BR" altLang="pt-BR" sz="2000" b="1" dirty="0">
                <a:solidFill>
                  <a:srgbClr val="002060"/>
                </a:solidFill>
                <a:latin typeface="Tahoma" pitchFamily="34" charset="0"/>
              </a:rPr>
              <a:t> </a:t>
            </a:r>
            <a:r>
              <a:rPr lang="pt-BR" altLang="pt-BR" sz="2000" b="1" dirty="0">
                <a:solidFill>
                  <a:srgbClr val="002060"/>
                </a:solidFill>
                <a:latin typeface="Arial" pitchFamily="34" charset="0"/>
              </a:rPr>
              <a:t>e </a:t>
            </a:r>
          </a:p>
          <a:p>
            <a:pPr algn="ctr" eaLnBrk="1" hangingPunct="1">
              <a:lnSpc>
                <a:spcPct val="140000"/>
              </a:lnSpc>
              <a:buClr>
                <a:srgbClr val="FFFFFF"/>
              </a:buClr>
              <a:buSzPct val="60000"/>
              <a:buFontTx/>
              <a:buChar char=" "/>
            </a:pPr>
            <a:r>
              <a:rPr lang="pt-BR" altLang="pt-BR" sz="2000" b="1" dirty="0">
                <a:solidFill>
                  <a:srgbClr val="C17529">
                    <a:lumMod val="75000"/>
                  </a:srgbClr>
                </a:solidFill>
                <a:latin typeface="Arial" pitchFamily="34" charset="0"/>
              </a:rPr>
              <a:t>exames específicos não realizados </a:t>
            </a:r>
            <a:r>
              <a:rPr lang="pt-BR" altLang="pt-BR" sz="2000" b="1" dirty="0">
                <a:solidFill>
                  <a:srgbClr val="0070C0"/>
                </a:solidFill>
                <a:latin typeface="Arial" pitchFamily="34" charset="0"/>
              </a:rPr>
              <a:t>ou </a:t>
            </a:r>
          </a:p>
          <a:p>
            <a:pPr algn="ctr" eaLnBrk="1" hangingPunct="1">
              <a:lnSpc>
                <a:spcPct val="140000"/>
              </a:lnSpc>
              <a:buClr>
                <a:srgbClr val="FFFFFF"/>
              </a:buClr>
              <a:buSzPct val="60000"/>
              <a:buFontTx/>
              <a:buChar char=" "/>
            </a:pPr>
            <a:r>
              <a:rPr lang="pt-BR" altLang="pt-BR" sz="2000" b="1" dirty="0">
                <a:solidFill>
                  <a:srgbClr val="C17529">
                    <a:lumMod val="75000"/>
                  </a:srgbClr>
                </a:solidFill>
                <a:latin typeface="Arial" pitchFamily="34" charset="0"/>
              </a:rPr>
              <a:t>ELISA não reagente colhido antes do 7º dia e não colheu 2ª amostra </a:t>
            </a:r>
            <a:r>
              <a:rPr lang="pt-BR" altLang="pt-BR" sz="2000" b="1" dirty="0">
                <a:solidFill>
                  <a:srgbClr val="0070C0"/>
                </a:solidFill>
                <a:latin typeface="Arial" pitchFamily="34" charset="0"/>
              </a:rPr>
              <a:t>ou </a:t>
            </a:r>
            <a:r>
              <a:rPr lang="pt-BR" altLang="pt-BR" sz="2000" b="1" dirty="0">
                <a:solidFill>
                  <a:srgbClr val="C17529">
                    <a:lumMod val="75000"/>
                  </a:srgbClr>
                </a:solidFill>
                <a:latin typeface="Arial" pitchFamily="34" charset="0"/>
              </a:rPr>
              <a:t>ELISA reagente ou indeterminado com MAT não reagente ou</a:t>
            </a:r>
          </a:p>
          <a:p>
            <a:pPr algn="ctr" eaLnBrk="1" hangingPunct="1">
              <a:lnSpc>
                <a:spcPct val="140000"/>
              </a:lnSpc>
              <a:buClr>
                <a:srgbClr val="FFFFFF"/>
              </a:buClr>
              <a:buSzPct val="60000"/>
              <a:buFontTx/>
              <a:buChar char=" "/>
            </a:pPr>
            <a:r>
              <a:rPr lang="pt-BR" altLang="pt-BR" sz="2000" b="1" dirty="0">
                <a:solidFill>
                  <a:srgbClr val="C17529">
                    <a:lumMod val="75000"/>
                  </a:srgbClr>
                </a:solidFill>
                <a:latin typeface="Arial" pitchFamily="34" charset="0"/>
              </a:rPr>
              <a:t> &lt; 800 e não colheu 2ª amostra</a:t>
            </a:r>
          </a:p>
          <a:p>
            <a:pPr eaLnBrk="1" hangingPunct="1">
              <a:lnSpc>
                <a:spcPct val="130000"/>
              </a:lnSpc>
              <a:buClr>
                <a:srgbClr val="800080"/>
              </a:buClr>
              <a:buSzPct val="60000"/>
              <a:buFont typeface="Wingdings" pitchFamily="2" charset="2"/>
              <a:buChar char="n"/>
            </a:pPr>
            <a:endParaRPr lang="pt-BR" altLang="pt-BR" sz="2000" b="1" dirty="0">
              <a:solidFill>
                <a:srgbClr val="FFFFFF"/>
              </a:solidFill>
              <a:latin typeface="Tahoma" pitchFamily="34" charset="0"/>
            </a:endParaRPr>
          </a:p>
        </p:txBody>
      </p:sp>
    </p:spTree>
    <p:extLst>
      <p:ext uri="{BB962C8B-B14F-4D97-AF65-F5344CB8AC3E}">
        <p14:creationId xmlns:p14="http://schemas.microsoft.com/office/powerpoint/2010/main" val="246954928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3">
            <a:extLst>
              <a:ext uri="{FF2B5EF4-FFF2-40B4-BE49-F238E27FC236}">
                <a16:creationId xmlns:a16="http://schemas.microsoft.com/office/drawing/2014/main" id="{DF3BCDEF-6135-38B0-C3F5-0BCFF3926704}"/>
              </a:ext>
            </a:extLst>
          </p:cNvPr>
          <p:cNvSpPr txBox="1">
            <a:spLocks/>
          </p:cNvSpPr>
          <p:nvPr/>
        </p:nvSpPr>
        <p:spPr>
          <a:xfrm>
            <a:off x="894238" y="526571"/>
            <a:ext cx="10403524" cy="5991187"/>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pt-BR" dirty="0">
                <a:solidFill>
                  <a:srgbClr val="FF0000"/>
                </a:solidFill>
              </a:rPr>
              <a:t>                                   </a:t>
            </a:r>
            <a:r>
              <a:rPr lang="pt-BR" sz="3200" dirty="0">
                <a:solidFill>
                  <a:srgbClr val="00B0F0"/>
                </a:solidFill>
                <a:latin typeface="Times New Roman" panose="02020603050405020304" pitchFamily="18" charset="0"/>
                <a:cs typeface="Times New Roman" panose="02020603050405020304" pitchFamily="18" charset="0"/>
              </a:rPr>
              <a:t>QUIMIOPROFILAXIA</a:t>
            </a:r>
          </a:p>
          <a:p>
            <a:pPr marL="0" indent="0">
              <a:lnSpc>
                <a:spcPct val="200000"/>
              </a:lnSpc>
              <a:buNone/>
            </a:pPr>
            <a:r>
              <a:rPr lang="pt-BR" sz="2000" b="1" dirty="0">
                <a:solidFill>
                  <a:srgbClr val="C00000"/>
                </a:solidFill>
              </a:rPr>
              <a:t>O uso de Quimioprofilaxia não é recomendado pelo Ministério da Saúde como medida de prevenção em saúde pública, em casos de exposição populacional em massa, por ocasião de desastres naturais como enchentes. Nestas situações de desastres naturais como enchentes, a orientação para profissionais de saúde, militares e de defesa civil que se expuserem ou irão se expor a situações de risco, durante operações de resgate, é utilizar Equipamentos de Proteção Individual (EPI) e ampliar o grau de alerta sobre o risco da doença entre os expostos, atentando-se aos sinais e sintomas da doença, de forma a permitir o diagnóstico precoce e tratamento oportuno.</a:t>
            </a:r>
            <a:r>
              <a:rPr lang="pt-BR" sz="3200" b="1" dirty="0">
                <a:solidFill>
                  <a:srgbClr val="C00000"/>
                </a:solidFill>
                <a:latin typeface="Times New Roman" panose="02020603050405020304" pitchFamily="18" charset="0"/>
                <a:cs typeface="Times New Roman" panose="02020603050405020304" pitchFamily="18" charset="0"/>
              </a:rPr>
              <a:t> </a:t>
            </a:r>
            <a:endParaRPr lang="en-BR" sz="3200" b="1" dirty="0">
              <a:solidFill>
                <a:srgbClr val="C0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51296073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a:extLst>
              <a:ext uri="{FF2B5EF4-FFF2-40B4-BE49-F238E27FC236}">
                <a16:creationId xmlns:a16="http://schemas.microsoft.com/office/drawing/2014/main" id="{6B8DA98F-09B6-0028-F0E9-EC2BA496DB39}"/>
              </a:ext>
            </a:extLst>
          </p:cNvPr>
          <p:cNvSpPr txBox="1">
            <a:spLocks noChangeArrowheads="1"/>
          </p:cNvSpPr>
          <p:nvPr/>
        </p:nvSpPr>
        <p:spPr>
          <a:xfrm>
            <a:off x="1981200" y="1852059"/>
            <a:ext cx="8229600" cy="4293559"/>
          </a:xfrm>
          <a:prstGeom prst="rect">
            <a:avLst/>
          </a:prstGeom>
        </p:spPr>
        <p:txBody>
          <a:bodyPr/>
          <a:lstStyle>
            <a:lvl1pPr marL="2286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200" kern="1200">
                <a:solidFill>
                  <a:schemeClr val="tx1">
                    <a:lumMod val="75000"/>
                    <a:lumOff val="25000"/>
                  </a:schemeClr>
                </a:solidFill>
                <a:latin typeface="+mn-lt"/>
                <a:ea typeface="+mn-ea"/>
                <a:cs typeface="+mn-cs"/>
              </a:defRPr>
            </a:lvl1pPr>
            <a:lvl2pPr marL="54864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000" kern="1200">
                <a:solidFill>
                  <a:schemeClr val="tx1">
                    <a:lumMod val="75000"/>
                    <a:lumOff val="25000"/>
                  </a:schemeClr>
                </a:solidFill>
                <a:latin typeface="+mn-lt"/>
                <a:ea typeface="+mn-ea"/>
                <a:cs typeface="+mn-cs"/>
              </a:defRPr>
            </a:lvl2pPr>
            <a:lvl3pPr marL="822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800" kern="1200">
                <a:solidFill>
                  <a:schemeClr val="tx1">
                    <a:lumMod val="75000"/>
                    <a:lumOff val="25000"/>
                  </a:schemeClr>
                </a:solidFill>
                <a:latin typeface="+mn-lt"/>
                <a:ea typeface="+mn-ea"/>
                <a:cs typeface="+mn-cs"/>
              </a:defRPr>
            </a:lvl3pPr>
            <a:lvl4pPr marL="109728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600" kern="1200">
                <a:solidFill>
                  <a:schemeClr val="tx1">
                    <a:lumMod val="75000"/>
                    <a:lumOff val="25000"/>
                  </a:schemeClr>
                </a:solidFill>
                <a:latin typeface="+mn-lt"/>
                <a:ea typeface="+mn-ea"/>
                <a:cs typeface="+mn-cs"/>
              </a:defRPr>
            </a:lvl4pPr>
            <a:lvl5pPr marL="138988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5pPr>
            <a:lvl6pPr marL="166420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6pPr>
            <a:lvl7pPr marL="1965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7pPr>
            <a:lvl8pPr marL="22860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8pPr>
            <a:lvl9pPr marL="2587752"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9pPr>
          </a:lstStyle>
          <a:p>
            <a:pPr>
              <a:lnSpc>
                <a:spcPct val="80000"/>
              </a:lnSpc>
              <a:buFont typeface="Wingdings" pitchFamily="2" charset="2"/>
              <a:buNone/>
            </a:pPr>
            <a:r>
              <a:rPr lang="pt-BR" altLang="pt-BR" sz="2800" b="1" dirty="0">
                <a:solidFill>
                  <a:srgbClr val="002060"/>
                </a:solidFill>
              </a:rPr>
              <a:t>Diminuição da Incidência:</a:t>
            </a:r>
          </a:p>
          <a:p>
            <a:pPr>
              <a:lnSpc>
                <a:spcPct val="80000"/>
              </a:lnSpc>
              <a:buFont typeface="Wingdings" pitchFamily="2" charset="2"/>
              <a:buNone/>
            </a:pPr>
            <a:r>
              <a:rPr lang="pt-BR" altLang="pt-BR" sz="2800" b="1" dirty="0"/>
              <a:t> </a:t>
            </a:r>
            <a:r>
              <a:rPr lang="pt-BR" altLang="pt-BR" sz="2800" b="1" dirty="0">
                <a:solidFill>
                  <a:srgbClr val="0070C0"/>
                </a:solidFill>
              </a:rPr>
              <a:t>* controle de roedores – </a:t>
            </a:r>
            <a:r>
              <a:rPr lang="pt-BR" altLang="pt-BR" sz="2800" b="1" dirty="0" err="1">
                <a:solidFill>
                  <a:srgbClr val="0070C0"/>
                </a:solidFill>
              </a:rPr>
              <a:t>antirratização</a:t>
            </a:r>
            <a:r>
              <a:rPr lang="pt-BR" altLang="pt-BR" sz="2800" b="1" dirty="0">
                <a:solidFill>
                  <a:srgbClr val="0070C0"/>
                </a:solidFill>
              </a:rPr>
              <a:t> e desratização</a:t>
            </a:r>
          </a:p>
          <a:p>
            <a:pPr>
              <a:lnSpc>
                <a:spcPct val="80000"/>
              </a:lnSpc>
              <a:buFont typeface="Wingdings" pitchFamily="2" charset="2"/>
              <a:buNone/>
            </a:pPr>
            <a:r>
              <a:rPr lang="pt-BR" altLang="pt-BR" sz="2800" b="1" dirty="0">
                <a:solidFill>
                  <a:srgbClr val="0070C0"/>
                </a:solidFill>
              </a:rPr>
              <a:t> * ações educativas – orientação quanto às formas de   transmissão</a:t>
            </a:r>
          </a:p>
          <a:p>
            <a:pPr>
              <a:lnSpc>
                <a:spcPct val="80000"/>
              </a:lnSpc>
              <a:buFont typeface="Wingdings" pitchFamily="2" charset="2"/>
              <a:buNone/>
            </a:pPr>
            <a:r>
              <a:rPr lang="pt-BR" altLang="pt-BR" sz="2800" b="1" dirty="0">
                <a:solidFill>
                  <a:srgbClr val="002060"/>
                </a:solidFill>
              </a:rPr>
              <a:t>Diminuição da Letalidade:</a:t>
            </a:r>
          </a:p>
          <a:p>
            <a:pPr algn="ctr">
              <a:lnSpc>
                <a:spcPct val="80000"/>
              </a:lnSpc>
              <a:buFont typeface="Wingdings" pitchFamily="2" charset="2"/>
              <a:buNone/>
            </a:pPr>
            <a:r>
              <a:rPr lang="pt-BR" altLang="pt-BR" sz="2800" b="1" dirty="0"/>
              <a:t>    </a:t>
            </a:r>
            <a:r>
              <a:rPr lang="pt-BR" altLang="pt-BR" sz="2800" b="1" dirty="0">
                <a:solidFill>
                  <a:srgbClr val="0070C0"/>
                </a:solidFill>
              </a:rPr>
              <a:t>capacitação dos médicos em diagnóstico e tratamento </a:t>
            </a:r>
            <a:endParaRPr lang="pt-BR" altLang="pt-BR" sz="2800" b="1" dirty="0"/>
          </a:p>
          <a:p>
            <a:pPr>
              <a:lnSpc>
                <a:spcPct val="80000"/>
              </a:lnSpc>
              <a:buFont typeface="Wingdings" pitchFamily="2" charset="2"/>
              <a:buNone/>
            </a:pPr>
            <a:r>
              <a:rPr lang="pt-BR" altLang="pt-BR" sz="2800" b="1" dirty="0"/>
              <a:t>    </a:t>
            </a:r>
            <a:r>
              <a:rPr lang="pt-BR" altLang="pt-BR" sz="2800" b="1" dirty="0">
                <a:solidFill>
                  <a:srgbClr val="002060"/>
                </a:solidFill>
              </a:rPr>
              <a:t>e antes de tudo</a:t>
            </a:r>
          </a:p>
          <a:p>
            <a:pPr algn="ctr">
              <a:lnSpc>
                <a:spcPct val="80000"/>
              </a:lnSpc>
              <a:buFont typeface="Wingdings" pitchFamily="2" charset="2"/>
              <a:buNone/>
            </a:pPr>
            <a:r>
              <a:rPr lang="pt-BR" altLang="pt-BR" sz="2800" b="1" dirty="0">
                <a:solidFill>
                  <a:srgbClr val="0070C0"/>
                </a:solidFill>
              </a:rPr>
              <a:t>   Fazer um diagnóstico epidemiológico situacional o mais  verdadeiro possível</a:t>
            </a:r>
          </a:p>
        </p:txBody>
      </p:sp>
      <p:sp>
        <p:nvSpPr>
          <p:cNvPr id="3" name="Rectangle 2">
            <a:extLst>
              <a:ext uri="{FF2B5EF4-FFF2-40B4-BE49-F238E27FC236}">
                <a16:creationId xmlns:a16="http://schemas.microsoft.com/office/drawing/2014/main" id="{0DB61A81-E203-7D7F-84FB-2A5B58D3CCFC}"/>
              </a:ext>
            </a:extLst>
          </p:cNvPr>
          <p:cNvSpPr txBox="1">
            <a:spLocks noChangeArrowheads="1"/>
          </p:cNvSpPr>
          <p:nvPr/>
        </p:nvSpPr>
        <p:spPr>
          <a:xfrm>
            <a:off x="1524000" y="223284"/>
            <a:ext cx="8686800" cy="1628775"/>
          </a:xfrm>
          <a:prstGeom prst="rect">
            <a:avLst/>
          </a:prstGeom>
        </p:spPr>
        <p:txBody>
          <a:bodyPr/>
          <a:lstStyle>
            <a:lvl1pPr marL="320040" indent="-320040" algn="r" defTabSz="914400" rtl="0" eaLnBrk="1" latinLnBrk="0" hangingPunct="1">
              <a:spcBef>
                <a:spcPct val="0"/>
              </a:spcBef>
              <a:buClr>
                <a:schemeClr val="accent6">
                  <a:lumMod val="75000"/>
                </a:schemeClr>
              </a:buClr>
              <a:buSzPct val="128000"/>
              <a:buFont typeface="Georgia" pitchFamily="18" charset="0"/>
              <a:buChar char="*"/>
              <a:defRPr sz="46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pt-BR" altLang="pt-BR" sz="3200" dirty="0">
                <a:ln w="0"/>
                <a:solidFill>
                  <a:srgbClr val="C00000"/>
                </a:solidFill>
                <a:effectLst>
                  <a:outerShdw blurRad="38100" dist="19050" dir="2700000" algn="tl" rotWithShape="0">
                    <a:schemeClr val="dk1">
                      <a:alpha val="40000"/>
                    </a:schemeClr>
                  </a:outerShdw>
                </a:effectLst>
              </a:rPr>
              <a:t>LEPTOSPIROSE</a:t>
            </a:r>
            <a:br>
              <a:rPr lang="pt-BR" altLang="pt-BR" sz="3200" dirty="0">
                <a:ln w="0"/>
                <a:solidFill>
                  <a:schemeClr val="tx1"/>
                </a:solidFill>
                <a:effectLst>
                  <a:outerShdw blurRad="38100" dist="19050" dir="2700000" algn="tl" rotWithShape="0">
                    <a:schemeClr val="dk1">
                      <a:alpha val="40000"/>
                    </a:schemeClr>
                  </a:outerShdw>
                </a:effectLst>
              </a:rPr>
            </a:br>
            <a:r>
              <a:rPr lang="pt-BR" altLang="pt-BR" sz="2800" dirty="0">
                <a:ln w="0"/>
                <a:solidFill>
                  <a:schemeClr val="tx1"/>
                </a:solidFill>
                <a:effectLst>
                  <a:outerShdw blurRad="38100" dist="19050" dir="2700000" algn="tl" rotWithShape="0">
                    <a:schemeClr val="dk1">
                      <a:alpha val="40000"/>
                    </a:schemeClr>
                  </a:outerShdw>
                </a:effectLst>
              </a:rPr>
              <a:t> </a:t>
            </a:r>
            <a:r>
              <a:rPr lang="pt-BR" altLang="pt-BR" sz="2800" dirty="0">
                <a:ln w="0"/>
                <a:solidFill>
                  <a:srgbClr val="002060"/>
                </a:solidFill>
                <a:effectLst>
                  <a:outerShdw blurRad="38100" dist="19050" dir="2700000" algn="tl" rotWithShape="0">
                    <a:schemeClr val="dk1">
                      <a:alpha val="40000"/>
                    </a:schemeClr>
                  </a:outerShdw>
                </a:effectLst>
              </a:rPr>
              <a:t>GRANDES OBJETIVOS</a:t>
            </a:r>
            <a:br>
              <a:rPr lang="pt-BR" altLang="pt-BR" sz="2800" dirty="0">
                <a:ln w="0"/>
                <a:solidFill>
                  <a:srgbClr val="002060"/>
                </a:solidFill>
                <a:effectLst>
                  <a:outerShdw blurRad="38100" dist="19050" dir="2700000" algn="tl" rotWithShape="0">
                    <a:schemeClr val="dk1">
                      <a:alpha val="40000"/>
                    </a:schemeClr>
                  </a:outerShdw>
                </a:effectLst>
              </a:rPr>
            </a:br>
            <a:r>
              <a:rPr lang="pt-BR" altLang="pt-BR" sz="2800" dirty="0">
                <a:ln w="0"/>
                <a:solidFill>
                  <a:srgbClr val="002060"/>
                </a:solidFill>
                <a:effectLst>
                  <a:outerShdw blurRad="38100" dist="19050" dir="2700000" algn="tl" rotWithShape="0">
                    <a:schemeClr val="dk1">
                      <a:alpha val="40000"/>
                    </a:schemeClr>
                  </a:outerShdw>
                </a:effectLst>
              </a:rPr>
              <a:t>  (FRENTES DE ATUAÇÃO):</a:t>
            </a:r>
          </a:p>
        </p:txBody>
      </p:sp>
    </p:spTree>
    <p:extLst>
      <p:ext uri="{BB962C8B-B14F-4D97-AF65-F5344CB8AC3E}">
        <p14:creationId xmlns:p14="http://schemas.microsoft.com/office/powerpoint/2010/main" val="20780682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m 5">
            <a:extLst>
              <a:ext uri="{FF2B5EF4-FFF2-40B4-BE49-F238E27FC236}">
                <a16:creationId xmlns:a16="http://schemas.microsoft.com/office/drawing/2014/main" id="{B7F9E381-056B-491C-71C0-B64F1433BAF7}"/>
              </a:ext>
            </a:extLst>
          </p:cNvPr>
          <p:cNvPicPr>
            <a:picLocks noChangeAspect="1"/>
          </p:cNvPicPr>
          <p:nvPr/>
        </p:nvPicPr>
        <p:blipFill>
          <a:blip r:embed="rId2"/>
          <a:stretch>
            <a:fillRect/>
          </a:stretch>
        </p:blipFill>
        <p:spPr>
          <a:xfrm>
            <a:off x="0" y="6710505"/>
            <a:ext cx="12192001" cy="145732"/>
          </a:xfrm>
          <a:prstGeom prst="rect">
            <a:avLst/>
          </a:prstGeom>
        </p:spPr>
      </p:pic>
      <p:sp>
        <p:nvSpPr>
          <p:cNvPr id="8" name="Título 1">
            <a:extLst>
              <a:ext uri="{FF2B5EF4-FFF2-40B4-BE49-F238E27FC236}">
                <a16:creationId xmlns:a16="http://schemas.microsoft.com/office/drawing/2014/main" id="{2048CA6E-79FE-BF7D-AF35-0F458ED105B9}"/>
              </a:ext>
            </a:extLst>
          </p:cNvPr>
          <p:cNvSpPr txBox="1">
            <a:spLocks/>
          </p:cNvSpPr>
          <p:nvPr/>
        </p:nvSpPr>
        <p:spPr>
          <a:xfrm>
            <a:off x="1998921" y="4103221"/>
            <a:ext cx="7878725" cy="2467700"/>
          </a:xfrm>
          <a:prstGeom prst="rect">
            <a:avLst/>
          </a:prstGeom>
        </p:spPr>
        <p:txBody>
          <a:bodyPr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pt-BR" sz="1800" b="1" dirty="0">
                <a:latin typeface="Verdana" panose="020B0604030504040204" pitchFamily="34" charset="0"/>
                <a:ea typeface="Verdana" panose="020B0604030504040204" pitchFamily="34" charset="0"/>
                <a:cs typeface="Verdana" panose="020B0604030504040204" pitchFamily="34" charset="0"/>
              </a:rPr>
              <a:t>OBRIGADA</a:t>
            </a:r>
          </a:p>
          <a:p>
            <a:pPr algn="ctr"/>
            <a:endParaRPr lang="pt-BR" sz="1800" b="1" dirty="0">
              <a:latin typeface="Verdana" panose="020B0604030504040204" pitchFamily="34" charset="0"/>
              <a:ea typeface="Verdana" panose="020B0604030504040204" pitchFamily="34" charset="0"/>
              <a:cs typeface="Verdana" panose="020B0604030504040204" pitchFamily="34" charset="0"/>
            </a:endParaRPr>
          </a:p>
          <a:p>
            <a:pPr algn="ctr"/>
            <a:r>
              <a:rPr lang="pt-BR" sz="2500" b="1" dirty="0">
                <a:solidFill>
                  <a:srgbClr val="C00000"/>
                </a:solidFill>
                <a:latin typeface="Verdana" panose="020B0604030504040204" pitchFamily="34" charset="0"/>
                <a:ea typeface="Verdana" panose="020B0604030504040204" pitchFamily="34" charset="0"/>
                <a:cs typeface="Verdana" panose="020B0604030504040204" pitchFamily="34" charset="0"/>
              </a:rPr>
              <a:t>Márcia Regina Buzzar</a:t>
            </a:r>
          </a:p>
          <a:p>
            <a:pPr algn="ctr"/>
            <a:r>
              <a:rPr lang="pt-BR" sz="1800" b="1" dirty="0">
                <a:latin typeface="Verdana" panose="020B0604030504040204" pitchFamily="34" charset="0"/>
                <a:ea typeface="Verdana" panose="020B0604030504040204" pitchFamily="34" charset="0"/>
                <a:cs typeface="Verdana" panose="020B0604030504040204" pitchFamily="34" charset="0"/>
                <a:hlinkClick r:id="rId3"/>
              </a:rPr>
              <a:t>mbuzzar@saude.sp.gov.br</a:t>
            </a:r>
            <a:endParaRPr lang="pt-BR" sz="1800" b="1" dirty="0">
              <a:latin typeface="Verdana" panose="020B0604030504040204" pitchFamily="34" charset="0"/>
              <a:ea typeface="Verdana" panose="020B0604030504040204" pitchFamily="34" charset="0"/>
              <a:cs typeface="Verdana" panose="020B0604030504040204" pitchFamily="34" charset="0"/>
            </a:endParaRPr>
          </a:p>
          <a:p>
            <a:pPr algn="ctr"/>
            <a:r>
              <a:rPr lang="pt-BR" sz="1800" b="1" dirty="0">
                <a:solidFill>
                  <a:srgbClr val="C00000"/>
                </a:solidFill>
                <a:latin typeface="Verdana" panose="020B0604030504040204" pitchFamily="34" charset="0"/>
                <a:ea typeface="Verdana" panose="020B0604030504040204" pitchFamily="34" charset="0"/>
                <a:cs typeface="Verdana" panose="020B0604030504040204" pitchFamily="34" charset="0"/>
              </a:rPr>
              <a:t>Divisão de Zoonoses – CVE</a:t>
            </a:r>
          </a:p>
          <a:p>
            <a:pPr algn="ctr"/>
            <a:r>
              <a:rPr lang="pt-BR" sz="1800" b="1" dirty="0">
                <a:solidFill>
                  <a:srgbClr val="C00000"/>
                </a:solidFill>
                <a:latin typeface="Verdana" panose="020B0604030504040204" pitchFamily="34" charset="0"/>
                <a:ea typeface="Verdana" panose="020B0604030504040204" pitchFamily="34" charset="0"/>
                <a:cs typeface="Verdana" panose="020B0604030504040204" pitchFamily="34" charset="0"/>
              </a:rPr>
              <a:t>Fone: (11)30668296</a:t>
            </a:r>
          </a:p>
        </p:txBody>
      </p:sp>
    </p:spTree>
    <p:extLst>
      <p:ext uri="{BB962C8B-B14F-4D97-AF65-F5344CB8AC3E}">
        <p14:creationId xmlns:p14="http://schemas.microsoft.com/office/powerpoint/2010/main" val="261182271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m 1">
            <a:extLst>
              <a:ext uri="{FF2B5EF4-FFF2-40B4-BE49-F238E27FC236}">
                <a16:creationId xmlns:a16="http://schemas.microsoft.com/office/drawing/2014/main" id="{50A7E531-2D2A-7F63-A257-02F66C3964BD}"/>
              </a:ext>
            </a:extLst>
          </p:cNvPr>
          <p:cNvPicPr>
            <a:picLocks noChangeAspect="1"/>
          </p:cNvPicPr>
          <p:nvPr/>
        </p:nvPicPr>
        <p:blipFill>
          <a:blip r:embed="rId2"/>
          <a:stretch>
            <a:fillRect/>
          </a:stretch>
        </p:blipFill>
        <p:spPr>
          <a:xfrm>
            <a:off x="6236433" y="658552"/>
            <a:ext cx="5210175" cy="2495549"/>
          </a:xfrm>
          <a:prstGeom prst="rect">
            <a:avLst/>
          </a:prstGeom>
        </p:spPr>
      </p:pic>
      <p:pic>
        <p:nvPicPr>
          <p:cNvPr id="3" name="Imagem 2">
            <a:extLst>
              <a:ext uri="{FF2B5EF4-FFF2-40B4-BE49-F238E27FC236}">
                <a16:creationId xmlns:a16="http://schemas.microsoft.com/office/drawing/2014/main" id="{AEC29B67-1237-92D7-5422-EC6E5A760E90}"/>
              </a:ext>
            </a:extLst>
          </p:cNvPr>
          <p:cNvPicPr>
            <a:picLocks noChangeAspect="1"/>
          </p:cNvPicPr>
          <p:nvPr/>
        </p:nvPicPr>
        <p:blipFill>
          <a:blip r:embed="rId3"/>
          <a:stretch>
            <a:fillRect/>
          </a:stretch>
        </p:blipFill>
        <p:spPr>
          <a:xfrm>
            <a:off x="5960961" y="3483266"/>
            <a:ext cx="6085963" cy="3114675"/>
          </a:xfrm>
          <a:prstGeom prst="rect">
            <a:avLst/>
          </a:prstGeom>
        </p:spPr>
      </p:pic>
      <p:pic>
        <p:nvPicPr>
          <p:cNvPr id="4" name="Imagem 3">
            <a:extLst>
              <a:ext uri="{FF2B5EF4-FFF2-40B4-BE49-F238E27FC236}">
                <a16:creationId xmlns:a16="http://schemas.microsoft.com/office/drawing/2014/main" id="{CBFBB7F3-24A5-7D6C-8C4E-EAE77454A0AB}"/>
              </a:ext>
            </a:extLst>
          </p:cNvPr>
          <p:cNvPicPr>
            <a:picLocks noChangeAspect="1"/>
          </p:cNvPicPr>
          <p:nvPr/>
        </p:nvPicPr>
        <p:blipFill>
          <a:blip r:embed="rId4"/>
          <a:stretch>
            <a:fillRect/>
          </a:stretch>
        </p:blipFill>
        <p:spPr>
          <a:xfrm>
            <a:off x="10037" y="3483265"/>
            <a:ext cx="5950924" cy="3075659"/>
          </a:xfrm>
          <a:prstGeom prst="rect">
            <a:avLst/>
          </a:prstGeom>
        </p:spPr>
      </p:pic>
      <p:sp>
        <p:nvSpPr>
          <p:cNvPr id="5" name="Retângulo 4">
            <a:extLst>
              <a:ext uri="{FF2B5EF4-FFF2-40B4-BE49-F238E27FC236}">
                <a16:creationId xmlns:a16="http://schemas.microsoft.com/office/drawing/2014/main" id="{710353CE-D0CE-8877-CCF7-4D687847B474}"/>
              </a:ext>
            </a:extLst>
          </p:cNvPr>
          <p:cNvSpPr/>
          <p:nvPr/>
        </p:nvSpPr>
        <p:spPr>
          <a:xfrm>
            <a:off x="5121259" y="181588"/>
            <a:ext cx="1679406" cy="256330"/>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dirty="0">
                <a:ln w="0"/>
                <a:solidFill>
                  <a:schemeClr val="tx1"/>
                </a:solidFill>
                <a:effectLst>
                  <a:outerShdw blurRad="38100" dist="19050" dir="2700000" algn="tl" rotWithShape="0">
                    <a:schemeClr val="dk1">
                      <a:alpha val="40000"/>
                    </a:schemeClr>
                  </a:outerShdw>
                </a:effectLst>
              </a:rPr>
              <a:t>LEPTOSPIROSE </a:t>
            </a:r>
          </a:p>
        </p:txBody>
      </p:sp>
      <p:sp>
        <p:nvSpPr>
          <p:cNvPr id="6" name="Retângulo 5">
            <a:extLst>
              <a:ext uri="{FF2B5EF4-FFF2-40B4-BE49-F238E27FC236}">
                <a16:creationId xmlns:a16="http://schemas.microsoft.com/office/drawing/2014/main" id="{06B8F528-29F2-88F8-31A1-91B6EF7E5A24}"/>
              </a:ext>
            </a:extLst>
          </p:cNvPr>
          <p:cNvSpPr/>
          <p:nvPr/>
        </p:nvSpPr>
        <p:spPr>
          <a:xfrm>
            <a:off x="1521950" y="299075"/>
            <a:ext cx="1679406" cy="25633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dirty="0"/>
              <a:t>Brasil</a:t>
            </a:r>
          </a:p>
        </p:txBody>
      </p:sp>
      <p:sp>
        <p:nvSpPr>
          <p:cNvPr id="7" name="Retângulo 6">
            <a:extLst>
              <a:ext uri="{FF2B5EF4-FFF2-40B4-BE49-F238E27FC236}">
                <a16:creationId xmlns:a16="http://schemas.microsoft.com/office/drawing/2014/main" id="{978FD9D8-A148-797B-7ACF-814DDA640DA3}"/>
              </a:ext>
            </a:extLst>
          </p:cNvPr>
          <p:cNvSpPr/>
          <p:nvPr/>
        </p:nvSpPr>
        <p:spPr>
          <a:xfrm>
            <a:off x="7650673" y="260059"/>
            <a:ext cx="1977655" cy="25633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dirty="0"/>
              <a:t>São Paulo</a:t>
            </a:r>
          </a:p>
        </p:txBody>
      </p:sp>
      <p:pic>
        <p:nvPicPr>
          <p:cNvPr id="8" name="Imagem 7">
            <a:extLst>
              <a:ext uri="{FF2B5EF4-FFF2-40B4-BE49-F238E27FC236}">
                <a16:creationId xmlns:a16="http://schemas.microsoft.com/office/drawing/2014/main" id="{22794CEC-68B4-3152-8FC9-A594DC6B1F26}"/>
              </a:ext>
            </a:extLst>
          </p:cNvPr>
          <p:cNvPicPr>
            <a:picLocks noChangeAspect="1"/>
          </p:cNvPicPr>
          <p:nvPr/>
        </p:nvPicPr>
        <p:blipFill>
          <a:blip r:embed="rId5"/>
          <a:stretch>
            <a:fillRect/>
          </a:stretch>
        </p:blipFill>
        <p:spPr>
          <a:xfrm>
            <a:off x="319138" y="658203"/>
            <a:ext cx="5210175" cy="2495550"/>
          </a:xfrm>
          <a:prstGeom prst="rect">
            <a:avLst/>
          </a:prstGeom>
        </p:spPr>
      </p:pic>
      <p:pic>
        <p:nvPicPr>
          <p:cNvPr id="9" name="Imagem 8">
            <a:extLst>
              <a:ext uri="{FF2B5EF4-FFF2-40B4-BE49-F238E27FC236}">
                <a16:creationId xmlns:a16="http://schemas.microsoft.com/office/drawing/2014/main" id="{803A5B9A-2628-7C44-6C7D-DCCEF1C2445E}"/>
              </a:ext>
            </a:extLst>
          </p:cNvPr>
          <p:cNvPicPr>
            <a:picLocks noChangeAspect="1"/>
          </p:cNvPicPr>
          <p:nvPr/>
        </p:nvPicPr>
        <p:blipFill>
          <a:blip r:embed="rId6"/>
          <a:stretch>
            <a:fillRect/>
          </a:stretch>
        </p:blipFill>
        <p:spPr>
          <a:xfrm>
            <a:off x="7650673" y="3154101"/>
            <a:ext cx="2535936" cy="326136"/>
          </a:xfrm>
          <a:prstGeom prst="rect">
            <a:avLst/>
          </a:prstGeom>
        </p:spPr>
      </p:pic>
      <p:sp>
        <p:nvSpPr>
          <p:cNvPr id="11" name="CaixaDeTexto 10">
            <a:extLst>
              <a:ext uri="{FF2B5EF4-FFF2-40B4-BE49-F238E27FC236}">
                <a16:creationId xmlns:a16="http://schemas.microsoft.com/office/drawing/2014/main" id="{D660FBA6-9D3B-2592-55DD-7965AA8F0D21}"/>
              </a:ext>
            </a:extLst>
          </p:cNvPr>
          <p:cNvSpPr txBox="1"/>
          <p:nvPr/>
        </p:nvSpPr>
        <p:spPr>
          <a:xfrm>
            <a:off x="1277429" y="3203238"/>
            <a:ext cx="6097772" cy="276999"/>
          </a:xfrm>
          <a:prstGeom prst="rect">
            <a:avLst/>
          </a:prstGeom>
          <a:noFill/>
        </p:spPr>
        <p:txBody>
          <a:bodyPr wrap="square">
            <a:spAutoFit/>
          </a:bodyPr>
          <a:lstStyle/>
          <a:p>
            <a:r>
              <a:rPr lang="pt-BR" sz="1200" b="1" i="0" u="none" strike="noStrike" dirty="0">
                <a:solidFill>
                  <a:srgbClr val="002060"/>
                </a:solidFill>
                <a:effectLst/>
                <a:latin typeface="Calibri" panose="020F0502020204030204" pitchFamily="34" charset="0"/>
              </a:rPr>
              <a:t>Fonte: SINANNET - MS - Dados de 01/03/2023</a:t>
            </a:r>
            <a:r>
              <a:rPr lang="pt-BR" sz="1200" b="1" dirty="0"/>
              <a:t> </a:t>
            </a:r>
          </a:p>
        </p:txBody>
      </p:sp>
    </p:spTree>
    <p:extLst>
      <p:ext uri="{BB962C8B-B14F-4D97-AF65-F5344CB8AC3E}">
        <p14:creationId xmlns:p14="http://schemas.microsoft.com/office/powerpoint/2010/main" val="407869409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m 1">
            <a:extLst>
              <a:ext uri="{FF2B5EF4-FFF2-40B4-BE49-F238E27FC236}">
                <a16:creationId xmlns:a16="http://schemas.microsoft.com/office/drawing/2014/main" id="{94AB2065-3672-7366-E654-E390293EB2DD}"/>
              </a:ext>
            </a:extLst>
          </p:cNvPr>
          <p:cNvPicPr>
            <a:picLocks noChangeAspect="1"/>
          </p:cNvPicPr>
          <p:nvPr/>
        </p:nvPicPr>
        <p:blipFill>
          <a:blip r:embed="rId2"/>
          <a:stretch>
            <a:fillRect/>
          </a:stretch>
        </p:blipFill>
        <p:spPr>
          <a:xfrm>
            <a:off x="2772844" y="95691"/>
            <a:ext cx="6348602" cy="6539025"/>
          </a:xfrm>
          <a:prstGeom prst="rect">
            <a:avLst/>
          </a:prstGeom>
        </p:spPr>
      </p:pic>
      <p:pic>
        <p:nvPicPr>
          <p:cNvPr id="3" name="Imagem 2">
            <a:extLst>
              <a:ext uri="{FF2B5EF4-FFF2-40B4-BE49-F238E27FC236}">
                <a16:creationId xmlns:a16="http://schemas.microsoft.com/office/drawing/2014/main" id="{C6A90523-18B2-7135-EDA3-BCB747979829}"/>
              </a:ext>
            </a:extLst>
          </p:cNvPr>
          <p:cNvPicPr>
            <a:picLocks noChangeAspect="1"/>
          </p:cNvPicPr>
          <p:nvPr/>
        </p:nvPicPr>
        <p:blipFill>
          <a:blip r:embed="rId3"/>
          <a:stretch>
            <a:fillRect/>
          </a:stretch>
        </p:blipFill>
        <p:spPr>
          <a:xfrm>
            <a:off x="9419156" y="6308580"/>
            <a:ext cx="2535936" cy="326136"/>
          </a:xfrm>
          <a:prstGeom prst="rect">
            <a:avLst/>
          </a:prstGeom>
        </p:spPr>
      </p:pic>
    </p:spTree>
    <p:extLst>
      <p:ext uri="{BB962C8B-B14F-4D97-AF65-F5344CB8AC3E}">
        <p14:creationId xmlns:p14="http://schemas.microsoft.com/office/powerpoint/2010/main" val="361475406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m 1">
            <a:extLst>
              <a:ext uri="{FF2B5EF4-FFF2-40B4-BE49-F238E27FC236}">
                <a16:creationId xmlns:a16="http://schemas.microsoft.com/office/drawing/2014/main" id="{BF358D14-2192-3550-E1F3-09573AFF5494}"/>
              </a:ext>
            </a:extLst>
          </p:cNvPr>
          <p:cNvPicPr>
            <a:picLocks noChangeAspect="1"/>
          </p:cNvPicPr>
          <p:nvPr/>
        </p:nvPicPr>
        <p:blipFill>
          <a:blip r:embed="rId2"/>
          <a:stretch>
            <a:fillRect/>
          </a:stretch>
        </p:blipFill>
        <p:spPr>
          <a:xfrm>
            <a:off x="6539024" y="1166259"/>
            <a:ext cx="5465134" cy="503053"/>
          </a:xfrm>
          <a:prstGeom prst="rect">
            <a:avLst/>
          </a:prstGeom>
        </p:spPr>
      </p:pic>
      <p:pic>
        <p:nvPicPr>
          <p:cNvPr id="3" name="Imagem 2">
            <a:extLst>
              <a:ext uri="{FF2B5EF4-FFF2-40B4-BE49-F238E27FC236}">
                <a16:creationId xmlns:a16="http://schemas.microsoft.com/office/drawing/2014/main" id="{60168898-6012-BEF9-D46F-CD15D3E1B932}"/>
              </a:ext>
            </a:extLst>
          </p:cNvPr>
          <p:cNvPicPr>
            <a:picLocks noChangeAspect="1"/>
          </p:cNvPicPr>
          <p:nvPr/>
        </p:nvPicPr>
        <p:blipFill>
          <a:blip r:embed="rId3"/>
          <a:stretch>
            <a:fillRect/>
          </a:stretch>
        </p:blipFill>
        <p:spPr>
          <a:xfrm>
            <a:off x="74428" y="4301818"/>
            <a:ext cx="5018567" cy="507421"/>
          </a:xfrm>
          <a:prstGeom prst="rect">
            <a:avLst/>
          </a:prstGeom>
        </p:spPr>
      </p:pic>
      <p:pic>
        <p:nvPicPr>
          <p:cNvPr id="4" name="Imagem 3">
            <a:extLst>
              <a:ext uri="{FF2B5EF4-FFF2-40B4-BE49-F238E27FC236}">
                <a16:creationId xmlns:a16="http://schemas.microsoft.com/office/drawing/2014/main" id="{6E7621EA-5E41-5AB1-96A6-17AC69396710}"/>
              </a:ext>
            </a:extLst>
          </p:cNvPr>
          <p:cNvPicPr>
            <a:picLocks noChangeAspect="1"/>
          </p:cNvPicPr>
          <p:nvPr/>
        </p:nvPicPr>
        <p:blipFill>
          <a:blip r:embed="rId4"/>
          <a:stretch>
            <a:fillRect/>
          </a:stretch>
        </p:blipFill>
        <p:spPr>
          <a:xfrm>
            <a:off x="436676" y="6370844"/>
            <a:ext cx="2536156" cy="329213"/>
          </a:xfrm>
          <a:prstGeom prst="rect">
            <a:avLst/>
          </a:prstGeom>
        </p:spPr>
      </p:pic>
      <p:pic>
        <p:nvPicPr>
          <p:cNvPr id="5" name="Imagem 4">
            <a:extLst>
              <a:ext uri="{FF2B5EF4-FFF2-40B4-BE49-F238E27FC236}">
                <a16:creationId xmlns:a16="http://schemas.microsoft.com/office/drawing/2014/main" id="{5E69967F-E889-E05F-E8A8-5AF7CC868AEE}"/>
              </a:ext>
            </a:extLst>
          </p:cNvPr>
          <p:cNvPicPr>
            <a:picLocks noChangeAspect="1"/>
          </p:cNvPicPr>
          <p:nvPr/>
        </p:nvPicPr>
        <p:blipFill>
          <a:blip r:embed="rId5"/>
          <a:stretch>
            <a:fillRect/>
          </a:stretch>
        </p:blipFill>
        <p:spPr>
          <a:xfrm>
            <a:off x="4838218" y="3533775"/>
            <a:ext cx="6876713" cy="2953565"/>
          </a:xfrm>
          <a:prstGeom prst="rect">
            <a:avLst/>
          </a:prstGeom>
        </p:spPr>
      </p:pic>
      <p:pic>
        <p:nvPicPr>
          <p:cNvPr id="6" name="Imagem 5">
            <a:extLst>
              <a:ext uri="{FF2B5EF4-FFF2-40B4-BE49-F238E27FC236}">
                <a16:creationId xmlns:a16="http://schemas.microsoft.com/office/drawing/2014/main" id="{25D300B7-F972-36B6-A2A7-56FF6A87AA6E}"/>
              </a:ext>
            </a:extLst>
          </p:cNvPr>
          <p:cNvPicPr>
            <a:picLocks noChangeAspect="1"/>
          </p:cNvPicPr>
          <p:nvPr/>
        </p:nvPicPr>
        <p:blipFill>
          <a:blip r:embed="rId6"/>
          <a:stretch>
            <a:fillRect/>
          </a:stretch>
        </p:blipFill>
        <p:spPr>
          <a:xfrm>
            <a:off x="436675" y="370659"/>
            <a:ext cx="6283101" cy="2953565"/>
          </a:xfrm>
          <a:prstGeom prst="rect">
            <a:avLst/>
          </a:prstGeom>
        </p:spPr>
      </p:pic>
      <p:pic>
        <p:nvPicPr>
          <p:cNvPr id="7" name="Imagem 6">
            <a:extLst>
              <a:ext uri="{FF2B5EF4-FFF2-40B4-BE49-F238E27FC236}">
                <a16:creationId xmlns:a16="http://schemas.microsoft.com/office/drawing/2014/main" id="{8C3A2BB4-EA13-450A-90DB-74752EC6DFE2}"/>
              </a:ext>
            </a:extLst>
          </p:cNvPr>
          <p:cNvPicPr>
            <a:picLocks noChangeAspect="1"/>
          </p:cNvPicPr>
          <p:nvPr/>
        </p:nvPicPr>
        <p:blipFill>
          <a:blip r:embed="rId7"/>
          <a:stretch>
            <a:fillRect/>
          </a:stretch>
        </p:blipFill>
        <p:spPr>
          <a:xfrm>
            <a:off x="6797145" y="1847441"/>
            <a:ext cx="1323975" cy="400050"/>
          </a:xfrm>
          <a:prstGeom prst="rect">
            <a:avLst/>
          </a:prstGeom>
        </p:spPr>
      </p:pic>
      <p:pic>
        <p:nvPicPr>
          <p:cNvPr id="8" name="Imagem 7">
            <a:extLst>
              <a:ext uri="{FF2B5EF4-FFF2-40B4-BE49-F238E27FC236}">
                <a16:creationId xmlns:a16="http://schemas.microsoft.com/office/drawing/2014/main" id="{F89428EE-CA68-4C77-9277-3942C0423571}"/>
              </a:ext>
            </a:extLst>
          </p:cNvPr>
          <p:cNvPicPr>
            <a:picLocks noChangeAspect="1"/>
          </p:cNvPicPr>
          <p:nvPr/>
        </p:nvPicPr>
        <p:blipFill>
          <a:blip r:embed="rId8"/>
          <a:stretch>
            <a:fillRect/>
          </a:stretch>
        </p:blipFill>
        <p:spPr>
          <a:xfrm>
            <a:off x="3451225" y="5061971"/>
            <a:ext cx="1276350" cy="400050"/>
          </a:xfrm>
          <a:prstGeom prst="rect">
            <a:avLst/>
          </a:prstGeom>
        </p:spPr>
      </p:pic>
    </p:spTree>
    <p:extLst>
      <p:ext uri="{BB962C8B-B14F-4D97-AF65-F5344CB8AC3E}">
        <p14:creationId xmlns:p14="http://schemas.microsoft.com/office/powerpoint/2010/main" val="256204977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m 1">
            <a:extLst>
              <a:ext uri="{FF2B5EF4-FFF2-40B4-BE49-F238E27FC236}">
                <a16:creationId xmlns:a16="http://schemas.microsoft.com/office/drawing/2014/main" id="{C9591DC8-0BB1-E56C-A6D1-7CCCFBBA7DCF}"/>
              </a:ext>
            </a:extLst>
          </p:cNvPr>
          <p:cNvPicPr>
            <a:picLocks noChangeAspect="1"/>
          </p:cNvPicPr>
          <p:nvPr/>
        </p:nvPicPr>
        <p:blipFill>
          <a:blip r:embed="rId2"/>
          <a:stretch>
            <a:fillRect/>
          </a:stretch>
        </p:blipFill>
        <p:spPr>
          <a:xfrm>
            <a:off x="7152035" y="611318"/>
            <a:ext cx="4581144" cy="2752344"/>
          </a:xfrm>
          <a:prstGeom prst="rect">
            <a:avLst/>
          </a:prstGeom>
        </p:spPr>
      </p:pic>
      <p:pic>
        <p:nvPicPr>
          <p:cNvPr id="3" name="Imagem 2">
            <a:extLst>
              <a:ext uri="{FF2B5EF4-FFF2-40B4-BE49-F238E27FC236}">
                <a16:creationId xmlns:a16="http://schemas.microsoft.com/office/drawing/2014/main" id="{4EC8D22B-B213-FCE7-AC34-C76E7A2DB11F}"/>
              </a:ext>
            </a:extLst>
          </p:cNvPr>
          <p:cNvPicPr>
            <a:picLocks noChangeAspect="1"/>
          </p:cNvPicPr>
          <p:nvPr/>
        </p:nvPicPr>
        <p:blipFill>
          <a:blip r:embed="rId3"/>
          <a:stretch>
            <a:fillRect/>
          </a:stretch>
        </p:blipFill>
        <p:spPr>
          <a:xfrm>
            <a:off x="7150511" y="3921872"/>
            <a:ext cx="4582668" cy="2753868"/>
          </a:xfrm>
          <a:prstGeom prst="rect">
            <a:avLst/>
          </a:prstGeom>
        </p:spPr>
      </p:pic>
      <p:pic>
        <p:nvPicPr>
          <p:cNvPr id="4" name="Imagem 3">
            <a:extLst>
              <a:ext uri="{FF2B5EF4-FFF2-40B4-BE49-F238E27FC236}">
                <a16:creationId xmlns:a16="http://schemas.microsoft.com/office/drawing/2014/main" id="{82965117-7A31-0861-B447-569DE03A0BC3}"/>
              </a:ext>
            </a:extLst>
          </p:cNvPr>
          <p:cNvPicPr>
            <a:picLocks noChangeAspect="1"/>
          </p:cNvPicPr>
          <p:nvPr/>
        </p:nvPicPr>
        <p:blipFill>
          <a:blip r:embed="rId4"/>
          <a:stretch>
            <a:fillRect/>
          </a:stretch>
        </p:blipFill>
        <p:spPr>
          <a:xfrm>
            <a:off x="335360" y="1468799"/>
            <a:ext cx="6393180" cy="2750820"/>
          </a:xfrm>
          <a:prstGeom prst="rect">
            <a:avLst/>
          </a:prstGeom>
        </p:spPr>
      </p:pic>
      <p:pic>
        <p:nvPicPr>
          <p:cNvPr id="5" name="Imagem 4">
            <a:extLst>
              <a:ext uri="{FF2B5EF4-FFF2-40B4-BE49-F238E27FC236}">
                <a16:creationId xmlns:a16="http://schemas.microsoft.com/office/drawing/2014/main" id="{6806F7C7-62A6-296A-3E83-E051F5D3836C}"/>
              </a:ext>
            </a:extLst>
          </p:cNvPr>
          <p:cNvPicPr>
            <a:picLocks noChangeAspect="1"/>
          </p:cNvPicPr>
          <p:nvPr/>
        </p:nvPicPr>
        <p:blipFill>
          <a:blip r:embed="rId5"/>
          <a:stretch>
            <a:fillRect/>
          </a:stretch>
        </p:blipFill>
        <p:spPr>
          <a:xfrm>
            <a:off x="335360" y="345558"/>
            <a:ext cx="5814388" cy="818707"/>
          </a:xfrm>
          <a:prstGeom prst="rect">
            <a:avLst/>
          </a:prstGeom>
        </p:spPr>
      </p:pic>
      <p:pic>
        <p:nvPicPr>
          <p:cNvPr id="6" name="Imagem 5">
            <a:extLst>
              <a:ext uri="{FF2B5EF4-FFF2-40B4-BE49-F238E27FC236}">
                <a16:creationId xmlns:a16="http://schemas.microsoft.com/office/drawing/2014/main" id="{E3AFECF4-DAA5-F83F-5970-7E191DBBEC7F}"/>
              </a:ext>
            </a:extLst>
          </p:cNvPr>
          <p:cNvPicPr>
            <a:picLocks noChangeAspect="1"/>
          </p:cNvPicPr>
          <p:nvPr/>
        </p:nvPicPr>
        <p:blipFill>
          <a:blip r:embed="rId6"/>
          <a:stretch>
            <a:fillRect/>
          </a:stretch>
        </p:blipFill>
        <p:spPr>
          <a:xfrm>
            <a:off x="171742" y="6091906"/>
            <a:ext cx="2537460" cy="330708"/>
          </a:xfrm>
          <a:prstGeom prst="rect">
            <a:avLst/>
          </a:prstGeom>
        </p:spPr>
      </p:pic>
      <p:pic>
        <p:nvPicPr>
          <p:cNvPr id="7" name="Imagem 6">
            <a:extLst>
              <a:ext uri="{FF2B5EF4-FFF2-40B4-BE49-F238E27FC236}">
                <a16:creationId xmlns:a16="http://schemas.microsoft.com/office/drawing/2014/main" id="{5F6EA663-6E19-320E-6C98-A538C02ED0F6}"/>
              </a:ext>
            </a:extLst>
          </p:cNvPr>
          <p:cNvPicPr>
            <a:picLocks noChangeAspect="1"/>
          </p:cNvPicPr>
          <p:nvPr/>
        </p:nvPicPr>
        <p:blipFill>
          <a:blip r:embed="rId7"/>
          <a:stretch>
            <a:fillRect/>
          </a:stretch>
        </p:blipFill>
        <p:spPr>
          <a:xfrm>
            <a:off x="7644809" y="170121"/>
            <a:ext cx="3604438" cy="350874"/>
          </a:xfrm>
          <a:prstGeom prst="rect">
            <a:avLst/>
          </a:prstGeom>
        </p:spPr>
      </p:pic>
      <p:pic>
        <p:nvPicPr>
          <p:cNvPr id="8" name="Imagem 7">
            <a:extLst>
              <a:ext uri="{FF2B5EF4-FFF2-40B4-BE49-F238E27FC236}">
                <a16:creationId xmlns:a16="http://schemas.microsoft.com/office/drawing/2014/main" id="{3E84A050-71B3-D0F1-DDBA-20B1CC43BDBA}"/>
              </a:ext>
            </a:extLst>
          </p:cNvPr>
          <p:cNvPicPr>
            <a:picLocks noChangeAspect="1"/>
          </p:cNvPicPr>
          <p:nvPr/>
        </p:nvPicPr>
        <p:blipFill>
          <a:blip r:embed="rId8"/>
          <a:stretch>
            <a:fillRect/>
          </a:stretch>
        </p:blipFill>
        <p:spPr>
          <a:xfrm>
            <a:off x="7644809" y="3494339"/>
            <a:ext cx="3604438" cy="361507"/>
          </a:xfrm>
          <a:prstGeom prst="rect">
            <a:avLst/>
          </a:prstGeom>
        </p:spPr>
      </p:pic>
    </p:spTree>
    <p:extLst>
      <p:ext uri="{BB962C8B-B14F-4D97-AF65-F5344CB8AC3E}">
        <p14:creationId xmlns:p14="http://schemas.microsoft.com/office/powerpoint/2010/main" val="386738361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m 1">
            <a:extLst>
              <a:ext uri="{FF2B5EF4-FFF2-40B4-BE49-F238E27FC236}">
                <a16:creationId xmlns:a16="http://schemas.microsoft.com/office/drawing/2014/main" id="{19ABBCCC-0718-6668-5910-75CB9E316549}"/>
              </a:ext>
            </a:extLst>
          </p:cNvPr>
          <p:cNvPicPr>
            <a:picLocks noChangeAspect="1"/>
          </p:cNvPicPr>
          <p:nvPr/>
        </p:nvPicPr>
        <p:blipFill>
          <a:blip r:embed="rId2"/>
          <a:stretch>
            <a:fillRect/>
          </a:stretch>
        </p:blipFill>
        <p:spPr>
          <a:xfrm>
            <a:off x="1158949" y="1049795"/>
            <a:ext cx="8920716" cy="4221126"/>
          </a:xfrm>
          <a:prstGeom prst="rect">
            <a:avLst/>
          </a:prstGeom>
        </p:spPr>
      </p:pic>
      <p:pic>
        <p:nvPicPr>
          <p:cNvPr id="3" name="Imagem 2">
            <a:extLst>
              <a:ext uri="{FF2B5EF4-FFF2-40B4-BE49-F238E27FC236}">
                <a16:creationId xmlns:a16="http://schemas.microsoft.com/office/drawing/2014/main" id="{EA7D4C24-71D1-AFA1-95D2-492AFDFC5BBE}"/>
              </a:ext>
            </a:extLst>
          </p:cNvPr>
          <p:cNvPicPr>
            <a:picLocks noChangeAspect="1"/>
          </p:cNvPicPr>
          <p:nvPr/>
        </p:nvPicPr>
        <p:blipFill>
          <a:blip r:embed="rId3"/>
          <a:stretch>
            <a:fillRect/>
          </a:stretch>
        </p:blipFill>
        <p:spPr>
          <a:xfrm>
            <a:off x="3741987" y="6067051"/>
            <a:ext cx="2538984" cy="332232"/>
          </a:xfrm>
          <a:prstGeom prst="rect">
            <a:avLst/>
          </a:prstGeom>
        </p:spPr>
      </p:pic>
    </p:spTree>
    <p:extLst>
      <p:ext uri="{BB962C8B-B14F-4D97-AF65-F5344CB8AC3E}">
        <p14:creationId xmlns:p14="http://schemas.microsoft.com/office/powerpoint/2010/main" val="165651111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m 2">
            <a:extLst>
              <a:ext uri="{FF2B5EF4-FFF2-40B4-BE49-F238E27FC236}">
                <a16:creationId xmlns:a16="http://schemas.microsoft.com/office/drawing/2014/main" id="{3345CDAF-6546-3A8A-55C3-3E9341E867AB}"/>
              </a:ext>
            </a:extLst>
          </p:cNvPr>
          <p:cNvPicPr>
            <a:picLocks noChangeAspect="1"/>
          </p:cNvPicPr>
          <p:nvPr/>
        </p:nvPicPr>
        <p:blipFill>
          <a:blip r:embed="rId2"/>
          <a:stretch>
            <a:fillRect/>
          </a:stretch>
        </p:blipFill>
        <p:spPr>
          <a:xfrm>
            <a:off x="7284640" y="3878320"/>
            <a:ext cx="4572000" cy="2750820"/>
          </a:xfrm>
          <a:prstGeom prst="rect">
            <a:avLst/>
          </a:prstGeom>
        </p:spPr>
      </p:pic>
      <p:pic>
        <p:nvPicPr>
          <p:cNvPr id="4" name="Imagem 3">
            <a:extLst>
              <a:ext uri="{FF2B5EF4-FFF2-40B4-BE49-F238E27FC236}">
                <a16:creationId xmlns:a16="http://schemas.microsoft.com/office/drawing/2014/main" id="{994C6270-8F81-3577-D742-C6B827EA4706}"/>
              </a:ext>
            </a:extLst>
          </p:cNvPr>
          <p:cNvPicPr>
            <a:picLocks noChangeAspect="1"/>
          </p:cNvPicPr>
          <p:nvPr/>
        </p:nvPicPr>
        <p:blipFill>
          <a:blip r:embed="rId3"/>
          <a:stretch>
            <a:fillRect/>
          </a:stretch>
        </p:blipFill>
        <p:spPr>
          <a:xfrm>
            <a:off x="954812" y="5938998"/>
            <a:ext cx="2537460" cy="327660"/>
          </a:xfrm>
          <a:prstGeom prst="rect">
            <a:avLst/>
          </a:prstGeom>
        </p:spPr>
      </p:pic>
      <p:pic>
        <p:nvPicPr>
          <p:cNvPr id="5" name="Imagem 4">
            <a:extLst>
              <a:ext uri="{FF2B5EF4-FFF2-40B4-BE49-F238E27FC236}">
                <a16:creationId xmlns:a16="http://schemas.microsoft.com/office/drawing/2014/main" id="{8B76D080-5FF1-53AC-D020-E35148F0CEEF}"/>
              </a:ext>
            </a:extLst>
          </p:cNvPr>
          <p:cNvPicPr>
            <a:picLocks noChangeAspect="1"/>
          </p:cNvPicPr>
          <p:nvPr/>
        </p:nvPicPr>
        <p:blipFill>
          <a:blip r:embed="rId4"/>
          <a:stretch>
            <a:fillRect/>
          </a:stretch>
        </p:blipFill>
        <p:spPr>
          <a:xfrm>
            <a:off x="0" y="257296"/>
            <a:ext cx="7897368" cy="3621024"/>
          </a:xfrm>
          <a:prstGeom prst="rect">
            <a:avLst/>
          </a:prstGeom>
        </p:spPr>
      </p:pic>
    </p:spTree>
    <p:extLst>
      <p:ext uri="{BB962C8B-B14F-4D97-AF65-F5344CB8AC3E}">
        <p14:creationId xmlns:p14="http://schemas.microsoft.com/office/powerpoint/2010/main" val="234759482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3">
            <a:extLst>
              <a:ext uri="{FF2B5EF4-FFF2-40B4-BE49-F238E27FC236}">
                <a16:creationId xmlns:a16="http://schemas.microsoft.com/office/drawing/2014/main" id="{6AE23866-B685-7521-2F3B-EE2BB6BBCBAD}"/>
              </a:ext>
            </a:extLst>
          </p:cNvPr>
          <p:cNvSpPr txBox="1">
            <a:spLocks/>
          </p:cNvSpPr>
          <p:nvPr/>
        </p:nvSpPr>
        <p:spPr>
          <a:xfrm>
            <a:off x="1512227" y="2743460"/>
            <a:ext cx="8943056" cy="820935"/>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pt-BR" sz="4000" dirty="0">
                <a:solidFill>
                  <a:srgbClr val="C00000"/>
                </a:solidFill>
                <a:latin typeface="Calibri" panose="020F0502020204030204" pitchFamily="34" charset="0"/>
                <a:cs typeface="Calibri" panose="020F0502020204030204" pitchFamily="34" charset="0"/>
              </a:rPr>
              <a:t>Vigilância Epidemiológica</a:t>
            </a:r>
            <a:endParaRPr lang="en-BR" sz="4000" dirty="0">
              <a:solidFill>
                <a:srgbClr val="C00000"/>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865819131"/>
      </p:ext>
    </p:extLst>
  </p:cSld>
  <p:clrMapOvr>
    <a:masterClrMapping/>
  </p:clrMapOvr>
</p:sld>
</file>

<file path=ppt/theme/theme1.xml><?xml version="1.0" encoding="utf-8"?>
<a:theme xmlns:a="http://schemas.openxmlformats.org/drawingml/2006/main" name="Tema do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o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Facet</Template>
  <TotalTime>746</TotalTime>
  <Words>1223</Words>
  <Application>Microsoft Office PowerPoint</Application>
  <PresentationFormat>Widescreen</PresentationFormat>
  <Paragraphs>149</Paragraphs>
  <Slides>27</Slides>
  <Notes>0</Notes>
  <HiddenSlides>0</HiddenSlides>
  <MMClips>0</MMClips>
  <ScaleCrop>false</ScaleCrop>
  <HeadingPairs>
    <vt:vector size="6" baseType="variant">
      <vt:variant>
        <vt:lpstr>Fontes usadas</vt:lpstr>
      </vt:variant>
      <vt:variant>
        <vt:i4>11</vt:i4>
      </vt:variant>
      <vt:variant>
        <vt:lpstr>Tema</vt:lpstr>
      </vt:variant>
      <vt:variant>
        <vt:i4>1</vt:i4>
      </vt:variant>
      <vt:variant>
        <vt:lpstr>Títulos de slides</vt:lpstr>
      </vt:variant>
      <vt:variant>
        <vt:i4>27</vt:i4>
      </vt:variant>
    </vt:vector>
  </HeadingPairs>
  <TitlesOfParts>
    <vt:vector size="39" baseType="lpstr">
      <vt:lpstr>Arial</vt:lpstr>
      <vt:lpstr>Calibri</vt:lpstr>
      <vt:lpstr>Calibri Light</vt:lpstr>
      <vt:lpstr>Franklin Gothic Book</vt:lpstr>
      <vt:lpstr>Georgia</vt:lpstr>
      <vt:lpstr>Symbol</vt:lpstr>
      <vt:lpstr>Tahoma</vt:lpstr>
      <vt:lpstr>Times New Roman</vt:lpstr>
      <vt:lpstr>Verdana</vt:lpstr>
      <vt:lpstr>Wingdings</vt:lpstr>
      <vt:lpstr>Wingdings 2</vt:lpstr>
      <vt:lpstr>Tema do Office</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LEPTOSPIROSE </dc:title>
  <dc:creator>Marcia Regina Buzzar</dc:creator>
  <cp:lastModifiedBy>Marcia Regina Buzzar</cp:lastModifiedBy>
  <cp:revision>41</cp:revision>
  <dcterms:created xsi:type="dcterms:W3CDTF">2023-03-16T19:32:36Z</dcterms:created>
  <dcterms:modified xsi:type="dcterms:W3CDTF">2023-04-04T14:42:08Z</dcterms:modified>
</cp:coreProperties>
</file>