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76" r:id="rId3"/>
    <p:sldId id="279" r:id="rId4"/>
    <p:sldId id="280" r:id="rId5"/>
    <p:sldId id="278" r:id="rId6"/>
    <p:sldId id="281" r:id="rId7"/>
    <p:sldId id="291" r:id="rId8"/>
    <p:sldId id="283" r:id="rId9"/>
    <p:sldId id="282" r:id="rId10"/>
    <p:sldId id="284" r:id="rId11"/>
    <p:sldId id="285" r:id="rId12"/>
    <p:sldId id="286" r:id="rId13"/>
    <p:sldId id="292" r:id="rId14"/>
    <p:sldId id="293" r:id="rId15"/>
    <p:sldId id="287" r:id="rId16"/>
    <p:sldId id="289" r:id="rId17"/>
    <p:sldId id="277" r:id="rId18"/>
    <p:sldId id="257" r:id="rId19"/>
    <p:sldId id="272" r:id="rId20"/>
    <p:sldId id="258" r:id="rId21"/>
    <p:sldId id="273" r:id="rId22"/>
    <p:sldId id="259" r:id="rId23"/>
    <p:sldId id="260" r:id="rId24"/>
    <p:sldId id="261" r:id="rId25"/>
    <p:sldId id="262" r:id="rId26"/>
    <p:sldId id="263" r:id="rId27"/>
    <p:sldId id="264" r:id="rId28"/>
    <p:sldId id="266" r:id="rId29"/>
    <p:sldId id="265" r:id="rId30"/>
    <p:sldId id="267" r:id="rId31"/>
    <p:sldId id="268" r:id="rId32"/>
    <p:sldId id="269" r:id="rId33"/>
    <p:sldId id="270" r:id="rId34"/>
    <p:sldId id="271" r:id="rId35"/>
    <p:sldId id="274" r:id="rId36"/>
    <p:sldId id="275" r:id="rId37"/>
    <p:sldId id="294" r:id="rId38"/>
    <p:sldId id="295"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572" y="-17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7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Pasta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layout/>
      <c:txPr>
        <a:bodyPr/>
        <a:lstStyle/>
        <a:p>
          <a:pPr>
            <a:defRPr sz="2400"/>
          </a:pPr>
          <a:endParaRPr lang="en-US"/>
        </a:p>
      </c:txPr>
    </c:title>
    <c:plotArea>
      <c:layout>
        <c:manualLayout>
          <c:layoutTarget val="inner"/>
          <c:xMode val="edge"/>
          <c:yMode val="edge"/>
          <c:x val="9.7138888888888955E-2"/>
          <c:y val="0.19432888597258707"/>
          <c:w val="0.78179155730533745"/>
          <c:h val="0.60520815106445003"/>
        </c:manualLayout>
      </c:layout>
      <c:lineChart>
        <c:grouping val="standard"/>
        <c:ser>
          <c:idx val="0"/>
          <c:order val="0"/>
          <c:tx>
            <c:strRef>
              <c:f>Plan1!$B$1</c:f>
              <c:strCache>
                <c:ptCount val="1"/>
                <c:pt idx="0">
                  <c:v>Peso </c:v>
                </c:pt>
              </c:strCache>
            </c:strRef>
          </c:tx>
          <c:marker>
            <c:symbol val="none"/>
          </c:marker>
          <c:dLbls>
            <c:dLbl>
              <c:idx val="2"/>
              <c:delete val="1"/>
            </c:dLbl>
            <c:dLbl>
              <c:idx val="3"/>
              <c:delete val="1"/>
            </c:dLbl>
            <c:dLbl>
              <c:idx val="4"/>
              <c:delete val="1"/>
            </c:dLbl>
            <c:dLbl>
              <c:idx val="5"/>
              <c:delete val="1"/>
            </c:dLbl>
            <c:dLbl>
              <c:idx val="7"/>
              <c:delete val="1"/>
            </c:dLbl>
            <c:txPr>
              <a:bodyPr/>
              <a:lstStyle/>
              <a:p>
                <a:pPr>
                  <a:defRPr sz="1050"/>
                </a:pPr>
                <a:endParaRPr lang="en-US"/>
              </a:p>
            </c:txPr>
            <c:dLblPos val="b"/>
            <c:showVal val="1"/>
          </c:dLbls>
          <c:cat>
            <c:numRef>
              <c:f>Plan1!$A$2:$A$17</c:f>
              <c:numCache>
                <c:formatCode>mmm/yy</c:formatCode>
                <c:ptCount val="16"/>
                <c:pt idx="0">
                  <c:v>40087</c:v>
                </c:pt>
                <c:pt idx="1">
                  <c:v>40118</c:v>
                </c:pt>
                <c:pt idx="2">
                  <c:v>40148</c:v>
                </c:pt>
                <c:pt idx="3">
                  <c:v>40179</c:v>
                </c:pt>
                <c:pt idx="4">
                  <c:v>40210</c:v>
                </c:pt>
                <c:pt idx="5">
                  <c:v>40238</c:v>
                </c:pt>
                <c:pt idx="6">
                  <c:v>40269</c:v>
                </c:pt>
                <c:pt idx="7">
                  <c:v>40452</c:v>
                </c:pt>
                <c:pt idx="8">
                  <c:v>40575</c:v>
                </c:pt>
                <c:pt idx="9">
                  <c:v>40756</c:v>
                </c:pt>
                <c:pt idx="10">
                  <c:v>41122</c:v>
                </c:pt>
                <c:pt idx="11">
                  <c:v>41487</c:v>
                </c:pt>
                <c:pt idx="12">
                  <c:v>41852</c:v>
                </c:pt>
                <c:pt idx="13">
                  <c:v>42217</c:v>
                </c:pt>
                <c:pt idx="14">
                  <c:v>42583</c:v>
                </c:pt>
                <c:pt idx="15">
                  <c:v>42767</c:v>
                </c:pt>
              </c:numCache>
            </c:numRef>
          </c:cat>
          <c:val>
            <c:numRef>
              <c:f>Plan1!$B$2:$B$17</c:f>
              <c:numCache>
                <c:formatCode>0.0</c:formatCode>
                <c:ptCount val="16"/>
                <c:pt idx="0">
                  <c:v>97</c:v>
                </c:pt>
                <c:pt idx="1">
                  <c:v>94</c:v>
                </c:pt>
                <c:pt idx="2">
                  <c:v>92</c:v>
                </c:pt>
                <c:pt idx="3">
                  <c:v>92</c:v>
                </c:pt>
                <c:pt idx="4">
                  <c:v>91</c:v>
                </c:pt>
                <c:pt idx="5">
                  <c:v>89</c:v>
                </c:pt>
                <c:pt idx="6">
                  <c:v>88</c:v>
                </c:pt>
                <c:pt idx="7">
                  <c:v>89</c:v>
                </c:pt>
                <c:pt idx="8">
                  <c:v>90.2</c:v>
                </c:pt>
                <c:pt idx="9">
                  <c:v>86</c:v>
                </c:pt>
                <c:pt idx="10">
                  <c:v>86</c:v>
                </c:pt>
                <c:pt idx="11">
                  <c:v>83.6</c:v>
                </c:pt>
                <c:pt idx="12">
                  <c:v>78.3</c:v>
                </c:pt>
                <c:pt idx="13">
                  <c:v>77.7</c:v>
                </c:pt>
                <c:pt idx="14">
                  <c:v>78</c:v>
                </c:pt>
                <c:pt idx="15">
                  <c:v>77.8</c:v>
                </c:pt>
              </c:numCache>
            </c:numRef>
          </c:val>
        </c:ser>
        <c:marker val="1"/>
        <c:axId val="78217984"/>
        <c:axId val="78219520"/>
      </c:lineChart>
      <c:dateAx>
        <c:axId val="78217984"/>
        <c:scaling>
          <c:orientation val="minMax"/>
        </c:scaling>
        <c:axPos val="b"/>
        <c:numFmt formatCode="mmm/yy" sourceLinked="1"/>
        <c:tickLblPos val="nextTo"/>
        <c:crossAx val="78219520"/>
        <c:crosses val="autoZero"/>
        <c:auto val="1"/>
        <c:lblOffset val="100"/>
        <c:baseTimeUnit val="months"/>
      </c:dateAx>
      <c:valAx>
        <c:axId val="78219520"/>
        <c:scaling>
          <c:orientation val="minMax"/>
          <c:max val="100"/>
          <c:min val="70"/>
        </c:scaling>
        <c:axPos val="l"/>
        <c:numFmt formatCode="#,##0" sourceLinked="0"/>
        <c:tickLblPos val="nextTo"/>
        <c:txPr>
          <a:bodyPr/>
          <a:lstStyle/>
          <a:p>
            <a:pPr>
              <a:defRPr sz="1050"/>
            </a:pPr>
            <a:endParaRPr lang="en-US"/>
          </a:p>
        </c:txPr>
        <c:crossAx val="78217984"/>
        <c:crosses val="autoZero"/>
        <c:crossBetween val="between"/>
        <c:majorUnit val="10"/>
      </c:valAx>
    </c:plotArea>
    <c:legend>
      <c:legendPos val="r"/>
      <c:layout/>
      <c:txPr>
        <a:bodyPr/>
        <a:lstStyle/>
        <a:p>
          <a:pPr>
            <a:defRPr sz="1400"/>
          </a:pPr>
          <a:endParaRPr lang="en-US"/>
        </a:p>
      </c:txPr>
    </c:legend>
    <c:plotVisOnly val="1"/>
    <c:dispBlanksAs val="gap"/>
  </c:chart>
  <c:txPr>
    <a:bodyPr/>
    <a:lstStyle/>
    <a:p>
      <a:pPr>
        <a:defRPr sz="1000"/>
      </a:pPr>
      <a:endParaRPr lang="en-US"/>
    </a:p>
  </c:txPr>
  <c:externalData r:id="rId1"/>
</c:chartSpace>
</file>

<file path=ppt/diagrams/_rels/data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 Id="rId4" Type="http://schemas.openxmlformats.org/officeDocument/2006/relationships/image" Target="../media/image2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 Id="rId4"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54455D-EE20-4EC3-AD9A-7F6190464C5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330DA746-064F-46E3-883D-5B85B34119A1}">
      <dgm:prSet custT="1"/>
      <dgm:spPr/>
      <dgm:t>
        <a:bodyPr/>
        <a:lstStyle/>
        <a:p>
          <a:pPr rtl="0"/>
          <a:r>
            <a:rPr lang="pt-BR" sz="2800" dirty="0" smtClean="0"/>
            <a:t>5 porções de frutas e vegetais</a:t>
          </a:r>
          <a:endParaRPr lang="en-US" sz="2800" dirty="0"/>
        </a:p>
      </dgm:t>
    </dgm:pt>
    <dgm:pt modelId="{DA6BAD6D-04FE-46B2-8467-88E788773E2E}" type="parTrans" cxnId="{C8C931AE-9DD9-410A-BF35-E1AE683EAC79}">
      <dgm:prSet/>
      <dgm:spPr/>
      <dgm:t>
        <a:bodyPr/>
        <a:lstStyle/>
        <a:p>
          <a:endParaRPr lang="en-US"/>
        </a:p>
      </dgm:t>
    </dgm:pt>
    <dgm:pt modelId="{83D0740C-F741-484D-BA05-3579CA566C17}" type="sibTrans" cxnId="{C8C931AE-9DD9-410A-BF35-E1AE683EAC79}">
      <dgm:prSet/>
      <dgm:spPr/>
      <dgm:t>
        <a:bodyPr/>
        <a:lstStyle/>
        <a:p>
          <a:endParaRPr lang="en-US"/>
        </a:p>
      </dgm:t>
    </dgm:pt>
    <dgm:pt modelId="{D0214A91-E38B-450E-8F63-ADF859938F54}">
      <dgm:prSet custT="1"/>
      <dgm:spPr/>
      <dgm:t>
        <a:bodyPr/>
        <a:lstStyle/>
        <a:p>
          <a:pPr rtl="0"/>
          <a:r>
            <a:rPr lang="pt-BR" sz="2800" dirty="0" smtClean="0"/>
            <a:t>2 horas de tempo máximo de tela</a:t>
          </a:r>
          <a:endParaRPr lang="en-US" sz="2800" dirty="0"/>
        </a:p>
      </dgm:t>
    </dgm:pt>
    <dgm:pt modelId="{E6FDBB25-A75A-4A18-B4EA-C9536F78B8E3}" type="parTrans" cxnId="{C3BD889F-0EDB-4258-A39B-F08BFFE1F2C2}">
      <dgm:prSet/>
      <dgm:spPr/>
      <dgm:t>
        <a:bodyPr/>
        <a:lstStyle/>
        <a:p>
          <a:endParaRPr lang="en-US"/>
        </a:p>
      </dgm:t>
    </dgm:pt>
    <dgm:pt modelId="{ED82991A-CD15-486E-BBB0-65C5414E8727}" type="sibTrans" cxnId="{C3BD889F-0EDB-4258-A39B-F08BFFE1F2C2}">
      <dgm:prSet/>
      <dgm:spPr/>
      <dgm:t>
        <a:bodyPr/>
        <a:lstStyle/>
        <a:p>
          <a:endParaRPr lang="en-US"/>
        </a:p>
      </dgm:t>
    </dgm:pt>
    <dgm:pt modelId="{9663D25D-EA9D-4168-AF79-2356DBAFEAB8}">
      <dgm:prSet custT="1"/>
      <dgm:spPr/>
      <dgm:t>
        <a:bodyPr/>
        <a:lstStyle/>
        <a:p>
          <a:pPr rtl="0"/>
          <a:r>
            <a:rPr lang="pt-BR" sz="2800" dirty="0" smtClean="0"/>
            <a:t>1 hora de atividade física intensa</a:t>
          </a:r>
          <a:endParaRPr lang="en-US" sz="2800" dirty="0"/>
        </a:p>
      </dgm:t>
    </dgm:pt>
    <dgm:pt modelId="{A7086846-0C6B-46EF-AACC-EA1137A821FF}" type="parTrans" cxnId="{84E09353-7D04-4B03-BFC9-DAFD0E5A76A6}">
      <dgm:prSet/>
      <dgm:spPr/>
      <dgm:t>
        <a:bodyPr/>
        <a:lstStyle/>
        <a:p>
          <a:endParaRPr lang="en-US"/>
        </a:p>
      </dgm:t>
    </dgm:pt>
    <dgm:pt modelId="{D3F317CE-C855-40ED-B37D-CBC26DFAA52E}" type="sibTrans" cxnId="{84E09353-7D04-4B03-BFC9-DAFD0E5A76A6}">
      <dgm:prSet/>
      <dgm:spPr/>
      <dgm:t>
        <a:bodyPr/>
        <a:lstStyle/>
        <a:p>
          <a:endParaRPr lang="en-US"/>
        </a:p>
      </dgm:t>
    </dgm:pt>
    <dgm:pt modelId="{0A473802-9B7F-4D7D-A7FD-1729C99C4A17}">
      <dgm:prSet custT="1"/>
      <dgm:spPr/>
      <dgm:t>
        <a:bodyPr/>
        <a:lstStyle/>
        <a:p>
          <a:pPr rtl="0"/>
          <a:r>
            <a:rPr lang="pt-BR" sz="2800" dirty="0" smtClean="0"/>
            <a:t>Quase 0 refrigerantes.</a:t>
          </a:r>
          <a:endParaRPr lang="en-US" sz="2800" dirty="0"/>
        </a:p>
      </dgm:t>
    </dgm:pt>
    <dgm:pt modelId="{5B1E0BB6-5B63-416F-8FDD-FC4056F5D400}" type="parTrans" cxnId="{F0C4DB56-AFF7-4E51-A6A1-0060336C4EB3}">
      <dgm:prSet/>
      <dgm:spPr/>
      <dgm:t>
        <a:bodyPr/>
        <a:lstStyle/>
        <a:p>
          <a:endParaRPr lang="en-US"/>
        </a:p>
      </dgm:t>
    </dgm:pt>
    <dgm:pt modelId="{207D3ED1-DCF5-45CB-B8DB-AAF62A7B9600}" type="sibTrans" cxnId="{F0C4DB56-AFF7-4E51-A6A1-0060336C4EB3}">
      <dgm:prSet/>
      <dgm:spPr/>
      <dgm:t>
        <a:bodyPr/>
        <a:lstStyle/>
        <a:p>
          <a:endParaRPr lang="en-US"/>
        </a:p>
      </dgm:t>
    </dgm:pt>
    <dgm:pt modelId="{72C2BF68-3C4E-4FBF-A250-012CDE7331CA}" type="pres">
      <dgm:prSet presAssocID="{6A54455D-EE20-4EC3-AD9A-7F6190464C5F}" presName="linearFlow" presStyleCnt="0">
        <dgm:presLayoutVars>
          <dgm:dir/>
          <dgm:resizeHandles val="exact"/>
        </dgm:presLayoutVars>
      </dgm:prSet>
      <dgm:spPr/>
    </dgm:pt>
    <dgm:pt modelId="{E5DE1907-DD14-4687-AC16-60EA70B11218}" type="pres">
      <dgm:prSet presAssocID="{330DA746-064F-46E3-883D-5B85B34119A1}" presName="composite" presStyleCnt="0"/>
      <dgm:spPr/>
    </dgm:pt>
    <dgm:pt modelId="{022DA66B-82E7-4BE2-B46A-EB5EA212E591}" type="pres">
      <dgm:prSet presAssocID="{330DA746-064F-46E3-883D-5B85B34119A1}" presName="imgShp" presStyleLbl="fgImgPlace1" presStyleIdx="0" presStyleCnt="4" custScaleX="506076" custScaleY="340202"/>
      <dgm:spPr>
        <a:blipFill rotWithShape="0">
          <a:blip xmlns:r="http://schemas.openxmlformats.org/officeDocument/2006/relationships" r:embed="rId1"/>
          <a:stretch>
            <a:fillRect/>
          </a:stretch>
        </a:blipFill>
      </dgm:spPr>
    </dgm:pt>
    <dgm:pt modelId="{552FB45A-F7F3-4B14-A38B-8A0850B8CD4D}" type="pres">
      <dgm:prSet presAssocID="{330DA746-064F-46E3-883D-5B85B34119A1}" presName="txShp" presStyleLbl="node1" presStyleIdx="0" presStyleCnt="4" custScaleX="100710" custScaleY="330284">
        <dgm:presLayoutVars>
          <dgm:bulletEnabled val="1"/>
        </dgm:presLayoutVars>
      </dgm:prSet>
      <dgm:spPr/>
    </dgm:pt>
    <dgm:pt modelId="{195B5632-18CF-4195-A28B-0F635722EC32}" type="pres">
      <dgm:prSet presAssocID="{83D0740C-F741-484D-BA05-3579CA566C17}" presName="spacing" presStyleCnt="0"/>
      <dgm:spPr/>
    </dgm:pt>
    <dgm:pt modelId="{E7DC67AA-86BD-4798-95DB-4C91FB4B7209}" type="pres">
      <dgm:prSet presAssocID="{D0214A91-E38B-450E-8F63-ADF859938F54}" presName="composite" presStyleCnt="0"/>
      <dgm:spPr/>
    </dgm:pt>
    <dgm:pt modelId="{DB6DF599-6196-4EFD-96AA-50155B25C8EF}" type="pres">
      <dgm:prSet presAssocID="{D0214A91-E38B-450E-8F63-ADF859938F54}" presName="imgShp" presStyleLbl="fgImgPlace1" presStyleIdx="1" presStyleCnt="4" custScaleX="525400" custScaleY="404517"/>
      <dgm:spPr>
        <a:blipFill rotWithShape="0">
          <a:blip xmlns:r="http://schemas.openxmlformats.org/officeDocument/2006/relationships" r:embed="rId2"/>
          <a:stretch>
            <a:fillRect/>
          </a:stretch>
        </a:blipFill>
      </dgm:spPr>
    </dgm:pt>
    <dgm:pt modelId="{4458F626-FB36-406F-B4E7-2184D316020D}" type="pres">
      <dgm:prSet presAssocID="{D0214A91-E38B-450E-8F63-ADF859938F54}" presName="txShp" presStyleLbl="node1" presStyleIdx="1" presStyleCnt="4" custScaleX="100710" custScaleY="330284">
        <dgm:presLayoutVars>
          <dgm:bulletEnabled val="1"/>
        </dgm:presLayoutVars>
      </dgm:prSet>
      <dgm:spPr/>
    </dgm:pt>
    <dgm:pt modelId="{7E89C3BD-2D47-43CF-881C-656BB6435818}" type="pres">
      <dgm:prSet presAssocID="{ED82991A-CD15-486E-BBB0-65C5414E8727}" presName="spacing" presStyleCnt="0"/>
      <dgm:spPr/>
    </dgm:pt>
    <dgm:pt modelId="{34CC18B1-67A4-44E7-834B-AD8151EAE36A}" type="pres">
      <dgm:prSet presAssocID="{9663D25D-EA9D-4168-AF79-2356DBAFEAB8}" presName="composite" presStyleCnt="0"/>
      <dgm:spPr/>
    </dgm:pt>
    <dgm:pt modelId="{7ED52C78-5DE6-4207-9459-1979DD701D81}" type="pres">
      <dgm:prSet presAssocID="{9663D25D-EA9D-4168-AF79-2356DBAFEAB8}" presName="imgShp" presStyleLbl="fgImgPlace1" presStyleIdx="2" presStyleCnt="4" custScaleX="525400" custScaleY="404517"/>
      <dgm:spPr>
        <a:blipFill rotWithShape="0">
          <a:blip xmlns:r="http://schemas.openxmlformats.org/officeDocument/2006/relationships" r:embed="rId3"/>
          <a:stretch>
            <a:fillRect/>
          </a:stretch>
        </a:blipFill>
      </dgm:spPr>
    </dgm:pt>
    <dgm:pt modelId="{516B2D31-0828-4ECC-9753-9B59AD3748A2}" type="pres">
      <dgm:prSet presAssocID="{9663D25D-EA9D-4168-AF79-2356DBAFEAB8}" presName="txShp" presStyleLbl="node1" presStyleIdx="2" presStyleCnt="4" custScaleX="100710" custScaleY="330284">
        <dgm:presLayoutVars>
          <dgm:bulletEnabled val="1"/>
        </dgm:presLayoutVars>
      </dgm:prSet>
      <dgm:spPr/>
    </dgm:pt>
    <dgm:pt modelId="{660D0934-3879-4DD5-AF4D-D2B192A6620C}" type="pres">
      <dgm:prSet presAssocID="{D3F317CE-C855-40ED-B37D-CBC26DFAA52E}" presName="spacing" presStyleCnt="0"/>
      <dgm:spPr/>
    </dgm:pt>
    <dgm:pt modelId="{4361BB13-1154-4079-A26E-8B83E8F858DE}" type="pres">
      <dgm:prSet presAssocID="{0A473802-9B7F-4D7D-A7FD-1729C99C4A17}" presName="composite" presStyleCnt="0"/>
      <dgm:spPr/>
    </dgm:pt>
    <dgm:pt modelId="{CDD2FA37-FFD8-4703-BB98-0947FB6B3730}" type="pres">
      <dgm:prSet presAssocID="{0A473802-9B7F-4D7D-A7FD-1729C99C4A17}" presName="imgShp" presStyleLbl="fgImgPlace1" presStyleIdx="3" presStyleCnt="4" custScaleX="525400" custScaleY="404517"/>
      <dgm:spPr>
        <a:blipFill rotWithShape="0">
          <a:blip xmlns:r="http://schemas.openxmlformats.org/officeDocument/2006/relationships" r:embed="rId4"/>
          <a:stretch>
            <a:fillRect/>
          </a:stretch>
        </a:blipFill>
      </dgm:spPr>
    </dgm:pt>
    <dgm:pt modelId="{D0548C02-3667-485D-ABF0-D85F3777E2FF}" type="pres">
      <dgm:prSet presAssocID="{0A473802-9B7F-4D7D-A7FD-1729C99C4A17}" presName="txShp" presStyleLbl="node1" presStyleIdx="3" presStyleCnt="4" custScaleX="100710" custScaleY="330284">
        <dgm:presLayoutVars>
          <dgm:bulletEnabled val="1"/>
        </dgm:presLayoutVars>
      </dgm:prSet>
      <dgm:spPr/>
    </dgm:pt>
  </dgm:ptLst>
  <dgm:cxnLst>
    <dgm:cxn modelId="{B8755141-1B6A-49D1-BFFC-947C769A65E2}" type="presOf" srcId="{D0214A91-E38B-450E-8F63-ADF859938F54}" destId="{4458F626-FB36-406F-B4E7-2184D316020D}" srcOrd="0" destOrd="0" presId="urn:microsoft.com/office/officeart/2005/8/layout/vList3"/>
    <dgm:cxn modelId="{8B554A35-65D2-4F0B-A807-E97CFEF80427}" type="presOf" srcId="{6A54455D-EE20-4EC3-AD9A-7F6190464C5F}" destId="{72C2BF68-3C4E-4FBF-A250-012CDE7331CA}" srcOrd="0" destOrd="0" presId="urn:microsoft.com/office/officeart/2005/8/layout/vList3"/>
    <dgm:cxn modelId="{4E075BB2-0F66-4C60-8190-AC111DEB26B1}" type="presOf" srcId="{0A473802-9B7F-4D7D-A7FD-1729C99C4A17}" destId="{D0548C02-3667-485D-ABF0-D85F3777E2FF}" srcOrd="0" destOrd="0" presId="urn:microsoft.com/office/officeart/2005/8/layout/vList3"/>
    <dgm:cxn modelId="{C3BD889F-0EDB-4258-A39B-F08BFFE1F2C2}" srcId="{6A54455D-EE20-4EC3-AD9A-7F6190464C5F}" destId="{D0214A91-E38B-450E-8F63-ADF859938F54}" srcOrd="1" destOrd="0" parTransId="{E6FDBB25-A75A-4A18-B4EA-C9536F78B8E3}" sibTransId="{ED82991A-CD15-486E-BBB0-65C5414E8727}"/>
    <dgm:cxn modelId="{1F94500E-7BC2-4E0E-A6B5-413BD182BD50}" type="presOf" srcId="{9663D25D-EA9D-4168-AF79-2356DBAFEAB8}" destId="{516B2D31-0828-4ECC-9753-9B59AD3748A2}" srcOrd="0" destOrd="0" presId="urn:microsoft.com/office/officeart/2005/8/layout/vList3"/>
    <dgm:cxn modelId="{84E09353-7D04-4B03-BFC9-DAFD0E5A76A6}" srcId="{6A54455D-EE20-4EC3-AD9A-7F6190464C5F}" destId="{9663D25D-EA9D-4168-AF79-2356DBAFEAB8}" srcOrd="2" destOrd="0" parTransId="{A7086846-0C6B-46EF-AACC-EA1137A821FF}" sibTransId="{D3F317CE-C855-40ED-B37D-CBC26DFAA52E}"/>
    <dgm:cxn modelId="{CAD282C3-9FFB-42C6-8DEC-0A77C93BE2D9}" type="presOf" srcId="{330DA746-064F-46E3-883D-5B85B34119A1}" destId="{552FB45A-F7F3-4B14-A38B-8A0850B8CD4D}" srcOrd="0" destOrd="0" presId="urn:microsoft.com/office/officeart/2005/8/layout/vList3"/>
    <dgm:cxn modelId="{F0C4DB56-AFF7-4E51-A6A1-0060336C4EB3}" srcId="{6A54455D-EE20-4EC3-AD9A-7F6190464C5F}" destId="{0A473802-9B7F-4D7D-A7FD-1729C99C4A17}" srcOrd="3" destOrd="0" parTransId="{5B1E0BB6-5B63-416F-8FDD-FC4056F5D400}" sibTransId="{207D3ED1-DCF5-45CB-B8DB-AAF62A7B9600}"/>
    <dgm:cxn modelId="{C8C931AE-9DD9-410A-BF35-E1AE683EAC79}" srcId="{6A54455D-EE20-4EC3-AD9A-7F6190464C5F}" destId="{330DA746-064F-46E3-883D-5B85B34119A1}" srcOrd="0" destOrd="0" parTransId="{DA6BAD6D-04FE-46B2-8467-88E788773E2E}" sibTransId="{83D0740C-F741-484D-BA05-3579CA566C17}"/>
    <dgm:cxn modelId="{A3AAAC6D-5F66-496E-A050-0057BF779AF6}" type="presParOf" srcId="{72C2BF68-3C4E-4FBF-A250-012CDE7331CA}" destId="{E5DE1907-DD14-4687-AC16-60EA70B11218}" srcOrd="0" destOrd="0" presId="urn:microsoft.com/office/officeart/2005/8/layout/vList3"/>
    <dgm:cxn modelId="{4359041A-79D7-4AD9-ADBA-5CA0D7C045B5}" type="presParOf" srcId="{E5DE1907-DD14-4687-AC16-60EA70B11218}" destId="{022DA66B-82E7-4BE2-B46A-EB5EA212E591}" srcOrd="0" destOrd="0" presId="urn:microsoft.com/office/officeart/2005/8/layout/vList3"/>
    <dgm:cxn modelId="{85DB9389-7A8A-4F42-ABCC-EEBB759DEB35}" type="presParOf" srcId="{E5DE1907-DD14-4687-AC16-60EA70B11218}" destId="{552FB45A-F7F3-4B14-A38B-8A0850B8CD4D}" srcOrd="1" destOrd="0" presId="urn:microsoft.com/office/officeart/2005/8/layout/vList3"/>
    <dgm:cxn modelId="{DF09EB9D-1531-4B1F-A4B4-984BED8AB072}" type="presParOf" srcId="{72C2BF68-3C4E-4FBF-A250-012CDE7331CA}" destId="{195B5632-18CF-4195-A28B-0F635722EC32}" srcOrd="1" destOrd="0" presId="urn:microsoft.com/office/officeart/2005/8/layout/vList3"/>
    <dgm:cxn modelId="{ECBDC785-641F-4871-8097-D7950B90B0CE}" type="presParOf" srcId="{72C2BF68-3C4E-4FBF-A250-012CDE7331CA}" destId="{E7DC67AA-86BD-4798-95DB-4C91FB4B7209}" srcOrd="2" destOrd="0" presId="urn:microsoft.com/office/officeart/2005/8/layout/vList3"/>
    <dgm:cxn modelId="{636EAF90-8584-4469-9F47-AFA0CB6E1401}" type="presParOf" srcId="{E7DC67AA-86BD-4798-95DB-4C91FB4B7209}" destId="{DB6DF599-6196-4EFD-96AA-50155B25C8EF}" srcOrd="0" destOrd="0" presId="urn:microsoft.com/office/officeart/2005/8/layout/vList3"/>
    <dgm:cxn modelId="{C4885C49-9C16-40C9-9849-73E008424DC8}" type="presParOf" srcId="{E7DC67AA-86BD-4798-95DB-4C91FB4B7209}" destId="{4458F626-FB36-406F-B4E7-2184D316020D}" srcOrd="1" destOrd="0" presId="urn:microsoft.com/office/officeart/2005/8/layout/vList3"/>
    <dgm:cxn modelId="{9EF8D2AA-CC4E-4404-A226-095838ACFDE8}" type="presParOf" srcId="{72C2BF68-3C4E-4FBF-A250-012CDE7331CA}" destId="{7E89C3BD-2D47-43CF-881C-656BB6435818}" srcOrd="3" destOrd="0" presId="urn:microsoft.com/office/officeart/2005/8/layout/vList3"/>
    <dgm:cxn modelId="{54028EB8-4CE7-4189-A824-EC1E6A922713}" type="presParOf" srcId="{72C2BF68-3C4E-4FBF-A250-012CDE7331CA}" destId="{34CC18B1-67A4-44E7-834B-AD8151EAE36A}" srcOrd="4" destOrd="0" presId="urn:microsoft.com/office/officeart/2005/8/layout/vList3"/>
    <dgm:cxn modelId="{35401A21-234B-4054-9633-79730A551878}" type="presParOf" srcId="{34CC18B1-67A4-44E7-834B-AD8151EAE36A}" destId="{7ED52C78-5DE6-4207-9459-1979DD701D81}" srcOrd="0" destOrd="0" presId="urn:microsoft.com/office/officeart/2005/8/layout/vList3"/>
    <dgm:cxn modelId="{0380EB0D-5587-489A-BE22-2345C1F1B332}" type="presParOf" srcId="{34CC18B1-67A4-44E7-834B-AD8151EAE36A}" destId="{516B2D31-0828-4ECC-9753-9B59AD3748A2}" srcOrd="1" destOrd="0" presId="urn:microsoft.com/office/officeart/2005/8/layout/vList3"/>
    <dgm:cxn modelId="{3EFBA11C-D09D-46D0-A758-54456716842B}" type="presParOf" srcId="{72C2BF68-3C4E-4FBF-A250-012CDE7331CA}" destId="{660D0934-3879-4DD5-AF4D-D2B192A6620C}" srcOrd="5" destOrd="0" presId="urn:microsoft.com/office/officeart/2005/8/layout/vList3"/>
    <dgm:cxn modelId="{CAA15C4D-A1A5-4760-8E30-720F409A8699}" type="presParOf" srcId="{72C2BF68-3C4E-4FBF-A250-012CDE7331CA}" destId="{4361BB13-1154-4079-A26E-8B83E8F858DE}" srcOrd="6" destOrd="0" presId="urn:microsoft.com/office/officeart/2005/8/layout/vList3"/>
    <dgm:cxn modelId="{E39D3B72-7A95-455D-A1A6-73B937B227BF}" type="presParOf" srcId="{4361BB13-1154-4079-A26E-8B83E8F858DE}" destId="{CDD2FA37-FFD8-4703-BB98-0947FB6B3730}" srcOrd="0" destOrd="0" presId="urn:microsoft.com/office/officeart/2005/8/layout/vList3"/>
    <dgm:cxn modelId="{8C0A9348-D02B-413B-A33B-F560DFE322E7}" type="presParOf" srcId="{4361BB13-1154-4079-A26E-8B83E8F858DE}" destId="{D0548C02-3667-485D-ABF0-D85F3777E2FF}" srcOrd="1" destOrd="0" presId="urn:microsoft.com/office/officeart/2005/8/layout/v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52FB45A-F7F3-4B14-A38B-8A0850B8CD4D}">
      <dsp:nvSpPr>
        <dsp:cNvPr id="0" name=""/>
        <dsp:cNvSpPr/>
      </dsp:nvSpPr>
      <dsp:spPr>
        <a:xfrm rot="10800000">
          <a:off x="1860938" y="16414"/>
          <a:ext cx="6179766" cy="90854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303" tIns="106680" rIns="199136" bIns="106680" numCol="1" spcCol="1270" anchor="ctr" anchorCtr="0">
          <a:noAutofit/>
        </a:bodyPr>
        <a:lstStyle/>
        <a:p>
          <a:pPr lvl="0" algn="ctr" defTabSz="1244600" rtl="0">
            <a:lnSpc>
              <a:spcPct val="90000"/>
            </a:lnSpc>
            <a:spcBef>
              <a:spcPct val="0"/>
            </a:spcBef>
            <a:spcAft>
              <a:spcPct val="35000"/>
            </a:spcAft>
          </a:pPr>
          <a:r>
            <a:rPr lang="pt-BR" sz="2800" kern="1200" dirty="0" smtClean="0"/>
            <a:t>5 porções de frutas e vegetais</a:t>
          </a:r>
          <a:endParaRPr lang="en-US" sz="2800" kern="1200" dirty="0"/>
        </a:p>
      </dsp:txBody>
      <dsp:txXfrm rot="10800000">
        <a:off x="1860938" y="16414"/>
        <a:ext cx="6179766" cy="908547"/>
      </dsp:txXfrm>
    </dsp:sp>
    <dsp:sp modelId="{022DA66B-82E7-4BE2-B46A-EB5EA212E591}">
      <dsp:nvSpPr>
        <dsp:cNvPr id="0" name=""/>
        <dsp:cNvSpPr/>
      </dsp:nvSpPr>
      <dsp:spPr>
        <a:xfrm>
          <a:off x="1186662" y="2773"/>
          <a:ext cx="1392117" cy="935830"/>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58F626-FB36-406F-B4E7-2184D316020D}">
      <dsp:nvSpPr>
        <dsp:cNvPr id="0" name=""/>
        <dsp:cNvSpPr/>
      </dsp:nvSpPr>
      <dsp:spPr>
        <a:xfrm rot="10800000">
          <a:off x="1874227" y="1122817"/>
          <a:ext cx="6179766" cy="90854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303" tIns="106680" rIns="199136" bIns="106680" numCol="1" spcCol="1270" anchor="ctr" anchorCtr="0">
          <a:noAutofit/>
        </a:bodyPr>
        <a:lstStyle/>
        <a:p>
          <a:pPr lvl="0" algn="ctr" defTabSz="1244600" rtl="0">
            <a:lnSpc>
              <a:spcPct val="90000"/>
            </a:lnSpc>
            <a:spcBef>
              <a:spcPct val="0"/>
            </a:spcBef>
            <a:spcAft>
              <a:spcPct val="35000"/>
            </a:spcAft>
          </a:pPr>
          <a:r>
            <a:rPr lang="pt-BR" sz="2800" kern="1200" dirty="0" smtClean="0"/>
            <a:t>2 horas de tempo máximo de tela</a:t>
          </a:r>
          <a:endParaRPr lang="en-US" sz="2800" kern="1200" dirty="0"/>
        </a:p>
      </dsp:txBody>
      <dsp:txXfrm rot="10800000">
        <a:off x="1874227" y="1122817"/>
        <a:ext cx="6179766" cy="908547"/>
      </dsp:txXfrm>
    </dsp:sp>
    <dsp:sp modelId="{DB6DF599-6196-4EFD-96AA-50155B25C8EF}">
      <dsp:nvSpPr>
        <dsp:cNvPr id="0" name=""/>
        <dsp:cNvSpPr/>
      </dsp:nvSpPr>
      <dsp:spPr>
        <a:xfrm>
          <a:off x="1173373" y="1020717"/>
          <a:ext cx="1445274" cy="1112748"/>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6B2D31-0828-4ECC-9753-9B59AD3748A2}">
      <dsp:nvSpPr>
        <dsp:cNvPr id="0" name=""/>
        <dsp:cNvSpPr/>
      </dsp:nvSpPr>
      <dsp:spPr>
        <a:xfrm rot="10800000">
          <a:off x="1874227" y="2317679"/>
          <a:ext cx="6179766" cy="90854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303" tIns="106680" rIns="199136" bIns="106680" numCol="1" spcCol="1270" anchor="ctr" anchorCtr="0">
          <a:noAutofit/>
        </a:bodyPr>
        <a:lstStyle/>
        <a:p>
          <a:pPr lvl="0" algn="ctr" defTabSz="1244600" rtl="0">
            <a:lnSpc>
              <a:spcPct val="90000"/>
            </a:lnSpc>
            <a:spcBef>
              <a:spcPct val="0"/>
            </a:spcBef>
            <a:spcAft>
              <a:spcPct val="35000"/>
            </a:spcAft>
          </a:pPr>
          <a:r>
            <a:rPr lang="pt-BR" sz="2800" kern="1200" dirty="0" smtClean="0"/>
            <a:t>1 hora de atividade física intensa</a:t>
          </a:r>
          <a:endParaRPr lang="en-US" sz="2800" kern="1200" dirty="0"/>
        </a:p>
      </dsp:txBody>
      <dsp:txXfrm rot="10800000">
        <a:off x="1874227" y="2317679"/>
        <a:ext cx="6179766" cy="908547"/>
      </dsp:txXfrm>
    </dsp:sp>
    <dsp:sp modelId="{7ED52C78-5DE6-4207-9459-1979DD701D81}">
      <dsp:nvSpPr>
        <dsp:cNvPr id="0" name=""/>
        <dsp:cNvSpPr/>
      </dsp:nvSpPr>
      <dsp:spPr>
        <a:xfrm>
          <a:off x="1173373" y="2215579"/>
          <a:ext cx="1445274" cy="1112748"/>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548C02-3667-485D-ABF0-D85F3777E2FF}">
      <dsp:nvSpPr>
        <dsp:cNvPr id="0" name=""/>
        <dsp:cNvSpPr/>
      </dsp:nvSpPr>
      <dsp:spPr>
        <a:xfrm rot="10800000">
          <a:off x="1874227" y="3512541"/>
          <a:ext cx="6179766" cy="90854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303" tIns="106680" rIns="199136" bIns="106680" numCol="1" spcCol="1270" anchor="ctr" anchorCtr="0">
          <a:noAutofit/>
        </a:bodyPr>
        <a:lstStyle/>
        <a:p>
          <a:pPr lvl="0" algn="ctr" defTabSz="1244600" rtl="0">
            <a:lnSpc>
              <a:spcPct val="90000"/>
            </a:lnSpc>
            <a:spcBef>
              <a:spcPct val="0"/>
            </a:spcBef>
            <a:spcAft>
              <a:spcPct val="35000"/>
            </a:spcAft>
          </a:pPr>
          <a:r>
            <a:rPr lang="pt-BR" sz="2800" kern="1200" dirty="0" smtClean="0"/>
            <a:t>Quase 0 refrigerantes.</a:t>
          </a:r>
          <a:endParaRPr lang="en-US" sz="2800" kern="1200" dirty="0"/>
        </a:p>
      </dsp:txBody>
      <dsp:txXfrm rot="10800000">
        <a:off x="1874227" y="3512541"/>
        <a:ext cx="6179766" cy="908547"/>
      </dsp:txXfrm>
    </dsp:sp>
    <dsp:sp modelId="{CDD2FA37-FFD8-4703-BB98-0947FB6B3730}">
      <dsp:nvSpPr>
        <dsp:cNvPr id="0" name=""/>
        <dsp:cNvSpPr/>
      </dsp:nvSpPr>
      <dsp:spPr>
        <a:xfrm>
          <a:off x="1173373" y="3410441"/>
          <a:ext cx="1445274" cy="1112748"/>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6E87D7-9D45-4EDB-8D89-DFAB21DCED98}" type="datetimeFigureOut">
              <a:rPr lang="en-US" smtClean="0"/>
              <a:pPr/>
              <a:t>8/28/2017</a:t>
            </a:fld>
            <a:endParaRPr lang="en-US"/>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3E5133-F041-4ED4-A0F5-541D1763B115}" type="slidenum">
              <a:rPr lang="en-US" smtClean="0"/>
              <a:pPr/>
              <a:t>‹nº›</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6" name="Shape 369"/>
          <p:cNvSpPr>
            <a:spLocks noGrp="1"/>
          </p:cNvSpPr>
          <p:nvPr>
            <p:ph type="body" idx="1"/>
          </p:nvPr>
        </p:nvSpPr>
        <p:spPr>
          <a:noFill/>
          <a:ln/>
        </p:spPr>
        <p:txBody>
          <a:bodyPr lIns="91425" tIns="91425" rIns="91425" bIns="91425"/>
          <a:lstStyle/>
          <a:p>
            <a:pPr defTabSz="923925"/>
            <a:r>
              <a:rPr lang="en-GB" altLang="pt-BR" u="sng" smtClean="0">
                <a:solidFill>
                  <a:schemeClr val="accent2"/>
                </a:solidFill>
                <a:latin typeface="Arial" pitchFamily="34" charset="0"/>
                <a:ea typeface="ＭＳ Ｐゴシック" pitchFamily="34" charset="-128"/>
              </a:rPr>
              <a:t>Mann </a:t>
            </a:r>
            <a:r>
              <a:rPr lang="en-GB" altLang="pt-BR" i="1" u="sng" smtClean="0">
                <a:solidFill>
                  <a:schemeClr val="accent2"/>
                </a:solidFill>
                <a:latin typeface="Arial" pitchFamily="34" charset="0"/>
                <a:ea typeface="ＭＳ Ｐゴシック" pitchFamily="34" charset="-128"/>
              </a:rPr>
              <a:t>et al. Am Psychol</a:t>
            </a:r>
            <a:r>
              <a:rPr lang="en-GB" altLang="pt-BR" u="sng" smtClean="0">
                <a:solidFill>
                  <a:schemeClr val="accent2"/>
                </a:solidFill>
                <a:latin typeface="Arial" pitchFamily="34" charset="0"/>
                <a:ea typeface="ＭＳ Ｐゴシック" pitchFamily="34" charset="-128"/>
              </a:rPr>
              <a:t>. 2007;62:220-33.</a:t>
            </a:r>
          </a:p>
          <a:p>
            <a:pPr defTabSz="923925"/>
            <a:r>
              <a:rPr lang="en-GB" altLang="pt-BR" b="1" smtClean="0">
                <a:latin typeface="Arial" pitchFamily="34" charset="0"/>
                <a:ea typeface="ＭＳ Ｐゴシック" pitchFamily="34" charset="-128"/>
              </a:rPr>
              <a:t>Abstract</a:t>
            </a:r>
          </a:p>
          <a:p>
            <a:pPr defTabSz="923925"/>
            <a:r>
              <a:rPr lang="en-GB" altLang="pt-BR" smtClean="0">
                <a:latin typeface="Arial" pitchFamily="34" charset="0"/>
                <a:ea typeface="ＭＳ Ｐゴシック" pitchFamily="34" charset="-128"/>
              </a:rPr>
              <a:t>The prevalence of obesity and its associated health problems have increased sharply in the past 2 decades. New revisions to Medicare policy will allow funding for obesity treatments of proven efficacy. The authors review studies of the long-term outcomes of calorie-restricting diets to assess whether dieting is an effective treatment for obesity. These studies show that one third to two thirds of dieters regain more weight than they lost on their diets, and these studies likely underestimate the extent to which dieting is counterproductive because of several methodological problems, all of which bias the studies toward showing successful weight loss maintenance. In addition, the studies do not provide consistent evidence that dieting results in significant health improvements, regardless of weight change. In sum, there is little support for the notion that diets lead to lasting weight loss or health benefits.</a:t>
            </a:r>
          </a:p>
          <a:p>
            <a:pPr defTabSz="923925"/>
            <a:endParaRPr lang="en-GB" altLang="pt-BR" smtClean="0">
              <a:latin typeface="Arial" pitchFamily="34" charset="0"/>
              <a:ea typeface="ＭＳ Ｐゴシック" pitchFamily="34" charset="-128"/>
            </a:endParaRPr>
          </a:p>
          <a:p>
            <a:pPr defTabSz="923925">
              <a:spcBef>
                <a:spcPct val="0"/>
              </a:spcBef>
              <a:buClr>
                <a:srgbClr val="000000"/>
              </a:buClr>
              <a:buSzPct val="25000"/>
              <a:buFont typeface="Calibri" pitchFamily="34" charset="0"/>
              <a:buNone/>
            </a:pPr>
            <a:endParaRPr lang="pt-BR" altLang="pt-BR" smtClean="0">
              <a:solidFill>
                <a:srgbClr val="000000"/>
              </a:solidFill>
              <a:latin typeface="Calibri" pitchFamily="34" charset="0"/>
              <a:ea typeface="ＭＳ Ｐゴシック" pitchFamily="34" charset="-128"/>
              <a:sym typeface="Calibri" pitchFamily="34" charset="0"/>
            </a:endParaRPr>
          </a:p>
        </p:txBody>
      </p:sp>
      <p:sp>
        <p:nvSpPr>
          <p:cNvPr id="16387" name="Shape 370"/>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12700" cap="flat">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8" name="Shape 507"/>
          <p:cNvSpPr>
            <a:spLocks noGrp="1"/>
          </p:cNvSpPr>
          <p:nvPr>
            <p:ph type="sldNum" sz="quarter" idx="5"/>
          </p:nvPr>
        </p:nvSpPr>
        <p:spPr>
          <a:xfrm>
            <a:off x="3884613" y="217488"/>
            <a:ext cx="2971800" cy="214312"/>
          </a:xfrm>
          <a:noFill/>
        </p:spPr>
        <p:txBody>
          <a:bodyPr lIns="216000" tIns="45700" rIns="216000" bIns="45700"/>
          <a:lstStyle/>
          <a:p>
            <a:pPr>
              <a:buSzPct val="25000"/>
            </a:pPr>
            <a:fld id="{3AE7E67A-CC9C-46A2-8263-C14ACC79A38B}" type="slidenum">
              <a:rPr lang="en-GB" altLang="pt-BR" sz="1100">
                <a:solidFill>
                  <a:srgbClr val="000000"/>
                </a:solidFill>
                <a:latin typeface="Verdana" pitchFamily="34" charset="0"/>
                <a:sym typeface="Verdana" pitchFamily="34" charset="0"/>
              </a:rPr>
              <a:pPr>
                <a:buSzPct val="25000"/>
              </a:pPr>
              <a:t>33</a:t>
            </a:fld>
            <a:endParaRPr lang="en-GB" altLang="pt-BR" sz="1100">
              <a:solidFill>
                <a:srgbClr val="000000"/>
              </a:solidFill>
              <a:latin typeface="Verdana" pitchFamily="34" charset="0"/>
              <a:sym typeface="Verdana" pitchFamily="34" charset="0"/>
            </a:endParaRPr>
          </a:p>
        </p:txBody>
      </p:sp>
      <p:sp>
        <p:nvSpPr>
          <p:cNvPr id="29699" name="Shape 508"/>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noFill/>
          </a:ln>
        </p:spPr>
      </p:sp>
      <p:sp>
        <p:nvSpPr>
          <p:cNvPr id="29700" name="Shape 509"/>
          <p:cNvSpPr>
            <a:spLocks noGrp="1"/>
          </p:cNvSpPr>
          <p:nvPr>
            <p:ph type="body" idx="1"/>
          </p:nvPr>
        </p:nvSpPr>
        <p:spPr>
          <a:xfrm>
            <a:off x="381000" y="4343400"/>
            <a:ext cx="6096000" cy="3937000"/>
          </a:xfrm>
          <a:noFill/>
          <a:ln/>
        </p:spPr>
        <p:txBody>
          <a:bodyPr lIns="91425" tIns="45700" rIns="91425" bIns="45700"/>
          <a:lstStyle/>
          <a:p>
            <a:pPr>
              <a:spcBef>
                <a:spcPct val="0"/>
              </a:spcBef>
              <a:buSzPct val="25000"/>
            </a:pPr>
            <a:endParaRPr lang="pt-BR" altLang="pt-BR" smtClean="0">
              <a:solidFill>
                <a:srgbClr val="000000"/>
              </a:solidFill>
              <a:latin typeface="Verdana" pitchFamily="34" charset="0"/>
              <a:ea typeface="ＭＳ Ｐゴシック" pitchFamily="34" charset="-128"/>
              <a:sym typeface="Verdana"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6" name="Shape 507"/>
          <p:cNvSpPr>
            <a:spLocks noGrp="1"/>
          </p:cNvSpPr>
          <p:nvPr>
            <p:ph type="sldNum" sz="quarter" idx="5"/>
          </p:nvPr>
        </p:nvSpPr>
        <p:spPr>
          <a:xfrm>
            <a:off x="3884613" y="217488"/>
            <a:ext cx="2971800" cy="214312"/>
          </a:xfrm>
          <a:noFill/>
        </p:spPr>
        <p:txBody>
          <a:bodyPr lIns="216000" tIns="45700" rIns="216000" bIns="45700"/>
          <a:lstStyle/>
          <a:p>
            <a:pPr>
              <a:buSzPct val="25000"/>
            </a:pPr>
            <a:fld id="{47FF19DB-90FF-4539-A896-416DA1EFC6CD}" type="slidenum">
              <a:rPr lang="en-GB" altLang="pt-BR" sz="1100">
                <a:solidFill>
                  <a:srgbClr val="000000"/>
                </a:solidFill>
                <a:latin typeface="Verdana" pitchFamily="34" charset="0"/>
                <a:sym typeface="Verdana" pitchFamily="34" charset="0"/>
              </a:rPr>
              <a:pPr>
                <a:buSzPct val="25000"/>
              </a:pPr>
              <a:t>34</a:t>
            </a:fld>
            <a:endParaRPr lang="en-GB" altLang="pt-BR" sz="1100">
              <a:solidFill>
                <a:srgbClr val="000000"/>
              </a:solidFill>
              <a:latin typeface="Verdana" pitchFamily="34" charset="0"/>
              <a:sym typeface="Verdana" pitchFamily="34" charset="0"/>
            </a:endParaRPr>
          </a:p>
        </p:txBody>
      </p:sp>
      <p:sp>
        <p:nvSpPr>
          <p:cNvPr id="31747" name="Shape 508"/>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noFill/>
          </a:ln>
        </p:spPr>
      </p:sp>
      <p:sp>
        <p:nvSpPr>
          <p:cNvPr id="31748" name="Shape 509"/>
          <p:cNvSpPr>
            <a:spLocks noGrp="1"/>
          </p:cNvSpPr>
          <p:nvPr>
            <p:ph type="body" idx="1"/>
          </p:nvPr>
        </p:nvSpPr>
        <p:spPr>
          <a:xfrm>
            <a:off x="381000" y="4343400"/>
            <a:ext cx="6096000" cy="3937000"/>
          </a:xfrm>
          <a:noFill/>
          <a:ln/>
        </p:spPr>
        <p:txBody>
          <a:bodyPr lIns="91425" tIns="45700" rIns="91425" bIns="45700"/>
          <a:lstStyle/>
          <a:p>
            <a:pPr eaLnBrk="1" hangingPunct="1">
              <a:spcBef>
                <a:spcPct val="0"/>
              </a:spcBef>
              <a:buClr>
                <a:srgbClr val="000000"/>
              </a:buClr>
              <a:buSzPct val="25000"/>
              <a:buFont typeface="Calibri" pitchFamily="34" charset="0"/>
              <a:buNone/>
            </a:pPr>
            <a:r>
              <a:rPr lang="en-US" altLang="pt-BR" sz="1000" smtClean="0">
                <a:solidFill>
                  <a:srgbClr val="000000"/>
                </a:solidFill>
                <a:latin typeface="Verdana" pitchFamily="34" charset="0"/>
                <a:ea typeface="ＭＳ Ｐゴシック" pitchFamily="34" charset="-128"/>
                <a:sym typeface="Verdana" pitchFamily="34" charset="0"/>
              </a:rPr>
              <a:t>To measure long-term changes in resting metabolic rate (RMR) and body composition in participants of “The Biggest Loser” competition.</a:t>
            </a:r>
          </a:p>
          <a:p>
            <a:pPr eaLnBrk="1" hangingPunct="1">
              <a:spcBef>
                <a:spcPct val="0"/>
              </a:spcBef>
              <a:buClr>
                <a:srgbClr val="000000"/>
              </a:buClr>
              <a:buSzPct val="25000"/>
              <a:buFont typeface="Calibri" pitchFamily="34" charset="0"/>
              <a:buNone/>
            </a:pPr>
            <a:r>
              <a:rPr lang="en-US" altLang="pt-BR" sz="1000" smtClean="0">
                <a:solidFill>
                  <a:srgbClr val="000000"/>
                </a:solidFill>
                <a:latin typeface="Verdana" pitchFamily="34" charset="0"/>
                <a:ea typeface="ＭＳ Ｐゴシック" pitchFamily="34" charset="-128"/>
                <a:sym typeface="Verdana" pitchFamily="34" charset="0"/>
              </a:rPr>
              <a:t>Methods</a:t>
            </a:r>
          </a:p>
          <a:p>
            <a:pPr eaLnBrk="1" hangingPunct="1">
              <a:spcBef>
                <a:spcPct val="0"/>
              </a:spcBef>
              <a:buClr>
                <a:srgbClr val="000000"/>
              </a:buClr>
              <a:buSzPct val="25000"/>
              <a:buFont typeface="Calibri" pitchFamily="34" charset="0"/>
              <a:buNone/>
            </a:pPr>
            <a:endParaRPr lang="en-US" altLang="pt-BR" sz="1000" smtClean="0">
              <a:solidFill>
                <a:srgbClr val="000000"/>
              </a:solidFill>
              <a:latin typeface="Verdana" pitchFamily="34" charset="0"/>
              <a:ea typeface="ＭＳ Ｐゴシック" pitchFamily="34" charset="-128"/>
              <a:sym typeface="Verdana" pitchFamily="34" charset="0"/>
            </a:endParaRPr>
          </a:p>
          <a:p>
            <a:pPr eaLnBrk="1" hangingPunct="1">
              <a:spcBef>
                <a:spcPct val="0"/>
              </a:spcBef>
              <a:buClr>
                <a:srgbClr val="000000"/>
              </a:buClr>
              <a:buSzPct val="25000"/>
              <a:buFont typeface="Calibri" pitchFamily="34" charset="0"/>
              <a:buNone/>
            </a:pPr>
            <a:r>
              <a:rPr lang="en-US" altLang="pt-BR" sz="1000" smtClean="0">
                <a:solidFill>
                  <a:srgbClr val="000000"/>
                </a:solidFill>
                <a:latin typeface="Verdana" pitchFamily="34" charset="0"/>
                <a:ea typeface="ＭＳ Ｐゴシック" pitchFamily="34" charset="-128"/>
                <a:sym typeface="Verdana" pitchFamily="34" charset="0"/>
              </a:rPr>
              <a:t>Body composition was measured by dual energy X-ray absorptiometry, and RMR was determined by indirect calorimetry at baseline, at the end of the 30-week competition and 6 years later. Metabolic adaptation was defined as the residual RMR after adjusting for changes in body composition and age.</a:t>
            </a:r>
          </a:p>
          <a:p>
            <a:pPr eaLnBrk="1" hangingPunct="1">
              <a:spcBef>
                <a:spcPct val="0"/>
              </a:spcBef>
              <a:buClr>
                <a:srgbClr val="000000"/>
              </a:buClr>
              <a:buSzPct val="25000"/>
              <a:buFont typeface="Calibri" pitchFamily="34" charset="0"/>
              <a:buNone/>
            </a:pPr>
            <a:r>
              <a:rPr lang="en-US" altLang="pt-BR" sz="1000" smtClean="0">
                <a:solidFill>
                  <a:srgbClr val="000000"/>
                </a:solidFill>
                <a:latin typeface="Verdana" pitchFamily="34" charset="0"/>
                <a:ea typeface="ＭＳ Ｐゴシック" pitchFamily="34" charset="-128"/>
                <a:sym typeface="Verdana" pitchFamily="34" charset="0"/>
              </a:rPr>
              <a:t>Results</a:t>
            </a:r>
          </a:p>
          <a:p>
            <a:pPr eaLnBrk="1" hangingPunct="1">
              <a:spcBef>
                <a:spcPct val="0"/>
              </a:spcBef>
              <a:buClr>
                <a:srgbClr val="000000"/>
              </a:buClr>
              <a:buSzPct val="25000"/>
              <a:buFont typeface="Calibri" pitchFamily="34" charset="0"/>
              <a:buNone/>
            </a:pPr>
            <a:endParaRPr lang="en-US" altLang="pt-BR" sz="1000" smtClean="0">
              <a:solidFill>
                <a:srgbClr val="000000"/>
              </a:solidFill>
              <a:latin typeface="Verdana" pitchFamily="34" charset="0"/>
              <a:ea typeface="ＭＳ Ｐゴシック" pitchFamily="34" charset="-128"/>
              <a:sym typeface="Verdana" pitchFamily="34" charset="0"/>
            </a:endParaRPr>
          </a:p>
          <a:p>
            <a:pPr eaLnBrk="1" hangingPunct="1">
              <a:spcBef>
                <a:spcPct val="0"/>
              </a:spcBef>
              <a:buClr>
                <a:srgbClr val="000000"/>
              </a:buClr>
              <a:buSzPct val="25000"/>
              <a:buFont typeface="Calibri" pitchFamily="34" charset="0"/>
              <a:buNone/>
            </a:pPr>
            <a:r>
              <a:rPr lang="en-US" altLang="pt-BR" sz="1000" smtClean="0">
                <a:solidFill>
                  <a:srgbClr val="000000"/>
                </a:solidFill>
                <a:latin typeface="Verdana" pitchFamily="34" charset="0"/>
                <a:ea typeface="ＭＳ Ｐゴシック" pitchFamily="34" charset="-128"/>
                <a:sym typeface="Verdana" pitchFamily="34" charset="0"/>
              </a:rPr>
              <a:t>Of the 16 “Biggest Loser” competitors originally investigated, 14 participated in this follow-up study. Weight loss at the end of the competition was (mean ± SD) 58.3 ± 24.9 kg (P &lt; 0.0001), and RMR decreased by 610 ± 483 kcal/day (P = 0.0004). After 6 years, 41.0 ± 31.3 kg of the lost weight was regained (P = 0.0002), while RMR was 704 ± 427 kcal/day below baseline (P &lt; 0.0001) and metabolic adaptation was −499 ± 207 kcal/day (P &lt; 0.0001). Weight regain was not significantly correlated with metabolic adaptation at the competition's end (r = −0.1, P = 0.75), but those subjects maintaining greater weight loss at 6 years also experienced greater concurrent metabolic slowing (r = 0.59, P = 0.025).</a:t>
            </a:r>
          </a:p>
          <a:p>
            <a:pPr eaLnBrk="1" hangingPunct="1">
              <a:spcBef>
                <a:spcPct val="0"/>
              </a:spcBef>
              <a:buClr>
                <a:srgbClr val="000000"/>
              </a:buClr>
              <a:buSzPct val="25000"/>
              <a:buFont typeface="Calibri" pitchFamily="34" charset="0"/>
              <a:buNone/>
            </a:pPr>
            <a:r>
              <a:rPr lang="en-US" altLang="pt-BR" sz="1000" smtClean="0">
                <a:solidFill>
                  <a:srgbClr val="000000"/>
                </a:solidFill>
                <a:latin typeface="Verdana" pitchFamily="34" charset="0"/>
                <a:ea typeface="ＭＳ Ｐゴシック" pitchFamily="34" charset="-128"/>
                <a:sym typeface="Verdana" pitchFamily="34" charset="0"/>
              </a:rPr>
              <a:t>Conclusions</a:t>
            </a:r>
          </a:p>
          <a:p>
            <a:pPr eaLnBrk="1" hangingPunct="1">
              <a:spcBef>
                <a:spcPct val="0"/>
              </a:spcBef>
              <a:buClr>
                <a:srgbClr val="000000"/>
              </a:buClr>
              <a:buSzPct val="25000"/>
              <a:buFont typeface="Calibri" pitchFamily="34" charset="0"/>
              <a:buNone/>
            </a:pPr>
            <a:endParaRPr lang="en-US" altLang="pt-BR" sz="1000" smtClean="0">
              <a:solidFill>
                <a:srgbClr val="000000"/>
              </a:solidFill>
              <a:latin typeface="Verdana" pitchFamily="34" charset="0"/>
              <a:ea typeface="ＭＳ Ｐゴシック" pitchFamily="34" charset="-128"/>
              <a:sym typeface="Verdana" pitchFamily="34" charset="0"/>
            </a:endParaRPr>
          </a:p>
          <a:p>
            <a:pPr eaLnBrk="1" hangingPunct="1">
              <a:spcBef>
                <a:spcPct val="0"/>
              </a:spcBef>
              <a:buClr>
                <a:srgbClr val="000000"/>
              </a:buClr>
              <a:buSzPct val="25000"/>
              <a:buFont typeface="Calibri" pitchFamily="34" charset="0"/>
              <a:buNone/>
            </a:pPr>
            <a:r>
              <a:rPr lang="en-US" altLang="pt-BR" sz="1000" smtClean="0">
                <a:solidFill>
                  <a:srgbClr val="000000"/>
                </a:solidFill>
                <a:latin typeface="Verdana" pitchFamily="34" charset="0"/>
                <a:ea typeface="ＭＳ Ｐゴシック" pitchFamily="34" charset="-128"/>
                <a:sym typeface="Verdana" pitchFamily="34" charset="0"/>
              </a:rPr>
              <a:t>Metabolic adaptation persists over time and is likely a proportional, but incomplete, response to contemporaneous efforts to reduce body weight.</a:t>
            </a:r>
            <a:endParaRPr lang="pt-BR" altLang="pt-BR" sz="1000" smtClean="0">
              <a:solidFill>
                <a:srgbClr val="000000"/>
              </a:solidFill>
              <a:latin typeface="Verdana" pitchFamily="34" charset="0"/>
              <a:ea typeface="ＭＳ Ｐゴシック" pitchFamily="34" charset="-128"/>
              <a:sym typeface="Verdan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en-U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a:p>
        </p:txBody>
      </p:sp>
      <p:sp>
        <p:nvSpPr>
          <p:cNvPr id="4" name="Espaço Reservado para Data 3"/>
          <p:cNvSpPr>
            <a:spLocks noGrp="1"/>
          </p:cNvSpPr>
          <p:nvPr>
            <p:ph type="dt" sz="half" idx="10"/>
          </p:nvPr>
        </p:nvSpPr>
        <p:spPr/>
        <p:txBody>
          <a:bodyPr/>
          <a:lstStyle/>
          <a:p>
            <a:fld id="{3CC16792-A850-4001-9F88-F31066097C1D}" type="datetimeFigureOut">
              <a:rPr lang="en-US" smtClean="0"/>
              <a:pPr/>
              <a:t>8/28/2017</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056F4FCB-C8E9-43AC-B83B-60A768574C04}"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p:txBody>
          <a:bodyPr/>
          <a:lstStyle/>
          <a:p>
            <a:fld id="{3CC16792-A850-4001-9F88-F31066097C1D}" type="datetimeFigureOut">
              <a:rPr lang="en-US" smtClean="0"/>
              <a:pPr/>
              <a:t>8/28/2017</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056F4FCB-C8E9-43AC-B83B-60A768574C04}"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p:txBody>
          <a:bodyPr/>
          <a:lstStyle/>
          <a:p>
            <a:fld id="{3CC16792-A850-4001-9F88-F31066097C1D}" type="datetimeFigureOut">
              <a:rPr lang="en-US" smtClean="0"/>
              <a:pPr/>
              <a:t>8/28/2017</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056F4FCB-C8E9-43AC-B83B-60A768574C04}"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p:txBody>
          <a:bodyPr/>
          <a:lstStyle/>
          <a:p>
            <a:fld id="{3CC16792-A850-4001-9F88-F31066097C1D}" type="datetimeFigureOut">
              <a:rPr lang="en-US" smtClean="0"/>
              <a:pPr/>
              <a:t>8/28/2017</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056F4FCB-C8E9-43AC-B83B-60A768574C04}"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3CC16792-A850-4001-9F88-F31066097C1D}" type="datetimeFigureOut">
              <a:rPr lang="en-US" smtClean="0"/>
              <a:pPr/>
              <a:t>8/28/2017</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056F4FCB-C8E9-43AC-B83B-60A768574C04}"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4"/>
          <p:cNvSpPr>
            <a:spLocks noGrp="1"/>
          </p:cNvSpPr>
          <p:nvPr>
            <p:ph type="dt" sz="half" idx="10"/>
          </p:nvPr>
        </p:nvSpPr>
        <p:spPr/>
        <p:txBody>
          <a:bodyPr/>
          <a:lstStyle/>
          <a:p>
            <a:fld id="{3CC16792-A850-4001-9F88-F31066097C1D}" type="datetimeFigureOut">
              <a:rPr lang="en-US" smtClean="0"/>
              <a:pPr/>
              <a:t>8/28/2017</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056F4FCB-C8E9-43AC-B83B-60A768574C04}"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7" name="Espaço Reservado para Data 6"/>
          <p:cNvSpPr>
            <a:spLocks noGrp="1"/>
          </p:cNvSpPr>
          <p:nvPr>
            <p:ph type="dt" sz="half" idx="10"/>
          </p:nvPr>
        </p:nvSpPr>
        <p:spPr/>
        <p:txBody>
          <a:bodyPr/>
          <a:lstStyle/>
          <a:p>
            <a:fld id="{3CC16792-A850-4001-9F88-F31066097C1D}" type="datetimeFigureOut">
              <a:rPr lang="en-US" smtClean="0"/>
              <a:pPr/>
              <a:t>8/28/2017</a:t>
            </a:fld>
            <a:endParaRPr lang="en-US"/>
          </a:p>
        </p:txBody>
      </p:sp>
      <p:sp>
        <p:nvSpPr>
          <p:cNvPr id="8" name="Espaço Reservado para Rodapé 7"/>
          <p:cNvSpPr>
            <a:spLocks noGrp="1"/>
          </p:cNvSpPr>
          <p:nvPr>
            <p:ph type="ftr" sz="quarter" idx="11"/>
          </p:nvPr>
        </p:nvSpPr>
        <p:spPr/>
        <p:txBody>
          <a:bodyPr/>
          <a:lstStyle/>
          <a:p>
            <a:endParaRPr lang="en-US"/>
          </a:p>
        </p:txBody>
      </p:sp>
      <p:sp>
        <p:nvSpPr>
          <p:cNvPr id="9" name="Espaço Reservado para Número de Slide 8"/>
          <p:cNvSpPr>
            <a:spLocks noGrp="1"/>
          </p:cNvSpPr>
          <p:nvPr>
            <p:ph type="sldNum" sz="quarter" idx="12"/>
          </p:nvPr>
        </p:nvSpPr>
        <p:spPr/>
        <p:txBody>
          <a:bodyPr/>
          <a:lstStyle/>
          <a:p>
            <a:fld id="{056F4FCB-C8E9-43AC-B83B-60A768574C04}"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Data 2"/>
          <p:cNvSpPr>
            <a:spLocks noGrp="1"/>
          </p:cNvSpPr>
          <p:nvPr>
            <p:ph type="dt" sz="half" idx="10"/>
          </p:nvPr>
        </p:nvSpPr>
        <p:spPr/>
        <p:txBody>
          <a:bodyPr/>
          <a:lstStyle/>
          <a:p>
            <a:fld id="{3CC16792-A850-4001-9F88-F31066097C1D}" type="datetimeFigureOut">
              <a:rPr lang="en-US" smtClean="0"/>
              <a:pPr/>
              <a:t>8/28/2017</a:t>
            </a:fld>
            <a:endParaRPr lang="en-US"/>
          </a:p>
        </p:txBody>
      </p:sp>
      <p:sp>
        <p:nvSpPr>
          <p:cNvPr id="4" name="Espaço Reservado para Rodapé 3"/>
          <p:cNvSpPr>
            <a:spLocks noGrp="1"/>
          </p:cNvSpPr>
          <p:nvPr>
            <p:ph type="ftr" sz="quarter" idx="11"/>
          </p:nvPr>
        </p:nvSpPr>
        <p:spPr/>
        <p:txBody>
          <a:bodyPr/>
          <a:lstStyle/>
          <a:p>
            <a:endParaRPr lang="en-US"/>
          </a:p>
        </p:txBody>
      </p:sp>
      <p:sp>
        <p:nvSpPr>
          <p:cNvPr id="5" name="Espaço Reservado para Número de Slide 4"/>
          <p:cNvSpPr>
            <a:spLocks noGrp="1"/>
          </p:cNvSpPr>
          <p:nvPr>
            <p:ph type="sldNum" sz="quarter" idx="12"/>
          </p:nvPr>
        </p:nvSpPr>
        <p:spPr/>
        <p:txBody>
          <a:bodyPr/>
          <a:lstStyle/>
          <a:p>
            <a:fld id="{056F4FCB-C8E9-43AC-B83B-60A768574C04}"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3CC16792-A850-4001-9F88-F31066097C1D}" type="datetimeFigureOut">
              <a:rPr lang="en-US" smtClean="0"/>
              <a:pPr/>
              <a:t>8/28/2017</a:t>
            </a:fld>
            <a:endParaRPr lang="en-US"/>
          </a:p>
        </p:txBody>
      </p:sp>
      <p:sp>
        <p:nvSpPr>
          <p:cNvPr id="3" name="Espaço Reservado para Rodapé 2"/>
          <p:cNvSpPr>
            <a:spLocks noGrp="1"/>
          </p:cNvSpPr>
          <p:nvPr>
            <p:ph type="ftr" sz="quarter" idx="11"/>
          </p:nvPr>
        </p:nvSpPr>
        <p:spPr/>
        <p:txBody>
          <a:bodyPr/>
          <a:lstStyle/>
          <a:p>
            <a:endParaRPr lang="en-US"/>
          </a:p>
        </p:txBody>
      </p:sp>
      <p:sp>
        <p:nvSpPr>
          <p:cNvPr id="4" name="Espaço Reservado para Número de Slide 3"/>
          <p:cNvSpPr>
            <a:spLocks noGrp="1"/>
          </p:cNvSpPr>
          <p:nvPr>
            <p:ph type="sldNum" sz="quarter" idx="12"/>
          </p:nvPr>
        </p:nvSpPr>
        <p:spPr/>
        <p:txBody>
          <a:bodyPr/>
          <a:lstStyle/>
          <a:p>
            <a:fld id="{056F4FCB-C8E9-43AC-B83B-60A768574C04}"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en-US"/>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3CC16792-A850-4001-9F88-F31066097C1D}" type="datetimeFigureOut">
              <a:rPr lang="en-US" smtClean="0"/>
              <a:pPr/>
              <a:t>8/28/2017</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056F4FCB-C8E9-43AC-B83B-60A768574C04}"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en-US"/>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3CC16792-A850-4001-9F88-F31066097C1D}" type="datetimeFigureOut">
              <a:rPr lang="en-US" smtClean="0"/>
              <a:pPr/>
              <a:t>8/28/2017</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056F4FCB-C8E9-43AC-B83B-60A768574C04}"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16792-A850-4001-9F88-F31066097C1D}" type="datetimeFigureOut">
              <a:rPr lang="en-US" smtClean="0"/>
              <a:pPr/>
              <a:t>8/28/2017</a:t>
            </a:fld>
            <a:endParaRPr lang="en-US"/>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F4FCB-C8E9-43AC-B83B-60A768574C04}"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Planilha_do_Microsoft_Office_Excel_97-20031.xls"/></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628800"/>
            <a:ext cx="7772400" cy="1470025"/>
          </a:xfrm>
        </p:spPr>
        <p:txBody>
          <a:bodyPr/>
          <a:lstStyle/>
          <a:p>
            <a:r>
              <a:rPr lang="pt-BR" i="1" dirty="0">
                <a:solidFill>
                  <a:schemeClr val="accent4">
                    <a:lumMod val="75000"/>
                  </a:schemeClr>
                </a:solidFill>
              </a:rPr>
              <a:t>Obesidade: </a:t>
            </a:r>
            <a:r>
              <a:rPr lang="pt-BR" i="1" dirty="0" smtClean="0">
                <a:solidFill>
                  <a:schemeClr val="accent4">
                    <a:lumMod val="75000"/>
                  </a:schemeClr>
                </a:solidFill>
              </a:rPr>
              <a:t>relatos </a:t>
            </a:r>
            <a:r>
              <a:rPr lang="pt-BR" i="1" dirty="0">
                <a:solidFill>
                  <a:schemeClr val="accent4">
                    <a:lumMod val="75000"/>
                  </a:schemeClr>
                </a:solidFill>
              </a:rPr>
              <a:t>de experiências que deram certo</a:t>
            </a:r>
            <a:endParaRPr lang="en-US" dirty="0">
              <a:solidFill>
                <a:schemeClr val="accent4">
                  <a:lumMod val="75000"/>
                </a:schemeClr>
              </a:solidFill>
            </a:endParaRPr>
          </a:p>
        </p:txBody>
      </p:sp>
      <p:sp>
        <p:nvSpPr>
          <p:cNvPr id="3" name="Subtítulo 2"/>
          <p:cNvSpPr>
            <a:spLocks noGrp="1"/>
          </p:cNvSpPr>
          <p:nvPr>
            <p:ph type="subTitle" idx="1"/>
          </p:nvPr>
        </p:nvSpPr>
        <p:spPr>
          <a:xfrm>
            <a:off x="1371600" y="3384575"/>
            <a:ext cx="6400800" cy="1752600"/>
          </a:xfrm>
        </p:spPr>
        <p:txBody>
          <a:bodyPr>
            <a:normAutofit fontScale="47500" lnSpcReduction="20000"/>
          </a:bodyPr>
          <a:lstStyle/>
          <a:p>
            <a:pPr>
              <a:defRPr/>
            </a:pPr>
            <a:r>
              <a:rPr lang="pt-BR" sz="8000" dirty="0" smtClean="0">
                <a:solidFill>
                  <a:srgbClr val="0070C0"/>
                </a:solidFill>
              </a:rPr>
              <a:t>Maria Edna de Melo</a:t>
            </a:r>
            <a:endParaRPr lang="pt-BR" sz="8000" dirty="0" smtClean="0"/>
          </a:p>
          <a:p>
            <a:pPr>
              <a:defRPr/>
            </a:pPr>
            <a:r>
              <a:rPr lang="pt-BR" dirty="0" smtClean="0"/>
              <a:t>Coordenadora da Liga de Obesidade Infantil do HCFMUSP</a:t>
            </a:r>
            <a:endParaRPr lang="en-US" dirty="0" smtClean="0"/>
          </a:p>
          <a:p>
            <a:pPr>
              <a:defRPr/>
            </a:pPr>
            <a:r>
              <a:rPr lang="pt-BR" dirty="0" smtClean="0"/>
              <a:t>Médica Assistente do Grupo de Obesidade e Síndrome Metabólica do HCFMUSP</a:t>
            </a:r>
            <a:endParaRPr lang="en-US" dirty="0" smtClean="0"/>
          </a:p>
          <a:p>
            <a:pPr>
              <a:defRPr/>
            </a:pPr>
            <a:r>
              <a:rPr lang="pt-BR" dirty="0" smtClean="0"/>
              <a:t>Presidente da ABESO</a:t>
            </a:r>
            <a:endParaRPr lang="en-US" dirty="0" smtClean="0"/>
          </a:p>
          <a:p>
            <a:pPr>
              <a:defRPr/>
            </a:pPr>
            <a:r>
              <a:rPr lang="pt-BR" dirty="0" smtClean="0"/>
              <a:t>Presidente do Departamento de Obesidade da SBEM</a:t>
            </a:r>
            <a:endParaRPr lang="en-US" dirty="0" smtClean="0"/>
          </a:p>
          <a:p>
            <a:endParaRPr lang="en-US" dirty="0"/>
          </a:p>
        </p:txBody>
      </p:sp>
      <p:pic>
        <p:nvPicPr>
          <p:cNvPr id="4" name="Picture 2" descr="Resultado de imagem para Abeso logo"/>
          <p:cNvPicPr>
            <a:picLocks noChangeAspect="1" noChangeArrowheads="1"/>
          </p:cNvPicPr>
          <p:nvPr/>
        </p:nvPicPr>
        <p:blipFill>
          <a:blip r:embed="rId2" cstate="print"/>
          <a:srcRect/>
          <a:stretch>
            <a:fillRect/>
          </a:stretch>
        </p:blipFill>
        <p:spPr bwMode="auto">
          <a:xfrm>
            <a:off x="8100392" y="5769049"/>
            <a:ext cx="792088" cy="792088"/>
          </a:xfrm>
          <a:prstGeom prst="rect">
            <a:avLst/>
          </a:prstGeom>
          <a:noFill/>
        </p:spPr>
      </p:pic>
      <p:pic>
        <p:nvPicPr>
          <p:cNvPr id="19458" name="Picture 2" descr="Resultado de imagem para SBEM logo"/>
          <p:cNvPicPr>
            <a:picLocks noChangeAspect="1" noChangeArrowheads="1"/>
          </p:cNvPicPr>
          <p:nvPr/>
        </p:nvPicPr>
        <p:blipFill>
          <a:blip r:embed="rId3" cstate="print"/>
          <a:srcRect/>
          <a:stretch>
            <a:fillRect/>
          </a:stretch>
        </p:blipFill>
        <p:spPr bwMode="auto">
          <a:xfrm>
            <a:off x="251520" y="5733384"/>
            <a:ext cx="1368151" cy="827753"/>
          </a:xfrm>
          <a:prstGeom prst="rect">
            <a:avLst/>
          </a:prstGeom>
          <a:noFill/>
        </p:spPr>
      </p:pic>
      <p:pic>
        <p:nvPicPr>
          <p:cNvPr id="19460" name="Picture 4" descr="Imagem relacionada"/>
          <p:cNvPicPr>
            <a:picLocks noChangeAspect="1" noChangeArrowheads="1"/>
          </p:cNvPicPr>
          <p:nvPr/>
        </p:nvPicPr>
        <p:blipFill>
          <a:blip r:embed="rId4" cstate="print"/>
          <a:srcRect/>
          <a:stretch>
            <a:fillRect/>
          </a:stretch>
        </p:blipFill>
        <p:spPr bwMode="auto">
          <a:xfrm>
            <a:off x="4140205" y="5661248"/>
            <a:ext cx="1079867" cy="899889"/>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Semáforo X Advertência</a:t>
            </a:r>
            <a:endParaRPr lang="en-US" dirty="0"/>
          </a:p>
        </p:txBody>
      </p:sp>
      <p:pic>
        <p:nvPicPr>
          <p:cNvPr id="9218" name="Picture 2"/>
          <p:cNvPicPr>
            <a:picLocks noChangeAspect="1" noChangeArrowheads="1"/>
          </p:cNvPicPr>
          <p:nvPr/>
        </p:nvPicPr>
        <p:blipFill>
          <a:blip r:embed="rId2" cstate="print"/>
          <a:srcRect l="25177" t="42938" r="24460" b="25563"/>
          <a:stretch>
            <a:fillRect/>
          </a:stretch>
        </p:blipFill>
        <p:spPr bwMode="auto">
          <a:xfrm>
            <a:off x="883840" y="2420888"/>
            <a:ext cx="7576592" cy="2664296"/>
          </a:xfrm>
          <a:prstGeom prst="rect">
            <a:avLst/>
          </a:prstGeom>
          <a:noFill/>
          <a:ln w="9525">
            <a:noFill/>
            <a:miter lim="800000"/>
            <a:headEnd/>
            <a:tailEnd/>
          </a:ln>
        </p:spPr>
      </p:pic>
      <p:sp>
        <p:nvSpPr>
          <p:cNvPr id="4" name="CaixaDeTexto 3"/>
          <p:cNvSpPr txBox="1"/>
          <p:nvPr/>
        </p:nvSpPr>
        <p:spPr>
          <a:xfrm>
            <a:off x="234324" y="6341258"/>
            <a:ext cx="8802172" cy="400110"/>
          </a:xfrm>
          <a:prstGeom prst="rect">
            <a:avLst/>
          </a:prstGeom>
          <a:noFill/>
        </p:spPr>
        <p:txBody>
          <a:bodyPr wrap="square" rtlCol="0">
            <a:spAutoFit/>
          </a:bodyPr>
          <a:lstStyle/>
          <a:p>
            <a:pPr algn="r"/>
            <a:r>
              <a:rPr lang="en-US" sz="1000" dirty="0" err="1" smtClean="0"/>
              <a:t>Arrúa</a:t>
            </a:r>
            <a:r>
              <a:rPr lang="en-US" sz="1000" dirty="0" smtClean="0"/>
              <a:t> A, </a:t>
            </a:r>
            <a:r>
              <a:rPr lang="en-US" sz="1000" dirty="0" err="1" smtClean="0"/>
              <a:t>Curutchet</a:t>
            </a:r>
            <a:r>
              <a:rPr lang="en-US" sz="1000" dirty="0" smtClean="0"/>
              <a:t> MR, Rey N, Barreto P, </a:t>
            </a:r>
            <a:r>
              <a:rPr lang="en-US" sz="1000" dirty="0" err="1" smtClean="0"/>
              <a:t>Golovchenko</a:t>
            </a:r>
            <a:r>
              <a:rPr lang="en-US" sz="1000" dirty="0" smtClean="0"/>
              <a:t> N, </a:t>
            </a:r>
            <a:r>
              <a:rPr lang="en-US" sz="1000" dirty="0" err="1" smtClean="0"/>
              <a:t>Sellanes</a:t>
            </a:r>
            <a:r>
              <a:rPr lang="en-US" sz="1000" dirty="0" smtClean="0"/>
              <a:t> A, </a:t>
            </a:r>
            <a:r>
              <a:rPr lang="en-US" sz="1000" dirty="0" err="1" smtClean="0"/>
              <a:t>Velazco</a:t>
            </a:r>
            <a:r>
              <a:rPr lang="en-US" sz="1000" dirty="0" smtClean="0"/>
              <a:t> G, </a:t>
            </a:r>
            <a:r>
              <a:rPr lang="en-US" sz="1000" dirty="0" err="1" smtClean="0"/>
              <a:t>Winokur</a:t>
            </a:r>
            <a:r>
              <a:rPr lang="en-US" sz="1000" dirty="0" smtClean="0"/>
              <a:t> M, </a:t>
            </a:r>
            <a:r>
              <a:rPr lang="en-US" sz="1000" dirty="0" err="1" smtClean="0"/>
              <a:t>Giménez</a:t>
            </a:r>
            <a:r>
              <a:rPr lang="en-US" sz="1000" dirty="0" smtClean="0"/>
              <a:t> A, Ares G. Impact of front-of-pack nutrition information and label design on children's choice of two snack foods: Comparison of warnings and the traffic-light system. Appetite. 2017 Sep 1;116:139-146.</a:t>
            </a:r>
            <a:endParaRPr lang="en-US" sz="1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Rotulagem </a:t>
            </a:r>
            <a:r>
              <a:rPr lang="pt-BR" dirty="0" smtClean="0"/>
              <a:t>Frontal: Semáforo x Advertência x Necessidades diárias</a:t>
            </a:r>
            <a:endParaRPr lang="en-US" dirty="0"/>
          </a:p>
        </p:txBody>
      </p:sp>
      <p:pic>
        <p:nvPicPr>
          <p:cNvPr id="10242" name="Picture 2"/>
          <p:cNvPicPr>
            <a:picLocks noChangeAspect="1" noChangeArrowheads="1"/>
          </p:cNvPicPr>
          <p:nvPr/>
        </p:nvPicPr>
        <p:blipFill>
          <a:blip r:embed="rId2" cstate="print"/>
          <a:srcRect l="12448" t="22266" r="11178" b="39344"/>
          <a:stretch>
            <a:fillRect/>
          </a:stretch>
        </p:blipFill>
        <p:spPr bwMode="auto">
          <a:xfrm>
            <a:off x="694646" y="1556792"/>
            <a:ext cx="8125826" cy="2296429"/>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l="11895" t="28172" r="14498" b="15719"/>
          <a:stretch>
            <a:fillRect/>
          </a:stretch>
        </p:blipFill>
        <p:spPr bwMode="auto">
          <a:xfrm>
            <a:off x="1835696" y="3933056"/>
            <a:ext cx="5712634" cy="2448272"/>
          </a:xfrm>
          <a:prstGeom prst="rect">
            <a:avLst/>
          </a:prstGeom>
          <a:noFill/>
          <a:ln w="9525">
            <a:noFill/>
            <a:miter lim="800000"/>
            <a:headEnd/>
            <a:tailEnd/>
          </a:ln>
        </p:spPr>
      </p:pic>
      <p:sp>
        <p:nvSpPr>
          <p:cNvPr id="5" name="CaixaDeTexto 4"/>
          <p:cNvSpPr txBox="1"/>
          <p:nvPr/>
        </p:nvSpPr>
        <p:spPr>
          <a:xfrm>
            <a:off x="306332" y="6413266"/>
            <a:ext cx="8802172" cy="400110"/>
          </a:xfrm>
          <a:prstGeom prst="rect">
            <a:avLst/>
          </a:prstGeom>
          <a:noFill/>
        </p:spPr>
        <p:txBody>
          <a:bodyPr wrap="square" rtlCol="0">
            <a:spAutoFit/>
          </a:bodyPr>
          <a:lstStyle/>
          <a:p>
            <a:pPr algn="r"/>
            <a:r>
              <a:rPr lang="en-US" sz="1000" dirty="0" err="1" smtClean="0"/>
              <a:t>Arrúa</a:t>
            </a:r>
            <a:r>
              <a:rPr lang="en-US" sz="1000" dirty="0" smtClean="0"/>
              <a:t> </a:t>
            </a:r>
            <a:r>
              <a:rPr lang="en-US" sz="1000" dirty="0" smtClean="0"/>
              <a:t>A, </a:t>
            </a:r>
            <a:r>
              <a:rPr lang="en-US" sz="1000" dirty="0" err="1" smtClean="0"/>
              <a:t>Machín</a:t>
            </a:r>
            <a:r>
              <a:rPr lang="en-US" sz="1000" dirty="0" smtClean="0"/>
              <a:t> L, </a:t>
            </a:r>
            <a:r>
              <a:rPr lang="en-US" sz="1000" dirty="0" err="1" smtClean="0"/>
              <a:t>Curutchet</a:t>
            </a:r>
            <a:r>
              <a:rPr lang="en-US" sz="1000" dirty="0" smtClean="0"/>
              <a:t> MR, </a:t>
            </a:r>
            <a:r>
              <a:rPr lang="en-US" sz="1000" dirty="0" err="1" smtClean="0"/>
              <a:t>Martínez</a:t>
            </a:r>
            <a:r>
              <a:rPr lang="en-US" sz="1000" dirty="0" smtClean="0"/>
              <a:t> J, </a:t>
            </a:r>
            <a:r>
              <a:rPr lang="en-US" sz="1000" dirty="0" err="1" smtClean="0"/>
              <a:t>Antúnez</a:t>
            </a:r>
            <a:r>
              <a:rPr lang="en-US" sz="1000" dirty="0" smtClean="0"/>
              <a:t> L, </a:t>
            </a:r>
            <a:r>
              <a:rPr lang="en-US" sz="1000" dirty="0" err="1" smtClean="0"/>
              <a:t>Alcaire</a:t>
            </a:r>
            <a:r>
              <a:rPr lang="en-US" sz="1000" dirty="0" smtClean="0"/>
              <a:t> F, </a:t>
            </a:r>
            <a:r>
              <a:rPr lang="en-US" sz="1000" dirty="0" err="1" smtClean="0"/>
              <a:t>Giménez</a:t>
            </a:r>
            <a:r>
              <a:rPr lang="en-US" sz="1000" dirty="0" smtClean="0"/>
              <a:t> A, Ares G. Warnings as a directive front-of-pack nutrition </a:t>
            </a:r>
            <a:r>
              <a:rPr lang="en-US" sz="1000" dirty="0" err="1" smtClean="0"/>
              <a:t>labelling</a:t>
            </a:r>
            <a:r>
              <a:rPr lang="en-US" sz="1000" dirty="0" smtClean="0"/>
              <a:t> scheme: comparison with the Guideline Daily Amount and traffic-light systems. Public Health </a:t>
            </a:r>
            <a:r>
              <a:rPr lang="en-US" sz="1000" dirty="0" err="1" smtClean="0"/>
              <a:t>Nutr</a:t>
            </a:r>
            <a:r>
              <a:rPr lang="en-US" sz="1000" dirty="0" smtClean="0"/>
              <a:t>. 2017 Jun 19:1-10.</a:t>
            </a:r>
            <a:endParaRPr lang="en-US" sz="1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pt-BR" sz="3200" dirty="0" smtClean="0">
                <a:solidFill>
                  <a:schemeClr val="accent4">
                    <a:lumMod val="75000"/>
                  </a:schemeClr>
                </a:solidFill>
              </a:rPr>
              <a:t>Semáforo x Advertência x Necessidades diárias: escores de </a:t>
            </a:r>
            <a:r>
              <a:rPr lang="pt-BR" sz="3200" dirty="0" err="1" smtClean="0">
                <a:solidFill>
                  <a:schemeClr val="accent4">
                    <a:lumMod val="75000"/>
                  </a:schemeClr>
                </a:solidFill>
              </a:rPr>
              <a:t>saudabilidade</a:t>
            </a:r>
            <a:r>
              <a:rPr lang="pt-BR" sz="3200" dirty="0" smtClean="0">
                <a:solidFill>
                  <a:schemeClr val="accent4">
                    <a:lumMod val="75000"/>
                  </a:schemeClr>
                </a:solidFill>
              </a:rPr>
              <a:t> e </a:t>
            </a:r>
            <a:r>
              <a:rPr lang="pt-BR" sz="3200" dirty="0" err="1" smtClean="0">
                <a:solidFill>
                  <a:schemeClr val="accent4">
                    <a:lumMod val="75000"/>
                  </a:schemeClr>
                </a:solidFill>
              </a:rPr>
              <a:t>frequencia</a:t>
            </a:r>
            <a:r>
              <a:rPr lang="pt-BR" sz="3200" dirty="0" smtClean="0">
                <a:solidFill>
                  <a:schemeClr val="accent4">
                    <a:lumMod val="75000"/>
                  </a:schemeClr>
                </a:solidFill>
              </a:rPr>
              <a:t> de consumo</a:t>
            </a:r>
            <a:endParaRPr lang="en-US" sz="3200" dirty="0">
              <a:solidFill>
                <a:schemeClr val="accent4">
                  <a:lumMod val="75000"/>
                </a:schemeClr>
              </a:solidFill>
            </a:endParaRPr>
          </a:p>
        </p:txBody>
      </p:sp>
      <p:pic>
        <p:nvPicPr>
          <p:cNvPr id="11266" name="Picture 2"/>
          <p:cNvPicPr>
            <a:picLocks noChangeAspect="1" noChangeArrowheads="1"/>
          </p:cNvPicPr>
          <p:nvPr/>
        </p:nvPicPr>
        <p:blipFill>
          <a:blip r:embed="rId2" cstate="print"/>
          <a:srcRect l="16322" t="26203" r="29722" b="19657"/>
          <a:stretch>
            <a:fillRect/>
          </a:stretch>
        </p:blipFill>
        <p:spPr bwMode="auto">
          <a:xfrm>
            <a:off x="2483768" y="1610095"/>
            <a:ext cx="4372960" cy="2466977"/>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l="42252" t="25391" r="3512" b="23422"/>
          <a:stretch>
            <a:fillRect/>
          </a:stretch>
        </p:blipFill>
        <p:spPr bwMode="auto">
          <a:xfrm>
            <a:off x="2467150" y="4005064"/>
            <a:ext cx="4553122" cy="2415942"/>
          </a:xfrm>
          <a:prstGeom prst="rect">
            <a:avLst/>
          </a:prstGeom>
          <a:noFill/>
          <a:ln w="9525">
            <a:noFill/>
            <a:miter lim="800000"/>
            <a:headEnd/>
            <a:tailEnd/>
          </a:ln>
        </p:spPr>
      </p:pic>
      <p:sp>
        <p:nvSpPr>
          <p:cNvPr id="5" name="CaixaDeTexto 4"/>
          <p:cNvSpPr txBox="1"/>
          <p:nvPr/>
        </p:nvSpPr>
        <p:spPr>
          <a:xfrm>
            <a:off x="306332" y="6413266"/>
            <a:ext cx="8802172" cy="400110"/>
          </a:xfrm>
          <a:prstGeom prst="rect">
            <a:avLst/>
          </a:prstGeom>
          <a:noFill/>
        </p:spPr>
        <p:txBody>
          <a:bodyPr wrap="square" rtlCol="0">
            <a:spAutoFit/>
          </a:bodyPr>
          <a:lstStyle/>
          <a:p>
            <a:pPr algn="r"/>
            <a:r>
              <a:rPr lang="en-US" sz="1000" dirty="0" err="1" smtClean="0"/>
              <a:t>Arrúa</a:t>
            </a:r>
            <a:r>
              <a:rPr lang="en-US" sz="1000" dirty="0" smtClean="0"/>
              <a:t> </a:t>
            </a:r>
            <a:r>
              <a:rPr lang="en-US" sz="1000" dirty="0" smtClean="0"/>
              <a:t>A, </a:t>
            </a:r>
            <a:r>
              <a:rPr lang="en-US" sz="1000" dirty="0" err="1" smtClean="0"/>
              <a:t>Machín</a:t>
            </a:r>
            <a:r>
              <a:rPr lang="en-US" sz="1000" dirty="0" smtClean="0"/>
              <a:t> L, </a:t>
            </a:r>
            <a:r>
              <a:rPr lang="en-US" sz="1000" dirty="0" err="1" smtClean="0"/>
              <a:t>Curutchet</a:t>
            </a:r>
            <a:r>
              <a:rPr lang="en-US" sz="1000" dirty="0" smtClean="0"/>
              <a:t> MR, </a:t>
            </a:r>
            <a:r>
              <a:rPr lang="en-US" sz="1000" dirty="0" err="1" smtClean="0"/>
              <a:t>Martínez</a:t>
            </a:r>
            <a:r>
              <a:rPr lang="en-US" sz="1000" dirty="0" smtClean="0"/>
              <a:t> J, </a:t>
            </a:r>
            <a:r>
              <a:rPr lang="en-US" sz="1000" dirty="0" err="1" smtClean="0"/>
              <a:t>Antúnez</a:t>
            </a:r>
            <a:r>
              <a:rPr lang="en-US" sz="1000" dirty="0" smtClean="0"/>
              <a:t> L, </a:t>
            </a:r>
            <a:r>
              <a:rPr lang="en-US" sz="1000" dirty="0" err="1" smtClean="0"/>
              <a:t>Alcaire</a:t>
            </a:r>
            <a:r>
              <a:rPr lang="en-US" sz="1000" dirty="0" smtClean="0"/>
              <a:t> F, </a:t>
            </a:r>
            <a:r>
              <a:rPr lang="en-US" sz="1000" dirty="0" err="1" smtClean="0"/>
              <a:t>Giménez</a:t>
            </a:r>
            <a:r>
              <a:rPr lang="en-US" sz="1000" dirty="0" smtClean="0"/>
              <a:t> A, Ares G. Warnings as a directive front-of-pack nutrition </a:t>
            </a:r>
            <a:r>
              <a:rPr lang="en-US" sz="1000" dirty="0" err="1" smtClean="0"/>
              <a:t>labelling</a:t>
            </a:r>
            <a:r>
              <a:rPr lang="en-US" sz="1000" dirty="0" smtClean="0"/>
              <a:t> scheme: comparison with the Guideline Daily Amount and traffic-light systems. Public Health </a:t>
            </a:r>
            <a:r>
              <a:rPr lang="en-US" sz="1000" dirty="0" err="1" smtClean="0"/>
              <a:t>Nutr</a:t>
            </a:r>
            <a:r>
              <a:rPr lang="en-US" sz="1000" dirty="0" smtClean="0"/>
              <a:t>. 2017 Jun 19:1-10.</a:t>
            </a:r>
            <a:endParaRPr lang="en-US" sz="1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Experiência: Sul da </a:t>
            </a:r>
            <a:r>
              <a:rPr lang="pt-BR" dirty="0" err="1" smtClean="0"/>
              <a:t>California</a:t>
            </a:r>
            <a:endParaRPr lang="en-US" dirty="0"/>
          </a:p>
        </p:txBody>
      </p:sp>
      <p:sp>
        <p:nvSpPr>
          <p:cNvPr id="3" name="Espaço Reservado para Conteúdo 2"/>
          <p:cNvSpPr>
            <a:spLocks noGrp="1"/>
          </p:cNvSpPr>
          <p:nvPr>
            <p:ph idx="1"/>
          </p:nvPr>
        </p:nvSpPr>
        <p:spPr/>
        <p:txBody>
          <a:bodyPr>
            <a:normAutofit fontScale="92500" lnSpcReduction="20000"/>
          </a:bodyPr>
          <a:lstStyle/>
          <a:p>
            <a:r>
              <a:rPr lang="en-US" dirty="0" smtClean="0"/>
              <a:t>N= 1.331.931 </a:t>
            </a:r>
          </a:p>
          <a:p>
            <a:endParaRPr lang="pt-BR" dirty="0" smtClean="0"/>
          </a:p>
          <a:p>
            <a:r>
              <a:rPr lang="pt-BR" dirty="0" smtClean="0"/>
              <a:t>Idade: 2-19 anos</a:t>
            </a:r>
          </a:p>
          <a:p>
            <a:endParaRPr lang="pt-BR" dirty="0" smtClean="0"/>
          </a:p>
          <a:p>
            <a:r>
              <a:rPr lang="pt-BR" dirty="0" smtClean="0"/>
              <a:t>Método:</a:t>
            </a:r>
          </a:p>
          <a:p>
            <a:pPr lvl="1"/>
            <a:r>
              <a:rPr lang="pt-BR" dirty="0" smtClean="0"/>
              <a:t>Rastreio eletrônico</a:t>
            </a:r>
            <a:r>
              <a:rPr lang="en-US" dirty="0" smtClean="0"/>
              <a:t> </a:t>
            </a:r>
            <a:r>
              <a:rPr lang="en-US" dirty="0" err="1" smtClean="0"/>
              <a:t>para</a:t>
            </a:r>
            <a:r>
              <a:rPr lang="en-US" dirty="0" smtClean="0"/>
              <a:t> </a:t>
            </a:r>
            <a:r>
              <a:rPr lang="en-US" dirty="0" err="1" smtClean="0"/>
              <a:t>diagnóstico</a:t>
            </a:r>
            <a:r>
              <a:rPr lang="en-US" dirty="0" smtClean="0"/>
              <a:t> e </a:t>
            </a:r>
            <a:r>
              <a:rPr lang="en-US" dirty="0" err="1" smtClean="0"/>
              <a:t>aconselhamento</a:t>
            </a:r>
            <a:endParaRPr lang="en-US" dirty="0" smtClean="0"/>
          </a:p>
          <a:p>
            <a:pPr lvl="1"/>
            <a:r>
              <a:rPr lang="pt-BR" dirty="0" smtClean="0"/>
              <a:t>Disponibilidade de material educacional para impressão </a:t>
            </a:r>
          </a:p>
          <a:p>
            <a:pPr lvl="1"/>
            <a:r>
              <a:rPr lang="pt-BR" dirty="0" smtClean="0"/>
              <a:t>Objetivo básico:</a:t>
            </a:r>
            <a:r>
              <a:rPr lang="pt-BR" dirty="0" smtClean="0"/>
              <a:t> </a:t>
            </a:r>
            <a:r>
              <a:rPr lang="pt-BR" dirty="0" smtClean="0"/>
              <a:t>5,2,1 e quase 0.</a:t>
            </a:r>
          </a:p>
        </p:txBody>
      </p:sp>
      <p:sp>
        <p:nvSpPr>
          <p:cNvPr id="4" name="CaixaDeTexto 3"/>
          <p:cNvSpPr txBox="1"/>
          <p:nvPr/>
        </p:nvSpPr>
        <p:spPr>
          <a:xfrm>
            <a:off x="179512" y="6525344"/>
            <a:ext cx="8892480" cy="246221"/>
          </a:xfrm>
          <a:prstGeom prst="rect">
            <a:avLst/>
          </a:prstGeom>
          <a:noFill/>
        </p:spPr>
        <p:txBody>
          <a:bodyPr wrap="square" rtlCol="0">
            <a:spAutoFit/>
          </a:bodyPr>
          <a:lstStyle/>
          <a:p>
            <a:pPr algn="r"/>
            <a:r>
              <a:rPr lang="en-US" sz="1000" dirty="0" err="1" smtClean="0"/>
              <a:t>Koebnick</a:t>
            </a:r>
            <a:r>
              <a:rPr lang="en-US" sz="1000" dirty="0" smtClean="0"/>
              <a:t> C, Mohan YD, Li X, Young DR. Secular Trends of Overweight and Obesity in Young Southern Californians 2008-2013. J </a:t>
            </a:r>
            <a:r>
              <a:rPr lang="en-US" sz="1000" dirty="0" err="1" smtClean="0"/>
              <a:t>Pediatr</a:t>
            </a:r>
            <a:r>
              <a:rPr lang="en-US" sz="1000" dirty="0" smtClean="0"/>
              <a:t>. 2015 Dec;167(6):1264-71.e2. </a:t>
            </a:r>
            <a:endParaRPr lang="en-US" sz="1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5,2,1 e quase 0</a:t>
            </a:r>
            <a:endParaRPr lang="en-US" dirty="0"/>
          </a:p>
        </p:txBody>
      </p:sp>
      <p:graphicFrame>
        <p:nvGraphicFramePr>
          <p:cNvPr id="4" name="Espaço Reservado para Conteúdo 3"/>
          <p:cNvGraphicFramePr>
            <a:graphicFrameLocks noGrp="1"/>
          </p:cNvGraphicFramePr>
          <p:nvPr>
            <p:ph idx="1"/>
          </p:nvPr>
        </p:nvGraphicFramePr>
        <p:xfrm>
          <a:off x="-180528" y="1600200"/>
          <a:ext cx="9227368"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aixaDeTexto 4"/>
          <p:cNvSpPr txBox="1"/>
          <p:nvPr/>
        </p:nvSpPr>
        <p:spPr>
          <a:xfrm>
            <a:off x="179512" y="6525344"/>
            <a:ext cx="8892480" cy="246221"/>
          </a:xfrm>
          <a:prstGeom prst="rect">
            <a:avLst/>
          </a:prstGeom>
          <a:noFill/>
        </p:spPr>
        <p:txBody>
          <a:bodyPr wrap="square" rtlCol="0">
            <a:spAutoFit/>
          </a:bodyPr>
          <a:lstStyle/>
          <a:p>
            <a:pPr algn="r"/>
            <a:r>
              <a:rPr lang="en-US" sz="1000" dirty="0" err="1" smtClean="0"/>
              <a:t>Koebnick</a:t>
            </a:r>
            <a:r>
              <a:rPr lang="en-US" sz="1000" dirty="0" smtClean="0"/>
              <a:t> C, Mohan YD, Li X, Young DR. Secular Trends of Overweight and Obesity in Young Southern Californians 2008-2013. J </a:t>
            </a:r>
            <a:r>
              <a:rPr lang="en-US" sz="1000" dirty="0" err="1" smtClean="0"/>
              <a:t>Pediatr</a:t>
            </a:r>
            <a:r>
              <a:rPr lang="en-US" sz="1000" dirty="0" smtClean="0"/>
              <a:t>. 2015 Dec;167(6):1264-71.e2. </a:t>
            </a:r>
            <a:endParaRPr lang="en-US" sz="1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l="24624" t="20297" r="7857" b="9813"/>
          <a:stretch>
            <a:fillRect/>
          </a:stretch>
        </p:blipFill>
        <p:spPr bwMode="auto">
          <a:xfrm>
            <a:off x="179512" y="1412776"/>
            <a:ext cx="8784976" cy="5112568"/>
          </a:xfrm>
          <a:prstGeom prst="rect">
            <a:avLst/>
          </a:prstGeom>
          <a:noFill/>
          <a:ln w="9525">
            <a:noFill/>
            <a:miter lim="800000"/>
            <a:headEnd/>
            <a:tailEnd/>
          </a:ln>
        </p:spPr>
      </p:pic>
      <p:sp>
        <p:nvSpPr>
          <p:cNvPr id="4" name="CaixaDeTexto 3"/>
          <p:cNvSpPr txBox="1"/>
          <p:nvPr/>
        </p:nvSpPr>
        <p:spPr>
          <a:xfrm>
            <a:off x="179512" y="6525344"/>
            <a:ext cx="8892480" cy="246221"/>
          </a:xfrm>
          <a:prstGeom prst="rect">
            <a:avLst/>
          </a:prstGeom>
          <a:noFill/>
        </p:spPr>
        <p:txBody>
          <a:bodyPr wrap="square" rtlCol="0">
            <a:spAutoFit/>
          </a:bodyPr>
          <a:lstStyle/>
          <a:p>
            <a:pPr algn="r"/>
            <a:r>
              <a:rPr lang="en-US" sz="1000" dirty="0" err="1" smtClean="0"/>
              <a:t>Koebnick</a:t>
            </a:r>
            <a:r>
              <a:rPr lang="en-US" sz="1000" dirty="0" smtClean="0"/>
              <a:t> C, Mohan YD, Li X, Young DR. Secular Trends of Overweight and Obesity in Young Southern Californians 2008-2013. J </a:t>
            </a:r>
            <a:r>
              <a:rPr lang="en-US" sz="1000" dirty="0" err="1" smtClean="0"/>
              <a:t>Pediatr</a:t>
            </a:r>
            <a:r>
              <a:rPr lang="en-US" sz="1000" dirty="0" smtClean="0"/>
              <a:t>. 2015 Dec;167(6):1264-71.e2. </a:t>
            </a:r>
            <a:endParaRPr lang="en-US" sz="1000" dirty="0"/>
          </a:p>
        </p:txBody>
      </p:sp>
      <p:sp>
        <p:nvSpPr>
          <p:cNvPr id="6" name="Título 1"/>
          <p:cNvSpPr>
            <a:spLocks noGrp="1"/>
          </p:cNvSpPr>
          <p:nvPr>
            <p:ph type="title"/>
          </p:nvPr>
        </p:nvSpPr>
        <p:spPr/>
        <p:txBody>
          <a:bodyPr>
            <a:normAutofit fontScale="90000"/>
          </a:bodyPr>
          <a:lstStyle/>
          <a:p>
            <a:r>
              <a:rPr lang="pt-BR" dirty="0" smtClean="0"/>
              <a:t>Redução da Prevalência de excesso de peso</a:t>
            </a:r>
            <a:endParaRPr lang="en-US" dirty="0"/>
          </a:p>
        </p:txBody>
      </p:sp>
      <p:sp>
        <p:nvSpPr>
          <p:cNvPr id="7" name="Elipse 6"/>
          <p:cNvSpPr/>
          <p:nvPr/>
        </p:nvSpPr>
        <p:spPr>
          <a:xfrm>
            <a:off x="7092280" y="1556792"/>
            <a:ext cx="1331640"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Redução da Prevalência de obesidade</a:t>
            </a:r>
            <a:endParaRPr lang="en-US" dirty="0"/>
          </a:p>
        </p:txBody>
      </p:sp>
      <p:pic>
        <p:nvPicPr>
          <p:cNvPr id="14338" name="Picture 2"/>
          <p:cNvPicPr>
            <a:picLocks noChangeAspect="1" noChangeArrowheads="1"/>
          </p:cNvPicPr>
          <p:nvPr/>
        </p:nvPicPr>
        <p:blipFill>
          <a:blip r:embed="rId2" cstate="print"/>
          <a:srcRect l="23517" t="15708" r="7857" b="12766"/>
          <a:stretch>
            <a:fillRect/>
          </a:stretch>
        </p:blipFill>
        <p:spPr bwMode="auto">
          <a:xfrm>
            <a:off x="395536" y="1700808"/>
            <a:ext cx="8233226" cy="4824536"/>
          </a:xfrm>
          <a:prstGeom prst="rect">
            <a:avLst/>
          </a:prstGeom>
          <a:noFill/>
          <a:ln w="9525">
            <a:noFill/>
            <a:miter lim="800000"/>
            <a:headEnd/>
            <a:tailEnd/>
          </a:ln>
        </p:spPr>
      </p:pic>
      <p:sp>
        <p:nvSpPr>
          <p:cNvPr id="4" name="CaixaDeTexto 3"/>
          <p:cNvSpPr txBox="1"/>
          <p:nvPr/>
        </p:nvSpPr>
        <p:spPr>
          <a:xfrm>
            <a:off x="179512" y="6525344"/>
            <a:ext cx="8892480" cy="246221"/>
          </a:xfrm>
          <a:prstGeom prst="rect">
            <a:avLst/>
          </a:prstGeom>
          <a:noFill/>
        </p:spPr>
        <p:txBody>
          <a:bodyPr wrap="square" rtlCol="0">
            <a:spAutoFit/>
          </a:bodyPr>
          <a:lstStyle/>
          <a:p>
            <a:pPr algn="r"/>
            <a:r>
              <a:rPr lang="en-US" sz="1000" dirty="0" err="1" smtClean="0"/>
              <a:t>Koebnick</a:t>
            </a:r>
            <a:r>
              <a:rPr lang="en-US" sz="1000" dirty="0" smtClean="0"/>
              <a:t> C, Mohan YD, Li X, Young DR. Secular Trends of Overweight and Obesity in Young Southern Californians 2008-2013. J </a:t>
            </a:r>
            <a:r>
              <a:rPr lang="en-US" sz="1000" dirty="0" err="1" smtClean="0"/>
              <a:t>Pediatr</a:t>
            </a:r>
            <a:r>
              <a:rPr lang="en-US" sz="1000" dirty="0" smtClean="0"/>
              <a:t>. 2015 Dec;167(6):1264-71.e2. </a:t>
            </a:r>
            <a:endParaRPr lang="en-US" sz="1000" dirty="0"/>
          </a:p>
        </p:txBody>
      </p:sp>
      <p:sp>
        <p:nvSpPr>
          <p:cNvPr id="5" name="Elipse 4"/>
          <p:cNvSpPr/>
          <p:nvPr/>
        </p:nvSpPr>
        <p:spPr>
          <a:xfrm>
            <a:off x="6876256" y="1556792"/>
            <a:ext cx="1331640"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normAutofit fontScale="90000"/>
          </a:bodyPr>
          <a:lstStyle/>
          <a:p>
            <a:r>
              <a:rPr lang="pt-BR" dirty="0" smtClean="0">
                <a:solidFill>
                  <a:srgbClr val="7030A0"/>
                </a:solidFill>
              </a:rPr>
              <a:t>Experiências em tratamento da Obesidade</a:t>
            </a:r>
            <a:r>
              <a:rPr lang="en-US" dirty="0" smtClean="0"/>
              <a:t/>
            </a:r>
            <a:br>
              <a:rPr lang="en-US" dirty="0" smtClean="0"/>
            </a:br>
            <a:endParaRPr lang="en-US" dirty="0"/>
          </a:p>
        </p:txBody>
      </p:sp>
      <p:sp>
        <p:nvSpPr>
          <p:cNvPr id="7" name="Espaço Reservado para Texto 6"/>
          <p:cNvSpPr>
            <a:spLocks noGrp="1"/>
          </p:cNvSpPr>
          <p:nvPr>
            <p:ph type="body" idx="1"/>
          </p:nvPr>
        </p:nvSpPr>
        <p:spPr/>
        <p:txBody>
          <a:bodyPr/>
          <a:lstStyle/>
          <a:p>
            <a:r>
              <a:rPr lang="pt-BR" dirty="0" smtClean="0"/>
              <a:t>20 milhões de brasileiros adultos não podem ser negligenciados!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ítulo 1"/>
          <p:cNvSpPr>
            <a:spLocks noGrp="1"/>
          </p:cNvSpPr>
          <p:nvPr>
            <p:ph type="title"/>
          </p:nvPr>
        </p:nvSpPr>
        <p:spPr>
          <a:xfrm>
            <a:off x="0" y="274638"/>
            <a:ext cx="9144000" cy="784225"/>
          </a:xfrm>
        </p:spPr>
        <p:txBody>
          <a:bodyPr/>
          <a:lstStyle/>
          <a:p>
            <a:r>
              <a:rPr lang="pt-BR" altLang="pt-BR" sz="3600" smtClean="0">
                <a:ea typeface="ＭＳ Ｐゴシック" pitchFamily="34" charset="-128"/>
                <a:cs typeface="Arial" pitchFamily="34" charset="0"/>
              </a:rPr>
              <a:t>História natural da perda de peso</a:t>
            </a:r>
          </a:p>
        </p:txBody>
      </p:sp>
      <p:sp>
        <p:nvSpPr>
          <p:cNvPr id="13315" name="CaixaDeTexto 28"/>
          <p:cNvSpPr txBox="1">
            <a:spLocks noChangeArrowheads="1"/>
          </p:cNvSpPr>
          <p:nvPr/>
        </p:nvSpPr>
        <p:spPr bwMode="auto">
          <a:xfrm>
            <a:off x="6318250" y="6559550"/>
            <a:ext cx="2790825" cy="261938"/>
          </a:xfrm>
          <a:prstGeom prst="rect">
            <a:avLst/>
          </a:prstGeom>
          <a:noFill/>
          <a:ln w="9525">
            <a:noFill/>
            <a:miter lim="800000"/>
            <a:headEnd/>
            <a:tailEnd/>
          </a:ln>
        </p:spPr>
        <p:txBody>
          <a:bodyPr wrap="none">
            <a:spAutoFit/>
          </a:bodyPr>
          <a:lstStyle/>
          <a:p>
            <a:pPr algn="r" eaLnBrk="1" hangingPunct="1"/>
            <a:r>
              <a:rPr lang="sv-SE" altLang="pt-BR" sz="1100" u="none" dirty="0">
                <a:solidFill>
                  <a:srgbClr val="655292"/>
                </a:solidFill>
                <a:latin typeface="Calibri" pitchFamily="34" charset="0"/>
                <a:cs typeface="Arial" pitchFamily="34" charset="0"/>
              </a:rPr>
              <a:t>Wing &amp; Hill. Annu Rev Nutr. 2001(21):323–41</a:t>
            </a:r>
            <a:endParaRPr lang="pt-BR" altLang="pt-BR" sz="1100" u="none" dirty="0">
              <a:solidFill>
                <a:srgbClr val="655292"/>
              </a:solidFill>
              <a:latin typeface="Calibri" pitchFamily="34" charset="0"/>
              <a:cs typeface="Arial" pitchFamily="34" charset="0"/>
            </a:endParaRPr>
          </a:p>
        </p:txBody>
      </p:sp>
      <p:cxnSp>
        <p:nvCxnSpPr>
          <p:cNvPr id="51" name="Conector reto 50"/>
          <p:cNvCxnSpPr/>
          <p:nvPr/>
        </p:nvCxnSpPr>
        <p:spPr>
          <a:xfrm rot="5400000">
            <a:off x="-131762" y="3594100"/>
            <a:ext cx="3500438" cy="15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Conector reto 51"/>
          <p:cNvCxnSpPr/>
          <p:nvPr/>
        </p:nvCxnSpPr>
        <p:spPr>
          <a:xfrm>
            <a:off x="1428750" y="5130800"/>
            <a:ext cx="6215063"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Forma livre 52"/>
          <p:cNvSpPr/>
          <p:nvPr/>
        </p:nvSpPr>
        <p:spPr>
          <a:xfrm rot="347140">
            <a:off x="1519238" y="2867025"/>
            <a:ext cx="6116637" cy="2098675"/>
          </a:xfrm>
          <a:custGeom>
            <a:avLst/>
            <a:gdLst>
              <a:gd name="connsiteX0" fmla="*/ 0 w 6553200"/>
              <a:gd name="connsiteY0" fmla="*/ 158045 h 2807170"/>
              <a:gd name="connsiteX1" fmla="*/ 1230489 w 6553200"/>
              <a:gd name="connsiteY1" fmla="*/ 2765778 h 2807170"/>
              <a:gd name="connsiteX2" fmla="*/ 5768622 w 6553200"/>
              <a:gd name="connsiteY2" fmla="*/ 406400 h 2807170"/>
              <a:gd name="connsiteX3" fmla="*/ 5937956 w 6553200"/>
              <a:gd name="connsiteY3" fmla="*/ 327378 h 2807170"/>
              <a:gd name="connsiteX4" fmla="*/ 5937956 w 6553200"/>
              <a:gd name="connsiteY4" fmla="*/ 327378 h 2807170"/>
              <a:gd name="connsiteX5" fmla="*/ 5937956 w 6553200"/>
              <a:gd name="connsiteY5" fmla="*/ 304800 h 280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3200" h="2807170">
                <a:moveTo>
                  <a:pt x="0" y="158045"/>
                </a:moveTo>
                <a:cubicBezTo>
                  <a:pt x="134526" y="1441215"/>
                  <a:pt x="269052" y="2724386"/>
                  <a:pt x="1230489" y="2765778"/>
                </a:cubicBezTo>
                <a:cubicBezTo>
                  <a:pt x="2191926" y="2807170"/>
                  <a:pt x="4984044" y="812800"/>
                  <a:pt x="5768622" y="406400"/>
                </a:cubicBezTo>
                <a:cubicBezTo>
                  <a:pt x="6553200" y="0"/>
                  <a:pt x="5937956" y="327378"/>
                  <a:pt x="5937956" y="327378"/>
                </a:cubicBezTo>
                <a:lnTo>
                  <a:pt x="5937956" y="327378"/>
                </a:lnTo>
                <a:lnTo>
                  <a:pt x="5937956" y="304800"/>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sz="1800" u="none"/>
          </a:p>
        </p:txBody>
      </p:sp>
      <p:cxnSp>
        <p:nvCxnSpPr>
          <p:cNvPr id="54" name="Conector reto 53"/>
          <p:cNvCxnSpPr/>
          <p:nvPr/>
        </p:nvCxnSpPr>
        <p:spPr>
          <a:xfrm flipV="1">
            <a:off x="3000375" y="4344988"/>
            <a:ext cx="4071938" cy="357187"/>
          </a:xfrm>
          <a:prstGeom prst="line">
            <a:avLst/>
          </a:prstGeom>
          <a:ln w="5715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55" name="CaixaDeTexto 54"/>
          <p:cNvSpPr txBox="1"/>
          <p:nvPr/>
        </p:nvSpPr>
        <p:spPr>
          <a:xfrm>
            <a:off x="928688" y="1773238"/>
            <a:ext cx="711200" cy="369887"/>
          </a:xfrm>
          <a:prstGeom prst="rect">
            <a:avLst/>
          </a:prstGeom>
          <a:noFill/>
        </p:spPr>
        <p:txBody>
          <a:bodyPr wrap="none">
            <a:spAutoFit/>
          </a:bodyPr>
          <a:lstStyle/>
          <a:p>
            <a:pPr>
              <a:defRPr/>
            </a:pPr>
            <a:r>
              <a:rPr lang="pt-BR" sz="1800" u="none" dirty="0">
                <a:latin typeface="+mn-lt"/>
              </a:rPr>
              <a:t>Peso</a:t>
            </a:r>
          </a:p>
        </p:txBody>
      </p:sp>
      <p:sp>
        <p:nvSpPr>
          <p:cNvPr id="56" name="CaixaDeTexto 55"/>
          <p:cNvSpPr txBox="1"/>
          <p:nvPr/>
        </p:nvSpPr>
        <p:spPr>
          <a:xfrm>
            <a:off x="6858000" y="5202238"/>
            <a:ext cx="877888" cy="369887"/>
          </a:xfrm>
          <a:prstGeom prst="rect">
            <a:avLst/>
          </a:prstGeom>
          <a:noFill/>
        </p:spPr>
        <p:txBody>
          <a:bodyPr wrap="none">
            <a:spAutoFit/>
          </a:bodyPr>
          <a:lstStyle/>
          <a:p>
            <a:pPr>
              <a:defRPr/>
            </a:pPr>
            <a:r>
              <a:rPr lang="pt-BR" sz="1800" u="none" dirty="0">
                <a:latin typeface="+mn-lt"/>
              </a:rPr>
              <a:t>Tempo</a:t>
            </a:r>
          </a:p>
        </p:txBody>
      </p:sp>
      <p:sp>
        <p:nvSpPr>
          <p:cNvPr id="57" name="CaixaDeTexto 56"/>
          <p:cNvSpPr txBox="1"/>
          <p:nvPr/>
        </p:nvSpPr>
        <p:spPr>
          <a:xfrm>
            <a:off x="7572375" y="4059238"/>
            <a:ext cx="646113" cy="369887"/>
          </a:xfrm>
          <a:prstGeom prst="rect">
            <a:avLst/>
          </a:prstGeom>
          <a:noFill/>
        </p:spPr>
        <p:txBody>
          <a:bodyPr wrap="none">
            <a:spAutoFit/>
          </a:bodyPr>
          <a:lstStyle/>
          <a:p>
            <a:pPr>
              <a:defRPr/>
            </a:pPr>
            <a:r>
              <a:rPr lang="pt-BR" sz="1800" u="none" dirty="0">
                <a:latin typeface="+mn-lt"/>
              </a:rPr>
              <a:t>21%</a:t>
            </a:r>
          </a:p>
        </p:txBody>
      </p:sp>
      <p:sp>
        <p:nvSpPr>
          <p:cNvPr id="58" name="CaixaDeTexto 57"/>
          <p:cNvSpPr txBox="1"/>
          <p:nvPr/>
        </p:nvSpPr>
        <p:spPr>
          <a:xfrm>
            <a:off x="7572375" y="3059113"/>
            <a:ext cx="646113" cy="369887"/>
          </a:xfrm>
          <a:prstGeom prst="rect">
            <a:avLst/>
          </a:prstGeom>
          <a:noFill/>
        </p:spPr>
        <p:txBody>
          <a:bodyPr wrap="none">
            <a:spAutoFit/>
          </a:bodyPr>
          <a:lstStyle/>
          <a:p>
            <a:pPr>
              <a:defRPr/>
            </a:pPr>
            <a:r>
              <a:rPr lang="pt-BR" sz="1800" u="none" dirty="0">
                <a:latin typeface="+mn-lt"/>
              </a:rPr>
              <a:t>79%</a:t>
            </a:r>
          </a:p>
        </p:txBody>
      </p:sp>
      <p:sp useBgFill="1">
        <p:nvSpPr>
          <p:cNvPr id="59" name="Retângulo 58"/>
          <p:cNvSpPr/>
          <p:nvPr/>
        </p:nvSpPr>
        <p:spPr>
          <a:xfrm>
            <a:off x="3000375" y="1844675"/>
            <a:ext cx="5429250" cy="32146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800" u="none"/>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2" fill="hold" grpId="0" nodeType="clickEffect">
                                  <p:stCondLst>
                                    <p:cond delay="0"/>
                                  </p:stCondLst>
                                  <p:childTnLst>
                                    <p:anim calcmode="lin" valueType="num">
                                      <p:cBhvr additive="base">
                                        <p:cTn id="6" dur="1500"/>
                                        <p:tgtEl>
                                          <p:spTgt spid="59"/>
                                        </p:tgtEl>
                                        <p:attrNameLst>
                                          <p:attrName>ppt_x</p:attrName>
                                        </p:attrNameLst>
                                      </p:cBhvr>
                                      <p:tavLst>
                                        <p:tav tm="0">
                                          <p:val>
                                            <p:strVal val="ppt_x"/>
                                          </p:val>
                                        </p:tav>
                                        <p:tav tm="100000">
                                          <p:val>
                                            <p:strVal val="1+ppt_w/2"/>
                                          </p:val>
                                        </p:tav>
                                      </p:tavLst>
                                    </p:anim>
                                    <p:anim calcmode="lin" valueType="num">
                                      <p:cBhvr additive="base">
                                        <p:cTn id="7" dur="1500"/>
                                        <p:tgtEl>
                                          <p:spTgt spid="59"/>
                                        </p:tgtEl>
                                        <p:attrNameLst>
                                          <p:attrName>ppt_y</p:attrName>
                                        </p:attrNameLst>
                                      </p:cBhvr>
                                      <p:tavLst>
                                        <p:tav tm="0">
                                          <p:val>
                                            <p:strVal val="ppt_y"/>
                                          </p:val>
                                        </p:tav>
                                        <p:tav tm="100000">
                                          <p:val>
                                            <p:strVal val="ppt_y"/>
                                          </p:val>
                                        </p:tav>
                                      </p:tavLst>
                                    </p:anim>
                                    <p:set>
                                      <p:cBhvr>
                                        <p:cTn id="8" dur="1" fill="hold">
                                          <p:stCondLst>
                                            <p:cond delay="14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O que melhora na vida após a  perda de peso?</a:t>
            </a:r>
            <a:endParaRPr lang="en-US" dirty="0"/>
          </a:p>
        </p:txBody>
      </p:sp>
      <p:pic>
        <p:nvPicPr>
          <p:cNvPr id="3074" name="Picture 2"/>
          <p:cNvPicPr>
            <a:picLocks noChangeAspect="1" noChangeArrowheads="1"/>
          </p:cNvPicPr>
          <p:nvPr/>
        </p:nvPicPr>
        <p:blipFill>
          <a:blip r:embed="rId2" cstate="print"/>
          <a:srcRect l="30158" t="23250" r="37189" b="12766"/>
          <a:stretch>
            <a:fillRect/>
          </a:stretch>
        </p:blipFill>
        <p:spPr bwMode="auto">
          <a:xfrm>
            <a:off x="2339752" y="1700808"/>
            <a:ext cx="4248472" cy="4680520"/>
          </a:xfrm>
          <a:prstGeom prst="rect">
            <a:avLst/>
          </a:prstGeom>
          <a:noFill/>
          <a:ln w="9525">
            <a:noFill/>
            <a:miter lim="800000"/>
            <a:headEnd/>
            <a:tailEnd/>
          </a:ln>
        </p:spPr>
      </p:pic>
      <p:sp>
        <p:nvSpPr>
          <p:cNvPr id="5" name="CaixaDeTexto 28"/>
          <p:cNvSpPr txBox="1">
            <a:spLocks noChangeArrowheads="1"/>
          </p:cNvSpPr>
          <p:nvPr/>
        </p:nvSpPr>
        <p:spPr bwMode="auto">
          <a:xfrm>
            <a:off x="6318250" y="6559550"/>
            <a:ext cx="2790825" cy="261938"/>
          </a:xfrm>
          <a:prstGeom prst="rect">
            <a:avLst/>
          </a:prstGeom>
          <a:noFill/>
          <a:ln w="9525">
            <a:noFill/>
            <a:miter lim="800000"/>
            <a:headEnd/>
            <a:tailEnd/>
          </a:ln>
        </p:spPr>
        <p:txBody>
          <a:bodyPr wrap="none">
            <a:spAutoFit/>
          </a:bodyPr>
          <a:lstStyle/>
          <a:p>
            <a:pPr algn="r" eaLnBrk="1" hangingPunct="1"/>
            <a:r>
              <a:rPr lang="sv-SE" altLang="pt-BR" sz="1100" u="none" dirty="0">
                <a:solidFill>
                  <a:srgbClr val="655292"/>
                </a:solidFill>
                <a:latin typeface="Calibri" pitchFamily="34" charset="0"/>
                <a:cs typeface="Arial" pitchFamily="34" charset="0"/>
              </a:rPr>
              <a:t>Wing &amp; Hill. Annu Rev Nutr. 2001(21):323–41</a:t>
            </a:r>
            <a:endParaRPr lang="pt-BR" altLang="pt-BR" sz="1100" u="none" dirty="0">
              <a:solidFill>
                <a:srgbClr val="655292"/>
              </a:solidFill>
              <a:latin typeface="Calibri"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normAutofit fontScale="90000"/>
          </a:bodyPr>
          <a:lstStyle/>
          <a:p>
            <a:r>
              <a:rPr lang="pt-BR" dirty="0" smtClean="0">
                <a:solidFill>
                  <a:srgbClr val="7030A0"/>
                </a:solidFill>
              </a:rPr>
              <a:t>Experiências em Prevenção da Obesidade</a:t>
            </a:r>
            <a:r>
              <a:rPr lang="en-US" dirty="0" smtClean="0"/>
              <a:t/>
            </a:r>
            <a:br>
              <a:rPr lang="en-US" dirty="0" smtClean="0"/>
            </a:br>
            <a:endParaRPr lang="en-US" dirty="0"/>
          </a:p>
        </p:txBody>
      </p:sp>
      <p:sp>
        <p:nvSpPr>
          <p:cNvPr id="7" name="Espaço Reservado para Texto 6"/>
          <p:cNvSpPr>
            <a:spLocks noGrp="1"/>
          </p:cNvSpPr>
          <p:nvPr>
            <p:ph type="body" idx="1"/>
          </p:nvPr>
        </p:nvSpPr>
        <p:spPr/>
        <p:txBody>
          <a:bodyPr/>
          <a:lstStyle/>
          <a:p>
            <a:r>
              <a:rPr lang="pt-BR" dirty="0" smtClean="0"/>
              <a:t>Em todos os países aumenta o % de indivíduos com excesso de peso: inércia ou ineficácia?</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4"/>
          <p:cNvSpPr txBox="1">
            <a:spLocks noChangeArrowheads="1"/>
          </p:cNvSpPr>
          <p:nvPr/>
        </p:nvSpPr>
        <p:spPr bwMode="auto">
          <a:xfrm>
            <a:off x="66675" y="6524625"/>
            <a:ext cx="2497138" cy="261938"/>
          </a:xfrm>
          <a:prstGeom prst="rect">
            <a:avLst/>
          </a:prstGeom>
          <a:noFill/>
          <a:ln w="9525">
            <a:noFill/>
            <a:miter lim="800000"/>
            <a:headEnd/>
            <a:tailEnd/>
          </a:ln>
        </p:spPr>
        <p:txBody>
          <a:bodyPr wrap="none">
            <a:spAutoFit/>
          </a:bodyPr>
          <a:lstStyle/>
          <a:p>
            <a:pPr eaLnBrk="1" hangingPunct="1"/>
            <a:r>
              <a:rPr lang="en-GB" altLang="pt-BR" sz="1100" u="none">
                <a:solidFill>
                  <a:srgbClr val="655292"/>
                </a:solidFill>
                <a:latin typeface="Calibri" pitchFamily="34" charset="0"/>
                <a:cs typeface="Arial" pitchFamily="34" charset="0"/>
              </a:rPr>
              <a:t>Mann et al. Am Psychol 2007;62:220–33</a:t>
            </a:r>
          </a:p>
        </p:txBody>
      </p:sp>
      <p:sp>
        <p:nvSpPr>
          <p:cNvPr id="7" name="TextBox 45"/>
          <p:cNvSpPr txBox="1"/>
          <p:nvPr/>
        </p:nvSpPr>
        <p:spPr>
          <a:xfrm>
            <a:off x="136525" y="5516563"/>
            <a:ext cx="7889875" cy="600075"/>
          </a:xfrm>
          <a:prstGeom prst="rect">
            <a:avLst/>
          </a:prstGeom>
          <a:noFill/>
        </p:spPr>
        <p:txBody>
          <a:bodyPr>
            <a:spAutoFit/>
          </a:bodyPr>
          <a:lstStyle/>
          <a:p>
            <a:pPr eaLnBrk="1" hangingPunct="1">
              <a:defRPr/>
            </a:pPr>
            <a:r>
              <a:rPr lang="en-GB" sz="1100" u="none" dirty="0">
                <a:solidFill>
                  <a:schemeClr val="bg2">
                    <a:lumMod val="75000"/>
                  </a:schemeClr>
                </a:solidFill>
                <a:latin typeface="Calibri" panose="020F0502020204030204" pitchFamily="34" charset="0"/>
              </a:rPr>
              <a:t/>
            </a:r>
            <a:br>
              <a:rPr lang="en-GB" sz="1100" u="none" dirty="0">
                <a:solidFill>
                  <a:schemeClr val="bg2">
                    <a:lumMod val="75000"/>
                  </a:schemeClr>
                </a:solidFill>
                <a:latin typeface="Calibri" panose="020F0502020204030204" pitchFamily="34" charset="0"/>
              </a:rPr>
            </a:br>
            <a:r>
              <a:rPr lang="en-GB" sz="1100" u="none" dirty="0">
                <a:solidFill>
                  <a:schemeClr val="bg2">
                    <a:lumMod val="75000"/>
                  </a:schemeClr>
                </a:solidFill>
                <a:latin typeface="Calibri" panose="020F0502020204030204" pitchFamily="34" charset="0"/>
              </a:rPr>
              <a:t/>
            </a:r>
            <a:br>
              <a:rPr lang="en-GB" sz="1100" u="none" dirty="0">
                <a:solidFill>
                  <a:schemeClr val="bg2">
                    <a:lumMod val="75000"/>
                  </a:schemeClr>
                </a:solidFill>
                <a:latin typeface="Calibri" panose="020F0502020204030204" pitchFamily="34" charset="0"/>
              </a:rPr>
            </a:br>
            <a:r>
              <a:rPr lang="en-GB" sz="1100" u="none" dirty="0" err="1">
                <a:solidFill>
                  <a:schemeClr val="bg2">
                    <a:lumMod val="75000"/>
                  </a:schemeClr>
                </a:solidFill>
                <a:latin typeface="Calibri" panose="020F0502020204030204" pitchFamily="34" charset="0"/>
              </a:rPr>
              <a:t>Seguimento</a:t>
            </a:r>
            <a:r>
              <a:rPr lang="en-GB" sz="1100" u="none" dirty="0">
                <a:solidFill>
                  <a:schemeClr val="bg2">
                    <a:lumMod val="75000"/>
                  </a:schemeClr>
                </a:solidFill>
                <a:latin typeface="Calibri" panose="020F0502020204030204" pitchFamily="34" charset="0"/>
              </a:rPr>
              <a:t> 4 – 7 </a:t>
            </a:r>
            <a:r>
              <a:rPr lang="en-GB" sz="1100" u="none" dirty="0" err="1">
                <a:solidFill>
                  <a:schemeClr val="bg2">
                    <a:lumMod val="75000"/>
                  </a:schemeClr>
                </a:solidFill>
                <a:latin typeface="Calibri" panose="020F0502020204030204" pitchFamily="34" charset="0"/>
              </a:rPr>
              <a:t>anos</a:t>
            </a:r>
            <a:endParaRPr lang="en-GB" sz="1100" u="none" dirty="0">
              <a:solidFill>
                <a:schemeClr val="bg2">
                  <a:lumMod val="75000"/>
                </a:schemeClr>
              </a:solidFill>
              <a:latin typeface="Calibri" panose="020F0502020204030204" pitchFamily="34" charset="0"/>
            </a:endParaRPr>
          </a:p>
        </p:txBody>
      </p:sp>
      <p:sp>
        <p:nvSpPr>
          <p:cNvPr id="15364" name="Title 2"/>
          <p:cNvSpPr txBox="1">
            <a:spLocks/>
          </p:cNvSpPr>
          <p:nvPr/>
        </p:nvSpPr>
        <p:spPr bwMode="auto">
          <a:xfrm>
            <a:off x="-7938" y="303213"/>
            <a:ext cx="9144001" cy="1111250"/>
          </a:xfrm>
          <a:prstGeom prst="rect">
            <a:avLst/>
          </a:prstGeom>
          <a:noFill/>
          <a:ln w="9525">
            <a:noFill/>
            <a:miter lim="800000"/>
            <a:headEnd/>
            <a:tailEnd/>
          </a:ln>
        </p:spPr>
        <p:txBody>
          <a:bodyPr lIns="91425" tIns="91425" rIns="91425" bIns="91425" anchor="ctr"/>
          <a:lstStyle/>
          <a:p>
            <a:pPr algn="ctr" eaLnBrk="1" hangingPunct="1">
              <a:buClr>
                <a:srgbClr val="000000"/>
              </a:buClr>
              <a:buFont typeface="Calibri" pitchFamily="34" charset="0"/>
              <a:buNone/>
            </a:pPr>
            <a:r>
              <a:rPr lang="en-GB" altLang="pt-BR" sz="4000" u="none" dirty="0" err="1">
                <a:solidFill>
                  <a:schemeClr val="accent4">
                    <a:lumMod val="75000"/>
                  </a:schemeClr>
                </a:solidFill>
                <a:latin typeface="Calibri" pitchFamily="34" charset="0"/>
                <a:sym typeface="Calibri" pitchFamily="34" charset="0"/>
              </a:rPr>
              <a:t>Perder</a:t>
            </a:r>
            <a:r>
              <a:rPr lang="en-GB" altLang="pt-BR" sz="4000" u="none" dirty="0">
                <a:solidFill>
                  <a:schemeClr val="accent4">
                    <a:lumMod val="75000"/>
                  </a:schemeClr>
                </a:solidFill>
                <a:latin typeface="Calibri" pitchFamily="34" charset="0"/>
                <a:sym typeface="Calibri" pitchFamily="34" charset="0"/>
              </a:rPr>
              <a:t> peso é </a:t>
            </a:r>
            <a:r>
              <a:rPr lang="en-GB" altLang="pt-BR" sz="4000" u="none" dirty="0" err="1">
                <a:solidFill>
                  <a:schemeClr val="accent4">
                    <a:lumMod val="75000"/>
                  </a:schemeClr>
                </a:solidFill>
                <a:latin typeface="Calibri" pitchFamily="34" charset="0"/>
                <a:sym typeface="Calibri" pitchFamily="34" charset="0"/>
              </a:rPr>
              <a:t>difícil</a:t>
            </a:r>
            <a:r>
              <a:rPr lang="en-GB" altLang="pt-BR" sz="4000" u="none" dirty="0">
                <a:solidFill>
                  <a:schemeClr val="accent4">
                    <a:lumMod val="75000"/>
                  </a:schemeClr>
                </a:solidFill>
                <a:latin typeface="Calibri" pitchFamily="34" charset="0"/>
                <a:sym typeface="Calibri" pitchFamily="34" charset="0"/>
              </a:rPr>
              <a:t>. </a:t>
            </a:r>
            <a:endParaRPr lang="en-GB" altLang="pt-BR" sz="4000" u="none" dirty="0" smtClean="0">
              <a:solidFill>
                <a:schemeClr val="accent4">
                  <a:lumMod val="75000"/>
                </a:schemeClr>
              </a:solidFill>
              <a:latin typeface="Calibri" pitchFamily="34" charset="0"/>
              <a:sym typeface="Calibri" pitchFamily="34" charset="0"/>
            </a:endParaRPr>
          </a:p>
          <a:p>
            <a:pPr algn="ctr" eaLnBrk="1" hangingPunct="1">
              <a:buClr>
                <a:srgbClr val="000000"/>
              </a:buClr>
              <a:buFont typeface="Calibri" pitchFamily="34" charset="0"/>
              <a:buNone/>
            </a:pPr>
            <a:r>
              <a:rPr lang="en-GB" altLang="pt-BR" sz="4000" u="none" dirty="0" err="1" smtClean="0">
                <a:solidFill>
                  <a:schemeClr val="accent4">
                    <a:lumMod val="75000"/>
                  </a:schemeClr>
                </a:solidFill>
                <a:latin typeface="Calibri" pitchFamily="34" charset="0"/>
                <a:sym typeface="Calibri" pitchFamily="34" charset="0"/>
              </a:rPr>
              <a:t>Manter</a:t>
            </a:r>
            <a:r>
              <a:rPr lang="en-GB" altLang="pt-BR" sz="4000" u="none" dirty="0" smtClean="0">
                <a:solidFill>
                  <a:schemeClr val="accent4">
                    <a:lumMod val="75000"/>
                  </a:schemeClr>
                </a:solidFill>
                <a:latin typeface="Calibri" pitchFamily="34" charset="0"/>
                <a:sym typeface="Calibri" pitchFamily="34" charset="0"/>
              </a:rPr>
              <a:t> </a:t>
            </a:r>
            <a:r>
              <a:rPr lang="en-GB" altLang="pt-BR" sz="4000" u="none" dirty="0">
                <a:solidFill>
                  <a:schemeClr val="accent4">
                    <a:lumMod val="75000"/>
                  </a:schemeClr>
                </a:solidFill>
                <a:latin typeface="Calibri" pitchFamily="34" charset="0"/>
                <a:sym typeface="Calibri" pitchFamily="34" charset="0"/>
              </a:rPr>
              <a:t>o peso </a:t>
            </a:r>
            <a:r>
              <a:rPr lang="en-GB" altLang="pt-BR" sz="4000" u="none" dirty="0" err="1">
                <a:solidFill>
                  <a:schemeClr val="accent4">
                    <a:lumMod val="75000"/>
                  </a:schemeClr>
                </a:solidFill>
                <a:latin typeface="Calibri" pitchFamily="34" charset="0"/>
                <a:sym typeface="Calibri" pitchFamily="34" charset="0"/>
              </a:rPr>
              <a:t>perdido</a:t>
            </a:r>
            <a:r>
              <a:rPr lang="en-GB" altLang="pt-BR" sz="4000" u="none" dirty="0">
                <a:solidFill>
                  <a:schemeClr val="accent4">
                    <a:lumMod val="75000"/>
                  </a:schemeClr>
                </a:solidFill>
                <a:latin typeface="Calibri" pitchFamily="34" charset="0"/>
                <a:sym typeface="Calibri" pitchFamily="34" charset="0"/>
              </a:rPr>
              <a:t> </a:t>
            </a:r>
            <a:r>
              <a:rPr lang="en-GB" altLang="pt-BR" sz="4000" u="sng" dirty="0">
                <a:solidFill>
                  <a:schemeClr val="accent4">
                    <a:lumMod val="75000"/>
                  </a:schemeClr>
                </a:solidFill>
                <a:latin typeface="Calibri" pitchFamily="34" charset="0"/>
                <a:sym typeface="Calibri" pitchFamily="34" charset="0"/>
              </a:rPr>
              <a:t>é </a:t>
            </a:r>
            <a:r>
              <a:rPr lang="en-GB" altLang="pt-BR" sz="4000" u="sng" dirty="0" err="1">
                <a:solidFill>
                  <a:schemeClr val="accent4">
                    <a:lumMod val="75000"/>
                  </a:schemeClr>
                </a:solidFill>
                <a:latin typeface="Calibri" pitchFamily="34" charset="0"/>
                <a:sym typeface="Calibri" pitchFamily="34" charset="0"/>
              </a:rPr>
              <a:t>mais</a:t>
            </a:r>
            <a:r>
              <a:rPr lang="en-GB" altLang="pt-BR" sz="4000" u="sng" dirty="0">
                <a:solidFill>
                  <a:schemeClr val="accent4">
                    <a:lumMod val="75000"/>
                  </a:schemeClr>
                </a:solidFill>
                <a:latin typeface="Calibri" pitchFamily="34" charset="0"/>
                <a:sym typeface="Calibri" pitchFamily="34" charset="0"/>
              </a:rPr>
              <a:t> </a:t>
            </a:r>
            <a:r>
              <a:rPr lang="en-GB" altLang="pt-BR" sz="4000" u="sng" dirty="0" err="1">
                <a:solidFill>
                  <a:schemeClr val="accent4">
                    <a:lumMod val="75000"/>
                  </a:schemeClr>
                </a:solidFill>
                <a:latin typeface="Calibri" pitchFamily="34" charset="0"/>
                <a:sym typeface="Calibri" pitchFamily="34" charset="0"/>
              </a:rPr>
              <a:t>difícil</a:t>
            </a:r>
            <a:r>
              <a:rPr lang="en-GB" altLang="pt-BR" sz="4000" u="none" dirty="0">
                <a:solidFill>
                  <a:schemeClr val="accent4">
                    <a:lumMod val="75000"/>
                  </a:schemeClr>
                </a:solidFill>
                <a:latin typeface="Calibri" pitchFamily="34" charset="0"/>
                <a:sym typeface="Calibri" pitchFamily="34" charset="0"/>
              </a:rPr>
              <a:t>. </a:t>
            </a:r>
          </a:p>
        </p:txBody>
      </p:sp>
      <p:graphicFrame>
        <p:nvGraphicFramePr>
          <p:cNvPr id="15365" name="Content Placeholder 8"/>
          <p:cNvGraphicFramePr>
            <a:graphicFrameLocks/>
          </p:cNvGraphicFramePr>
          <p:nvPr/>
        </p:nvGraphicFramePr>
        <p:xfrm>
          <a:off x="350838" y="1824038"/>
          <a:ext cx="8577262" cy="3159125"/>
        </p:xfrm>
        <a:graphic>
          <a:graphicData uri="http://schemas.openxmlformats.org/presentationml/2006/ole">
            <p:oleObj spid="_x0000_s1026" name="Chart" r:id="rId4" imgW="8583912" imgH="3164098" progId="Excel.Sheet.8">
              <p:embed/>
            </p:oleObj>
          </a:graphicData>
        </a:graphic>
      </p:graphicFrame>
      <p:sp>
        <p:nvSpPr>
          <p:cNvPr id="15366" name="TextBox 9"/>
          <p:cNvSpPr txBox="1">
            <a:spLocks noChangeArrowheads="1"/>
          </p:cNvSpPr>
          <p:nvPr/>
        </p:nvSpPr>
        <p:spPr bwMode="auto">
          <a:xfrm rot="-5400000">
            <a:off x="-55562" y="3055938"/>
            <a:ext cx="1489075" cy="276225"/>
          </a:xfrm>
          <a:prstGeom prst="rect">
            <a:avLst/>
          </a:prstGeom>
          <a:noFill/>
          <a:ln w="9525">
            <a:noFill/>
            <a:miter lim="800000"/>
            <a:headEnd/>
            <a:tailEnd/>
          </a:ln>
        </p:spPr>
        <p:txBody>
          <a:bodyPr wrap="none">
            <a:spAutoFit/>
          </a:bodyPr>
          <a:lstStyle/>
          <a:p>
            <a:pPr algn="ctr"/>
            <a:r>
              <a:rPr lang="en-GB" altLang="pt-BR" sz="1200" u="none">
                <a:solidFill>
                  <a:srgbClr val="001965"/>
                </a:solidFill>
                <a:latin typeface="Frutiger LT Std 45 Light" pitchFamily="34" charset="0"/>
                <a:cs typeface="Arial" pitchFamily="34" charset="0"/>
              </a:rPr>
              <a:t>Perda de peso (kg)</a:t>
            </a:r>
          </a:p>
        </p:txBody>
      </p:sp>
      <p:grpSp>
        <p:nvGrpSpPr>
          <p:cNvPr id="2" name="Group 3"/>
          <p:cNvGrpSpPr>
            <a:grpSpLocks/>
          </p:cNvGrpSpPr>
          <p:nvPr/>
        </p:nvGrpSpPr>
        <p:grpSpPr bwMode="auto">
          <a:xfrm>
            <a:off x="2957513" y="4508500"/>
            <a:ext cx="4710112" cy="261938"/>
            <a:chOff x="7244371" y="1677059"/>
            <a:chExt cx="4795229" cy="348814"/>
          </a:xfrm>
        </p:grpSpPr>
        <p:sp>
          <p:nvSpPr>
            <p:cNvPr id="31" name="Rectangle 10"/>
            <p:cNvSpPr/>
            <p:nvPr/>
          </p:nvSpPr>
          <p:spPr bwMode="auto">
            <a:xfrm>
              <a:off x="7244371" y="1727795"/>
              <a:ext cx="192326" cy="192377"/>
            </a:xfrm>
            <a:prstGeom prst="rect">
              <a:avLst/>
            </a:prstGeom>
            <a:solidFill>
              <a:srgbClr val="001965"/>
            </a:solidFill>
            <a:ln w="9525">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200" u="none">
                <a:solidFill>
                  <a:srgbClr val="FFFFFF"/>
                </a:solidFill>
                <a:latin typeface="Frutiger LT Std 45 Light"/>
              </a:endParaRPr>
            </a:p>
          </p:txBody>
        </p:sp>
        <p:sp>
          <p:nvSpPr>
            <p:cNvPr id="15387" name="TextBox 12"/>
            <p:cNvSpPr txBox="1">
              <a:spLocks noChangeArrowheads="1"/>
            </p:cNvSpPr>
            <p:nvPr/>
          </p:nvSpPr>
          <p:spPr bwMode="auto">
            <a:xfrm>
              <a:off x="7427724" y="1677059"/>
              <a:ext cx="4611876" cy="348814"/>
            </a:xfrm>
            <a:prstGeom prst="rect">
              <a:avLst/>
            </a:prstGeom>
            <a:noFill/>
            <a:ln w="9525">
              <a:noFill/>
              <a:miter lim="800000"/>
              <a:headEnd/>
              <a:tailEnd/>
            </a:ln>
          </p:spPr>
          <p:txBody>
            <a:bodyPr>
              <a:spAutoFit/>
            </a:bodyPr>
            <a:lstStyle/>
            <a:p>
              <a:r>
                <a:rPr lang="en-GB" altLang="pt-BR" sz="1100" u="none">
                  <a:solidFill>
                    <a:srgbClr val="001965"/>
                  </a:solidFill>
                  <a:latin typeface="Frutiger LT Std 45 Light" pitchFamily="34" charset="0"/>
                  <a:cs typeface="Arial" pitchFamily="34" charset="0"/>
                </a:rPr>
                <a:t>Perda de peso obtida com dieta (kg)</a:t>
              </a:r>
            </a:p>
          </p:txBody>
        </p:sp>
      </p:grpSp>
      <p:grpSp>
        <p:nvGrpSpPr>
          <p:cNvPr id="3" name="Group 2"/>
          <p:cNvGrpSpPr>
            <a:grpSpLocks/>
          </p:cNvGrpSpPr>
          <p:nvPr/>
        </p:nvGrpSpPr>
        <p:grpSpPr bwMode="auto">
          <a:xfrm>
            <a:off x="2954338" y="4781550"/>
            <a:ext cx="4581525" cy="260350"/>
            <a:chOff x="7244371" y="1960157"/>
            <a:chExt cx="4795229" cy="343241"/>
          </a:xfrm>
        </p:grpSpPr>
        <p:sp>
          <p:nvSpPr>
            <p:cNvPr id="34" name="Rectangle 11"/>
            <p:cNvSpPr/>
            <p:nvPr/>
          </p:nvSpPr>
          <p:spPr bwMode="auto">
            <a:xfrm>
              <a:off x="7244371" y="2010387"/>
              <a:ext cx="191078" cy="194643"/>
            </a:xfrm>
            <a:prstGeom prst="rect">
              <a:avLst/>
            </a:prstGeom>
            <a:solidFill>
              <a:srgbClr val="009FDA"/>
            </a:solid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50" u="none">
                <a:solidFill>
                  <a:srgbClr val="FFFFFF"/>
                </a:solidFill>
                <a:latin typeface="Frutiger LT Std 45 Light"/>
              </a:endParaRPr>
            </a:p>
          </p:txBody>
        </p:sp>
        <p:sp>
          <p:nvSpPr>
            <p:cNvPr id="15385" name="TextBox 13"/>
            <p:cNvSpPr txBox="1">
              <a:spLocks noChangeArrowheads="1"/>
            </p:cNvSpPr>
            <p:nvPr/>
          </p:nvSpPr>
          <p:spPr bwMode="auto">
            <a:xfrm>
              <a:off x="7414336" y="1960157"/>
              <a:ext cx="4625264" cy="343241"/>
            </a:xfrm>
            <a:prstGeom prst="rect">
              <a:avLst/>
            </a:prstGeom>
            <a:noFill/>
            <a:ln w="9525">
              <a:noFill/>
              <a:miter lim="800000"/>
              <a:headEnd/>
              <a:tailEnd/>
            </a:ln>
          </p:spPr>
          <p:txBody>
            <a:bodyPr>
              <a:spAutoFit/>
            </a:bodyPr>
            <a:lstStyle/>
            <a:p>
              <a:r>
                <a:rPr lang="en-GB" altLang="pt-BR" sz="1100" u="none">
                  <a:solidFill>
                    <a:srgbClr val="001965"/>
                  </a:solidFill>
                  <a:latin typeface="Frutiger LT Std 45 Light" pitchFamily="34" charset="0"/>
                  <a:cs typeface="Arial" pitchFamily="34" charset="0"/>
                </a:rPr>
                <a:t>Manutenção da perda de peso no seguimento (kg)</a:t>
              </a:r>
            </a:p>
          </p:txBody>
        </p:sp>
      </p:grpSp>
      <p:grpSp>
        <p:nvGrpSpPr>
          <p:cNvPr id="4" name="Group 30"/>
          <p:cNvGrpSpPr>
            <a:grpSpLocks/>
          </p:cNvGrpSpPr>
          <p:nvPr/>
        </p:nvGrpSpPr>
        <p:grpSpPr bwMode="auto">
          <a:xfrm>
            <a:off x="1231900" y="1998663"/>
            <a:ext cx="7561263" cy="277812"/>
            <a:chOff x="1063840" y="1300681"/>
            <a:chExt cx="7561479" cy="277178"/>
          </a:xfrm>
        </p:grpSpPr>
        <p:sp>
          <p:nvSpPr>
            <p:cNvPr id="15370" name="TextBox 16"/>
            <p:cNvSpPr txBox="1">
              <a:spLocks noChangeArrowheads="1"/>
            </p:cNvSpPr>
            <p:nvPr/>
          </p:nvSpPr>
          <p:spPr bwMode="auto">
            <a:xfrm>
              <a:off x="1063840" y="1300681"/>
              <a:ext cx="494029" cy="277178"/>
            </a:xfrm>
            <a:prstGeom prst="rect">
              <a:avLst/>
            </a:prstGeom>
            <a:noFill/>
            <a:ln w="9525">
              <a:noFill/>
              <a:miter lim="800000"/>
              <a:headEnd/>
              <a:tailEnd/>
            </a:ln>
          </p:spPr>
          <p:txBody>
            <a:bodyPr wrap="none" lIns="0" tIns="0" rIns="0" bIns="0">
              <a:spAutoFit/>
            </a:bodyPr>
            <a:lstStyle/>
            <a:p>
              <a:pPr algn="ctr"/>
              <a:r>
                <a:rPr lang="en-GB" altLang="pt-BR" sz="900" u="none">
                  <a:solidFill>
                    <a:srgbClr val="001965"/>
                  </a:solidFill>
                  <a:latin typeface="Frutiger LT Std 45 Light" pitchFamily="34" charset="0"/>
                  <a:cs typeface="Arial" pitchFamily="34" charset="0"/>
                </a:rPr>
                <a:t>Anderson </a:t>
              </a:r>
              <a:br>
                <a:rPr lang="en-GB" altLang="pt-BR" sz="900" u="none">
                  <a:solidFill>
                    <a:srgbClr val="001965"/>
                  </a:solidFill>
                  <a:latin typeface="Frutiger LT Std 45 Light" pitchFamily="34" charset="0"/>
                  <a:cs typeface="Arial" pitchFamily="34" charset="0"/>
                </a:rPr>
              </a:br>
              <a:r>
                <a:rPr lang="en-GB" altLang="pt-BR" sz="900" u="none">
                  <a:solidFill>
                    <a:srgbClr val="001965"/>
                  </a:solidFill>
                  <a:latin typeface="Frutiger LT Std 45 Light" pitchFamily="34" charset="0"/>
                  <a:cs typeface="Arial" pitchFamily="34" charset="0"/>
                </a:rPr>
                <a:t>et al.</a:t>
              </a:r>
            </a:p>
          </p:txBody>
        </p:sp>
        <p:sp>
          <p:nvSpPr>
            <p:cNvPr id="15371" name="TextBox 17"/>
            <p:cNvSpPr txBox="1">
              <a:spLocks noChangeArrowheads="1"/>
            </p:cNvSpPr>
            <p:nvPr/>
          </p:nvSpPr>
          <p:spPr bwMode="auto">
            <a:xfrm>
              <a:off x="1682621" y="1300681"/>
              <a:ext cx="333398" cy="277178"/>
            </a:xfrm>
            <a:prstGeom prst="rect">
              <a:avLst/>
            </a:prstGeom>
            <a:noFill/>
            <a:ln w="9525">
              <a:noFill/>
              <a:miter lim="800000"/>
              <a:headEnd/>
              <a:tailEnd/>
            </a:ln>
          </p:spPr>
          <p:txBody>
            <a:bodyPr wrap="none" lIns="0" tIns="0" rIns="0" bIns="0">
              <a:spAutoFit/>
            </a:bodyPr>
            <a:lstStyle/>
            <a:p>
              <a:pPr algn="ctr"/>
              <a:r>
                <a:rPr lang="en-GB" altLang="pt-BR" sz="900" u="none">
                  <a:solidFill>
                    <a:srgbClr val="001965"/>
                  </a:solidFill>
                  <a:latin typeface="Frutiger LT Std 45 Light" pitchFamily="34" charset="0"/>
                  <a:cs typeface="Arial" pitchFamily="34" charset="0"/>
                </a:rPr>
                <a:t>Foster</a:t>
              </a:r>
              <a:br>
                <a:rPr lang="en-GB" altLang="pt-BR" sz="900" u="none">
                  <a:solidFill>
                    <a:srgbClr val="001965"/>
                  </a:solidFill>
                  <a:latin typeface="Frutiger LT Std 45 Light" pitchFamily="34" charset="0"/>
                  <a:cs typeface="Arial" pitchFamily="34" charset="0"/>
                </a:rPr>
              </a:br>
              <a:r>
                <a:rPr lang="en-GB" altLang="pt-BR" sz="900" u="none">
                  <a:solidFill>
                    <a:srgbClr val="001965"/>
                  </a:solidFill>
                  <a:latin typeface="Frutiger LT Std 45 Light" pitchFamily="34" charset="0"/>
                  <a:cs typeface="Arial" pitchFamily="34" charset="0"/>
                </a:rPr>
                <a:t>et al.</a:t>
              </a:r>
            </a:p>
          </p:txBody>
        </p:sp>
        <p:sp>
          <p:nvSpPr>
            <p:cNvPr id="15372" name="TextBox 18"/>
            <p:cNvSpPr txBox="1">
              <a:spLocks noChangeArrowheads="1"/>
            </p:cNvSpPr>
            <p:nvPr/>
          </p:nvSpPr>
          <p:spPr bwMode="auto">
            <a:xfrm>
              <a:off x="2186733" y="1300681"/>
              <a:ext cx="416885" cy="277178"/>
            </a:xfrm>
            <a:prstGeom prst="rect">
              <a:avLst/>
            </a:prstGeom>
            <a:noFill/>
            <a:ln w="9525">
              <a:noFill/>
              <a:miter lim="800000"/>
              <a:headEnd/>
              <a:tailEnd/>
            </a:ln>
          </p:spPr>
          <p:txBody>
            <a:bodyPr wrap="none" lIns="0" tIns="0" rIns="0" bIns="0">
              <a:spAutoFit/>
            </a:bodyPr>
            <a:lstStyle/>
            <a:p>
              <a:pPr algn="ctr"/>
              <a:r>
                <a:rPr lang="en-GB" altLang="pt-BR" sz="900" u="none">
                  <a:solidFill>
                    <a:srgbClr val="001965"/>
                  </a:solidFill>
                  <a:latin typeface="Frutiger LT Std 45 Light" pitchFamily="34" charset="0"/>
                  <a:cs typeface="Arial" pitchFamily="34" charset="0"/>
                </a:rPr>
                <a:t>Graham </a:t>
              </a:r>
              <a:br>
                <a:rPr lang="en-GB" altLang="pt-BR" sz="900" u="none">
                  <a:solidFill>
                    <a:srgbClr val="001965"/>
                  </a:solidFill>
                  <a:latin typeface="Frutiger LT Std 45 Light" pitchFamily="34" charset="0"/>
                  <a:cs typeface="Arial" pitchFamily="34" charset="0"/>
                </a:rPr>
              </a:br>
              <a:r>
                <a:rPr lang="en-GB" altLang="pt-BR" sz="900" u="none">
                  <a:solidFill>
                    <a:srgbClr val="001965"/>
                  </a:solidFill>
                  <a:latin typeface="Frutiger LT Std 45 Light" pitchFamily="34" charset="0"/>
                  <a:cs typeface="Arial" pitchFamily="34" charset="0"/>
                </a:rPr>
                <a:t>et al.</a:t>
              </a:r>
            </a:p>
          </p:txBody>
        </p:sp>
        <p:sp>
          <p:nvSpPr>
            <p:cNvPr id="15373" name="TextBox 19"/>
            <p:cNvSpPr txBox="1">
              <a:spLocks noChangeArrowheads="1"/>
            </p:cNvSpPr>
            <p:nvPr/>
          </p:nvSpPr>
          <p:spPr bwMode="auto">
            <a:xfrm>
              <a:off x="2733292" y="1300681"/>
              <a:ext cx="435983" cy="277178"/>
            </a:xfrm>
            <a:prstGeom prst="rect">
              <a:avLst/>
            </a:prstGeom>
            <a:noFill/>
            <a:ln w="9525">
              <a:noFill/>
              <a:miter lim="800000"/>
              <a:headEnd/>
              <a:tailEnd/>
            </a:ln>
          </p:spPr>
          <p:txBody>
            <a:bodyPr wrap="none" lIns="0" tIns="0" rIns="0" bIns="0">
              <a:spAutoFit/>
            </a:bodyPr>
            <a:lstStyle/>
            <a:p>
              <a:pPr algn="ctr"/>
              <a:r>
                <a:rPr lang="en-GB" altLang="pt-BR" sz="900" u="none">
                  <a:solidFill>
                    <a:srgbClr val="001965"/>
                  </a:solidFill>
                  <a:latin typeface="Frutiger LT Std 45 Light" pitchFamily="34" charset="0"/>
                  <a:cs typeface="Arial" pitchFamily="34" charset="0"/>
                </a:rPr>
                <a:t>Hensrud</a:t>
              </a:r>
              <a:br>
                <a:rPr lang="en-GB" altLang="pt-BR" sz="900" u="none">
                  <a:solidFill>
                    <a:srgbClr val="001965"/>
                  </a:solidFill>
                  <a:latin typeface="Frutiger LT Std 45 Light" pitchFamily="34" charset="0"/>
                  <a:cs typeface="Arial" pitchFamily="34" charset="0"/>
                </a:rPr>
              </a:br>
              <a:r>
                <a:rPr lang="en-GB" altLang="pt-BR" sz="900" u="none">
                  <a:solidFill>
                    <a:srgbClr val="001965"/>
                  </a:solidFill>
                  <a:latin typeface="Frutiger LT Std 45 Light" pitchFamily="34" charset="0"/>
                  <a:cs typeface="Arial" pitchFamily="34" charset="0"/>
                </a:rPr>
                <a:t>et al.</a:t>
              </a:r>
            </a:p>
          </p:txBody>
        </p:sp>
        <p:sp>
          <p:nvSpPr>
            <p:cNvPr id="15374" name="TextBox 20"/>
            <p:cNvSpPr txBox="1">
              <a:spLocks noChangeArrowheads="1"/>
            </p:cNvSpPr>
            <p:nvPr/>
          </p:nvSpPr>
          <p:spPr bwMode="auto">
            <a:xfrm>
              <a:off x="3318723" y="1300681"/>
              <a:ext cx="352634" cy="277178"/>
            </a:xfrm>
            <a:prstGeom prst="rect">
              <a:avLst/>
            </a:prstGeom>
            <a:noFill/>
            <a:ln w="9525">
              <a:noFill/>
              <a:miter lim="800000"/>
              <a:headEnd/>
              <a:tailEnd/>
            </a:ln>
          </p:spPr>
          <p:txBody>
            <a:bodyPr wrap="none" lIns="0" tIns="0" rIns="0" bIns="0">
              <a:spAutoFit/>
            </a:bodyPr>
            <a:lstStyle/>
            <a:p>
              <a:pPr algn="ctr"/>
              <a:r>
                <a:rPr lang="en-GB" altLang="pt-BR" sz="900" u="none">
                  <a:solidFill>
                    <a:srgbClr val="001965"/>
                  </a:solidFill>
                  <a:latin typeface="Frutiger LT Std 45 Light" pitchFamily="34" charset="0"/>
                  <a:cs typeface="Arial" pitchFamily="34" charset="0"/>
                </a:rPr>
                <a:t>Jordan</a:t>
              </a:r>
              <a:br>
                <a:rPr lang="en-GB" altLang="pt-BR" sz="900" u="none">
                  <a:solidFill>
                    <a:srgbClr val="001965"/>
                  </a:solidFill>
                  <a:latin typeface="Frutiger LT Std 45 Light" pitchFamily="34" charset="0"/>
                  <a:cs typeface="Arial" pitchFamily="34" charset="0"/>
                </a:rPr>
              </a:br>
              <a:r>
                <a:rPr lang="en-GB" altLang="pt-BR" sz="900" u="none">
                  <a:solidFill>
                    <a:srgbClr val="001965"/>
                  </a:solidFill>
                  <a:latin typeface="Frutiger LT Std 45 Light" pitchFamily="34" charset="0"/>
                  <a:cs typeface="Arial" pitchFamily="34" charset="0"/>
                </a:rPr>
                <a:t>et al.</a:t>
              </a:r>
            </a:p>
          </p:txBody>
        </p:sp>
        <p:sp>
          <p:nvSpPr>
            <p:cNvPr id="15375" name="TextBox 21"/>
            <p:cNvSpPr txBox="1">
              <a:spLocks noChangeArrowheads="1"/>
            </p:cNvSpPr>
            <p:nvPr/>
          </p:nvSpPr>
          <p:spPr bwMode="auto">
            <a:xfrm>
              <a:off x="3840684" y="1300681"/>
              <a:ext cx="384690" cy="277178"/>
            </a:xfrm>
            <a:prstGeom prst="rect">
              <a:avLst/>
            </a:prstGeom>
            <a:noFill/>
            <a:ln w="9525">
              <a:noFill/>
              <a:miter lim="800000"/>
              <a:headEnd/>
              <a:tailEnd/>
            </a:ln>
          </p:spPr>
          <p:txBody>
            <a:bodyPr wrap="none" lIns="0" tIns="0" rIns="0" bIns="0">
              <a:spAutoFit/>
            </a:bodyPr>
            <a:lstStyle/>
            <a:p>
              <a:pPr algn="ctr"/>
              <a:r>
                <a:rPr lang="en-GB" altLang="pt-BR" sz="900" u="none">
                  <a:solidFill>
                    <a:srgbClr val="001965"/>
                  </a:solidFill>
                  <a:latin typeface="Frutiger LT Std 45 Light" pitchFamily="34" charset="0"/>
                  <a:cs typeface="Arial" pitchFamily="34" charset="0"/>
                </a:rPr>
                <a:t>Kramer</a:t>
              </a:r>
              <a:br>
                <a:rPr lang="en-GB" altLang="pt-BR" sz="900" u="none">
                  <a:solidFill>
                    <a:srgbClr val="001965"/>
                  </a:solidFill>
                  <a:latin typeface="Frutiger LT Std 45 Light" pitchFamily="34" charset="0"/>
                  <a:cs typeface="Arial" pitchFamily="34" charset="0"/>
                </a:rPr>
              </a:br>
              <a:r>
                <a:rPr lang="en-GB" altLang="pt-BR" sz="900" u="none">
                  <a:solidFill>
                    <a:srgbClr val="001965"/>
                  </a:solidFill>
                  <a:latin typeface="Frutiger LT Std 45 Light" pitchFamily="34" charset="0"/>
                  <a:cs typeface="Arial" pitchFamily="34" charset="0"/>
                </a:rPr>
                <a:t>et al.</a:t>
              </a:r>
            </a:p>
          </p:txBody>
        </p:sp>
        <p:sp>
          <p:nvSpPr>
            <p:cNvPr id="15376" name="TextBox 22"/>
            <p:cNvSpPr txBox="1">
              <a:spLocks noChangeArrowheads="1"/>
            </p:cNvSpPr>
            <p:nvPr/>
          </p:nvSpPr>
          <p:spPr bwMode="auto">
            <a:xfrm>
              <a:off x="4452243" y="1300681"/>
              <a:ext cx="282106" cy="277178"/>
            </a:xfrm>
            <a:prstGeom prst="rect">
              <a:avLst/>
            </a:prstGeom>
            <a:noFill/>
            <a:ln w="9525">
              <a:noFill/>
              <a:miter lim="800000"/>
              <a:headEnd/>
              <a:tailEnd/>
            </a:ln>
          </p:spPr>
          <p:txBody>
            <a:bodyPr wrap="none" lIns="0" tIns="0" rIns="0" bIns="0">
              <a:spAutoFit/>
            </a:bodyPr>
            <a:lstStyle/>
            <a:p>
              <a:pPr algn="ctr"/>
              <a:r>
                <a:rPr lang="en-GB" altLang="pt-BR" sz="900" u="none">
                  <a:solidFill>
                    <a:srgbClr val="001965"/>
                  </a:solidFill>
                  <a:latin typeface="Frutiger LT Std 45 Light" pitchFamily="34" charset="0"/>
                  <a:cs typeface="Arial" pitchFamily="34" charset="0"/>
                </a:rPr>
                <a:t>Lantz</a:t>
              </a:r>
              <a:br>
                <a:rPr lang="en-GB" altLang="pt-BR" sz="900" u="none">
                  <a:solidFill>
                    <a:srgbClr val="001965"/>
                  </a:solidFill>
                  <a:latin typeface="Frutiger LT Std 45 Light" pitchFamily="34" charset="0"/>
                  <a:cs typeface="Arial" pitchFamily="34" charset="0"/>
                </a:rPr>
              </a:br>
              <a:r>
                <a:rPr lang="en-GB" altLang="pt-BR" sz="900" u="none">
                  <a:solidFill>
                    <a:srgbClr val="001965"/>
                  </a:solidFill>
                  <a:latin typeface="Frutiger LT Std 45 Light" pitchFamily="34" charset="0"/>
                  <a:cs typeface="Arial" pitchFamily="34" charset="0"/>
                </a:rPr>
                <a:t>et al.</a:t>
              </a:r>
            </a:p>
          </p:txBody>
        </p:sp>
        <p:sp>
          <p:nvSpPr>
            <p:cNvPr id="15377" name="TextBox 23"/>
            <p:cNvSpPr txBox="1">
              <a:spLocks noChangeArrowheads="1"/>
            </p:cNvSpPr>
            <p:nvPr/>
          </p:nvSpPr>
          <p:spPr bwMode="auto">
            <a:xfrm>
              <a:off x="4899839" y="1300681"/>
              <a:ext cx="397513" cy="277178"/>
            </a:xfrm>
            <a:prstGeom prst="rect">
              <a:avLst/>
            </a:prstGeom>
            <a:noFill/>
            <a:ln w="9525">
              <a:noFill/>
              <a:miter lim="800000"/>
              <a:headEnd/>
              <a:tailEnd/>
            </a:ln>
          </p:spPr>
          <p:txBody>
            <a:bodyPr wrap="none" lIns="0" tIns="0" rIns="0" bIns="0">
              <a:spAutoFit/>
            </a:bodyPr>
            <a:lstStyle/>
            <a:p>
              <a:pPr algn="ctr"/>
              <a:r>
                <a:rPr lang="en-GB" altLang="pt-BR" sz="900" u="none">
                  <a:solidFill>
                    <a:srgbClr val="001965"/>
                  </a:solidFill>
                  <a:latin typeface="Frutiger LT Std 45 Light" pitchFamily="34" charset="0"/>
                  <a:cs typeface="Arial" pitchFamily="34" charset="0"/>
                </a:rPr>
                <a:t>Murphy</a:t>
              </a:r>
              <a:br>
                <a:rPr lang="en-GB" altLang="pt-BR" sz="900" u="none">
                  <a:solidFill>
                    <a:srgbClr val="001965"/>
                  </a:solidFill>
                  <a:latin typeface="Frutiger LT Std 45 Light" pitchFamily="34" charset="0"/>
                  <a:cs typeface="Arial" pitchFamily="34" charset="0"/>
                </a:rPr>
              </a:br>
              <a:r>
                <a:rPr lang="en-GB" altLang="pt-BR" sz="900" u="none">
                  <a:solidFill>
                    <a:srgbClr val="001965"/>
                  </a:solidFill>
                  <a:latin typeface="Frutiger LT Std 45 Light" pitchFamily="34" charset="0"/>
                  <a:cs typeface="Arial" pitchFamily="34" charset="0"/>
                </a:rPr>
                <a:t>et al.</a:t>
              </a:r>
            </a:p>
          </p:txBody>
        </p:sp>
        <p:sp>
          <p:nvSpPr>
            <p:cNvPr id="15378" name="TextBox 24"/>
            <p:cNvSpPr txBox="1">
              <a:spLocks noChangeArrowheads="1"/>
            </p:cNvSpPr>
            <p:nvPr/>
          </p:nvSpPr>
          <p:spPr bwMode="auto">
            <a:xfrm>
              <a:off x="5971787" y="1300681"/>
              <a:ext cx="448806" cy="277178"/>
            </a:xfrm>
            <a:prstGeom prst="rect">
              <a:avLst/>
            </a:prstGeom>
            <a:noFill/>
            <a:ln w="9525">
              <a:noFill/>
              <a:miter lim="800000"/>
              <a:headEnd/>
              <a:tailEnd/>
            </a:ln>
          </p:spPr>
          <p:txBody>
            <a:bodyPr wrap="none" lIns="0" tIns="0" rIns="0" bIns="0">
              <a:spAutoFit/>
            </a:bodyPr>
            <a:lstStyle/>
            <a:p>
              <a:pPr algn="ctr"/>
              <a:r>
                <a:rPr lang="en-GB" altLang="pt-BR" sz="900" u="none">
                  <a:solidFill>
                    <a:srgbClr val="001965"/>
                  </a:solidFill>
                  <a:latin typeface="Frutiger LT Std 45 Light" pitchFamily="34" charset="0"/>
                  <a:cs typeface="Arial" pitchFamily="34" charset="0"/>
                </a:rPr>
                <a:t>Stalonas</a:t>
              </a:r>
              <a:br>
                <a:rPr lang="en-GB" altLang="pt-BR" sz="900" u="none">
                  <a:solidFill>
                    <a:srgbClr val="001965"/>
                  </a:solidFill>
                  <a:latin typeface="Frutiger LT Std 45 Light" pitchFamily="34" charset="0"/>
                  <a:cs typeface="Arial" pitchFamily="34" charset="0"/>
                </a:rPr>
              </a:br>
              <a:r>
                <a:rPr lang="en-GB" altLang="pt-BR" sz="900" u="none">
                  <a:solidFill>
                    <a:srgbClr val="001965"/>
                  </a:solidFill>
                  <a:latin typeface="Frutiger LT Std 45 Light" pitchFamily="34" charset="0"/>
                  <a:cs typeface="Arial" pitchFamily="34" charset="0"/>
                </a:rPr>
                <a:t>et al.</a:t>
              </a:r>
            </a:p>
          </p:txBody>
        </p:sp>
        <p:sp>
          <p:nvSpPr>
            <p:cNvPr id="15379" name="TextBox 25"/>
            <p:cNvSpPr txBox="1">
              <a:spLocks noChangeArrowheads="1"/>
            </p:cNvSpPr>
            <p:nvPr/>
          </p:nvSpPr>
          <p:spPr bwMode="auto">
            <a:xfrm>
              <a:off x="7643646" y="1300681"/>
              <a:ext cx="429571" cy="277178"/>
            </a:xfrm>
            <a:prstGeom prst="rect">
              <a:avLst/>
            </a:prstGeom>
            <a:noFill/>
            <a:ln w="9525">
              <a:noFill/>
              <a:miter lim="800000"/>
              <a:headEnd/>
              <a:tailEnd/>
            </a:ln>
          </p:spPr>
          <p:txBody>
            <a:bodyPr wrap="none" lIns="0" tIns="0" rIns="0" bIns="0">
              <a:spAutoFit/>
            </a:bodyPr>
            <a:lstStyle/>
            <a:p>
              <a:pPr algn="ctr"/>
              <a:r>
                <a:rPr lang="en-GB" altLang="pt-BR" sz="900" u="none">
                  <a:solidFill>
                    <a:srgbClr val="001965"/>
                  </a:solidFill>
                  <a:latin typeface="Frutiger LT Std 45 Light" pitchFamily="34" charset="0"/>
                  <a:cs typeface="Arial" pitchFamily="34" charset="0"/>
                </a:rPr>
                <a:t>Wadden</a:t>
              </a:r>
              <a:br>
                <a:rPr lang="en-GB" altLang="pt-BR" sz="900" u="none">
                  <a:solidFill>
                    <a:srgbClr val="001965"/>
                  </a:solidFill>
                  <a:latin typeface="Frutiger LT Std 45 Light" pitchFamily="34" charset="0"/>
                  <a:cs typeface="Arial" pitchFamily="34" charset="0"/>
                </a:rPr>
              </a:br>
              <a:r>
                <a:rPr lang="en-GB" altLang="pt-BR" sz="900" u="none">
                  <a:solidFill>
                    <a:srgbClr val="001965"/>
                  </a:solidFill>
                  <a:latin typeface="Frutiger LT Std 45 Light" pitchFamily="34" charset="0"/>
                  <a:cs typeface="Arial" pitchFamily="34" charset="0"/>
                </a:rPr>
                <a:t>et al.</a:t>
              </a:r>
            </a:p>
          </p:txBody>
        </p:sp>
        <p:sp>
          <p:nvSpPr>
            <p:cNvPr id="15380" name="TextBox 26"/>
            <p:cNvSpPr txBox="1">
              <a:spLocks noChangeArrowheads="1"/>
            </p:cNvSpPr>
            <p:nvPr/>
          </p:nvSpPr>
          <p:spPr bwMode="auto">
            <a:xfrm>
              <a:off x="8195748" y="1300681"/>
              <a:ext cx="429571" cy="277178"/>
            </a:xfrm>
            <a:prstGeom prst="rect">
              <a:avLst/>
            </a:prstGeom>
            <a:noFill/>
            <a:ln w="9525">
              <a:noFill/>
              <a:miter lim="800000"/>
              <a:headEnd/>
              <a:tailEnd/>
            </a:ln>
          </p:spPr>
          <p:txBody>
            <a:bodyPr wrap="none" lIns="0" tIns="0" rIns="0" bIns="0">
              <a:spAutoFit/>
            </a:bodyPr>
            <a:lstStyle/>
            <a:p>
              <a:pPr algn="ctr"/>
              <a:r>
                <a:rPr lang="en-GB" altLang="pt-BR" sz="900" u="none">
                  <a:solidFill>
                    <a:srgbClr val="001965"/>
                  </a:solidFill>
                  <a:latin typeface="Frutiger LT Std 45 Light" pitchFamily="34" charset="0"/>
                  <a:cs typeface="Arial" pitchFamily="34" charset="0"/>
                </a:rPr>
                <a:t>Walsh &amp;</a:t>
              </a:r>
              <a:br>
                <a:rPr lang="en-GB" altLang="pt-BR" sz="900" u="none">
                  <a:solidFill>
                    <a:srgbClr val="001965"/>
                  </a:solidFill>
                  <a:latin typeface="Frutiger LT Std 45 Light" pitchFamily="34" charset="0"/>
                  <a:cs typeface="Arial" pitchFamily="34" charset="0"/>
                </a:rPr>
              </a:br>
              <a:r>
                <a:rPr lang="en-GB" altLang="pt-BR" sz="900" u="none">
                  <a:solidFill>
                    <a:srgbClr val="001965"/>
                  </a:solidFill>
                  <a:latin typeface="Frutiger LT Std 45 Light" pitchFamily="34" charset="0"/>
                  <a:cs typeface="Arial" pitchFamily="34" charset="0"/>
                </a:rPr>
                <a:t>Flynn</a:t>
              </a:r>
            </a:p>
          </p:txBody>
        </p:sp>
        <p:sp>
          <p:nvSpPr>
            <p:cNvPr id="15381" name="TextBox 27"/>
            <p:cNvSpPr txBox="1">
              <a:spLocks noChangeArrowheads="1"/>
            </p:cNvSpPr>
            <p:nvPr/>
          </p:nvSpPr>
          <p:spPr bwMode="auto">
            <a:xfrm>
              <a:off x="7107333" y="1300681"/>
              <a:ext cx="425563" cy="277178"/>
            </a:xfrm>
            <a:prstGeom prst="rect">
              <a:avLst/>
            </a:prstGeom>
            <a:noFill/>
            <a:ln w="9525">
              <a:noFill/>
              <a:miter lim="800000"/>
              <a:headEnd/>
              <a:tailEnd/>
            </a:ln>
          </p:spPr>
          <p:txBody>
            <a:bodyPr wrap="none" lIns="0" tIns="0" rIns="0" bIns="0">
              <a:spAutoFit/>
            </a:bodyPr>
            <a:lstStyle/>
            <a:p>
              <a:pPr algn="ctr"/>
              <a:r>
                <a:rPr lang="en-GB" altLang="pt-BR" sz="900" u="none">
                  <a:solidFill>
                    <a:srgbClr val="001965"/>
                  </a:solidFill>
                  <a:latin typeface="Frutiger LT Std 45 Light" pitchFamily="34" charset="0"/>
                  <a:cs typeface="Arial" pitchFamily="34" charset="0"/>
                </a:rPr>
                <a:t>Wadden </a:t>
              </a:r>
              <a:br>
                <a:rPr lang="en-GB" altLang="pt-BR" sz="900" u="none">
                  <a:solidFill>
                    <a:srgbClr val="001965"/>
                  </a:solidFill>
                  <a:latin typeface="Frutiger LT Std 45 Light" pitchFamily="34" charset="0"/>
                  <a:cs typeface="Arial" pitchFamily="34" charset="0"/>
                </a:rPr>
              </a:br>
              <a:r>
                <a:rPr lang="en-GB" altLang="pt-BR" sz="900" u="none">
                  <a:solidFill>
                    <a:srgbClr val="001965"/>
                  </a:solidFill>
                  <a:latin typeface="Frutiger LT Std 45 Light" pitchFamily="34" charset="0"/>
                  <a:cs typeface="Arial" pitchFamily="34" charset="0"/>
                </a:rPr>
                <a:t>&amp; Frey</a:t>
              </a:r>
            </a:p>
          </p:txBody>
        </p:sp>
        <p:sp>
          <p:nvSpPr>
            <p:cNvPr id="15382" name="TextBox 28"/>
            <p:cNvSpPr txBox="1">
              <a:spLocks noChangeArrowheads="1"/>
            </p:cNvSpPr>
            <p:nvPr/>
          </p:nvSpPr>
          <p:spPr bwMode="auto">
            <a:xfrm>
              <a:off x="5323190" y="1300681"/>
              <a:ext cx="609092" cy="277178"/>
            </a:xfrm>
            <a:prstGeom prst="rect">
              <a:avLst/>
            </a:prstGeom>
            <a:noFill/>
            <a:ln w="9525">
              <a:noFill/>
              <a:miter lim="800000"/>
              <a:headEnd/>
              <a:tailEnd/>
            </a:ln>
          </p:spPr>
          <p:txBody>
            <a:bodyPr wrap="none" lIns="0" tIns="0" rIns="0" bIns="0">
              <a:spAutoFit/>
            </a:bodyPr>
            <a:lstStyle/>
            <a:p>
              <a:pPr algn="ctr"/>
              <a:r>
                <a:rPr lang="en-GB" altLang="pt-BR" sz="900" u="none">
                  <a:solidFill>
                    <a:srgbClr val="001965"/>
                  </a:solidFill>
                  <a:latin typeface="Frutiger LT Std 45 Light" pitchFamily="34" charset="0"/>
                  <a:cs typeface="Arial" pitchFamily="34" charset="0"/>
                </a:rPr>
                <a:t>Pekkarinen </a:t>
              </a:r>
              <a:br>
                <a:rPr lang="en-GB" altLang="pt-BR" sz="900" u="none">
                  <a:solidFill>
                    <a:srgbClr val="001965"/>
                  </a:solidFill>
                  <a:latin typeface="Frutiger LT Std 45 Light" pitchFamily="34" charset="0"/>
                  <a:cs typeface="Arial" pitchFamily="34" charset="0"/>
                </a:rPr>
              </a:br>
              <a:r>
                <a:rPr lang="en-GB" altLang="pt-BR" sz="900" u="none">
                  <a:solidFill>
                    <a:srgbClr val="001965"/>
                  </a:solidFill>
                  <a:latin typeface="Frutiger LT Std 45 Light" pitchFamily="34" charset="0"/>
                  <a:cs typeface="Arial" pitchFamily="34" charset="0"/>
                </a:rPr>
                <a:t>&amp; Mustajoki</a:t>
              </a:r>
            </a:p>
          </p:txBody>
        </p:sp>
        <p:sp>
          <p:nvSpPr>
            <p:cNvPr id="15383" name="TextBox 29"/>
            <p:cNvSpPr txBox="1">
              <a:spLocks noChangeArrowheads="1"/>
            </p:cNvSpPr>
            <p:nvPr/>
          </p:nvSpPr>
          <p:spPr bwMode="auto">
            <a:xfrm>
              <a:off x="6539298" y="1300681"/>
              <a:ext cx="461910" cy="277178"/>
            </a:xfrm>
            <a:prstGeom prst="rect">
              <a:avLst/>
            </a:prstGeom>
            <a:noFill/>
            <a:ln w="9525">
              <a:noFill/>
              <a:miter lim="800000"/>
              <a:headEnd/>
              <a:tailEnd/>
            </a:ln>
          </p:spPr>
          <p:txBody>
            <a:bodyPr wrap="none" lIns="0" tIns="0" rIns="0" bIns="0">
              <a:spAutoFit/>
            </a:bodyPr>
            <a:lstStyle/>
            <a:p>
              <a:pPr algn="ctr"/>
              <a:r>
                <a:rPr lang="en-GB" altLang="pt-BR" sz="900" u="none">
                  <a:solidFill>
                    <a:srgbClr val="001965"/>
                  </a:solidFill>
                  <a:latin typeface="Frutiger LT Std 45 Light" pitchFamily="34" charset="0"/>
                  <a:cs typeface="Arial" pitchFamily="34" charset="0"/>
                </a:rPr>
                <a:t>Stunkard </a:t>
              </a:r>
              <a:br>
                <a:rPr lang="en-GB" altLang="pt-BR" sz="900" u="none">
                  <a:solidFill>
                    <a:srgbClr val="001965"/>
                  </a:solidFill>
                  <a:latin typeface="Frutiger LT Std 45 Light" pitchFamily="34" charset="0"/>
                  <a:cs typeface="Arial" pitchFamily="34" charset="0"/>
                </a:rPr>
              </a:br>
              <a:r>
                <a:rPr lang="en-GB" altLang="pt-BR" sz="900" u="none">
                  <a:solidFill>
                    <a:srgbClr val="001965"/>
                  </a:solidFill>
                  <a:latin typeface="Frutiger LT Std 45 Light" pitchFamily="34" charset="0"/>
                  <a:cs typeface="Arial" pitchFamily="34" charset="0"/>
                </a:rPr>
                <a:t>&amp; Penik</a:t>
              </a:r>
            </a:p>
          </p:txBody>
        </p:sp>
      </p:gr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a:prstGeom prst="horizontalScroll">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pt-BR" sz="5400" b="1" u="none" dirty="0" smtClean="0">
                <a:solidFill>
                  <a:schemeClr val="accent1">
                    <a:lumMod val="75000"/>
                  </a:schemeClr>
                </a:solidFill>
                <a:sym typeface="Calibri" pitchFamily="34" charset="0"/>
              </a:rPr>
              <a:t>A </a:t>
            </a:r>
            <a:r>
              <a:rPr lang="en-GB" altLang="pt-BR" sz="5400" b="1" u="none" dirty="0" err="1" smtClean="0">
                <a:solidFill>
                  <a:schemeClr val="accent1">
                    <a:lumMod val="75000"/>
                  </a:schemeClr>
                </a:solidFill>
                <a:sym typeface="Calibri" pitchFamily="34" charset="0"/>
              </a:rPr>
              <a:t>recorrência</a:t>
            </a:r>
            <a:r>
              <a:rPr lang="en-GB" altLang="pt-BR" sz="5400" b="1" u="none" dirty="0" smtClean="0">
                <a:solidFill>
                  <a:schemeClr val="accent1">
                    <a:lumMod val="75000"/>
                  </a:schemeClr>
                </a:solidFill>
                <a:sym typeface="Calibri" pitchFamily="34" charset="0"/>
              </a:rPr>
              <a:t> do peso </a:t>
            </a:r>
            <a:r>
              <a:rPr lang="en-GB" altLang="pt-BR" sz="5400" b="1" u="none" dirty="0" err="1" smtClean="0">
                <a:solidFill>
                  <a:schemeClr val="accent1">
                    <a:lumMod val="75000"/>
                  </a:schemeClr>
                </a:solidFill>
                <a:sym typeface="Calibri" pitchFamily="34" charset="0"/>
              </a:rPr>
              <a:t>perdido</a:t>
            </a:r>
            <a:r>
              <a:rPr lang="en-GB" altLang="pt-BR" sz="5400" b="1" u="none" dirty="0" smtClean="0">
                <a:solidFill>
                  <a:schemeClr val="accent1">
                    <a:lumMod val="75000"/>
                  </a:schemeClr>
                </a:solidFill>
                <a:sym typeface="Calibri" pitchFamily="34" charset="0"/>
              </a:rPr>
              <a:t> é </a:t>
            </a:r>
            <a:r>
              <a:rPr lang="en-GB" altLang="pt-BR" sz="5400" b="1" u="none" dirty="0" err="1" smtClean="0">
                <a:solidFill>
                  <a:schemeClr val="accent1">
                    <a:lumMod val="75000"/>
                  </a:schemeClr>
                </a:solidFill>
                <a:sym typeface="Calibri" pitchFamily="34" charset="0"/>
              </a:rPr>
              <a:t>regra</a:t>
            </a:r>
            <a:r>
              <a:rPr lang="en-GB" altLang="pt-BR" sz="5400" b="1" u="none" dirty="0" smtClean="0">
                <a:solidFill>
                  <a:schemeClr val="accent1">
                    <a:lumMod val="75000"/>
                  </a:schemeClr>
                </a:solidFill>
                <a:sym typeface="Calibri" pitchFamily="34" charset="0"/>
              </a:rPr>
              <a:t>, </a:t>
            </a:r>
            <a:r>
              <a:rPr lang="en-GB" altLang="pt-BR" sz="5400" b="1" u="none" dirty="0" err="1" smtClean="0">
                <a:solidFill>
                  <a:schemeClr val="accent1">
                    <a:lumMod val="75000"/>
                  </a:schemeClr>
                </a:solidFill>
                <a:sym typeface="Calibri" pitchFamily="34" charset="0"/>
              </a:rPr>
              <a:t>não</a:t>
            </a:r>
            <a:r>
              <a:rPr lang="en-GB" altLang="pt-BR" sz="5400" b="1" u="none" dirty="0" smtClean="0">
                <a:solidFill>
                  <a:schemeClr val="accent1">
                    <a:lumMod val="75000"/>
                  </a:schemeClr>
                </a:solidFill>
                <a:sym typeface="Calibri" pitchFamily="34" charset="0"/>
              </a:rPr>
              <a:t> </a:t>
            </a:r>
            <a:r>
              <a:rPr lang="en-GB" altLang="pt-BR" sz="5400" b="1" u="none" dirty="0" err="1" smtClean="0">
                <a:solidFill>
                  <a:schemeClr val="accent1">
                    <a:lumMod val="75000"/>
                  </a:schemeClr>
                </a:solidFill>
                <a:sym typeface="Calibri" pitchFamily="34" charset="0"/>
              </a:rPr>
              <a:t>exceção</a:t>
            </a:r>
            <a:r>
              <a:rPr lang="en-GB" altLang="pt-BR" sz="5400" b="1" u="none" dirty="0" smtClean="0">
                <a:solidFill>
                  <a:schemeClr val="accent1">
                    <a:lumMod val="75000"/>
                  </a:schemeClr>
                </a:solidFill>
                <a:sym typeface="Calibri" pitchFamily="34" charset="0"/>
              </a:rPr>
              <a:t>.</a:t>
            </a:r>
            <a:endParaRPr lang="en-US" sz="5400" dirty="0">
              <a:solidFill>
                <a:schemeClr val="accent1">
                  <a:lumMod val="75000"/>
                </a:schemeClr>
              </a:solidFill>
            </a:endParaRPr>
          </a:p>
        </p:txBody>
      </p:sp>
      <p:sp>
        <p:nvSpPr>
          <p:cNvPr id="5" name="Title 2"/>
          <p:cNvSpPr txBox="1">
            <a:spLocks noGrp="1"/>
          </p:cNvSpPr>
          <p:nvPr>
            <p:ph type="title"/>
          </p:nvPr>
        </p:nvSpPr>
        <p:spPr bwMode="auto">
          <a:prstGeom prst="rect">
            <a:avLst/>
          </a:prstGeom>
          <a:noFill/>
          <a:ln w="9525">
            <a:noFill/>
            <a:miter lim="800000"/>
            <a:headEnd/>
            <a:tailEnd/>
          </a:ln>
        </p:spPr>
        <p:txBody>
          <a:bodyPr lIns="91425" tIns="91425" rIns="91425" bIns="91425" anchor="ctr">
            <a:normAutofit fontScale="90000"/>
          </a:bodyPr>
          <a:lstStyle/>
          <a:p>
            <a:pPr algn="ctr" eaLnBrk="1" hangingPunct="1">
              <a:buClr>
                <a:srgbClr val="000000"/>
              </a:buClr>
              <a:buFont typeface="Calibri" pitchFamily="34" charset="0"/>
              <a:buNone/>
            </a:pPr>
            <a:r>
              <a:rPr lang="en-GB" altLang="pt-BR" sz="4000" u="none" dirty="0" err="1">
                <a:solidFill>
                  <a:schemeClr val="accent4">
                    <a:lumMod val="75000"/>
                  </a:schemeClr>
                </a:solidFill>
                <a:latin typeface="Calibri" pitchFamily="34" charset="0"/>
                <a:sym typeface="Calibri" pitchFamily="34" charset="0"/>
              </a:rPr>
              <a:t>Perder</a:t>
            </a:r>
            <a:r>
              <a:rPr lang="en-GB" altLang="pt-BR" sz="4000" u="none" dirty="0">
                <a:solidFill>
                  <a:schemeClr val="accent4">
                    <a:lumMod val="75000"/>
                  </a:schemeClr>
                </a:solidFill>
                <a:latin typeface="Calibri" pitchFamily="34" charset="0"/>
                <a:sym typeface="Calibri" pitchFamily="34" charset="0"/>
              </a:rPr>
              <a:t> peso é </a:t>
            </a:r>
            <a:r>
              <a:rPr lang="en-GB" altLang="pt-BR" sz="4000" u="none" dirty="0" err="1">
                <a:solidFill>
                  <a:schemeClr val="accent4">
                    <a:lumMod val="75000"/>
                  </a:schemeClr>
                </a:solidFill>
                <a:latin typeface="Calibri" pitchFamily="34" charset="0"/>
                <a:sym typeface="Calibri" pitchFamily="34" charset="0"/>
              </a:rPr>
              <a:t>difícil</a:t>
            </a:r>
            <a:r>
              <a:rPr lang="en-GB" altLang="pt-BR" sz="4000" u="none" dirty="0">
                <a:solidFill>
                  <a:schemeClr val="accent4">
                    <a:lumMod val="75000"/>
                  </a:schemeClr>
                </a:solidFill>
                <a:latin typeface="Calibri" pitchFamily="34" charset="0"/>
                <a:sym typeface="Calibri" pitchFamily="34" charset="0"/>
              </a:rPr>
              <a:t>. </a:t>
            </a:r>
            <a:endParaRPr lang="en-GB" altLang="pt-BR" sz="4000" u="none" dirty="0" smtClean="0">
              <a:solidFill>
                <a:schemeClr val="accent4">
                  <a:lumMod val="75000"/>
                </a:schemeClr>
              </a:solidFill>
              <a:latin typeface="Calibri" pitchFamily="34" charset="0"/>
              <a:sym typeface="Calibri" pitchFamily="34" charset="0"/>
            </a:endParaRPr>
          </a:p>
          <a:p>
            <a:pPr algn="ctr" eaLnBrk="1" hangingPunct="1">
              <a:buClr>
                <a:srgbClr val="000000"/>
              </a:buClr>
              <a:buFont typeface="Calibri" pitchFamily="34" charset="0"/>
              <a:buNone/>
            </a:pPr>
            <a:r>
              <a:rPr lang="en-GB" altLang="pt-BR" sz="4000" u="none" dirty="0" err="1" smtClean="0">
                <a:solidFill>
                  <a:schemeClr val="accent4">
                    <a:lumMod val="75000"/>
                  </a:schemeClr>
                </a:solidFill>
                <a:latin typeface="Calibri" pitchFamily="34" charset="0"/>
                <a:sym typeface="Calibri" pitchFamily="34" charset="0"/>
              </a:rPr>
              <a:t>Manter</a:t>
            </a:r>
            <a:r>
              <a:rPr lang="en-GB" altLang="pt-BR" sz="4000" u="none" dirty="0" smtClean="0">
                <a:solidFill>
                  <a:schemeClr val="accent4">
                    <a:lumMod val="75000"/>
                  </a:schemeClr>
                </a:solidFill>
                <a:latin typeface="Calibri" pitchFamily="34" charset="0"/>
                <a:sym typeface="Calibri" pitchFamily="34" charset="0"/>
              </a:rPr>
              <a:t> </a:t>
            </a:r>
            <a:r>
              <a:rPr lang="en-GB" altLang="pt-BR" sz="4000" u="none" dirty="0">
                <a:solidFill>
                  <a:schemeClr val="accent4">
                    <a:lumMod val="75000"/>
                  </a:schemeClr>
                </a:solidFill>
                <a:latin typeface="Calibri" pitchFamily="34" charset="0"/>
                <a:sym typeface="Calibri" pitchFamily="34" charset="0"/>
              </a:rPr>
              <a:t>o peso </a:t>
            </a:r>
            <a:r>
              <a:rPr lang="en-GB" altLang="pt-BR" sz="4000" u="none" dirty="0" err="1">
                <a:solidFill>
                  <a:schemeClr val="accent4">
                    <a:lumMod val="75000"/>
                  </a:schemeClr>
                </a:solidFill>
                <a:latin typeface="Calibri" pitchFamily="34" charset="0"/>
                <a:sym typeface="Calibri" pitchFamily="34" charset="0"/>
              </a:rPr>
              <a:t>perdido</a:t>
            </a:r>
            <a:r>
              <a:rPr lang="en-GB" altLang="pt-BR" sz="4000" u="none" dirty="0">
                <a:solidFill>
                  <a:schemeClr val="accent4">
                    <a:lumMod val="75000"/>
                  </a:schemeClr>
                </a:solidFill>
                <a:latin typeface="Calibri" pitchFamily="34" charset="0"/>
                <a:sym typeface="Calibri" pitchFamily="34" charset="0"/>
              </a:rPr>
              <a:t> </a:t>
            </a:r>
            <a:r>
              <a:rPr lang="en-GB" altLang="pt-BR" sz="4000" u="sng" dirty="0">
                <a:solidFill>
                  <a:schemeClr val="accent4">
                    <a:lumMod val="75000"/>
                  </a:schemeClr>
                </a:solidFill>
                <a:latin typeface="Calibri" pitchFamily="34" charset="0"/>
                <a:sym typeface="Calibri" pitchFamily="34" charset="0"/>
              </a:rPr>
              <a:t>é </a:t>
            </a:r>
            <a:r>
              <a:rPr lang="en-GB" altLang="pt-BR" sz="4000" u="sng" dirty="0" err="1">
                <a:solidFill>
                  <a:schemeClr val="accent4">
                    <a:lumMod val="75000"/>
                  </a:schemeClr>
                </a:solidFill>
                <a:latin typeface="Calibri" pitchFamily="34" charset="0"/>
                <a:sym typeface="Calibri" pitchFamily="34" charset="0"/>
              </a:rPr>
              <a:t>mais</a:t>
            </a:r>
            <a:r>
              <a:rPr lang="en-GB" altLang="pt-BR" sz="4000" u="sng" dirty="0">
                <a:solidFill>
                  <a:schemeClr val="accent4">
                    <a:lumMod val="75000"/>
                  </a:schemeClr>
                </a:solidFill>
                <a:latin typeface="Calibri" pitchFamily="34" charset="0"/>
                <a:sym typeface="Calibri" pitchFamily="34" charset="0"/>
              </a:rPr>
              <a:t> </a:t>
            </a:r>
            <a:r>
              <a:rPr lang="en-GB" altLang="pt-BR" sz="4000" u="sng" dirty="0" err="1">
                <a:solidFill>
                  <a:schemeClr val="accent4">
                    <a:lumMod val="75000"/>
                  </a:schemeClr>
                </a:solidFill>
                <a:latin typeface="Calibri" pitchFamily="34" charset="0"/>
                <a:sym typeface="Calibri" pitchFamily="34" charset="0"/>
              </a:rPr>
              <a:t>difícil</a:t>
            </a:r>
            <a:r>
              <a:rPr lang="en-GB" altLang="pt-BR" sz="4000" u="none" dirty="0">
                <a:solidFill>
                  <a:schemeClr val="accent4">
                    <a:lumMod val="75000"/>
                  </a:schemeClr>
                </a:solidFill>
                <a:latin typeface="Calibri" pitchFamily="34" charset="0"/>
                <a:sym typeface="Calibri" pitchFamily="34" charset="0"/>
              </a:rPr>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ítulo 3"/>
          <p:cNvSpPr>
            <a:spLocks noGrp="1"/>
          </p:cNvSpPr>
          <p:nvPr>
            <p:ph type="title"/>
          </p:nvPr>
        </p:nvSpPr>
        <p:spPr>
          <a:xfrm>
            <a:off x="0" y="274638"/>
            <a:ext cx="9144000" cy="1143000"/>
          </a:xfrm>
        </p:spPr>
        <p:txBody>
          <a:bodyPr>
            <a:noAutofit/>
          </a:bodyPr>
          <a:lstStyle/>
          <a:p>
            <a:r>
              <a:rPr lang="pt-BR" altLang="pt-BR" sz="4000" dirty="0" err="1" smtClean="0">
                <a:solidFill>
                  <a:schemeClr val="accent4">
                    <a:lumMod val="75000"/>
                  </a:schemeClr>
                </a:solidFill>
                <a:ea typeface="ＭＳ Ｐゴシック" pitchFamily="34" charset="-128"/>
                <a:cs typeface="Arial" pitchFamily="34" charset="0"/>
              </a:rPr>
              <a:t>Look</a:t>
            </a:r>
            <a:r>
              <a:rPr lang="pt-BR" altLang="pt-BR" sz="4000" dirty="0" smtClean="0">
                <a:solidFill>
                  <a:schemeClr val="accent4">
                    <a:lumMod val="75000"/>
                  </a:schemeClr>
                </a:solidFill>
                <a:ea typeface="ＭＳ Ｐゴシック" pitchFamily="34" charset="-128"/>
                <a:cs typeface="Arial" pitchFamily="34" charset="0"/>
              </a:rPr>
              <a:t> AHEAD: perda de peso de acordo </a:t>
            </a:r>
            <a:br>
              <a:rPr lang="pt-BR" altLang="pt-BR" sz="4000" dirty="0" smtClean="0">
                <a:solidFill>
                  <a:schemeClr val="accent4">
                    <a:lumMod val="75000"/>
                  </a:schemeClr>
                </a:solidFill>
                <a:ea typeface="ＭＳ Ｐゴシック" pitchFamily="34" charset="-128"/>
                <a:cs typeface="Arial" pitchFamily="34" charset="0"/>
              </a:rPr>
            </a:br>
            <a:r>
              <a:rPr lang="pt-BR" altLang="pt-BR" sz="4000" dirty="0" smtClean="0">
                <a:solidFill>
                  <a:schemeClr val="accent4">
                    <a:lumMod val="75000"/>
                  </a:schemeClr>
                </a:solidFill>
                <a:ea typeface="ＭＳ Ｐゴシック" pitchFamily="34" charset="-128"/>
                <a:cs typeface="Arial" pitchFamily="34" charset="0"/>
              </a:rPr>
              <a:t>com intervenção</a:t>
            </a:r>
          </a:p>
        </p:txBody>
      </p:sp>
      <p:pic>
        <p:nvPicPr>
          <p:cNvPr id="17411" name="Picture 2"/>
          <p:cNvPicPr>
            <a:picLocks noChangeAspect="1" noChangeArrowheads="1"/>
          </p:cNvPicPr>
          <p:nvPr/>
        </p:nvPicPr>
        <p:blipFill>
          <a:blip r:embed="rId2" cstate="print"/>
          <a:srcRect l="23958" t="33333" r="14063" b="13333"/>
          <a:stretch>
            <a:fillRect/>
          </a:stretch>
        </p:blipFill>
        <p:spPr bwMode="auto">
          <a:xfrm>
            <a:off x="179388" y="1704975"/>
            <a:ext cx="8501062" cy="4572000"/>
          </a:xfrm>
          <a:prstGeom prst="rect">
            <a:avLst/>
          </a:prstGeom>
          <a:noFill/>
          <a:ln w="9525">
            <a:noFill/>
            <a:miter lim="800000"/>
            <a:headEnd/>
            <a:tailEnd/>
          </a:ln>
        </p:spPr>
      </p:pic>
      <p:sp>
        <p:nvSpPr>
          <p:cNvPr id="17412" name="CaixaDeTexto 5"/>
          <p:cNvSpPr txBox="1">
            <a:spLocks noChangeArrowheads="1"/>
          </p:cNvSpPr>
          <p:nvPr/>
        </p:nvSpPr>
        <p:spPr bwMode="auto">
          <a:xfrm>
            <a:off x="6056313" y="6559550"/>
            <a:ext cx="3008312" cy="261938"/>
          </a:xfrm>
          <a:prstGeom prst="rect">
            <a:avLst/>
          </a:prstGeom>
          <a:noFill/>
          <a:ln w="9525">
            <a:noFill/>
            <a:miter lim="800000"/>
            <a:headEnd/>
            <a:tailEnd/>
          </a:ln>
        </p:spPr>
        <p:txBody>
          <a:bodyPr wrap="none">
            <a:spAutoFit/>
          </a:bodyPr>
          <a:lstStyle/>
          <a:p>
            <a:pPr algn="r" eaLnBrk="1" hangingPunct="1"/>
            <a:r>
              <a:rPr lang="en-US" altLang="pt-BR" sz="1100" u="none">
                <a:solidFill>
                  <a:srgbClr val="655292"/>
                </a:solidFill>
                <a:latin typeface="Calibri" pitchFamily="34" charset="0"/>
                <a:cs typeface="Arial" pitchFamily="34" charset="0"/>
              </a:rPr>
              <a:t>Wadden TA et al. Obesity. 2011; 19(10): 1987–98</a:t>
            </a:r>
            <a:endParaRPr lang="pt-BR" altLang="pt-BR" sz="1100" u="none">
              <a:solidFill>
                <a:srgbClr val="655292"/>
              </a:solidFill>
              <a:latin typeface="Calibri" pitchFamily="34" charset="0"/>
              <a:cs typeface="Arial" pitchFamily="34" charset="0"/>
            </a:endParaRPr>
          </a:p>
        </p:txBody>
      </p:sp>
      <p:sp>
        <p:nvSpPr>
          <p:cNvPr id="5" name="CaixaDeTexto 4"/>
          <p:cNvSpPr txBox="1"/>
          <p:nvPr/>
        </p:nvSpPr>
        <p:spPr>
          <a:xfrm>
            <a:off x="395536" y="6021288"/>
            <a:ext cx="5115888" cy="646331"/>
          </a:xfrm>
          <a:prstGeom prst="rect">
            <a:avLst/>
          </a:prstGeom>
          <a:noFill/>
        </p:spPr>
        <p:txBody>
          <a:bodyPr wrap="none" rtlCol="0">
            <a:spAutoFit/>
          </a:bodyPr>
          <a:lstStyle/>
          <a:p>
            <a:r>
              <a:rPr lang="pt-BR" dirty="0" smtClean="0"/>
              <a:t>DSE: Educação em DM2 – N: 2575 pacientes</a:t>
            </a:r>
          </a:p>
          <a:p>
            <a:r>
              <a:rPr lang="pt-BR" dirty="0" smtClean="0"/>
              <a:t>ILI: intervenção intensiva em estilo de vida – N: 2570</a:t>
            </a:r>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ítulo 3"/>
          <p:cNvSpPr>
            <a:spLocks noGrp="1"/>
          </p:cNvSpPr>
          <p:nvPr>
            <p:ph type="title"/>
          </p:nvPr>
        </p:nvSpPr>
        <p:spPr>
          <a:xfrm>
            <a:off x="0" y="274638"/>
            <a:ext cx="9144000" cy="1143000"/>
          </a:xfrm>
        </p:spPr>
        <p:txBody>
          <a:bodyPr>
            <a:normAutofit/>
          </a:bodyPr>
          <a:lstStyle/>
          <a:p>
            <a:r>
              <a:rPr lang="pt-BR" altLang="pt-BR" sz="3600" dirty="0" smtClean="0">
                <a:ea typeface="ＭＳ Ｐゴシック" pitchFamily="34" charset="-128"/>
                <a:cs typeface="Arial" pitchFamily="34" charset="0"/>
              </a:rPr>
              <a:t>Perder peso rápido no início do tratamento</a:t>
            </a:r>
            <a:endParaRPr lang="pt-BR" altLang="pt-BR" sz="3600" dirty="0" smtClean="0">
              <a:ea typeface="ＭＳ Ｐゴシック" pitchFamily="34" charset="-128"/>
              <a:cs typeface="Arial" pitchFamily="34" charset="0"/>
            </a:endParaRPr>
          </a:p>
        </p:txBody>
      </p:sp>
      <p:pic>
        <p:nvPicPr>
          <p:cNvPr id="18435" name="Picture 3"/>
          <p:cNvPicPr>
            <a:picLocks noChangeAspect="1" noChangeArrowheads="1"/>
          </p:cNvPicPr>
          <p:nvPr/>
        </p:nvPicPr>
        <p:blipFill>
          <a:blip r:embed="rId2" cstate="print"/>
          <a:srcRect l="5730" t="24165" r="16667" b="8333"/>
          <a:stretch>
            <a:fillRect/>
          </a:stretch>
        </p:blipFill>
        <p:spPr bwMode="auto">
          <a:xfrm>
            <a:off x="249238" y="1784350"/>
            <a:ext cx="8643937" cy="4699000"/>
          </a:xfrm>
          <a:prstGeom prst="rect">
            <a:avLst/>
          </a:prstGeom>
          <a:noFill/>
          <a:ln w="9525">
            <a:noFill/>
            <a:miter lim="800000"/>
            <a:headEnd/>
            <a:tailEnd/>
          </a:ln>
        </p:spPr>
      </p:pic>
      <p:sp>
        <p:nvSpPr>
          <p:cNvPr id="8" name="Elipse 7"/>
          <p:cNvSpPr/>
          <p:nvPr/>
        </p:nvSpPr>
        <p:spPr>
          <a:xfrm>
            <a:off x="7643813" y="3667125"/>
            <a:ext cx="1357312" cy="2354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sp>
        <p:nvSpPr>
          <p:cNvPr id="18437" name="CaixaDeTexto 8"/>
          <p:cNvSpPr txBox="1">
            <a:spLocks noChangeArrowheads="1"/>
          </p:cNvSpPr>
          <p:nvPr/>
        </p:nvSpPr>
        <p:spPr bwMode="auto">
          <a:xfrm>
            <a:off x="7812088" y="6021388"/>
            <a:ext cx="981075" cy="461962"/>
          </a:xfrm>
          <a:prstGeom prst="rect">
            <a:avLst/>
          </a:prstGeom>
          <a:noFill/>
          <a:ln w="9525">
            <a:noFill/>
            <a:miter lim="800000"/>
            <a:headEnd/>
            <a:tailEnd/>
          </a:ln>
        </p:spPr>
        <p:txBody>
          <a:bodyPr wrap="none">
            <a:spAutoFit/>
          </a:bodyPr>
          <a:lstStyle/>
          <a:p>
            <a:pPr eaLnBrk="1" hangingPunct="1"/>
            <a:r>
              <a:rPr lang="pt-BR" altLang="pt-BR" sz="2400" u="none">
                <a:solidFill>
                  <a:srgbClr val="FF0000"/>
                </a:solidFill>
                <a:cs typeface="Arial" pitchFamily="34" charset="0"/>
              </a:rPr>
              <a:t>&gt;70%</a:t>
            </a:r>
          </a:p>
        </p:txBody>
      </p:sp>
      <p:sp>
        <p:nvSpPr>
          <p:cNvPr id="18438" name="CaixaDeTexto 9"/>
          <p:cNvSpPr txBox="1">
            <a:spLocks noChangeArrowheads="1"/>
          </p:cNvSpPr>
          <p:nvPr/>
        </p:nvSpPr>
        <p:spPr bwMode="auto">
          <a:xfrm>
            <a:off x="6056313" y="6559550"/>
            <a:ext cx="3008312" cy="261938"/>
          </a:xfrm>
          <a:prstGeom prst="rect">
            <a:avLst/>
          </a:prstGeom>
          <a:noFill/>
          <a:ln w="9525">
            <a:noFill/>
            <a:miter lim="800000"/>
            <a:headEnd/>
            <a:tailEnd/>
          </a:ln>
        </p:spPr>
        <p:txBody>
          <a:bodyPr wrap="none">
            <a:spAutoFit/>
          </a:bodyPr>
          <a:lstStyle/>
          <a:p>
            <a:pPr algn="r" eaLnBrk="1" hangingPunct="1"/>
            <a:r>
              <a:rPr lang="en-US" altLang="pt-BR" sz="1100" u="none">
                <a:solidFill>
                  <a:srgbClr val="655292"/>
                </a:solidFill>
                <a:latin typeface="Calibri" pitchFamily="34" charset="0"/>
                <a:cs typeface="Arial" pitchFamily="34" charset="0"/>
              </a:rPr>
              <a:t>Wadden TA et al. Obesity. 2011; 19(10): 1987–98</a:t>
            </a:r>
            <a:endParaRPr lang="pt-BR" altLang="pt-BR" sz="1100" u="none">
              <a:solidFill>
                <a:srgbClr val="655292"/>
              </a:solidFill>
              <a:latin typeface="Calibri"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ítulo 1"/>
          <p:cNvSpPr>
            <a:spLocks noGrp="1"/>
          </p:cNvSpPr>
          <p:nvPr>
            <p:ph type="title"/>
          </p:nvPr>
        </p:nvSpPr>
        <p:spPr/>
        <p:txBody>
          <a:bodyPr>
            <a:noAutofit/>
          </a:bodyPr>
          <a:lstStyle/>
          <a:p>
            <a:r>
              <a:rPr lang="pt-BR" altLang="pt-BR" sz="3200" dirty="0" smtClean="0">
                <a:solidFill>
                  <a:schemeClr val="accent4">
                    <a:lumMod val="75000"/>
                  </a:schemeClr>
                </a:solidFill>
                <a:ea typeface="ＭＳ Ｐゴシック" pitchFamily="34" charset="-128"/>
              </a:rPr>
              <a:t>Estudo STORM: sibutramina na perda de peso </a:t>
            </a:r>
            <a:br>
              <a:rPr lang="pt-BR" altLang="pt-BR" sz="3200" dirty="0" smtClean="0">
                <a:solidFill>
                  <a:schemeClr val="accent4">
                    <a:lumMod val="75000"/>
                  </a:schemeClr>
                </a:solidFill>
                <a:ea typeface="ＭＳ Ｐゴシック" pitchFamily="34" charset="-128"/>
              </a:rPr>
            </a:br>
            <a:r>
              <a:rPr lang="pt-BR" altLang="pt-BR" sz="3200" dirty="0" smtClean="0">
                <a:solidFill>
                  <a:schemeClr val="accent4">
                    <a:lumMod val="75000"/>
                  </a:schemeClr>
                </a:solidFill>
                <a:ea typeface="ＭＳ Ｐゴシック" pitchFamily="34" charset="-128"/>
              </a:rPr>
              <a:t>por 6 meses, randomização na manutenção </a:t>
            </a:r>
            <a:br>
              <a:rPr lang="pt-BR" altLang="pt-BR" sz="3200" dirty="0" smtClean="0">
                <a:solidFill>
                  <a:schemeClr val="accent4">
                    <a:lumMod val="75000"/>
                  </a:schemeClr>
                </a:solidFill>
                <a:ea typeface="ＭＳ Ｐゴシック" pitchFamily="34" charset="-128"/>
              </a:rPr>
            </a:br>
            <a:r>
              <a:rPr lang="pt-BR" altLang="pt-BR" sz="3200" dirty="0" smtClean="0">
                <a:solidFill>
                  <a:schemeClr val="accent4">
                    <a:lumMod val="75000"/>
                  </a:schemeClr>
                </a:solidFill>
                <a:ea typeface="ＭＳ Ｐゴシック" pitchFamily="34" charset="-128"/>
              </a:rPr>
              <a:t>por 18 meses</a:t>
            </a:r>
          </a:p>
        </p:txBody>
      </p:sp>
      <p:pic>
        <p:nvPicPr>
          <p:cNvPr id="19459" name="Picture 2" descr="http://www.msdlatinamerica.com/diabetes/files/35ba5186ca243acd823befcd69b8805c.gif"/>
          <p:cNvPicPr>
            <a:picLocks noChangeAspect="1" noChangeArrowheads="1"/>
          </p:cNvPicPr>
          <p:nvPr/>
        </p:nvPicPr>
        <p:blipFill>
          <a:blip r:embed="rId2" cstate="print"/>
          <a:srcRect/>
          <a:stretch>
            <a:fillRect/>
          </a:stretch>
        </p:blipFill>
        <p:spPr bwMode="auto">
          <a:xfrm>
            <a:off x="1214438" y="2143125"/>
            <a:ext cx="6450012" cy="3648075"/>
          </a:xfrm>
          <a:prstGeom prst="rect">
            <a:avLst/>
          </a:prstGeom>
          <a:noFill/>
          <a:ln w="9525">
            <a:noFill/>
            <a:miter lim="800000"/>
            <a:headEnd/>
            <a:tailEnd/>
          </a:ln>
        </p:spPr>
      </p:pic>
      <p:sp>
        <p:nvSpPr>
          <p:cNvPr id="19460" name="CaixaDeTexto 3"/>
          <p:cNvSpPr txBox="1">
            <a:spLocks noChangeArrowheads="1"/>
          </p:cNvSpPr>
          <p:nvPr/>
        </p:nvSpPr>
        <p:spPr bwMode="auto">
          <a:xfrm>
            <a:off x="6011863" y="6559550"/>
            <a:ext cx="2860675" cy="261938"/>
          </a:xfrm>
          <a:prstGeom prst="rect">
            <a:avLst/>
          </a:prstGeom>
          <a:noFill/>
          <a:ln w="9525">
            <a:noFill/>
            <a:miter lim="800000"/>
            <a:headEnd/>
            <a:tailEnd/>
          </a:ln>
        </p:spPr>
        <p:txBody>
          <a:bodyPr wrap="none">
            <a:spAutoFit/>
          </a:bodyPr>
          <a:lstStyle/>
          <a:p>
            <a:pPr eaLnBrk="1" hangingPunct="1"/>
            <a:r>
              <a:rPr lang="pt-BR" altLang="pt-BR" sz="1100" u="none">
                <a:solidFill>
                  <a:srgbClr val="655292"/>
                </a:solidFill>
                <a:latin typeface="Calibri" pitchFamily="34" charset="0"/>
                <a:cs typeface="Arial" pitchFamily="34" charset="0"/>
              </a:rPr>
              <a:t>James P et al 2000; Lancet </a:t>
            </a:r>
            <a:r>
              <a:rPr lang="fr-FR" altLang="pt-BR" sz="1100" u="none">
                <a:solidFill>
                  <a:srgbClr val="655292"/>
                </a:solidFill>
                <a:latin typeface="Calibri" pitchFamily="34" charset="0"/>
                <a:cs typeface="Arial" pitchFamily="34" charset="0"/>
              </a:rPr>
              <a:t>356(9248):2119-25.</a:t>
            </a:r>
            <a:endParaRPr lang="pt-BR" altLang="pt-BR" sz="1100" u="none">
              <a:solidFill>
                <a:srgbClr val="655292"/>
              </a:solidFill>
              <a:latin typeface="Calibri"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ítulo 1"/>
          <p:cNvSpPr>
            <a:spLocks noGrp="1"/>
          </p:cNvSpPr>
          <p:nvPr>
            <p:ph type="title"/>
          </p:nvPr>
        </p:nvSpPr>
        <p:spPr/>
        <p:txBody>
          <a:bodyPr>
            <a:noAutofit/>
          </a:bodyPr>
          <a:lstStyle/>
          <a:p>
            <a:r>
              <a:rPr lang="pt-BR" altLang="pt-BR" sz="4000" dirty="0" smtClean="0">
                <a:solidFill>
                  <a:schemeClr val="accent4">
                    <a:lumMod val="75000"/>
                  </a:schemeClr>
                </a:solidFill>
                <a:ea typeface="ＭＳ Ｐゴシック" pitchFamily="34" charset="-128"/>
                <a:cs typeface="Arial" pitchFamily="34" charset="0"/>
              </a:rPr>
              <a:t>Adaptações que ocorrem no estado de peso reduzido</a:t>
            </a:r>
          </a:p>
        </p:txBody>
      </p:sp>
      <p:sp>
        <p:nvSpPr>
          <p:cNvPr id="20483" name="Espaço Reservado para Conteúdo 4"/>
          <p:cNvSpPr>
            <a:spLocks noGrp="1"/>
          </p:cNvSpPr>
          <p:nvPr>
            <p:ph idx="1"/>
          </p:nvPr>
        </p:nvSpPr>
        <p:spPr>
          <a:xfrm>
            <a:off x="250825" y="1773238"/>
            <a:ext cx="8785225" cy="4525962"/>
          </a:xfrm>
        </p:spPr>
        <p:txBody>
          <a:bodyPr/>
          <a:lstStyle/>
          <a:p>
            <a:r>
              <a:rPr lang="pt-BR" altLang="pt-BR" sz="2400" dirty="0" smtClean="0">
                <a:ea typeface="ＭＳ Ｐゴシック" pitchFamily="34" charset="-128"/>
                <a:cs typeface="Arial" pitchFamily="34" charset="0"/>
              </a:rPr>
              <a:t>Aumento da ingestão alimentar</a:t>
            </a:r>
          </a:p>
          <a:p>
            <a:pPr lvl="1"/>
            <a:r>
              <a:rPr lang="pt-BR" altLang="pt-BR" sz="1800" dirty="0" smtClean="0">
                <a:ea typeface="ＭＳ Ｐゴシック" pitchFamily="34" charset="-128"/>
                <a:cs typeface="Arial" pitchFamily="34" charset="0"/>
              </a:rPr>
              <a:t>Sinais homeostáticos (hormônios relacionados ao apetite)</a:t>
            </a:r>
          </a:p>
          <a:p>
            <a:pPr lvl="1"/>
            <a:r>
              <a:rPr lang="pt-BR" altLang="pt-BR" sz="1800" dirty="0" smtClean="0">
                <a:ea typeface="ＭＳ Ｐゴシック" pitchFamily="34" charset="-128"/>
                <a:cs typeface="Arial" pitchFamily="34" charset="0"/>
              </a:rPr>
              <a:t>Sinais não homeostáticos (motivação, recompensa, atenção, comportamento)</a:t>
            </a:r>
          </a:p>
          <a:p>
            <a:pPr lvl="1"/>
            <a:endParaRPr lang="pt-BR" altLang="pt-BR" sz="1800" dirty="0" smtClean="0">
              <a:ea typeface="ＭＳ Ｐゴシック" pitchFamily="34" charset="-128"/>
              <a:cs typeface="Arial" pitchFamily="34" charset="0"/>
            </a:endParaRPr>
          </a:p>
          <a:p>
            <a:r>
              <a:rPr lang="pt-BR" altLang="pt-BR" sz="2400" dirty="0" smtClean="0">
                <a:ea typeface="ＭＳ Ｐゴシック" pitchFamily="34" charset="-128"/>
                <a:cs typeface="Arial" pitchFamily="34" charset="0"/>
              </a:rPr>
              <a:t>Diminuição do gasto energético</a:t>
            </a:r>
          </a:p>
          <a:p>
            <a:pPr lvl="1"/>
            <a:r>
              <a:rPr lang="pt-BR" altLang="pt-BR" sz="1800" dirty="0" smtClean="0">
                <a:ea typeface="ＭＳ Ｐゴシック" pitchFamily="34" charset="-128"/>
                <a:cs typeface="Arial" pitchFamily="34" charset="0"/>
              </a:rPr>
              <a:t>Redução do metabolismo de repouso</a:t>
            </a:r>
          </a:p>
          <a:p>
            <a:pPr lvl="1"/>
            <a:r>
              <a:rPr lang="pt-BR" altLang="pt-BR" sz="1800" dirty="0" smtClean="0">
                <a:ea typeface="ＭＳ Ｐゴシック" pitchFamily="34" charset="-128"/>
                <a:cs typeface="Arial" pitchFamily="34" charset="0"/>
              </a:rPr>
              <a:t>Redução de atividade física </a:t>
            </a:r>
          </a:p>
          <a:p>
            <a:pPr lvl="1"/>
            <a:endParaRPr lang="pt-BR" altLang="pt-BR" sz="1800" dirty="0" smtClean="0">
              <a:ea typeface="ＭＳ Ｐゴシック" pitchFamily="34" charset="-128"/>
              <a:cs typeface="Arial" pitchFamily="34" charset="0"/>
            </a:endParaRPr>
          </a:p>
          <a:p>
            <a:r>
              <a:rPr lang="pt-BR" altLang="pt-BR" sz="2400" dirty="0" smtClean="0">
                <a:ea typeface="ＭＳ Ｐゴシック" pitchFamily="34" charset="-128"/>
                <a:cs typeface="Arial" pitchFamily="34" charset="0"/>
              </a:rPr>
              <a:t>Mudanças no substrato metabólico</a:t>
            </a:r>
          </a:p>
          <a:p>
            <a:pPr lvl="1"/>
            <a:r>
              <a:rPr lang="pt-BR" altLang="pt-BR" sz="1800" dirty="0" smtClean="0">
                <a:ea typeface="ＭＳ Ｐゴシック" pitchFamily="34" charset="-128"/>
                <a:cs typeface="Arial" pitchFamily="34" charset="0"/>
              </a:rPr>
              <a:t>Redução da oxidação de gordura</a:t>
            </a:r>
          </a:p>
        </p:txBody>
      </p:sp>
      <p:sp>
        <p:nvSpPr>
          <p:cNvPr id="20484" name="CaixaDeTexto 5"/>
          <p:cNvSpPr txBox="1">
            <a:spLocks noChangeArrowheads="1"/>
          </p:cNvSpPr>
          <p:nvPr/>
        </p:nvSpPr>
        <p:spPr bwMode="auto">
          <a:xfrm>
            <a:off x="5683250" y="6524625"/>
            <a:ext cx="3286125" cy="261938"/>
          </a:xfrm>
          <a:prstGeom prst="rect">
            <a:avLst/>
          </a:prstGeom>
          <a:noFill/>
          <a:ln w="9525">
            <a:noFill/>
            <a:miter lim="800000"/>
            <a:headEnd/>
            <a:tailEnd/>
          </a:ln>
        </p:spPr>
        <p:txBody>
          <a:bodyPr wrap="none">
            <a:spAutoFit/>
          </a:bodyPr>
          <a:lstStyle/>
          <a:p>
            <a:pPr eaLnBrk="1" hangingPunct="1"/>
            <a:r>
              <a:rPr lang="pt-BR" altLang="pt-BR" sz="1100" u="none">
                <a:solidFill>
                  <a:srgbClr val="655292"/>
                </a:solidFill>
                <a:latin typeface="Calibri" pitchFamily="34" charset="0"/>
                <a:cs typeface="Arial" pitchFamily="34" charset="0"/>
              </a:rPr>
              <a:t>Cornier MA 2011; Physiology &amp; Behavior (104):608-12</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l="11458" t="22501" r="29166" b="25000"/>
          <a:stretch>
            <a:fillRect/>
          </a:stretch>
        </p:blipFill>
        <p:spPr bwMode="auto">
          <a:xfrm>
            <a:off x="1000125" y="0"/>
            <a:ext cx="7429500" cy="4105275"/>
          </a:xfrm>
          <a:prstGeom prst="rect">
            <a:avLst/>
          </a:prstGeom>
          <a:noFill/>
          <a:ln w="9525">
            <a:noFill/>
            <a:miter lim="800000"/>
            <a:headEnd/>
            <a:tailEnd/>
          </a:ln>
        </p:spPr>
      </p:pic>
      <p:sp>
        <p:nvSpPr>
          <p:cNvPr id="21507" name="CaixaDeTexto 4"/>
          <p:cNvSpPr txBox="1">
            <a:spLocks noChangeArrowheads="1"/>
          </p:cNvSpPr>
          <p:nvPr/>
        </p:nvSpPr>
        <p:spPr bwMode="auto">
          <a:xfrm>
            <a:off x="5964238" y="6559550"/>
            <a:ext cx="3144837" cy="261938"/>
          </a:xfrm>
          <a:prstGeom prst="rect">
            <a:avLst/>
          </a:prstGeom>
          <a:noFill/>
          <a:ln w="9525">
            <a:noFill/>
            <a:miter lim="800000"/>
            <a:headEnd/>
            <a:tailEnd/>
          </a:ln>
        </p:spPr>
        <p:txBody>
          <a:bodyPr wrap="none">
            <a:spAutoFit/>
          </a:bodyPr>
          <a:lstStyle/>
          <a:p>
            <a:pPr algn="r" eaLnBrk="1" hangingPunct="1"/>
            <a:r>
              <a:rPr lang="pt-BR" altLang="pt-BR" sz="1100" u="none">
                <a:solidFill>
                  <a:srgbClr val="655292"/>
                </a:solidFill>
                <a:latin typeface="Calibri" pitchFamily="34" charset="0"/>
                <a:cs typeface="Arial" pitchFamily="34" charset="0"/>
              </a:rPr>
              <a:t>Sumithran et al; 2011 N Engl J Med (365):1597-604.</a:t>
            </a:r>
          </a:p>
        </p:txBody>
      </p:sp>
      <p:sp>
        <p:nvSpPr>
          <p:cNvPr id="21508" name="CaixaDeTexto 5"/>
          <p:cNvSpPr txBox="1">
            <a:spLocks noChangeArrowheads="1"/>
          </p:cNvSpPr>
          <p:nvPr/>
        </p:nvSpPr>
        <p:spPr bwMode="auto">
          <a:xfrm>
            <a:off x="571500" y="4286250"/>
            <a:ext cx="8143875" cy="2400300"/>
          </a:xfrm>
          <a:prstGeom prst="rect">
            <a:avLst/>
          </a:prstGeom>
          <a:noFill/>
          <a:ln w="9525">
            <a:noFill/>
            <a:miter lim="800000"/>
            <a:headEnd/>
            <a:tailEnd/>
          </a:ln>
        </p:spPr>
        <p:txBody>
          <a:bodyPr>
            <a:spAutoFit/>
          </a:bodyPr>
          <a:lstStyle/>
          <a:p>
            <a:pPr algn="just" eaLnBrk="1" hangingPunct="1">
              <a:lnSpc>
                <a:spcPct val="150000"/>
              </a:lnSpc>
            </a:pPr>
            <a:r>
              <a:rPr lang="pt-BR" altLang="pt-BR" sz="2000" b="1" u="none">
                <a:solidFill>
                  <a:srgbClr val="655292"/>
                </a:solidFill>
                <a:latin typeface="Calibri" pitchFamily="34" charset="0"/>
                <a:cs typeface="Arial" pitchFamily="34" charset="0"/>
              </a:rPr>
              <a:t>População do estudo:  </a:t>
            </a:r>
            <a:r>
              <a:rPr lang="pt-BR" altLang="pt-BR" sz="2000" u="none">
                <a:solidFill>
                  <a:srgbClr val="655292"/>
                </a:solidFill>
                <a:latin typeface="Calibri" pitchFamily="34" charset="0"/>
                <a:cs typeface="Arial" pitchFamily="34" charset="0"/>
              </a:rPr>
              <a:t>50 pacientes obesos submetidos a VLCD por 10 semanas, seguido de dieta hipocalórica por 1 ano</a:t>
            </a:r>
          </a:p>
          <a:p>
            <a:pPr algn="just" eaLnBrk="1" hangingPunct="1">
              <a:lnSpc>
                <a:spcPct val="150000"/>
              </a:lnSpc>
            </a:pPr>
            <a:r>
              <a:rPr lang="pt-BR" altLang="pt-BR" sz="2000" b="1" u="none">
                <a:solidFill>
                  <a:srgbClr val="655292"/>
                </a:solidFill>
                <a:latin typeface="Calibri" pitchFamily="34" charset="0"/>
                <a:cs typeface="Arial" pitchFamily="34" charset="0"/>
              </a:rPr>
              <a:t>Objetivo:</a:t>
            </a:r>
            <a:r>
              <a:rPr lang="pt-BR" altLang="pt-BR" sz="2000" u="none">
                <a:solidFill>
                  <a:srgbClr val="655292"/>
                </a:solidFill>
                <a:latin typeface="Calibri" pitchFamily="34" charset="0"/>
                <a:cs typeface="Arial" pitchFamily="34" charset="0"/>
              </a:rPr>
              <a:t> avaliar hormônios envolvidos na regulação do apetite durante perda e manutenção sustentada de peso</a:t>
            </a:r>
          </a:p>
          <a:p>
            <a:pPr algn="just" eaLnBrk="1" hangingPunct="1">
              <a:lnSpc>
                <a:spcPct val="150000"/>
              </a:lnSpc>
            </a:pPr>
            <a:endParaRPr lang="pt-BR" altLang="pt-BR" sz="2000" u="none">
              <a:solidFill>
                <a:srgbClr val="655292"/>
              </a:solidFill>
              <a:latin typeface="Calibri"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l="35938" t="22501" r="9375" b="29166"/>
          <a:stretch>
            <a:fillRect/>
          </a:stretch>
        </p:blipFill>
        <p:spPr bwMode="auto">
          <a:xfrm>
            <a:off x="1000125" y="1785938"/>
            <a:ext cx="6724650" cy="3714750"/>
          </a:xfrm>
          <a:prstGeom prst="rect">
            <a:avLst/>
          </a:prstGeom>
          <a:noFill/>
          <a:ln w="9525">
            <a:noFill/>
            <a:miter lim="800000"/>
            <a:headEnd/>
            <a:tailEnd/>
          </a:ln>
        </p:spPr>
      </p:pic>
      <p:sp>
        <p:nvSpPr>
          <p:cNvPr id="22531" name="CaixaDeTexto 2"/>
          <p:cNvSpPr txBox="1">
            <a:spLocks noChangeArrowheads="1"/>
          </p:cNvSpPr>
          <p:nvPr/>
        </p:nvSpPr>
        <p:spPr bwMode="auto">
          <a:xfrm>
            <a:off x="2357438" y="4357688"/>
            <a:ext cx="1722437" cy="400050"/>
          </a:xfrm>
          <a:prstGeom prst="rect">
            <a:avLst/>
          </a:prstGeom>
          <a:noFill/>
          <a:ln w="9525">
            <a:noFill/>
            <a:miter lim="800000"/>
            <a:headEnd/>
            <a:tailEnd/>
          </a:ln>
        </p:spPr>
        <p:txBody>
          <a:bodyPr wrap="none">
            <a:spAutoFit/>
          </a:bodyPr>
          <a:lstStyle/>
          <a:p>
            <a:pPr eaLnBrk="1" hangingPunct="1"/>
            <a:r>
              <a:rPr lang="pt-BR" altLang="pt-BR" sz="2000" u="none">
                <a:solidFill>
                  <a:srgbClr val="FF0000"/>
                </a:solidFill>
                <a:cs typeface="Arial" pitchFamily="34" charset="0"/>
              </a:rPr>
              <a:t>-13,5±0,5 kg</a:t>
            </a:r>
          </a:p>
        </p:txBody>
      </p:sp>
      <p:sp>
        <p:nvSpPr>
          <p:cNvPr id="22532" name="CaixaDeTexto 3"/>
          <p:cNvSpPr txBox="1">
            <a:spLocks noChangeArrowheads="1"/>
          </p:cNvSpPr>
          <p:nvPr/>
        </p:nvSpPr>
        <p:spPr bwMode="auto">
          <a:xfrm>
            <a:off x="7434263" y="3071813"/>
            <a:ext cx="1335087" cy="369887"/>
          </a:xfrm>
          <a:prstGeom prst="rect">
            <a:avLst/>
          </a:prstGeom>
          <a:noFill/>
          <a:ln w="9525">
            <a:noFill/>
            <a:miter lim="800000"/>
            <a:headEnd/>
            <a:tailEnd/>
          </a:ln>
        </p:spPr>
        <p:txBody>
          <a:bodyPr wrap="none">
            <a:spAutoFit/>
          </a:bodyPr>
          <a:lstStyle/>
          <a:p>
            <a:pPr eaLnBrk="1" hangingPunct="1"/>
            <a:r>
              <a:rPr lang="pt-BR" altLang="pt-BR" sz="1800" u="none">
                <a:solidFill>
                  <a:srgbClr val="FF0000"/>
                </a:solidFill>
                <a:latin typeface="Calibri" pitchFamily="34" charset="0"/>
                <a:cs typeface="Arial" pitchFamily="34" charset="0"/>
              </a:rPr>
              <a:t>-7,9±1,1 kg</a:t>
            </a:r>
          </a:p>
        </p:txBody>
      </p:sp>
      <p:sp>
        <p:nvSpPr>
          <p:cNvPr id="5" name="Seta para cima 4"/>
          <p:cNvSpPr/>
          <p:nvPr/>
        </p:nvSpPr>
        <p:spPr>
          <a:xfrm>
            <a:off x="7643813" y="3571875"/>
            <a:ext cx="71437" cy="64293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sp>
        <p:nvSpPr>
          <p:cNvPr id="22534" name="CaixaDeTexto 5"/>
          <p:cNvSpPr txBox="1">
            <a:spLocks noChangeArrowheads="1"/>
          </p:cNvSpPr>
          <p:nvPr/>
        </p:nvSpPr>
        <p:spPr bwMode="auto">
          <a:xfrm>
            <a:off x="7812088" y="3644900"/>
            <a:ext cx="1265237" cy="369888"/>
          </a:xfrm>
          <a:prstGeom prst="rect">
            <a:avLst/>
          </a:prstGeom>
          <a:noFill/>
          <a:ln w="9525">
            <a:noFill/>
            <a:miter lim="800000"/>
            <a:headEnd/>
            <a:tailEnd/>
          </a:ln>
        </p:spPr>
        <p:txBody>
          <a:bodyPr wrap="none">
            <a:spAutoFit/>
          </a:bodyPr>
          <a:lstStyle/>
          <a:p>
            <a:pPr eaLnBrk="1" hangingPunct="1"/>
            <a:r>
              <a:rPr lang="pt-BR" altLang="pt-BR" sz="1800" u="none">
                <a:solidFill>
                  <a:srgbClr val="FF0000"/>
                </a:solidFill>
                <a:latin typeface="Calibri" pitchFamily="34" charset="0"/>
                <a:cs typeface="Arial" pitchFamily="34" charset="0"/>
              </a:rPr>
              <a:t>5,5±1,0 kg</a:t>
            </a:r>
          </a:p>
        </p:txBody>
      </p:sp>
      <p:sp>
        <p:nvSpPr>
          <p:cNvPr id="22535" name="Título 9"/>
          <p:cNvSpPr>
            <a:spLocks noGrp="1"/>
          </p:cNvSpPr>
          <p:nvPr>
            <p:ph type="title"/>
          </p:nvPr>
        </p:nvSpPr>
        <p:spPr>
          <a:xfrm>
            <a:off x="1201738" y="188913"/>
            <a:ext cx="6740525" cy="769937"/>
          </a:xfrm>
        </p:spPr>
        <p:txBody>
          <a:bodyPr wrap="none">
            <a:spAutoFit/>
          </a:bodyPr>
          <a:lstStyle/>
          <a:p>
            <a:r>
              <a:rPr lang="pt-BR" altLang="pt-BR" dirty="0" smtClean="0">
                <a:solidFill>
                  <a:schemeClr val="accent4">
                    <a:lumMod val="75000"/>
                  </a:schemeClr>
                </a:solidFill>
                <a:ea typeface="ＭＳ Ｐゴシック" pitchFamily="34" charset="-128"/>
                <a:cs typeface="Arial" pitchFamily="34" charset="0"/>
              </a:rPr>
              <a:t>Evolução do peso no estudo</a:t>
            </a:r>
          </a:p>
        </p:txBody>
      </p:sp>
      <p:sp>
        <p:nvSpPr>
          <p:cNvPr id="22536" name="CaixaDeTexto 8"/>
          <p:cNvSpPr txBox="1">
            <a:spLocks noChangeArrowheads="1"/>
          </p:cNvSpPr>
          <p:nvPr/>
        </p:nvSpPr>
        <p:spPr bwMode="auto">
          <a:xfrm>
            <a:off x="5964238" y="6559550"/>
            <a:ext cx="3144837" cy="261938"/>
          </a:xfrm>
          <a:prstGeom prst="rect">
            <a:avLst/>
          </a:prstGeom>
          <a:noFill/>
          <a:ln w="9525">
            <a:noFill/>
            <a:miter lim="800000"/>
            <a:headEnd/>
            <a:tailEnd/>
          </a:ln>
        </p:spPr>
        <p:txBody>
          <a:bodyPr wrap="none">
            <a:spAutoFit/>
          </a:bodyPr>
          <a:lstStyle/>
          <a:p>
            <a:pPr algn="r" eaLnBrk="1" hangingPunct="1"/>
            <a:r>
              <a:rPr lang="pt-BR" altLang="pt-BR" sz="1100" u="none">
                <a:solidFill>
                  <a:srgbClr val="655292"/>
                </a:solidFill>
                <a:latin typeface="Calibri" pitchFamily="34" charset="0"/>
                <a:cs typeface="Arial" pitchFamily="34" charset="0"/>
              </a:rPr>
              <a:t>Sumithran et al; 2011 N Engl J Med (365):1597-604.</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ítulo 1"/>
          <p:cNvSpPr>
            <a:spLocks noGrp="1"/>
          </p:cNvSpPr>
          <p:nvPr>
            <p:ph type="title"/>
          </p:nvPr>
        </p:nvSpPr>
        <p:spPr>
          <a:xfrm>
            <a:off x="107950" y="274638"/>
            <a:ext cx="8874125" cy="1143000"/>
          </a:xfrm>
        </p:spPr>
        <p:txBody>
          <a:bodyPr>
            <a:normAutofit fontScale="90000"/>
          </a:bodyPr>
          <a:lstStyle/>
          <a:p>
            <a:r>
              <a:rPr lang="pt-BR" altLang="pt-BR" sz="3600" dirty="0" smtClean="0">
                <a:ea typeface="ＭＳ Ｐゴシック" pitchFamily="34" charset="-128"/>
                <a:cs typeface="Arial" pitchFamily="34" charset="0"/>
              </a:rPr>
              <a:t>Compensações hormonais à perda de peso </a:t>
            </a:r>
            <a:r>
              <a:rPr lang="pt-BR" altLang="pt-BR" sz="3600" u="sng" dirty="0" smtClean="0">
                <a:ea typeface="ＭＳ Ｐゴシック" pitchFamily="34" charset="-128"/>
                <a:cs typeface="Arial" pitchFamily="34" charset="0"/>
              </a:rPr>
              <a:t>não </a:t>
            </a:r>
            <a:r>
              <a:rPr lang="pt-BR" altLang="pt-BR" sz="3600" u="sng" dirty="0" smtClean="0">
                <a:ea typeface="ＭＳ Ｐゴシック" pitchFamily="34" charset="-128"/>
                <a:cs typeface="Arial" pitchFamily="34" charset="0"/>
              </a:rPr>
              <a:t>revertem depois de 1 </a:t>
            </a:r>
            <a:r>
              <a:rPr lang="pt-BR" altLang="pt-BR" sz="3600" u="sng" dirty="0" smtClean="0">
                <a:ea typeface="ＭＳ Ｐゴシック" pitchFamily="34" charset="-128"/>
                <a:cs typeface="Arial" pitchFamily="34" charset="0"/>
              </a:rPr>
              <a:t>ano</a:t>
            </a:r>
            <a:endParaRPr lang="pt-BR" altLang="pt-BR" sz="3600" u="sng" dirty="0" smtClean="0">
              <a:ea typeface="ＭＳ Ｐゴシック" pitchFamily="34" charset="-128"/>
              <a:cs typeface="Arial" pitchFamily="34" charset="0"/>
            </a:endParaRPr>
          </a:p>
        </p:txBody>
      </p:sp>
      <p:pic>
        <p:nvPicPr>
          <p:cNvPr id="24579" name="Picture 2"/>
          <p:cNvPicPr>
            <a:picLocks noChangeAspect="1" noChangeArrowheads="1"/>
          </p:cNvPicPr>
          <p:nvPr/>
        </p:nvPicPr>
        <p:blipFill>
          <a:blip r:embed="rId2" cstate="print"/>
          <a:srcRect l="7813" t="21667" r="11458" b="10834"/>
          <a:stretch>
            <a:fillRect/>
          </a:stretch>
        </p:blipFill>
        <p:spPr bwMode="auto">
          <a:xfrm>
            <a:off x="214313" y="1643063"/>
            <a:ext cx="8767762" cy="4581525"/>
          </a:xfrm>
          <a:prstGeom prst="rect">
            <a:avLst/>
          </a:prstGeom>
          <a:noFill/>
          <a:ln w="9525">
            <a:noFill/>
            <a:miter lim="800000"/>
            <a:headEnd/>
            <a:tailEnd/>
          </a:ln>
        </p:spPr>
      </p:pic>
      <p:sp>
        <p:nvSpPr>
          <p:cNvPr id="24580" name="CaixaDeTexto 4"/>
          <p:cNvSpPr txBox="1">
            <a:spLocks noChangeArrowheads="1"/>
          </p:cNvSpPr>
          <p:nvPr/>
        </p:nvSpPr>
        <p:spPr bwMode="auto">
          <a:xfrm>
            <a:off x="5964238" y="6559550"/>
            <a:ext cx="3144837" cy="261938"/>
          </a:xfrm>
          <a:prstGeom prst="rect">
            <a:avLst/>
          </a:prstGeom>
          <a:noFill/>
          <a:ln w="9525">
            <a:noFill/>
            <a:miter lim="800000"/>
            <a:headEnd/>
            <a:tailEnd/>
          </a:ln>
        </p:spPr>
        <p:txBody>
          <a:bodyPr wrap="none">
            <a:spAutoFit/>
          </a:bodyPr>
          <a:lstStyle/>
          <a:p>
            <a:pPr algn="r" eaLnBrk="1" hangingPunct="1"/>
            <a:r>
              <a:rPr lang="pt-BR" altLang="pt-BR" sz="1100" u="none">
                <a:solidFill>
                  <a:srgbClr val="655292"/>
                </a:solidFill>
                <a:latin typeface="Calibri" pitchFamily="34" charset="0"/>
                <a:cs typeface="Arial" pitchFamily="34" charset="0"/>
              </a:rPr>
              <a:t>Sumithran et al; 2011 N Engl J Med (365):1597-604.</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1"/>
          <p:cNvSpPr>
            <a:spLocks noGrp="1"/>
          </p:cNvSpPr>
          <p:nvPr>
            <p:ph type="title"/>
          </p:nvPr>
        </p:nvSpPr>
        <p:spPr>
          <a:xfrm>
            <a:off x="457200" y="274638"/>
            <a:ext cx="8229600" cy="993775"/>
          </a:xfrm>
        </p:spPr>
        <p:txBody>
          <a:bodyPr/>
          <a:lstStyle/>
          <a:p>
            <a:r>
              <a:rPr lang="pt-BR" altLang="pt-BR" smtClean="0">
                <a:ea typeface="ＭＳ Ｐゴシック" pitchFamily="34" charset="-128"/>
                <a:cs typeface="Arial" pitchFamily="34" charset="0"/>
              </a:rPr>
              <a:t>Perder peso causa fome</a:t>
            </a:r>
          </a:p>
        </p:txBody>
      </p:sp>
      <p:pic>
        <p:nvPicPr>
          <p:cNvPr id="23555" name="Picture 2"/>
          <p:cNvPicPr>
            <a:picLocks noChangeAspect="1" noChangeArrowheads="1"/>
          </p:cNvPicPr>
          <p:nvPr/>
        </p:nvPicPr>
        <p:blipFill>
          <a:blip r:embed="rId2" cstate="print"/>
          <a:srcRect l="47917" t="20833" r="8855" b="10001"/>
          <a:stretch>
            <a:fillRect/>
          </a:stretch>
        </p:blipFill>
        <p:spPr bwMode="auto">
          <a:xfrm>
            <a:off x="2143125" y="1500188"/>
            <a:ext cx="4929188" cy="4929187"/>
          </a:xfrm>
          <a:prstGeom prst="rect">
            <a:avLst/>
          </a:prstGeom>
          <a:noFill/>
          <a:ln w="9525">
            <a:noFill/>
            <a:miter lim="800000"/>
            <a:headEnd/>
            <a:tailEnd/>
          </a:ln>
        </p:spPr>
      </p:pic>
      <p:sp>
        <p:nvSpPr>
          <p:cNvPr id="23556" name="CaixaDeTexto 4"/>
          <p:cNvSpPr txBox="1">
            <a:spLocks noChangeArrowheads="1"/>
          </p:cNvSpPr>
          <p:nvPr/>
        </p:nvSpPr>
        <p:spPr bwMode="auto">
          <a:xfrm>
            <a:off x="5964238" y="6559550"/>
            <a:ext cx="3144837" cy="261938"/>
          </a:xfrm>
          <a:prstGeom prst="rect">
            <a:avLst/>
          </a:prstGeom>
          <a:noFill/>
          <a:ln w="9525">
            <a:noFill/>
            <a:miter lim="800000"/>
            <a:headEnd/>
            <a:tailEnd/>
          </a:ln>
        </p:spPr>
        <p:txBody>
          <a:bodyPr wrap="none">
            <a:spAutoFit/>
          </a:bodyPr>
          <a:lstStyle/>
          <a:p>
            <a:pPr algn="r" eaLnBrk="1" hangingPunct="1"/>
            <a:r>
              <a:rPr lang="pt-BR" altLang="pt-BR" sz="1100" u="none">
                <a:solidFill>
                  <a:srgbClr val="655292"/>
                </a:solidFill>
                <a:latin typeface="Calibri" pitchFamily="34" charset="0"/>
                <a:cs typeface="Arial" pitchFamily="34" charset="0"/>
              </a:rPr>
              <a:t>Sumithran et al; 2011 N Engl J Med (365):1597-604.</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21303" t="25219" r="18373" b="10797"/>
          <a:stretch>
            <a:fillRect/>
          </a:stretch>
        </p:blipFill>
        <p:spPr bwMode="auto">
          <a:xfrm>
            <a:off x="683568" y="1628800"/>
            <a:ext cx="7848872" cy="4680520"/>
          </a:xfrm>
          <a:prstGeom prst="rect">
            <a:avLst/>
          </a:prstGeom>
          <a:noFill/>
          <a:ln w="9525">
            <a:noFill/>
            <a:miter lim="800000"/>
            <a:headEnd/>
            <a:tailEnd/>
          </a:ln>
        </p:spPr>
      </p:pic>
      <p:sp>
        <p:nvSpPr>
          <p:cNvPr id="5" name="Título 3"/>
          <p:cNvSpPr txBox="1">
            <a:spLocks/>
          </p:cNvSpPr>
          <p:nvPr/>
        </p:nvSpPr>
        <p:spPr>
          <a:xfrm>
            <a:off x="609600" y="427038"/>
            <a:ext cx="8229600" cy="1143000"/>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4400" b="0" i="0" u="none" strike="noStrike" kern="1200" cap="none" spc="0" normalizeH="0" baseline="0" noProof="0" dirty="0" smtClean="0">
                <a:ln>
                  <a:noFill/>
                </a:ln>
                <a:solidFill>
                  <a:srgbClr val="7030A0"/>
                </a:solidFill>
                <a:effectLst/>
                <a:uLnTx/>
                <a:uFillTx/>
                <a:latin typeface="+mj-lt"/>
                <a:ea typeface="+mj-ea"/>
                <a:cs typeface="+mj-cs"/>
              </a:rPr>
              <a:t>Taxação de bebidas adoçadas – Berkeley – Pop:</a:t>
            </a:r>
            <a:r>
              <a:rPr kumimoji="0" lang="pt-BR" sz="4400" b="0" i="0" u="none" strike="noStrike" kern="1200" cap="none" spc="0" normalizeH="0" noProof="0" dirty="0" smtClean="0">
                <a:ln>
                  <a:noFill/>
                </a:ln>
                <a:solidFill>
                  <a:srgbClr val="7030A0"/>
                </a:solidFill>
                <a:effectLst/>
                <a:uLnTx/>
                <a:uFillTx/>
                <a:latin typeface="+mj-lt"/>
                <a:ea typeface="+mj-ea"/>
                <a:cs typeface="+mj-cs"/>
              </a:rPr>
              <a:t> </a:t>
            </a:r>
            <a:r>
              <a:rPr kumimoji="0" lang="pt-BR" sz="4400" b="0" i="0" u="none" strike="noStrike" kern="1200" cap="none" spc="0" normalizeH="0" baseline="0" noProof="0" dirty="0" smtClean="0">
                <a:ln>
                  <a:noFill/>
                </a:ln>
                <a:solidFill>
                  <a:srgbClr val="7030A0"/>
                </a:solidFill>
                <a:effectLst/>
                <a:uLnTx/>
                <a:uFillTx/>
                <a:latin typeface="+mj-lt"/>
                <a:ea typeface="+mj-ea"/>
                <a:cs typeface="+mj-cs"/>
              </a:rPr>
              <a:t>120.000</a:t>
            </a:r>
            <a:r>
              <a:rPr lang="pt-BR" sz="4400" dirty="0" smtClean="0">
                <a:solidFill>
                  <a:srgbClr val="7030A0"/>
                </a:solidFill>
                <a:latin typeface="+mj-lt"/>
                <a:ea typeface="+mj-ea"/>
                <a:cs typeface="+mj-cs"/>
              </a:rPr>
              <a:t>; Mar/2015.</a:t>
            </a:r>
            <a:endParaRPr kumimoji="0" lang="en-US" sz="4400" b="0" i="0" u="none" strike="noStrike" kern="1200" cap="none" spc="0" normalizeH="0" baseline="0" noProof="0" dirty="0" smtClean="0">
              <a:ln>
                <a:noFill/>
              </a:ln>
              <a:solidFill>
                <a:srgbClr val="7030A0"/>
              </a:solidFill>
              <a:effectLst/>
              <a:uLnTx/>
              <a:uFillTx/>
              <a:latin typeface="+mj-lt"/>
              <a:ea typeface="+mj-ea"/>
              <a:cs typeface="+mj-cs"/>
            </a:endParaRPr>
          </a:p>
        </p:txBody>
      </p:sp>
      <p:sp>
        <p:nvSpPr>
          <p:cNvPr id="6" name="CaixaDeTexto 5"/>
          <p:cNvSpPr txBox="1"/>
          <p:nvPr/>
        </p:nvSpPr>
        <p:spPr>
          <a:xfrm>
            <a:off x="144015" y="6413266"/>
            <a:ext cx="8964489" cy="400110"/>
          </a:xfrm>
          <a:prstGeom prst="rect">
            <a:avLst/>
          </a:prstGeom>
          <a:noFill/>
        </p:spPr>
        <p:txBody>
          <a:bodyPr wrap="square" rtlCol="0">
            <a:spAutoFit/>
          </a:bodyPr>
          <a:lstStyle/>
          <a:p>
            <a:pPr algn="r"/>
            <a:r>
              <a:rPr lang="en-US" sz="1000" dirty="0" smtClean="0"/>
              <a:t>Silver LD, Ng SW, Ryan-Ibarra S, </a:t>
            </a:r>
            <a:r>
              <a:rPr lang="en-US" sz="1000" dirty="0" err="1" smtClean="0"/>
              <a:t>Taillie</a:t>
            </a:r>
            <a:r>
              <a:rPr lang="en-US" sz="1000" dirty="0" smtClean="0"/>
              <a:t> LS, </a:t>
            </a:r>
            <a:r>
              <a:rPr lang="en-US" sz="1000" dirty="0" err="1" smtClean="0"/>
              <a:t>Induni</a:t>
            </a:r>
            <a:r>
              <a:rPr lang="en-US" sz="1000" dirty="0" smtClean="0"/>
              <a:t> M, Miles DR, </a:t>
            </a:r>
            <a:r>
              <a:rPr lang="en-US" sz="1000" dirty="0" err="1" smtClean="0"/>
              <a:t>Poti</a:t>
            </a:r>
            <a:r>
              <a:rPr lang="en-US" sz="1000" dirty="0" smtClean="0"/>
              <a:t> JM, </a:t>
            </a:r>
            <a:r>
              <a:rPr lang="en-US" sz="1000" dirty="0" err="1" smtClean="0"/>
              <a:t>Popkin</a:t>
            </a:r>
            <a:r>
              <a:rPr lang="en-US" sz="1000" dirty="0" smtClean="0"/>
              <a:t> BM. Changes in prices, sales, consumer spending, and beverage consumption one year after a tax on sugar-sweetened beverages in Berkeley, California, US: A before-and-after study. </a:t>
            </a:r>
            <a:r>
              <a:rPr lang="en-US" sz="1000" dirty="0" err="1" smtClean="0"/>
              <a:t>PLoS</a:t>
            </a:r>
            <a:r>
              <a:rPr lang="en-US" sz="1000" dirty="0" smtClean="0"/>
              <a:t> Med. 2017 Apr 18;14(4):e1002283.</a:t>
            </a:r>
            <a:endParaRPr lang="en-US" sz="1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ítulo 1"/>
          <p:cNvSpPr>
            <a:spLocks noGrp="1"/>
          </p:cNvSpPr>
          <p:nvPr>
            <p:ph type="title"/>
          </p:nvPr>
        </p:nvSpPr>
        <p:spPr>
          <a:xfrm>
            <a:off x="457200" y="115888"/>
            <a:ext cx="8229600" cy="1143000"/>
          </a:xfrm>
        </p:spPr>
        <p:txBody>
          <a:bodyPr>
            <a:normAutofit/>
          </a:bodyPr>
          <a:lstStyle/>
          <a:p>
            <a:r>
              <a:rPr lang="pt-BR" altLang="pt-BR" sz="3200" dirty="0" smtClean="0">
                <a:solidFill>
                  <a:schemeClr val="accent4">
                    <a:lumMod val="75000"/>
                  </a:schemeClr>
                </a:solidFill>
                <a:latin typeface="Arial" pitchFamily="34" charset="0"/>
                <a:ea typeface="ＭＳ Ｐゴシック" pitchFamily="34" charset="-128"/>
                <a:cs typeface="Arial" pitchFamily="34" charset="0"/>
              </a:rPr>
              <a:t>Redução de 10% do peso causa redução de 20-25% do gasto energético de 24h</a:t>
            </a:r>
          </a:p>
        </p:txBody>
      </p:sp>
      <p:pic>
        <p:nvPicPr>
          <p:cNvPr id="25603" name="Picture 2"/>
          <p:cNvPicPr>
            <a:picLocks noChangeAspect="1" noChangeArrowheads="1"/>
          </p:cNvPicPr>
          <p:nvPr/>
        </p:nvPicPr>
        <p:blipFill>
          <a:blip r:embed="rId2" cstate="print"/>
          <a:srcRect l="50520" t="31667" r="8855" b="24400"/>
          <a:stretch>
            <a:fillRect/>
          </a:stretch>
        </p:blipFill>
        <p:spPr bwMode="auto">
          <a:xfrm>
            <a:off x="2073498" y="2074539"/>
            <a:ext cx="5306814" cy="3586709"/>
          </a:xfrm>
          <a:prstGeom prst="rect">
            <a:avLst/>
          </a:prstGeom>
          <a:noFill/>
          <a:ln w="9525">
            <a:noFill/>
            <a:miter lim="800000"/>
            <a:headEnd/>
            <a:tailEnd/>
          </a:ln>
        </p:spPr>
      </p:pic>
      <p:sp>
        <p:nvSpPr>
          <p:cNvPr id="5" name="Retângulo de cantos arredondados 4"/>
          <p:cNvSpPr/>
          <p:nvPr/>
        </p:nvSpPr>
        <p:spPr>
          <a:xfrm>
            <a:off x="3430811" y="3003227"/>
            <a:ext cx="3365731" cy="17350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BR" sz="1800" u="none" dirty="0">
                <a:solidFill>
                  <a:srgbClr val="655292"/>
                </a:solidFill>
                <a:latin typeface="Calibri" panose="020F0502020204030204" pitchFamily="34" charset="0"/>
              </a:rPr>
              <a:t>Terá que comer 300-400 Kcal/dia menos comparado com um indivíduo com a mesma composição corporal que nunca engordou</a:t>
            </a:r>
          </a:p>
        </p:txBody>
      </p:sp>
      <p:sp>
        <p:nvSpPr>
          <p:cNvPr id="25606" name="CaixaDeTexto 6"/>
          <p:cNvSpPr txBox="1">
            <a:spLocks noChangeArrowheads="1"/>
          </p:cNvSpPr>
          <p:nvPr/>
        </p:nvSpPr>
        <p:spPr bwMode="auto">
          <a:xfrm>
            <a:off x="4787900" y="6559550"/>
            <a:ext cx="4286250" cy="261938"/>
          </a:xfrm>
          <a:prstGeom prst="rect">
            <a:avLst/>
          </a:prstGeom>
          <a:noFill/>
          <a:ln w="9525">
            <a:noFill/>
            <a:miter lim="800000"/>
            <a:headEnd/>
            <a:tailEnd/>
          </a:ln>
        </p:spPr>
        <p:txBody>
          <a:bodyPr>
            <a:spAutoFit/>
          </a:bodyPr>
          <a:lstStyle/>
          <a:p>
            <a:pPr algn="r" eaLnBrk="1" hangingPunct="1"/>
            <a:r>
              <a:rPr lang="pt-BR" altLang="pt-BR" sz="1100" u="none">
                <a:solidFill>
                  <a:srgbClr val="655292"/>
                </a:solidFill>
                <a:latin typeface="Calibri" pitchFamily="34" charset="0"/>
                <a:cs typeface="Arial" pitchFamily="34" charset="0"/>
              </a:rPr>
              <a:t>Leibel R et al 1995; N Engl J Med;332:621-8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ítulo 1"/>
          <p:cNvSpPr>
            <a:spLocks noGrp="1"/>
          </p:cNvSpPr>
          <p:nvPr>
            <p:ph type="title"/>
          </p:nvPr>
        </p:nvSpPr>
        <p:spPr>
          <a:xfrm>
            <a:off x="457200" y="115888"/>
            <a:ext cx="8229600" cy="1143000"/>
          </a:xfrm>
        </p:spPr>
        <p:txBody>
          <a:bodyPr>
            <a:noAutofit/>
          </a:bodyPr>
          <a:lstStyle/>
          <a:p>
            <a:r>
              <a:rPr lang="pt-BR" altLang="pt-BR" sz="3600" dirty="0" smtClean="0">
                <a:solidFill>
                  <a:schemeClr val="accent4">
                    <a:lumMod val="75000"/>
                  </a:schemeClr>
                </a:solidFill>
                <a:ea typeface="ＭＳ Ｐゴシック" pitchFamily="34" charset="-128"/>
                <a:cs typeface="Arial" pitchFamily="34" charset="0"/>
              </a:rPr>
              <a:t>Perder peso reduz termogênese adaptativa (em longo prazo)</a:t>
            </a:r>
          </a:p>
        </p:txBody>
      </p:sp>
      <p:pic>
        <p:nvPicPr>
          <p:cNvPr id="26627" name="Picture 3"/>
          <p:cNvPicPr>
            <a:picLocks noChangeAspect="1" noChangeArrowheads="1"/>
          </p:cNvPicPr>
          <p:nvPr/>
        </p:nvPicPr>
        <p:blipFill>
          <a:blip r:embed="rId2" cstate="print"/>
          <a:srcRect l="22917" t="24167" r="31250" b="23332"/>
          <a:stretch>
            <a:fillRect/>
          </a:stretch>
        </p:blipFill>
        <p:spPr bwMode="auto">
          <a:xfrm>
            <a:off x="928688" y="1571625"/>
            <a:ext cx="6884987" cy="4929188"/>
          </a:xfrm>
          <a:prstGeom prst="rect">
            <a:avLst/>
          </a:prstGeom>
          <a:noFill/>
          <a:ln w="9525">
            <a:noFill/>
            <a:miter lim="800000"/>
            <a:headEnd/>
            <a:tailEnd/>
          </a:ln>
        </p:spPr>
      </p:pic>
      <p:sp>
        <p:nvSpPr>
          <p:cNvPr id="5" name="Retângulo 4"/>
          <p:cNvSpPr/>
          <p:nvPr/>
        </p:nvSpPr>
        <p:spPr>
          <a:xfrm>
            <a:off x="6643688" y="2214563"/>
            <a:ext cx="1285875" cy="285750"/>
          </a:xfrm>
          <a:prstGeom prst="rect">
            <a:avLst/>
          </a:pr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sp>
        <p:nvSpPr>
          <p:cNvPr id="6" name="Elipse 5"/>
          <p:cNvSpPr/>
          <p:nvPr/>
        </p:nvSpPr>
        <p:spPr>
          <a:xfrm>
            <a:off x="2428875" y="3714750"/>
            <a:ext cx="1143000" cy="29289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sp>
        <p:nvSpPr>
          <p:cNvPr id="7" name="Elipse 6"/>
          <p:cNvSpPr/>
          <p:nvPr/>
        </p:nvSpPr>
        <p:spPr>
          <a:xfrm>
            <a:off x="5786438" y="3643313"/>
            <a:ext cx="1143000" cy="29289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sp>
        <p:nvSpPr>
          <p:cNvPr id="26631" name="CaixaDeTexto 8"/>
          <p:cNvSpPr txBox="1">
            <a:spLocks noChangeArrowheads="1"/>
          </p:cNvSpPr>
          <p:nvPr/>
        </p:nvSpPr>
        <p:spPr bwMode="auto">
          <a:xfrm>
            <a:off x="5967413" y="6572250"/>
            <a:ext cx="3176587" cy="261938"/>
          </a:xfrm>
          <a:prstGeom prst="rect">
            <a:avLst/>
          </a:prstGeom>
          <a:noFill/>
          <a:ln w="9525">
            <a:noFill/>
            <a:miter lim="800000"/>
            <a:headEnd/>
            <a:tailEnd/>
          </a:ln>
        </p:spPr>
        <p:txBody>
          <a:bodyPr wrap="none">
            <a:spAutoFit/>
          </a:bodyPr>
          <a:lstStyle/>
          <a:p>
            <a:pPr algn="r" eaLnBrk="1" hangingPunct="1"/>
            <a:r>
              <a:rPr lang="de-DE" altLang="pt-BR" sz="1100" u="none">
                <a:solidFill>
                  <a:srgbClr val="655292"/>
                </a:solidFill>
                <a:latin typeface="Calibri" pitchFamily="34" charset="0"/>
                <a:cs typeface="Arial" pitchFamily="34" charset="0"/>
              </a:rPr>
              <a:t>Rosnbaum M, et al. Am J Clin Nutr 2008;88:906 –12.</a:t>
            </a:r>
            <a:endParaRPr lang="pt-BR" altLang="pt-BR" sz="1100" u="none">
              <a:solidFill>
                <a:srgbClr val="655292"/>
              </a:solidFill>
              <a:latin typeface="Calibri"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ítulo 1"/>
          <p:cNvSpPr>
            <a:spLocks noGrp="1"/>
          </p:cNvSpPr>
          <p:nvPr>
            <p:ph type="title"/>
          </p:nvPr>
        </p:nvSpPr>
        <p:spPr>
          <a:xfrm>
            <a:off x="71438" y="274638"/>
            <a:ext cx="8929687" cy="1143000"/>
          </a:xfrm>
        </p:spPr>
        <p:txBody>
          <a:bodyPr>
            <a:noAutofit/>
          </a:bodyPr>
          <a:lstStyle/>
          <a:p>
            <a:r>
              <a:rPr lang="pt-BR" altLang="pt-BR" sz="3600" dirty="0" smtClean="0">
                <a:solidFill>
                  <a:schemeClr val="accent4">
                    <a:lumMod val="75000"/>
                  </a:schemeClr>
                </a:solidFill>
                <a:ea typeface="ＭＳ Ｐゴシック" pitchFamily="34" charset="-128"/>
                <a:cs typeface="Arial" pitchFamily="34" charset="0"/>
              </a:rPr>
              <a:t>Perder peso reduz gasto energético, muda função autonômica e neuroendócrina</a:t>
            </a:r>
          </a:p>
        </p:txBody>
      </p:sp>
      <p:pic>
        <p:nvPicPr>
          <p:cNvPr id="27651" name="Picture 2"/>
          <p:cNvPicPr>
            <a:picLocks noChangeAspect="1" noChangeArrowheads="1"/>
          </p:cNvPicPr>
          <p:nvPr/>
        </p:nvPicPr>
        <p:blipFill>
          <a:blip r:embed="rId2" cstate="print"/>
          <a:srcRect l="8333" t="25000" r="34375" b="23334"/>
          <a:stretch>
            <a:fillRect/>
          </a:stretch>
        </p:blipFill>
        <p:spPr bwMode="auto">
          <a:xfrm>
            <a:off x="642938" y="1643063"/>
            <a:ext cx="7858125" cy="4429125"/>
          </a:xfrm>
          <a:prstGeom prst="rect">
            <a:avLst/>
          </a:prstGeom>
          <a:noFill/>
          <a:ln w="9525">
            <a:noFill/>
            <a:miter lim="800000"/>
            <a:headEnd/>
            <a:tailEnd/>
          </a:ln>
        </p:spPr>
      </p:pic>
      <p:sp>
        <p:nvSpPr>
          <p:cNvPr id="18" name="Retângulo 17"/>
          <p:cNvSpPr/>
          <p:nvPr/>
        </p:nvSpPr>
        <p:spPr>
          <a:xfrm>
            <a:off x="785813" y="2643188"/>
            <a:ext cx="7643812" cy="785812"/>
          </a:xfrm>
          <a:prstGeom prst="rect">
            <a:avLst/>
          </a:prstGeom>
          <a:solidFill>
            <a:srgbClr val="00B05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sp>
        <p:nvSpPr>
          <p:cNvPr id="19" name="Retângulo 18"/>
          <p:cNvSpPr/>
          <p:nvPr/>
        </p:nvSpPr>
        <p:spPr>
          <a:xfrm>
            <a:off x="785813" y="4000500"/>
            <a:ext cx="7643812" cy="214313"/>
          </a:xfrm>
          <a:prstGeom prst="rect">
            <a:avLst/>
          </a:prstGeom>
          <a:solidFill>
            <a:srgbClr val="00B05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sp>
        <p:nvSpPr>
          <p:cNvPr id="20" name="Retângulo 19"/>
          <p:cNvSpPr/>
          <p:nvPr/>
        </p:nvSpPr>
        <p:spPr>
          <a:xfrm>
            <a:off x="714375" y="4786313"/>
            <a:ext cx="7715250" cy="642937"/>
          </a:xfrm>
          <a:prstGeom prst="rect">
            <a:avLst/>
          </a:prstGeom>
          <a:solidFill>
            <a:srgbClr val="00B05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sp>
        <p:nvSpPr>
          <p:cNvPr id="27655" name="CaixaDeTexto 20"/>
          <p:cNvSpPr txBox="1">
            <a:spLocks noChangeArrowheads="1"/>
          </p:cNvSpPr>
          <p:nvPr/>
        </p:nvSpPr>
        <p:spPr bwMode="auto">
          <a:xfrm>
            <a:off x="5726113" y="6559550"/>
            <a:ext cx="3382962" cy="261938"/>
          </a:xfrm>
          <a:prstGeom prst="rect">
            <a:avLst/>
          </a:prstGeom>
          <a:noFill/>
          <a:ln w="9525">
            <a:noFill/>
            <a:miter lim="800000"/>
            <a:headEnd/>
            <a:tailEnd/>
          </a:ln>
        </p:spPr>
        <p:txBody>
          <a:bodyPr wrap="none">
            <a:spAutoFit/>
          </a:bodyPr>
          <a:lstStyle/>
          <a:p>
            <a:pPr algn="r" eaLnBrk="1" hangingPunct="1"/>
            <a:r>
              <a:rPr lang="pt-BR" altLang="pt-BR" sz="1100" u="none">
                <a:solidFill>
                  <a:srgbClr val="655292"/>
                </a:solidFill>
                <a:latin typeface="Calibri" pitchFamily="34" charset="0"/>
                <a:cs typeface="Arial" pitchFamily="34" charset="0"/>
              </a:rPr>
              <a:t>Rosenbaum M &amp; Leibel R. </a:t>
            </a:r>
            <a:r>
              <a:rPr lang="en-US" altLang="pt-BR" sz="1100" u="none">
                <a:solidFill>
                  <a:srgbClr val="655292"/>
                </a:solidFill>
                <a:latin typeface="Calibri" pitchFamily="34" charset="0"/>
                <a:cs typeface="Arial" pitchFamily="34" charset="0"/>
              </a:rPr>
              <a:t>Int J Obes (2010) 34, S47–S55</a:t>
            </a:r>
            <a:endParaRPr lang="pt-BR" altLang="pt-BR" sz="1100" u="none">
              <a:solidFill>
                <a:srgbClr val="655292"/>
              </a:solidFill>
              <a:latin typeface="Calibri"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5000" t="14215" r="25000" b="10843"/>
          <a:stretch/>
        </p:blipFill>
        <p:spPr bwMode="auto">
          <a:xfrm rot="471734">
            <a:off x="3865278" y="1380066"/>
            <a:ext cx="3639009" cy="30680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8675" name="Title 2"/>
          <p:cNvSpPr txBox="1">
            <a:spLocks/>
          </p:cNvSpPr>
          <p:nvPr/>
        </p:nvSpPr>
        <p:spPr bwMode="auto">
          <a:xfrm>
            <a:off x="317500" y="44450"/>
            <a:ext cx="8509000" cy="647700"/>
          </a:xfrm>
          <a:prstGeom prst="rect">
            <a:avLst/>
          </a:prstGeom>
          <a:noFill/>
          <a:ln w="9525">
            <a:noFill/>
            <a:miter lim="800000"/>
            <a:headEnd/>
            <a:tailEnd/>
          </a:ln>
        </p:spPr>
        <p:txBody>
          <a:bodyPr anchor="ctr"/>
          <a:lstStyle/>
          <a:p>
            <a:pPr eaLnBrk="1" hangingPunct="1"/>
            <a:endParaRPr lang="en-US" altLang="pt-BR" sz="2800" b="1" u="none">
              <a:solidFill>
                <a:srgbClr val="E9AB3E"/>
              </a:solidFill>
              <a:latin typeface="Calibri" pitchFamily="34" charset="0"/>
              <a:cs typeface="Arial" pitchFamily="34" charset="0"/>
            </a:endParaRPr>
          </a:p>
          <a:p>
            <a:pPr eaLnBrk="1" hangingPunct="1"/>
            <a:r>
              <a:rPr lang="en-US" altLang="pt-BR" sz="2800" b="1" u="none">
                <a:solidFill>
                  <a:srgbClr val="E9AB3E"/>
                </a:solidFill>
                <a:latin typeface="Calibri" pitchFamily="34" charset="0"/>
                <a:cs typeface="Arial" pitchFamily="34" charset="0"/>
              </a:rPr>
              <a:t>Por que muitas pessoas não conseguem manter o peso que perdem? New York Times. May 2, 2016</a:t>
            </a:r>
          </a:p>
        </p:txBody>
      </p:sp>
      <p:pic>
        <p:nvPicPr>
          <p:cNvPr id="5123" name="Picture 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5000" t="14472" r="27758" b="12989"/>
          <a:stretch/>
        </p:blipFill>
        <p:spPr bwMode="auto">
          <a:xfrm rot="21128327">
            <a:off x="477618" y="1358674"/>
            <a:ext cx="3312368" cy="28609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5124" name="Picture 4"/>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26465" t="16246" r="27587" b="13256"/>
          <a:stretch/>
        </p:blipFill>
        <p:spPr bwMode="auto">
          <a:xfrm>
            <a:off x="539553" y="3664428"/>
            <a:ext cx="3314931" cy="28609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127" name="Picture 7"/>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25000" t="14215" r="29396" b="10690"/>
          <a:stretch/>
        </p:blipFill>
        <p:spPr bwMode="auto">
          <a:xfrm rot="1031473">
            <a:off x="4883993" y="2630912"/>
            <a:ext cx="3352330" cy="31051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5126" name="Picture 6"/>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l="26121" t="15134" r="25603" b="12682"/>
          <a:stretch/>
        </p:blipFill>
        <p:spPr bwMode="auto">
          <a:xfrm rot="20347604">
            <a:off x="5133276" y="1482006"/>
            <a:ext cx="3405396" cy="28641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8680" name="CaixaDeTexto 2"/>
          <p:cNvSpPr txBox="1">
            <a:spLocks noChangeArrowheads="1"/>
          </p:cNvSpPr>
          <p:nvPr/>
        </p:nvSpPr>
        <p:spPr bwMode="auto">
          <a:xfrm>
            <a:off x="107950" y="6381750"/>
            <a:ext cx="8856663" cy="431800"/>
          </a:xfrm>
          <a:prstGeom prst="rect">
            <a:avLst/>
          </a:prstGeom>
          <a:noFill/>
          <a:ln w="9525">
            <a:noFill/>
            <a:miter lim="800000"/>
            <a:headEnd/>
            <a:tailEnd/>
          </a:ln>
        </p:spPr>
        <p:txBody>
          <a:bodyPr>
            <a:spAutoFit/>
          </a:bodyPr>
          <a:lstStyle/>
          <a:p>
            <a:pPr eaLnBrk="1" hangingPunct="1"/>
            <a:r>
              <a:rPr lang="en-US" altLang="pt-BR" sz="1100" u="none">
                <a:solidFill>
                  <a:srgbClr val="655292"/>
                </a:solidFill>
                <a:latin typeface="Calibri" pitchFamily="34" charset="0"/>
                <a:cs typeface="Arial" pitchFamily="34" charset="0"/>
              </a:rPr>
              <a:t>G. Kolata. The Science of Fat.  After </a:t>
            </a:r>
            <a:r>
              <a:rPr lang="en-US" altLang="pt-BR" sz="1100" b="1" u="none">
                <a:solidFill>
                  <a:srgbClr val="655292"/>
                </a:solidFill>
                <a:latin typeface="Calibri" pitchFamily="34" charset="0"/>
                <a:cs typeface="Arial" pitchFamily="34" charset="0"/>
              </a:rPr>
              <a:t>‘The Biggest Loser’ </a:t>
            </a:r>
            <a:r>
              <a:rPr lang="en-US" altLang="pt-BR" sz="1100" u="none">
                <a:solidFill>
                  <a:srgbClr val="655292"/>
                </a:solidFill>
                <a:latin typeface="Calibri" pitchFamily="34" charset="0"/>
                <a:cs typeface="Arial" pitchFamily="34" charset="0"/>
              </a:rPr>
              <a:t>Their Bodies Fought to Regain Weight. Contestants lost</a:t>
            </a:r>
          </a:p>
          <a:p>
            <a:pPr eaLnBrk="1" hangingPunct="1"/>
            <a:r>
              <a:rPr lang="en-US" altLang="pt-BR" sz="1100" u="none">
                <a:solidFill>
                  <a:srgbClr val="655292"/>
                </a:solidFill>
                <a:latin typeface="Calibri" pitchFamily="34" charset="0"/>
                <a:cs typeface="Arial" pitchFamily="34" charset="0"/>
              </a:rPr>
              <a:t>hundreds of pounds during Season 8, but gained them back. Why do many people fail to keep off the weight they lose? </a:t>
            </a:r>
            <a:r>
              <a:rPr lang="en-US" altLang="pt-BR" sz="1100" b="1" u="none">
                <a:solidFill>
                  <a:srgbClr val="655292"/>
                </a:solidFill>
                <a:latin typeface="Calibri" pitchFamily="34" charset="0"/>
                <a:cs typeface="Arial" pitchFamily="34" charset="0"/>
              </a:rPr>
              <a:t>NY Times. May 2, 2016</a:t>
            </a:r>
            <a:endParaRPr lang="pt-BR" altLang="pt-BR" sz="1100" b="1" u="none">
              <a:solidFill>
                <a:srgbClr val="655292"/>
              </a:solidFill>
              <a:latin typeface="Calibri" pitchFamily="34" charset="0"/>
              <a:cs typeface="Arial" pitchFamily="34" charset="0"/>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ipe(left)">
                                      <p:cBhvr>
                                        <p:cTn id="7" dur="1250"/>
                                        <p:tgtEl>
                                          <p:spTgt spid="5123"/>
                                        </p:tgtEl>
                                      </p:cBhvr>
                                    </p:animEffect>
                                  </p:childTnLst>
                                </p:cTn>
                              </p:par>
                            </p:childTnLst>
                          </p:cTn>
                        </p:par>
                        <p:par>
                          <p:cTn id="8" fill="hold" nodeType="afterGroup">
                            <p:stCondLst>
                              <p:cond delay="1250"/>
                            </p:stCondLst>
                            <p:childTnLst>
                              <p:par>
                                <p:cTn id="9" presetID="22" presetClass="entr" presetSubtype="8" fill="hold" nodeType="afterEffect">
                                  <p:stCondLst>
                                    <p:cond delay="0"/>
                                  </p:stCondLst>
                                  <p:childTnLst>
                                    <p:set>
                                      <p:cBhvr>
                                        <p:cTn id="10" dur="1" fill="hold">
                                          <p:stCondLst>
                                            <p:cond delay="0"/>
                                          </p:stCondLst>
                                        </p:cTn>
                                        <p:tgtEl>
                                          <p:spTgt spid="5125"/>
                                        </p:tgtEl>
                                        <p:attrNameLst>
                                          <p:attrName>style.visibility</p:attrName>
                                        </p:attrNameLst>
                                      </p:cBhvr>
                                      <p:to>
                                        <p:strVal val="visible"/>
                                      </p:to>
                                    </p:set>
                                    <p:animEffect transition="in" filter="wipe(left)">
                                      <p:cBhvr>
                                        <p:cTn id="11" dur="1250"/>
                                        <p:tgtEl>
                                          <p:spTgt spid="5125"/>
                                        </p:tgtEl>
                                      </p:cBhvr>
                                    </p:animEffect>
                                  </p:childTnLst>
                                </p:cTn>
                              </p:par>
                            </p:childTnLst>
                          </p:cTn>
                        </p:par>
                        <p:par>
                          <p:cTn id="12" fill="hold" nodeType="afterGroup">
                            <p:stCondLst>
                              <p:cond delay="2500"/>
                            </p:stCondLst>
                            <p:childTnLst>
                              <p:par>
                                <p:cTn id="13" presetID="22" presetClass="entr" presetSubtype="8" fill="hold" nodeType="after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wipe(left)">
                                      <p:cBhvr>
                                        <p:cTn id="15" dur="1250"/>
                                        <p:tgtEl>
                                          <p:spTgt spid="5124"/>
                                        </p:tgtEl>
                                      </p:cBhvr>
                                    </p:animEffect>
                                  </p:childTnLst>
                                </p:cTn>
                              </p:par>
                            </p:childTnLst>
                          </p:cTn>
                        </p:par>
                        <p:par>
                          <p:cTn id="16" fill="hold" nodeType="afterGroup">
                            <p:stCondLst>
                              <p:cond delay="3750"/>
                            </p:stCondLst>
                            <p:childTnLst>
                              <p:par>
                                <p:cTn id="17" presetID="22" presetClass="entr" presetSubtype="8" fill="hold" nodeType="afterEffect">
                                  <p:stCondLst>
                                    <p:cond delay="0"/>
                                  </p:stCondLst>
                                  <p:childTnLst>
                                    <p:set>
                                      <p:cBhvr>
                                        <p:cTn id="18" dur="1" fill="hold">
                                          <p:stCondLst>
                                            <p:cond delay="0"/>
                                          </p:stCondLst>
                                        </p:cTn>
                                        <p:tgtEl>
                                          <p:spTgt spid="5127"/>
                                        </p:tgtEl>
                                        <p:attrNameLst>
                                          <p:attrName>style.visibility</p:attrName>
                                        </p:attrNameLst>
                                      </p:cBhvr>
                                      <p:to>
                                        <p:strVal val="visible"/>
                                      </p:to>
                                    </p:set>
                                    <p:animEffect transition="in" filter="wipe(left)">
                                      <p:cBhvr>
                                        <p:cTn id="19" dur="1250"/>
                                        <p:tgtEl>
                                          <p:spTgt spid="5127"/>
                                        </p:tgtEl>
                                      </p:cBhvr>
                                    </p:animEffect>
                                  </p:childTnLst>
                                </p:cTn>
                              </p:par>
                            </p:childTnLst>
                          </p:cTn>
                        </p:par>
                        <p:par>
                          <p:cTn id="20" fill="hold" nodeType="afterGroup">
                            <p:stCondLst>
                              <p:cond delay="5000"/>
                            </p:stCondLst>
                            <p:childTnLst>
                              <p:par>
                                <p:cTn id="21" presetID="22" presetClass="entr" presetSubtype="8" fill="hold" nodeType="afterEffect">
                                  <p:stCondLst>
                                    <p:cond delay="0"/>
                                  </p:stCondLst>
                                  <p:childTnLst>
                                    <p:set>
                                      <p:cBhvr>
                                        <p:cTn id="22" dur="1" fill="hold">
                                          <p:stCondLst>
                                            <p:cond delay="0"/>
                                          </p:stCondLst>
                                        </p:cTn>
                                        <p:tgtEl>
                                          <p:spTgt spid="5126"/>
                                        </p:tgtEl>
                                        <p:attrNameLst>
                                          <p:attrName>style.visibility</p:attrName>
                                        </p:attrNameLst>
                                      </p:cBhvr>
                                      <p:to>
                                        <p:strVal val="visible"/>
                                      </p:to>
                                    </p:set>
                                    <p:animEffect transition="in" filter="wipe(left)">
                                      <p:cBhvr>
                                        <p:cTn id="23" dur="125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a:grpSpLocks/>
          </p:cNvGrpSpPr>
          <p:nvPr/>
        </p:nvGrpSpPr>
        <p:grpSpPr bwMode="auto">
          <a:xfrm>
            <a:off x="133350" y="3068638"/>
            <a:ext cx="8831263" cy="2592387"/>
            <a:chOff x="107504" y="1124744"/>
            <a:chExt cx="8939377" cy="2593151"/>
          </a:xfrm>
        </p:grpSpPr>
        <p:pic>
          <p:nvPicPr>
            <p:cNvPr id="30728" name="Picture 2"/>
            <p:cNvPicPr>
              <a:picLocks noChangeAspect="1" noChangeArrowheads="1"/>
            </p:cNvPicPr>
            <p:nvPr/>
          </p:nvPicPr>
          <p:blipFill>
            <a:blip r:embed="rId3" cstate="print"/>
            <a:srcRect/>
            <a:stretch>
              <a:fillRect/>
            </a:stretch>
          </p:blipFill>
          <p:spPr bwMode="auto">
            <a:xfrm>
              <a:off x="107504" y="1124744"/>
              <a:ext cx="6324583" cy="2483743"/>
            </a:xfrm>
            <a:prstGeom prst="rect">
              <a:avLst/>
            </a:prstGeom>
            <a:noFill/>
            <a:ln w="9525">
              <a:noFill/>
              <a:miter lim="800000"/>
              <a:headEnd/>
              <a:tailEnd/>
            </a:ln>
            <a:effectLst/>
          </p:spPr>
        </p:pic>
        <p:pic>
          <p:nvPicPr>
            <p:cNvPr id="30729" name="Picture 4"/>
            <p:cNvPicPr>
              <a:picLocks noChangeAspect="1" noChangeArrowheads="1"/>
            </p:cNvPicPr>
            <p:nvPr/>
          </p:nvPicPr>
          <p:blipFill>
            <a:blip r:embed="rId4" cstate="print"/>
            <a:srcRect/>
            <a:stretch>
              <a:fillRect/>
            </a:stretch>
          </p:blipFill>
          <p:spPr bwMode="auto">
            <a:xfrm>
              <a:off x="6516215" y="1124744"/>
              <a:ext cx="2530666" cy="2593151"/>
            </a:xfrm>
            <a:prstGeom prst="rect">
              <a:avLst/>
            </a:prstGeom>
            <a:noFill/>
            <a:ln w="9525">
              <a:noFill/>
              <a:miter lim="800000"/>
              <a:headEnd/>
              <a:tailEnd/>
            </a:ln>
            <a:effectLst/>
          </p:spPr>
        </p:pic>
      </p:grpSp>
      <p:sp>
        <p:nvSpPr>
          <p:cNvPr id="30723" name="Title 2"/>
          <p:cNvSpPr txBox="1">
            <a:spLocks/>
          </p:cNvSpPr>
          <p:nvPr/>
        </p:nvSpPr>
        <p:spPr bwMode="auto">
          <a:xfrm>
            <a:off x="317500" y="44450"/>
            <a:ext cx="8509000" cy="1008063"/>
          </a:xfrm>
          <a:prstGeom prst="rect">
            <a:avLst/>
          </a:prstGeom>
          <a:noFill/>
          <a:ln w="9525">
            <a:noFill/>
            <a:miter lim="800000"/>
            <a:headEnd/>
            <a:tailEnd/>
          </a:ln>
        </p:spPr>
        <p:txBody>
          <a:bodyPr anchor="ctr"/>
          <a:lstStyle/>
          <a:p>
            <a:pPr algn="ctr" eaLnBrk="1" hangingPunct="1"/>
            <a:r>
              <a:rPr lang="en-GB" altLang="pt-BR" sz="2800" b="1" u="none">
                <a:solidFill>
                  <a:srgbClr val="E9AB3E"/>
                </a:solidFill>
                <a:latin typeface="Calibri" pitchFamily="34" charset="0"/>
                <a:cs typeface="Arial" pitchFamily="34" charset="0"/>
              </a:rPr>
              <a:t>“The Biggest Loser”: recuperação do peso e metabolismo mais lento depois de 6 anos</a:t>
            </a:r>
          </a:p>
        </p:txBody>
      </p:sp>
      <p:sp>
        <p:nvSpPr>
          <p:cNvPr id="30724" name="CaixaDeTexto 9"/>
          <p:cNvSpPr txBox="1">
            <a:spLocks noChangeArrowheads="1"/>
          </p:cNvSpPr>
          <p:nvPr/>
        </p:nvSpPr>
        <p:spPr bwMode="auto">
          <a:xfrm>
            <a:off x="107950" y="6551613"/>
            <a:ext cx="8856663" cy="261937"/>
          </a:xfrm>
          <a:prstGeom prst="rect">
            <a:avLst/>
          </a:prstGeom>
          <a:noFill/>
          <a:ln w="9525">
            <a:noFill/>
            <a:miter lim="800000"/>
            <a:headEnd/>
            <a:tailEnd/>
          </a:ln>
        </p:spPr>
        <p:txBody>
          <a:bodyPr>
            <a:spAutoFit/>
          </a:bodyPr>
          <a:lstStyle/>
          <a:p>
            <a:pPr algn="r" eaLnBrk="1" hangingPunct="1"/>
            <a:r>
              <a:rPr lang="en-US" altLang="pt-BR" sz="1100" u="none">
                <a:solidFill>
                  <a:srgbClr val="655292"/>
                </a:solidFill>
                <a:latin typeface="Calibri" pitchFamily="34" charset="0"/>
                <a:cs typeface="Arial" pitchFamily="34" charset="0"/>
              </a:rPr>
              <a:t>Fothergill E, et al. Persistent metabolic adaptation 6 years after “The Biggest Loser” competition. Obesity 2016;24(Aug):1612-9</a:t>
            </a:r>
            <a:endParaRPr lang="pt-BR" altLang="pt-BR" sz="1100" b="1" u="none">
              <a:solidFill>
                <a:srgbClr val="655292"/>
              </a:solidFill>
              <a:latin typeface="Calibri" pitchFamily="34" charset="0"/>
              <a:cs typeface="Arial" pitchFamily="34" charset="0"/>
            </a:endParaRPr>
          </a:p>
        </p:txBody>
      </p:sp>
      <p:sp>
        <p:nvSpPr>
          <p:cNvPr id="4" name="Rectangular Callout 3"/>
          <p:cNvSpPr/>
          <p:nvPr/>
        </p:nvSpPr>
        <p:spPr>
          <a:xfrm>
            <a:off x="179388" y="1628775"/>
            <a:ext cx="2089150" cy="1152525"/>
          </a:xfrm>
          <a:prstGeom prst="wedgeRectCallout">
            <a:avLst>
              <a:gd name="adj1" fmla="val 36505"/>
              <a:gd name="adj2" fmla="val 153272"/>
            </a:avLst>
          </a:prstGeom>
          <a:solidFill>
            <a:schemeClr val="bg2">
              <a:lumMod val="20000"/>
              <a:lumOff val="80000"/>
              <a:alpha val="2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en-US" sz="1300" u="none" dirty="0">
                <a:solidFill>
                  <a:srgbClr val="1F497D"/>
                </a:solidFill>
                <a:latin typeface="Calibri" panose="020F0502020204030204" pitchFamily="34" charset="0"/>
              </a:rPr>
              <a:t>Dos 58,3 kg </a:t>
            </a:r>
            <a:r>
              <a:rPr lang="en-US" sz="1300" u="none" dirty="0" err="1">
                <a:solidFill>
                  <a:srgbClr val="1F497D"/>
                </a:solidFill>
                <a:latin typeface="Calibri" panose="020F0502020204030204" pitchFamily="34" charset="0"/>
              </a:rPr>
              <a:t>perdidos</a:t>
            </a:r>
            <a:r>
              <a:rPr lang="en-US" sz="1300" u="none" dirty="0">
                <a:solidFill>
                  <a:srgbClr val="1F497D"/>
                </a:solidFill>
                <a:latin typeface="Calibri" panose="020F0502020204030204" pitchFamily="34" charset="0"/>
              </a:rPr>
              <a:t> (IMC 30) </a:t>
            </a:r>
            <a:r>
              <a:rPr lang="en-US" sz="1300" u="none" dirty="0" err="1">
                <a:solidFill>
                  <a:srgbClr val="1F497D"/>
                </a:solidFill>
                <a:latin typeface="Calibri" panose="020F0502020204030204" pitchFamily="34" charset="0"/>
              </a:rPr>
              <a:t>nas</a:t>
            </a:r>
            <a:r>
              <a:rPr lang="en-US" sz="1300" u="none" dirty="0">
                <a:solidFill>
                  <a:srgbClr val="1F497D"/>
                </a:solidFill>
                <a:latin typeface="Calibri" panose="020F0502020204030204" pitchFamily="34" charset="0"/>
              </a:rPr>
              <a:t> 30 </a:t>
            </a:r>
            <a:r>
              <a:rPr lang="en-US" sz="1300" u="none" dirty="0" err="1">
                <a:solidFill>
                  <a:srgbClr val="1F497D"/>
                </a:solidFill>
                <a:latin typeface="Calibri" panose="020F0502020204030204" pitchFamily="34" charset="0"/>
              </a:rPr>
              <a:t>semanas</a:t>
            </a:r>
            <a:r>
              <a:rPr lang="en-US" sz="1300" u="none" dirty="0">
                <a:solidFill>
                  <a:srgbClr val="1F497D"/>
                </a:solidFill>
                <a:latin typeface="Calibri" panose="020F0502020204030204" pitchFamily="34" charset="0"/>
              </a:rPr>
              <a:t> da </a:t>
            </a:r>
            <a:r>
              <a:rPr lang="en-US" sz="1300" u="none" dirty="0" err="1">
                <a:solidFill>
                  <a:srgbClr val="1F497D"/>
                </a:solidFill>
                <a:latin typeface="Calibri" panose="020F0502020204030204" pitchFamily="34" charset="0"/>
              </a:rPr>
              <a:t>competição</a:t>
            </a:r>
            <a:r>
              <a:rPr lang="en-US" sz="1300" u="none" dirty="0">
                <a:solidFill>
                  <a:srgbClr val="1F497D"/>
                </a:solidFill>
                <a:latin typeface="Calibri" panose="020F0502020204030204" pitchFamily="34" charset="0"/>
              </a:rPr>
              <a:t> </a:t>
            </a:r>
            <a:r>
              <a:rPr lang="en-US" sz="1300" u="none" dirty="0" err="1">
                <a:solidFill>
                  <a:srgbClr val="1F497D"/>
                </a:solidFill>
                <a:latin typeface="Calibri" panose="020F0502020204030204" pitchFamily="34" charset="0"/>
              </a:rPr>
              <a:t>houve</a:t>
            </a:r>
            <a:r>
              <a:rPr lang="en-US" sz="1300" u="none" dirty="0">
                <a:solidFill>
                  <a:srgbClr val="1F497D"/>
                </a:solidFill>
                <a:latin typeface="Calibri" panose="020F0502020204030204" pitchFamily="34" charset="0"/>
              </a:rPr>
              <a:t> um </a:t>
            </a:r>
            <a:r>
              <a:rPr lang="en-US" sz="1300" u="none" dirty="0" err="1">
                <a:solidFill>
                  <a:srgbClr val="1F497D"/>
                </a:solidFill>
                <a:latin typeface="Calibri" panose="020F0502020204030204" pitchFamily="34" charset="0"/>
              </a:rPr>
              <a:t>reganho</a:t>
            </a:r>
            <a:r>
              <a:rPr lang="en-US" sz="1300" u="none" dirty="0">
                <a:solidFill>
                  <a:srgbClr val="1F497D"/>
                </a:solidFill>
                <a:latin typeface="Calibri" panose="020F0502020204030204" pitchFamily="34" charset="0"/>
              </a:rPr>
              <a:t> de 41 kg (IMC 44) </a:t>
            </a:r>
            <a:r>
              <a:rPr lang="en-US" sz="1300" u="none" dirty="0" err="1">
                <a:solidFill>
                  <a:srgbClr val="1F497D"/>
                </a:solidFill>
                <a:latin typeface="Calibri" panose="020F0502020204030204" pitchFamily="34" charset="0"/>
              </a:rPr>
              <a:t>ao</a:t>
            </a:r>
            <a:r>
              <a:rPr lang="en-US" sz="1300" u="none" dirty="0">
                <a:solidFill>
                  <a:srgbClr val="1F497D"/>
                </a:solidFill>
                <a:latin typeface="Calibri" panose="020F0502020204030204" pitchFamily="34" charset="0"/>
              </a:rPr>
              <a:t> </a:t>
            </a:r>
            <a:r>
              <a:rPr lang="en-US" sz="1300" u="none" dirty="0" err="1">
                <a:solidFill>
                  <a:srgbClr val="1F497D"/>
                </a:solidFill>
                <a:latin typeface="Calibri" panose="020F0502020204030204" pitchFamily="34" charset="0"/>
              </a:rPr>
              <a:t>longo</a:t>
            </a:r>
            <a:r>
              <a:rPr lang="en-US" sz="1300" u="none" dirty="0">
                <a:solidFill>
                  <a:srgbClr val="1F497D"/>
                </a:solidFill>
                <a:latin typeface="Calibri" panose="020F0502020204030204" pitchFamily="34" charset="0"/>
              </a:rPr>
              <a:t> de 6 </a:t>
            </a:r>
            <a:r>
              <a:rPr lang="en-US" sz="1300" u="none" dirty="0" err="1">
                <a:solidFill>
                  <a:srgbClr val="1F497D"/>
                </a:solidFill>
                <a:latin typeface="Calibri" panose="020F0502020204030204" pitchFamily="34" charset="0"/>
              </a:rPr>
              <a:t>anos</a:t>
            </a:r>
            <a:r>
              <a:rPr lang="en-US" sz="1300" u="none" dirty="0">
                <a:solidFill>
                  <a:srgbClr val="1F497D"/>
                </a:solidFill>
                <a:latin typeface="Calibri" panose="020F0502020204030204" pitchFamily="34" charset="0"/>
              </a:rPr>
              <a:t>! </a:t>
            </a:r>
          </a:p>
        </p:txBody>
      </p:sp>
      <p:sp>
        <p:nvSpPr>
          <p:cNvPr id="9" name="Rectangular Callout 8"/>
          <p:cNvSpPr/>
          <p:nvPr/>
        </p:nvSpPr>
        <p:spPr>
          <a:xfrm>
            <a:off x="2411413" y="1557338"/>
            <a:ext cx="1944687" cy="1079500"/>
          </a:xfrm>
          <a:prstGeom prst="wedgeRectCallout">
            <a:avLst>
              <a:gd name="adj1" fmla="val 134040"/>
              <a:gd name="adj2" fmla="val 171337"/>
            </a:avLst>
          </a:prstGeom>
          <a:solidFill>
            <a:schemeClr val="bg2">
              <a:lumMod val="20000"/>
              <a:lumOff val="80000"/>
              <a:alpha val="2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en-US" sz="1300" u="none" dirty="0">
                <a:solidFill>
                  <a:srgbClr val="1F497D"/>
                </a:solidFill>
                <a:latin typeface="Calibri" panose="020F0502020204030204" pitchFamily="34" charset="0"/>
              </a:rPr>
              <a:t>O </a:t>
            </a:r>
            <a:r>
              <a:rPr lang="en-US" sz="1300" u="none" dirty="0" err="1">
                <a:solidFill>
                  <a:srgbClr val="1F497D"/>
                </a:solidFill>
                <a:latin typeface="Calibri" panose="020F0502020204030204" pitchFamily="34" charset="0"/>
              </a:rPr>
              <a:t>ganho</a:t>
            </a:r>
            <a:r>
              <a:rPr lang="en-US" sz="1300" u="none" dirty="0">
                <a:solidFill>
                  <a:srgbClr val="1F497D"/>
                </a:solidFill>
                <a:latin typeface="Calibri" panose="020F0502020204030204" pitchFamily="34" charset="0"/>
              </a:rPr>
              <a:t> de peso </a:t>
            </a:r>
            <a:r>
              <a:rPr lang="en-US" sz="1300" u="none" dirty="0" err="1">
                <a:solidFill>
                  <a:srgbClr val="1F497D"/>
                </a:solidFill>
                <a:latin typeface="Calibri" panose="020F0502020204030204" pitchFamily="34" charset="0"/>
              </a:rPr>
              <a:t>foi</a:t>
            </a:r>
            <a:r>
              <a:rPr lang="en-US" sz="1300" u="none" dirty="0">
                <a:solidFill>
                  <a:srgbClr val="1F497D"/>
                </a:solidFill>
                <a:latin typeface="Calibri" panose="020F0502020204030204" pitchFamily="34" charset="0"/>
              </a:rPr>
              <a:t> </a:t>
            </a:r>
            <a:r>
              <a:rPr lang="en-US" sz="1300" u="none" dirty="0" err="1">
                <a:solidFill>
                  <a:srgbClr val="1F497D"/>
                </a:solidFill>
                <a:latin typeface="Calibri" panose="020F0502020204030204" pitchFamily="34" charset="0"/>
              </a:rPr>
              <a:t>às</a:t>
            </a:r>
            <a:r>
              <a:rPr lang="en-US" sz="1300" u="none" dirty="0">
                <a:solidFill>
                  <a:srgbClr val="1F497D"/>
                </a:solidFill>
                <a:latin typeface="Calibri" panose="020F0502020204030204" pitchFamily="34" charset="0"/>
              </a:rPr>
              <a:t> </a:t>
            </a:r>
            <a:r>
              <a:rPr lang="en-US" sz="1300" u="none" dirty="0" err="1">
                <a:solidFill>
                  <a:srgbClr val="1F497D"/>
                </a:solidFill>
                <a:latin typeface="Calibri" panose="020F0502020204030204" pitchFamily="34" charset="0"/>
              </a:rPr>
              <a:t>custas</a:t>
            </a:r>
            <a:r>
              <a:rPr lang="en-US" sz="1300" u="none" dirty="0">
                <a:solidFill>
                  <a:srgbClr val="1F497D"/>
                </a:solidFill>
                <a:latin typeface="Calibri" panose="020F0502020204030204" pitchFamily="34" charset="0"/>
              </a:rPr>
              <a:t> de </a:t>
            </a:r>
            <a:r>
              <a:rPr lang="en-US" sz="1300" u="none" dirty="0" err="1">
                <a:solidFill>
                  <a:srgbClr val="1F497D"/>
                </a:solidFill>
                <a:latin typeface="Calibri" panose="020F0502020204030204" pitchFamily="34" charset="0"/>
              </a:rPr>
              <a:t>aumento</a:t>
            </a:r>
            <a:r>
              <a:rPr lang="en-US" sz="1300" u="none" dirty="0">
                <a:solidFill>
                  <a:srgbClr val="1F497D"/>
                </a:solidFill>
                <a:latin typeface="Calibri" panose="020F0502020204030204" pitchFamily="34" charset="0"/>
              </a:rPr>
              <a:t> de </a:t>
            </a:r>
            <a:r>
              <a:rPr lang="en-US" sz="1300" u="none" dirty="0" err="1">
                <a:solidFill>
                  <a:srgbClr val="1F497D"/>
                </a:solidFill>
                <a:latin typeface="Calibri" panose="020F0502020204030204" pitchFamily="34" charset="0"/>
              </a:rPr>
              <a:t>gordura</a:t>
            </a:r>
            <a:r>
              <a:rPr lang="en-US" sz="1300" u="none" dirty="0">
                <a:solidFill>
                  <a:srgbClr val="1F497D"/>
                </a:solidFill>
                <a:latin typeface="Calibri" panose="020F0502020204030204" pitchFamily="34" charset="0"/>
              </a:rPr>
              <a:t>. </a:t>
            </a:r>
            <a:r>
              <a:rPr lang="en-US" sz="1300" u="none" dirty="0" err="1">
                <a:solidFill>
                  <a:srgbClr val="1F497D"/>
                </a:solidFill>
                <a:latin typeface="Calibri" panose="020F0502020204030204" pitchFamily="34" charset="0"/>
              </a:rPr>
              <a:t>Não</a:t>
            </a:r>
            <a:r>
              <a:rPr lang="en-US" sz="1300" u="none" dirty="0">
                <a:solidFill>
                  <a:srgbClr val="1F497D"/>
                </a:solidFill>
                <a:latin typeface="Calibri" panose="020F0502020204030204" pitchFamily="34" charset="0"/>
              </a:rPr>
              <a:t> </a:t>
            </a:r>
            <a:r>
              <a:rPr lang="en-US" sz="1300" u="none" dirty="0" err="1">
                <a:solidFill>
                  <a:srgbClr val="1F497D"/>
                </a:solidFill>
                <a:latin typeface="Calibri" panose="020F0502020204030204" pitchFamily="34" charset="0"/>
              </a:rPr>
              <a:t>houve</a:t>
            </a:r>
            <a:r>
              <a:rPr lang="en-US" sz="1300" u="none" dirty="0">
                <a:solidFill>
                  <a:srgbClr val="1F497D"/>
                </a:solidFill>
                <a:latin typeface="Calibri" panose="020F0502020204030204" pitchFamily="34" charset="0"/>
              </a:rPr>
              <a:t> </a:t>
            </a:r>
            <a:r>
              <a:rPr lang="en-US" sz="1300" u="none" dirty="0" err="1">
                <a:solidFill>
                  <a:srgbClr val="1F497D"/>
                </a:solidFill>
                <a:latin typeface="Calibri" panose="020F0502020204030204" pitchFamily="34" charset="0"/>
              </a:rPr>
              <a:t>aumento</a:t>
            </a:r>
            <a:r>
              <a:rPr lang="en-US" sz="1300" u="none" dirty="0">
                <a:solidFill>
                  <a:srgbClr val="1F497D"/>
                </a:solidFill>
                <a:latin typeface="Calibri" panose="020F0502020204030204" pitchFamily="34" charset="0"/>
              </a:rPr>
              <a:t> de </a:t>
            </a:r>
            <a:r>
              <a:rPr lang="en-US" sz="1300" u="none" dirty="0" err="1">
                <a:solidFill>
                  <a:srgbClr val="1F497D"/>
                </a:solidFill>
                <a:latin typeface="Calibri" panose="020F0502020204030204" pitchFamily="34" charset="0"/>
              </a:rPr>
              <a:t>massa</a:t>
            </a:r>
            <a:r>
              <a:rPr lang="en-US" sz="1300" u="none" dirty="0">
                <a:solidFill>
                  <a:srgbClr val="1F497D"/>
                </a:solidFill>
                <a:latin typeface="Calibri" panose="020F0502020204030204" pitchFamily="34" charset="0"/>
              </a:rPr>
              <a:t> muscular.</a:t>
            </a:r>
          </a:p>
        </p:txBody>
      </p:sp>
      <p:sp>
        <p:nvSpPr>
          <p:cNvPr id="11" name="Rectangular Callout 10"/>
          <p:cNvSpPr/>
          <p:nvPr/>
        </p:nvSpPr>
        <p:spPr>
          <a:xfrm>
            <a:off x="5867400" y="1484313"/>
            <a:ext cx="2665413" cy="1296987"/>
          </a:xfrm>
          <a:prstGeom prst="wedgeRectCallout">
            <a:avLst>
              <a:gd name="adj1" fmla="val 47981"/>
              <a:gd name="adj2" fmla="val 189676"/>
            </a:avLst>
          </a:prstGeom>
          <a:solidFill>
            <a:schemeClr val="bg2">
              <a:lumMod val="20000"/>
              <a:lumOff val="80000"/>
              <a:alpha val="2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en-US" sz="1300" u="none" dirty="0">
                <a:solidFill>
                  <a:srgbClr val="1F497D"/>
                </a:solidFill>
                <a:latin typeface="Calibri" panose="020F0502020204030204" pitchFamily="34" charset="0"/>
              </a:rPr>
              <a:t>O </a:t>
            </a:r>
            <a:r>
              <a:rPr lang="en-US" sz="1300" u="none" dirty="0" err="1">
                <a:solidFill>
                  <a:srgbClr val="1F497D"/>
                </a:solidFill>
                <a:latin typeface="Calibri" panose="020F0502020204030204" pitchFamily="34" charset="0"/>
              </a:rPr>
              <a:t>metabolismo</a:t>
            </a:r>
            <a:r>
              <a:rPr lang="en-US" sz="1300" u="none" dirty="0">
                <a:solidFill>
                  <a:srgbClr val="1F497D"/>
                </a:solidFill>
                <a:latin typeface="Calibri" panose="020F0502020204030204" pitchFamily="34" charset="0"/>
              </a:rPr>
              <a:t> </a:t>
            </a:r>
            <a:r>
              <a:rPr lang="en-US" sz="1300" u="none" dirty="0" err="1">
                <a:solidFill>
                  <a:srgbClr val="1F497D"/>
                </a:solidFill>
                <a:latin typeface="Calibri" panose="020F0502020204030204" pitchFamily="34" charset="0"/>
              </a:rPr>
              <a:t>ficou</a:t>
            </a:r>
            <a:r>
              <a:rPr lang="en-US" sz="1300" u="none" dirty="0">
                <a:solidFill>
                  <a:srgbClr val="1F497D"/>
                </a:solidFill>
                <a:latin typeface="Calibri" panose="020F0502020204030204" pitchFamily="34" charset="0"/>
              </a:rPr>
              <a:t> </a:t>
            </a:r>
            <a:r>
              <a:rPr lang="en-US" sz="1300" u="none" dirty="0" err="1">
                <a:solidFill>
                  <a:srgbClr val="1F497D"/>
                </a:solidFill>
                <a:latin typeface="Calibri" panose="020F0502020204030204" pitchFamily="34" charset="0"/>
              </a:rPr>
              <a:t>mais</a:t>
            </a:r>
            <a:r>
              <a:rPr lang="en-US" sz="1300" u="none" dirty="0">
                <a:solidFill>
                  <a:srgbClr val="1F497D"/>
                </a:solidFill>
                <a:latin typeface="Calibri" panose="020F0502020204030204" pitchFamily="34" charset="0"/>
              </a:rPr>
              <a:t> lento </a:t>
            </a:r>
            <a:r>
              <a:rPr lang="en-US" sz="1300" u="none" dirty="0" err="1">
                <a:solidFill>
                  <a:srgbClr val="1F497D"/>
                </a:solidFill>
                <a:latin typeface="Calibri" panose="020F0502020204030204" pitchFamily="34" charset="0"/>
              </a:rPr>
              <a:t>depois</a:t>
            </a:r>
            <a:r>
              <a:rPr lang="en-US" sz="1300" u="none" dirty="0">
                <a:solidFill>
                  <a:srgbClr val="1F497D"/>
                </a:solidFill>
                <a:latin typeface="Calibri" panose="020F0502020204030204" pitchFamily="34" charset="0"/>
              </a:rPr>
              <a:t> de </a:t>
            </a:r>
            <a:r>
              <a:rPr lang="en-US" sz="1300" u="none" dirty="0" err="1">
                <a:solidFill>
                  <a:srgbClr val="1F497D"/>
                </a:solidFill>
                <a:latin typeface="Calibri" panose="020F0502020204030204" pitchFamily="34" charset="0"/>
              </a:rPr>
              <a:t>perder</a:t>
            </a:r>
            <a:r>
              <a:rPr lang="en-US" sz="1300" u="none" dirty="0">
                <a:solidFill>
                  <a:srgbClr val="1F497D"/>
                </a:solidFill>
                <a:latin typeface="Calibri" panose="020F0502020204030204" pitchFamily="34" charset="0"/>
              </a:rPr>
              <a:t> peso. </a:t>
            </a:r>
            <a:r>
              <a:rPr lang="en-US" sz="1300" u="none" dirty="0" err="1">
                <a:solidFill>
                  <a:srgbClr val="1F497D"/>
                </a:solidFill>
                <a:latin typeface="Calibri" panose="020F0502020204030204" pitchFamily="34" charset="0"/>
              </a:rPr>
              <a:t>Depois</a:t>
            </a:r>
            <a:r>
              <a:rPr lang="en-US" sz="1300" u="none" dirty="0">
                <a:solidFill>
                  <a:srgbClr val="1F497D"/>
                </a:solidFill>
                <a:latin typeface="Calibri" panose="020F0502020204030204" pitchFamily="34" charset="0"/>
              </a:rPr>
              <a:t> de </a:t>
            </a:r>
            <a:r>
              <a:rPr lang="en-US" sz="1300" u="none" dirty="0" err="1">
                <a:solidFill>
                  <a:srgbClr val="1F497D"/>
                </a:solidFill>
                <a:latin typeface="Calibri" panose="020F0502020204030204" pitchFamily="34" charset="0"/>
              </a:rPr>
              <a:t>perder</a:t>
            </a:r>
            <a:r>
              <a:rPr lang="en-US" sz="1300" u="none" dirty="0">
                <a:solidFill>
                  <a:srgbClr val="1F497D"/>
                </a:solidFill>
                <a:latin typeface="Calibri" panose="020F0502020204030204" pitchFamily="34" charset="0"/>
              </a:rPr>
              <a:t> 58 kg </a:t>
            </a:r>
            <a:r>
              <a:rPr lang="en-US" sz="1300" u="none" dirty="0" err="1">
                <a:solidFill>
                  <a:srgbClr val="1F497D"/>
                </a:solidFill>
                <a:latin typeface="Calibri" panose="020F0502020204030204" pitchFamily="34" charset="0"/>
              </a:rPr>
              <a:t>houve</a:t>
            </a:r>
            <a:r>
              <a:rPr lang="en-US" sz="1300" u="none" dirty="0">
                <a:solidFill>
                  <a:srgbClr val="1F497D"/>
                </a:solidFill>
                <a:latin typeface="Calibri" panose="020F0502020204030204" pitchFamily="34" charset="0"/>
              </a:rPr>
              <a:t> </a:t>
            </a:r>
            <a:r>
              <a:rPr lang="en-US" sz="1300" u="none" dirty="0" err="1">
                <a:solidFill>
                  <a:srgbClr val="1F497D"/>
                </a:solidFill>
                <a:latin typeface="Calibri" panose="020F0502020204030204" pitchFamily="34" charset="0"/>
              </a:rPr>
              <a:t>uma</a:t>
            </a:r>
            <a:r>
              <a:rPr lang="en-US" sz="1300" u="none" dirty="0">
                <a:solidFill>
                  <a:srgbClr val="1F497D"/>
                </a:solidFill>
                <a:latin typeface="Calibri" panose="020F0502020204030204" pitchFamily="34" charset="0"/>
              </a:rPr>
              <a:t> </a:t>
            </a:r>
            <a:r>
              <a:rPr lang="en-US" sz="1300" u="none" dirty="0" err="1">
                <a:solidFill>
                  <a:srgbClr val="1F497D"/>
                </a:solidFill>
                <a:latin typeface="Calibri" panose="020F0502020204030204" pitchFamily="34" charset="0"/>
              </a:rPr>
              <a:t>redução</a:t>
            </a:r>
            <a:r>
              <a:rPr lang="en-US" sz="1300" u="none" dirty="0">
                <a:solidFill>
                  <a:srgbClr val="1F497D"/>
                </a:solidFill>
                <a:latin typeface="Calibri" panose="020F0502020204030204" pitchFamily="34" charset="0"/>
              </a:rPr>
              <a:t> de -275 kcal/</a:t>
            </a:r>
            <a:r>
              <a:rPr lang="en-US" sz="1300" u="none" dirty="0" err="1">
                <a:solidFill>
                  <a:srgbClr val="1F497D"/>
                </a:solidFill>
                <a:latin typeface="Calibri" panose="020F0502020204030204" pitchFamily="34" charset="0"/>
              </a:rPr>
              <a:t>dia</a:t>
            </a:r>
            <a:r>
              <a:rPr lang="en-US" sz="1300" u="none" dirty="0">
                <a:solidFill>
                  <a:srgbClr val="1F497D"/>
                </a:solidFill>
                <a:latin typeface="Calibri" panose="020F0502020204030204" pitchFamily="34" charset="0"/>
              </a:rPr>
              <a:t>, mas </a:t>
            </a:r>
            <a:r>
              <a:rPr lang="en-US" sz="1300" u="none" dirty="0" err="1">
                <a:solidFill>
                  <a:srgbClr val="1F497D"/>
                </a:solidFill>
                <a:latin typeface="Calibri" panose="020F0502020204030204" pitchFamily="34" charset="0"/>
              </a:rPr>
              <a:t>mesmo</a:t>
            </a:r>
            <a:r>
              <a:rPr lang="en-US" sz="1300" u="none" dirty="0">
                <a:solidFill>
                  <a:srgbClr val="1F497D"/>
                </a:solidFill>
                <a:latin typeface="Calibri" panose="020F0502020204030204" pitchFamily="34" charset="0"/>
              </a:rPr>
              <a:t> </a:t>
            </a:r>
            <a:r>
              <a:rPr lang="en-US" sz="1300" u="none" dirty="0" err="1">
                <a:solidFill>
                  <a:srgbClr val="1F497D"/>
                </a:solidFill>
                <a:latin typeface="Calibri" panose="020F0502020204030204" pitchFamily="34" charset="0"/>
              </a:rPr>
              <a:t>recuperando</a:t>
            </a:r>
            <a:r>
              <a:rPr lang="en-US" sz="1300" u="none" dirty="0">
                <a:solidFill>
                  <a:srgbClr val="1F497D"/>
                </a:solidFill>
                <a:latin typeface="Calibri" panose="020F0502020204030204" pitchFamily="34" charset="0"/>
              </a:rPr>
              <a:t> 41 kg, </a:t>
            </a:r>
            <a:r>
              <a:rPr lang="en-US" sz="1300" u="none" dirty="0" err="1">
                <a:solidFill>
                  <a:srgbClr val="1F497D"/>
                </a:solidFill>
                <a:latin typeface="Calibri" panose="020F0502020204030204" pitchFamily="34" charset="0"/>
              </a:rPr>
              <a:t>estava</a:t>
            </a:r>
            <a:r>
              <a:rPr lang="en-US" sz="1300" u="none" dirty="0">
                <a:solidFill>
                  <a:srgbClr val="1F497D"/>
                </a:solidFill>
                <a:latin typeface="Calibri" panose="020F0502020204030204" pitchFamily="34" charset="0"/>
              </a:rPr>
              <a:t> </a:t>
            </a:r>
            <a:r>
              <a:rPr lang="en-US" sz="1300" u="none" dirty="0" err="1">
                <a:solidFill>
                  <a:srgbClr val="1F497D"/>
                </a:solidFill>
                <a:latin typeface="Calibri" panose="020F0502020204030204" pitchFamily="34" charset="0"/>
              </a:rPr>
              <a:t>ainda</a:t>
            </a:r>
            <a:r>
              <a:rPr lang="en-US" sz="1300" u="none" dirty="0">
                <a:solidFill>
                  <a:srgbClr val="1F497D"/>
                </a:solidFill>
                <a:latin typeface="Calibri" panose="020F0502020204030204" pitchFamily="34" charset="0"/>
              </a:rPr>
              <a:t> -499 </a:t>
            </a:r>
            <a:r>
              <a:rPr lang="en-US" sz="1300" u="none" dirty="0" err="1">
                <a:solidFill>
                  <a:srgbClr val="1F497D"/>
                </a:solidFill>
                <a:latin typeface="Calibri" panose="020F0502020204030204" pitchFamily="34" charset="0"/>
              </a:rPr>
              <a:t>abaixo</a:t>
            </a:r>
            <a:r>
              <a:rPr lang="en-US" sz="1300" u="none" dirty="0">
                <a:solidFill>
                  <a:srgbClr val="1F497D"/>
                </a:solidFill>
                <a:latin typeface="Calibri" panose="020F0502020204030204" pitchFamily="34" charset="0"/>
              </a:rPr>
              <a:t> do </a:t>
            </a:r>
            <a:r>
              <a:rPr lang="en-US" sz="1300" u="none" dirty="0" err="1">
                <a:solidFill>
                  <a:srgbClr val="1F497D"/>
                </a:solidFill>
                <a:latin typeface="Calibri" panose="020F0502020204030204" pitchFamily="34" charset="0"/>
              </a:rPr>
              <a:t>inicial</a:t>
            </a:r>
            <a:r>
              <a:rPr lang="en-US" sz="1300" u="none" dirty="0">
                <a:solidFill>
                  <a:srgbClr val="1F497D"/>
                </a:solidFill>
                <a:latin typeface="Calibri" panose="020F0502020204030204" pitchFamily="34" charset="0"/>
              </a:rPr>
              <a:t>!</a:t>
            </a:r>
          </a:p>
        </p:txBody>
      </p:sp>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Caso clínico 1 – AB, 56 anos, advogado</a:t>
            </a:r>
            <a:endParaRPr lang="en-US" dirty="0"/>
          </a:p>
        </p:txBody>
      </p:sp>
      <p:sp>
        <p:nvSpPr>
          <p:cNvPr id="3" name="Espaço Reservado para Conteúdo 2"/>
          <p:cNvSpPr>
            <a:spLocks noGrp="1"/>
          </p:cNvSpPr>
          <p:nvPr>
            <p:ph idx="1"/>
          </p:nvPr>
        </p:nvSpPr>
        <p:spPr/>
        <p:txBody>
          <a:bodyPr>
            <a:normAutofit lnSpcReduction="10000"/>
          </a:bodyPr>
          <a:lstStyle/>
          <a:p>
            <a:r>
              <a:rPr lang="pt-BR" dirty="0" smtClean="0"/>
              <a:t>Fev/2016 - diagnóstico de DM2 (glicemia= 387 </a:t>
            </a:r>
            <a:r>
              <a:rPr lang="pt-BR" dirty="0" err="1" smtClean="0"/>
              <a:t>mg</a:t>
            </a:r>
            <a:r>
              <a:rPr lang="pt-BR" dirty="0" smtClean="0"/>
              <a:t>/dL, HbA1C 10,7%), HAS há 15 anos, peso = 91,5 kg; IMC </a:t>
            </a:r>
            <a:r>
              <a:rPr lang="pt-BR" u="sng" dirty="0" smtClean="0"/>
              <a:t>28,2 </a:t>
            </a:r>
            <a:r>
              <a:rPr lang="pt-BR" dirty="0" smtClean="0"/>
              <a:t>kg/m</a:t>
            </a:r>
            <a:r>
              <a:rPr lang="pt-BR" baseline="30000" dirty="0" smtClean="0"/>
              <a:t>2</a:t>
            </a:r>
            <a:r>
              <a:rPr lang="pt-BR" dirty="0" smtClean="0"/>
              <a:t>.</a:t>
            </a:r>
            <a:endParaRPr lang="pt-BR" baseline="30000" dirty="0" smtClean="0"/>
          </a:p>
          <a:p>
            <a:pPr lvl="1"/>
            <a:r>
              <a:rPr lang="pt-BR" dirty="0" smtClean="0"/>
              <a:t>Orientação nutricional e prescrição de AF.</a:t>
            </a:r>
          </a:p>
          <a:p>
            <a:pPr lvl="1"/>
            <a:r>
              <a:rPr lang="pt-BR" dirty="0" smtClean="0"/>
              <a:t>Liraglutida, </a:t>
            </a:r>
            <a:r>
              <a:rPr lang="pt-BR" dirty="0" err="1" smtClean="0"/>
              <a:t>dapagliflozina</a:t>
            </a:r>
            <a:r>
              <a:rPr lang="pt-BR" dirty="0" smtClean="0"/>
              <a:t>, </a:t>
            </a:r>
            <a:r>
              <a:rPr lang="pt-BR" dirty="0" err="1" smtClean="0"/>
              <a:t>metformina</a:t>
            </a:r>
            <a:r>
              <a:rPr lang="pt-BR" dirty="0" smtClean="0"/>
              <a:t> e </a:t>
            </a:r>
            <a:r>
              <a:rPr lang="pt-BR" dirty="0" err="1" smtClean="0"/>
              <a:t>valsartana</a:t>
            </a:r>
            <a:r>
              <a:rPr lang="pt-BR" dirty="0" smtClean="0"/>
              <a:t>.</a:t>
            </a:r>
          </a:p>
          <a:p>
            <a:endParaRPr lang="pt-BR" dirty="0"/>
          </a:p>
          <a:p>
            <a:r>
              <a:rPr lang="fr-FR" dirty="0" smtClean="0"/>
              <a:t>Fev/2017: P=76,5 (-15 kg), IMC 23,6 </a:t>
            </a:r>
            <a:r>
              <a:rPr lang="pt-BR" dirty="0" smtClean="0"/>
              <a:t>kg/m</a:t>
            </a:r>
            <a:r>
              <a:rPr lang="pt-BR" baseline="30000" dirty="0" smtClean="0"/>
              <a:t>2</a:t>
            </a:r>
            <a:r>
              <a:rPr lang="pt-BR" dirty="0" smtClean="0"/>
              <a:t>, (glicemia 98mg/dL, </a:t>
            </a:r>
            <a:r>
              <a:rPr lang="pt-BR" smtClean="0"/>
              <a:t>HbA1C </a:t>
            </a:r>
            <a:r>
              <a:rPr lang="pt-BR" smtClean="0"/>
              <a:t>5,4).</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143000"/>
          </a:xfrm>
        </p:spPr>
        <p:txBody>
          <a:bodyPr>
            <a:noAutofit/>
          </a:bodyPr>
          <a:lstStyle/>
          <a:p>
            <a:r>
              <a:rPr lang="pt-BR" sz="4000" dirty="0" smtClean="0">
                <a:solidFill>
                  <a:srgbClr val="7030A0"/>
                </a:solidFill>
              </a:rPr>
              <a:t>Caso clínico 2 – BL, 19 anos, estudante, IMC 30,6 kg/m</a:t>
            </a:r>
            <a:r>
              <a:rPr lang="pt-BR" sz="4000" baseline="30000" dirty="0" smtClean="0">
                <a:solidFill>
                  <a:srgbClr val="7030A0"/>
                </a:solidFill>
              </a:rPr>
              <a:t>2</a:t>
            </a:r>
            <a:endParaRPr lang="en-US" sz="4000" baseline="30000" dirty="0">
              <a:solidFill>
                <a:srgbClr val="7030A0"/>
              </a:solidFill>
            </a:endParaRPr>
          </a:p>
        </p:txBody>
      </p:sp>
      <p:graphicFrame>
        <p:nvGraphicFramePr>
          <p:cNvPr id="4" name="Espaço Reservado para Conteúdo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Seta para baixo 4"/>
          <p:cNvSpPr/>
          <p:nvPr/>
        </p:nvSpPr>
        <p:spPr>
          <a:xfrm>
            <a:off x="1187624" y="1124744"/>
            <a:ext cx="360040" cy="1512168"/>
          </a:xfrm>
          <a:prstGeom prst="down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dirty="0" smtClean="0"/>
              <a:t>sibutramina</a:t>
            </a:r>
            <a:endParaRPr lang="en-US" dirty="0"/>
          </a:p>
        </p:txBody>
      </p:sp>
      <p:sp>
        <p:nvSpPr>
          <p:cNvPr id="6" name="Seta para baixo 5"/>
          <p:cNvSpPr/>
          <p:nvPr/>
        </p:nvSpPr>
        <p:spPr>
          <a:xfrm>
            <a:off x="2123728" y="1700808"/>
            <a:ext cx="648072" cy="1512168"/>
          </a:xfrm>
          <a:prstGeom prst="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sz="1400" dirty="0" smtClean="0"/>
              <a:t>Uso irregular da medicação</a:t>
            </a:r>
            <a:endParaRPr lang="en-US" sz="1400" dirty="0"/>
          </a:p>
        </p:txBody>
      </p:sp>
      <p:sp>
        <p:nvSpPr>
          <p:cNvPr id="7" name="Seta para baixo 6"/>
          <p:cNvSpPr/>
          <p:nvPr/>
        </p:nvSpPr>
        <p:spPr>
          <a:xfrm>
            <a:off x="6948264" y="2420888"/>
            <a:ext cx="648072" cy="1656184"/>
          </a:xfrm>
          <a:prstGeom prst="down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sz="1400" dirty="0" smtClean="0"/>
              <a:t>IMC  = 24,5 kg/m</a:t>
            </a:r>
            <a:r>
              <a:rPr lang="pt-BR" sz="1400" baseline="30000" dirty="0" smtClean="0"/>
              <a:t>2</a:t>
            </a:r>
            <a:endParaRPr lang="en-US" sz="1400" baseline="30000" dirty="0"/>
          </a:p>
        </p:txBody>
      </p:sp>
      <p:sp>
        <p:nvSpPr>
          <p:cNvPr id="8" name="Triângulo isósceles 7"/>
          <p:cNvSpPr/>
          <p:nvPr/>
        </p:nvSpPr>
        <p:spPr>
          <a:xfrm>
            <a:off x="1331640" y="5661248"/>
            <a:ext cx="6408712" cy="1124744"/>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pt-BR" b="1" dirty="0" smtClean="0">
                <a:solidFill>
                  <a:srgbClr val="0070C0"/>
                </a:solidFill>
              </a:rPr>
              <a:t>Atividade física</a:t>
            </a:r>
          </a:p>
          <a:p>
            <a:pPr algn="ctr"/>
            <a:r>
              <a:rPr lang="pt-BR" b="1" dirty="0" smtClean="0">
                <a:solidFill>
                  <a:srgbClr val="0070C0"/>
                </a:solidFill>
              </a:rPr>
              <a:t>Seguimento com Nutricionista</a:t>
            </a:r>
            <a:endParaRPr lang="en-US" b="1" dirty="0">
              <a:solidFill>
                <a:srgbClr val="0070C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 que não esquecer:</a:t>
            </a:r>
            <a:endParaRPr lang="en-US" dirty="0"/>
          </a:p>
        </p:txBody>
      </p:sp>
      <p:sp>
        <p:nvSpPr>
          <p:cNvPr id="3" name="Espaço Reservado para Conteúdo 2"/>
          <p:cNvSpPr>
            <a:spLocks noGrp="1"/>
          </p:cNvSpPr>
          <p:nvPr>
            <p:ph idx="1"/>
          </p:nvPr>
        </p:nvSpPr>
        <p:spPr/>
        <p:txBody>
          <a:bodyPr/>
          <a:lstStyle/>
          <a:p>
            <a:r>
              <a:rPr lang="pt-BR" dirty="0" smtClean="0"/>
              <a:t>É urgente a adoção de medidas para prevenção da obesidade.</a:t>
            </a:r>
            <a:endParaRPr lang="pt-BR" dirty="0" smtClean="0"/>
          </a:p>
          <a:p>
            <a:r>
              <a:rPr lang="pt-BR" dirty="0" smtClean="0"/>
              <a:t>É importante fazer diagnóstico nutricional em todos os pacientes.</a:t>
            </a:r>
          </a:p>
          <a:p>
            <a:r>
              <a:rPr lang="pt-BR" dirty="0" smtClean="0"/>
              <a:t>Os pacientes com obesidade precisam ser tratados.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r>
              <a:rPr lang="pt-BR" dirty="0" smtClean="0"/>
              <a:t>Obrigada.</a:t>
            </a:r>
            <a:endParaRPr lang="en-US" dirty="0"/>
          </a:p>
        </p:txBody>
      </p:sp>
      <p:sp>
        <p:nvSpPr>
          <p:cNvPr id="5" name="Subtítulo 4"/>
          <p:cNvSpPr>
            <a:spLocks noGrp="1"/>
          </p:cNvSpPr>
          <p:nvPr>
            <p:ph type="subTitle" idx="1"/>
          </p:nvPr>
        </p:nvSpPr>
        <p:spPr/>
        <p:txBody>
          <a:bodyPr/>
          <a:lstStyle/>
          <a:p>
            <a:r>
              <a:rPr lang="pt-BR" dirty="0" smtClean="0"/>
              <a:t>medna@usp.br</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p:cNvSpPr txBox="1">
            <a:spLocks/>
          </p:cNvSpPr>
          <p:nvPr/>
        </p:nvSpPr>
        <p:spPr>
          <a:xfrm>
            <a:off x="609600" y="427038"/>
            <a:ext cx="8229600" cy="1143000"/>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4400" b="0" i="0" u="none" strike="noStrike" kern="1200" cap="none" spc="0" normalizeH="0" baseline="0" noProof="0" dirty="0" smtClean="0">
                <a:ln>
                  <a:noFill/>
                </a:ln>
                <a:solidFill>
                  <a:srgbClr val="7030A0"/>
                </a:solidFill>
                <a:effectLst/>
                <a:uLnTx/>
                <a:uFillTx/>
                <a:latin typeface="+mj-lt"/>
                <a:ea typeface="+mj-ea"/>
                <a:cs typeface="+mj-cs"/>
              </a:rPr>
              <a:t>Taxação de bebidas adoçadas – Berkeley</a:t>
            </a:r>
            <a:endParaRPr kumimoji="0" lang="en-US" sz="4400" b="0" i="0" u="none" strike="noStrike" kern="1200" cap="none" spc="0" normalizeH="0" baseline="0" noProof="0" dirty="0" smtClean="0">
              <a:ln>
                <a:noFill/>
              </a:ln>
              <a:solidFill>
                <a:srgbClr val="7030A0"/>
              </a:solidFill>
              <a:effectLst/>
              <a:uLnTx/>
              <a:uFillTx/>
              <a:latin typeface="+mj-lt"/>
              <a:ea typeface="+mj-ea"/>
              <a:cs typeface="+mj-cs"/>
            </a:endParaRPr>
          </a:p>
        </p:txBody>
      </p:sp>
      <p:pic>
        <p:nvPicPr>
          <p:cNvPr id="5122" name="Picture 2"/>
          <p:cNvPicPr>
            <a:picLocks noChangeAspect="1" noChangeArrowheads="1"/>
          </p:cNvPicPr>
          <p:nvPr/>
        </p:nvPicPr>
        <p:blipFill>
          <a:blip r:embed="rId2" cstate="print"/>
          <a:srcRect l="31265" t="40969" r="15052" b="10797"/>
          <a:stretch>
            <a:fillRect/>
          </a:stretch>
        </p:blipFill>
        <p:spPr bwMode="auto">
          <a:xfrm>
            <a:off x="552778" y="1916832"/>
            <a:ext cx="8267694" cy="4176464"/>
          </a:xfrm>
          <a:prstGeom prst="rect">
            <a:avLst/>
          </a:prstGeom>
          <a:noFill/>
          <a:ln w="9525">
            <a:noFill/>
            <a:miter lim="800000"/>
            <a:headEnd/>
            <a:tailEnd/>
          </a:ln>
        </p:spPr>
      </p:pic>
      <p:sp>
        <p:nvSpPr>
          <p:cNvPr id="6" name="Elipse 5"/>
          <p:cNvSpPr/>
          <p:nvPr/>
        </p:nvSpPr>
        <p:spPr>
          <a:xfrm>
            <a:off x="1187624" y="4437112"/>
            <a:ext cx="1224136"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lipse 6"/>
          <p:cNvSpPr/>
          <p:nvPr/>
        </p:nvSpPr>
        <p:spPr>
          <a:xfrm>
            <a:off x="5580112" y="2204864"/>
            <a:ext cx="1224136"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ixaDeTexto 7"/>
          <p:cNvSpPr txBox="1"/>
          <p:nvPr/>
        </p:nvSpPr>
        <p:spPr>
          <a:xfrm>
            <a:off x="144015" y="6413266"/>
            <a:ext cx="8964489" cy="400110"/>
          </a:xfrm>
          <a:prstGeom prst="rect">
            <a:avLst/>
          </a:prstGeom>
          <a:noFill/>
        </p:spPr>
        <p:txBody>
          <a:bodyPr wrap="square" rtlCol="0">
            <a:spAutoFit/>
          </a:bodyPr>
          <a:lstStyle/>
          <a:p>
            <a:pPr algn="r"/>
            <a:r>
              <a:rPr lang="en-US" sz="1000" dirty="0" smtClean="0"/>
              <a:t>Silver LD, Ng SW, Ryan-Ibarra S, </a:t>
            </a:r>
            <a:r>
              <a:rPr lang="en-US" sz="1000" dirty="0" err="1" smtClean="0"/>
              <a:t>Taillie</a:t>
            </a:r>
            <a:r>
              <a:rPr lang="en-US" sz="1000" dirty="0" smtClean="0"/>
              <a:t> LS, </a:t>
            </a:r>
            <a:r>
              <a:rPr lang="en-US" sz="1000" dirty="0" err="1" smtClean="0"/>
              <a:t>Induni</a:t>
            </a:r>
            <a:r>
              <a:rPr lang="en-US" sz="1000" dirty="0" smtClean="0"/>
              <a:t> M, Miles DR, </a:t>
            </a:r>
            <a:r>
              <a:rPr lang="en-US" sz="1000" dirty="0" err="1" smtClean="0"/>
              <a:t>Poti</a:t>
            </a:r>
            <a:r>
              <a:rPr lang="en-US" sz="1000" dirty="0" smtClean="0"/>
              <a:t> JM, </a:t>
            </a:r>
            <a:r>
              <a:rPr lang="en-US" sz="1000" dirty="0" err="1" smtClean="0"/>
              <a:t>Popkin</a:t>
            </a:r>
            <a:r>
              <a:rPr lang="en-US" sz="1000" dirty="0" smtClean="0"/>
              <a:t> BM. Changes in prices, sales, consumer spending, and beverage consumption one year after a tax on sugar-sweetened beverages in Berkeley, California, US: A before-and-after study. </a:t>
            </a:r>
            <a:r>
              <a:rPr lang="en-US" sz="1000" dirty="0" err="1" smtClean="0"/>
              <a:t>PLoS</a:t>
            </a:r>
            <a:r>
              <a:rPr lang="en-US" sz="1000" dirty="0" smtClean="0"/>
              <a:t> Med. 2017 Apr 18;14(4):e1002283.</a:t>
            </a:r>
            <a:endParaRPr lang="en-US" sz="1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smtClean="0">
                <a:solidFill>
                  <a:srgbClr val="7030A0"/>
                </a:solidFill>
              </a:rPr>
              <a:t>Taxação de bebidas adoçadas - Berkeley</a:t>
            </a:r>
            <a:endParaRPr lang="en-US" dirty="0">
              <a:solidFill>
                <a:srgbClr val="7030A0"/>
              </a:solidFill>
            </a:endParaRPr>
          </a:p>
        </p:txBody>
      </p:sp>
      <p:sp>
        <p:nvSpPr>
          <p:cNvPr id="5" name="Espaço Reservado para Conteúdo 4"/>
          <p:cNvSpPr>
            <a:spLocks noGrp="1"/>
          </p:cNvSpPr>
          <p:nvPr>
            <p:ph idx="1"/>
          </p:nvPr>
        </p:nvSpPr>
        <p:spPr/>
        <p:txBody>
          <a:bodyPr/>
          <a:lstStyle/>
          <a:p>
            <a:endParaRPr lang="pt-BR" dirty="0" smtClean="0"/>
          </a:p>
          <a:p>
            <a:pPr>
              <a:buBlip>
                <a:blip r:embed="rId2"/>
              </a:buBlip>
            </a:pPr>
            <a:r>
              <a:rPr lang="pt-BR" dirty="0" smtClean="0"/>
              <a:t>Estudo observacional</a:t>
            </a:r>
          </a:p>
          <a:p>
            <a:pPr>
              <a:buBlip>
                <a:blip r:embed="rId2"/>
              </a:buBlip>
            </a:pPr>
            <a:endParaRPr lang="pt-BR" dirty="0"/>
          </a:p>
          <a:p>
            <a:pPr>
              <a:buBlip>
                <a:blip r:embed="rId2"/>
              </a:buBlip>
            </a:pPr>
            <a:r>
              <a:rPr lang="pt-BR" dirty="0" smtClean="0"/>
              <a:t>A taxação de bebidas açucaradas pode ser eficaz em mudar o comportamento dos consumidores </a:t>
            </a:r>
            <a:r>
              <a:rPr lang="pt-BR" dirty="0" smtClean="0"/>
              <a:t>&gt; comprar </a:t>
            </a:r>
            <a:r>
              <a:rPr lang="pt-BR" dirty="0" smtClean="0"/>
              <a:t>bebidas mais saudáveis.</a:t>
            </a:r>
            <a:endParaRPr lang="en-US" dirty="0"/>
          </a:p>
        </p:txBody>
      </p:sp>
      <p:sp>
        <p:nvSpPr>
          <p:cNvPr id="6" name="CaixaDeTexto 5"/>
          <p:cNvSpPr txBox="1"/>
          <p:nvPr/>
        </p:nvSpPr>
        <p:spPr>
          <a:xfrm>
            <a:off x="144015" y="6413266"/>
            <a:ext cx="8964489" cy="400110"/>
          </a:xfrm>
          <a:prstGeom prst="rect">
            <a:avLst/>
          </a:prstGeom>
          <a:noFill/>
        </p:spPr>
        <p:txBody>
          <a:bodyPr wrap="square" rtlCol="0">
            <a:spAutoFit/>
          </a:bodyPr>
          <a:lstStyle/>
          <a:p>
            <a:pPr algn="r"/>
            <a:r>
              <a:rPr lang="en-US" sz="1000" dirty="0" smtClean="0"/>
              <a:t>Silver LD, Ng SW, Ryan-Ibarra S, </a:t>
            </a:r>
            <a:r>
              <a:rPr lang="en-US" sz="1000" dirty="0" err="1" smtClean="0"/>
              <a:t>Taillie</a:t>
            </a:r>
            <a:r>
              <a:rPr lang="en-US" sz="1000" dirty="0" smtClean="0"/>
              <a:t> LS, </a:t>
            </a:r>
            <a:r>
              <a:rPr lang="en-US" sz="1000" dirty="0" err="1" smtClean="0"/>
              <a:t>Induni</a:t>
            </a:r>
            <a:r>
              <a:rPr lang="en-US" sz="1000" dirty="0" smtClean="0"/>
              <a:t> M, Miles DR, </a:t>
            </a:r>
            <a:r>
              <a:rPr lang="en-US" sz="1000" dirty="0" err="1" smtClean="0"/>
              <a:t>Poti</a:t>
            </a:r>
            <a:r>
              <a:rPr lang="en-US" sz="1000" dirty="0" smtClean="0"/>
              <a:t> JM, </a:t>
            </a:r>
            <a:r>
              <a:rPr lang="en-US" sz="1000" dirty="0" err="1" smtClean="0"/>
              <a:t>Popkin</a:t>
            </a:r>
            <a:r>
              <a:rPr lang="en-US" sz="1000" dirty="0" smtClean="0"/>
              <a:t> BM. Changes in prices, sales, consumer spending, and beverage consumption one year after a tax on sugar-sweetened beverages in Berkeley, California, US: A before-and-after study. </a:t>
            </a:r>
            <a:r>
              <a:rPr lang="en-US" sz="1000" dirty="0" err="1" smtClean="0"/>
              <a:t>PLoS</a:t>
            </a:r>
            <a:r>
              <a:rPr lang="en-US" sz="1000" dirty="0" smtClean="0"/>
              <a:t> Med. 2017 Apr 18;14(4):e1002283.</a:t>
            </a:r>
            <a:endParaRPr lang="en-US" sz="1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smtClean="0">
                <a:solidFill>
                  <a:srgbClr val="7030A0"/>
                </a:solidFill>
              </a:rPr>
              <a:t>Taxação de bebidas adoçadas – México</a:t>
            </a:r>
            <a:br>
              <a:rPr lang="pt-BR" dirty="0" smtClean="0">
                <a:solidFill>
                  <a:srgbClr val="7030A0"/>
                </a:solidFill>
              </a:rPr>
            </a:br>
            <a:r>
              <a:rPr lang="pt-BR" dirty="0" smtClean="0">
                <a:solidFill>
                  <a:srgbClr val="7030A0"/>
                </a:solidFill>
              </a:rPr>
              <a:t>Jan/2014</a:t>
            </a:r>
            <a:endParaRPr lang="en-US" dirty="0">
              <a:solidFill>
                <a:srgbClr val="7030A0"/>
              </a:solidFill>
            </a:endParaRPr>
          </a:p>
        </p:txBody>
      </p:sp>
      <p:sp>
        <p:nvSpPr>
          <p:cNvPr id="6" name="CaixaDeTexto 5"/>
          <p:cNvSpPr txBox="1"/>
          <p:nvPr/>
        </p:nvSpPr>
        <p:spPr>
          <a:xfrm>
            <a:off x="144015" y="6413266"/>
            <a:ext cx="8964489" cy="400110"/>
          </a:xfrm>
          <a:prstGeom prst="rect">
            <a:avLst/>
          </a:prstGeom>
          <a:noFill/>
        </p:spPr>
        <p:txBody>
          <a:bodyPr wrap="square" rtlCol="0">
            <a:spAutoFit/>
          </a:bodyPr>
          <a:lstStyle/>
          <a:p>
            <a:pPr algn="r"/>
            <a:r>
              <a:rPr lang="en-US" sz="1000" dirty="0" err="1" smtClean="0"/>
              <a:t>Colchero</a:t>
            </a:r>
            <a:r>
              <a:rPr lang="en-US" sz="1000" dirty="0" smtClean="0"/>
              <a:t> MA, Molina M, Guerrero-</a:t>
            </a:r>
            <a:r>
              <a:rPr lang="en-US" sz="1000" dirty="0" err="1" smtClean="0"/>
              <a:t>López</a:t>
            </a:r>
            <a:r>
              <a:rPr lang="en-US" sz="1000" dirty="0" smtClean="0"/>
              <a:t> CM. After Mexico Implemented a Tax, Purchases of Sugar-Sweetened Beverages Decreased and Water Increased: Difference by Place of Residence, Household Composition, and Income Level. J </a:t>
            </a:r>
            <a:r>
              <a:rPr lang="en-US" sz="1000" dirty="0" err="1" smtClean="0"/>
              <a:t>Nutr</a:t>
            </a:r>
            <a:r>
              <a:rPr lang="en-US" sz="1000" dirty="0" smtClean="0"/>
              <a:t>. 2017 Aug;147(8):1552-1557.</a:t>
            </a:r>
            <a:endParaRPr lang="en-US" sz="1000" dirty="0"/>
          </a:p>
        </p:txBody>
      </p:sp>
      <p:pic>
        <p:nvPicPr>
          <p:cNvPr id="6146" name="Picture 2"/>
          <p:cNvPicPr>
            <a:picLocks noChangeAspect="1" noChangeArrowheads="1"/>
          </p:cNvPicPr>
          <p:nvPr/>
        </p:nvPicPr>
        <p:blipFill>
          <a:blip r:embed="rId2" cstate="print"/>
          <a:srcRect l="15215" t="20297" r="29722" b="38360"/>
          <a:stretch>
            <a:fillRect/>
          </a:stretch>
        </p:blipFill>
        <p:spPr bwMode="auto">
          <a:xfrm>
            <a:off x="467544" y="2348880"/>
            <a:ext cx="8187758" cy="3456384"/>
          </a:xfrm>
          <a:prstGeom prst="rect">
            <a:avLst/>
          </a:prstGeom>
          <a:noFill/>
          <a:ln w="9525">
            <a:noFill/>
            <a:miter lim="800000"/>
            <a:headEnd/>
            <a:tailEnd/>
          </a:ln>
        </p:spPr>
      </p:pic>
      <p:sp>
        <p:nvSpPr>
          <p:cNvPr id="7" name="CaixaDeTexto 6"/>
          <p:cNvSpPr txBox="1"/>
          <p:nvPr/>
        </p:nvSpPr>
        <p:spPr>
          <a:xfrm>
            <a:off x="6444208" y="1988840"/>
            <a:ext cx="950901" cy="369332"/>
          </a:xfrm>
          <a:prstGeom prst="rect">
            <a:avLst/>
          </a:prstGeom>
          <a:solidFill>
            <a:srgbClr val="FFC000"/>
          </a:solidFill>
        </p:spPr>
        <p:txBody>
          <a:bodyPr wrap="none" rtlCol="0">
            <a:spAutoFit/>
          </a:bodyPr>
          <a:lstStyle/>
          <a:p>
            <a:r>
              <a:rPr lang="en-US" dirty="0" smtClean="0">
                <a:solidFill>
                  <a:srgbClr val="002060"/>
                </a:solidFill>
                <a:sym typeface="Symbol"/>
              </a:rPr>
              <a:t>16,2 %</a:t>
            </a:r>
            <a:endParaRPr lang="en-US" dirty="0">
              <a:solidFill>
                <a:srgbClr val="002060"/>
              </a:solidFill>
            </a:endParaRPr>
          </a:p>
        </p:txBody>
      </p:sp>
      <p:sp>
        <p:nvSpPr>
          <p:cNvPr id="8" name="CaixaDeTexto 7"/>
          <p:cNvSpPr txBox="1"/>
          <p:nvPr/>
        </p:nvSpPr>
        <p:spPr>
          <a:xfrm>
            <a:off x="3405075" y="1988840"/>
            <a:ext cx="756938" cy="369332"/>
          </a:xfrm>
          <a:prstGeom prst="rect">
            <a:avLst/>
          </a:prstGeom>
          <a:solidFill>
            <a:srgbClr val="FFC000"/>
          </a:solidFill>
        </p:spPr>
        <p:txBody>
          <a:bodyPr wrap="none" rtlCol="0">
            <a:spAutoFit/>
          </a:bodyPr>
          <a:lstStyle/>
          <a:p>
            <a:r>
              <a:rPr lang="en-US" dirty="0" smtClean="0">
                <a:solidFill>
                  <a:srgbClr val="002060"/>
                </a:solidFill>
                <a:latin typeface="Arial"/>
                <a:cs typeface="Arial"/>
                <a:sym typeface="Symbol"/>
              </a:rPr>
              <a:t>↓</a:t>
            </a:r>
            <a:r>
              <a:rPr lang="en-US" dirty="0" smtClean="0">
                <a:solidFill>
                  <a:srgbClr val="002060"/>
                </a:solidFill>
                <a:sym typeface="Symbol"/>
              </a:rPr>
              <a:t>6,3%</a:t>
            </a:r>
            <a:endParaRPr lang="en-US" dirty="0">
              <a:solidFill>
                <a:srgbClr val="00206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Rotulagem Frontal</a:t>
            </a:r>
            <a:endParaRPr lang="en-US" dirty="0"/>
          </a:p>
        </p:txBody>
      </p:sp>
      <p:pic>
        <p:nvPicPr>
          <p:cNvPr id="53250" name="Picture 2"/>
          <p:cNvPicPr>
            <a:picLocks noChangeAspect="1" noChangeArrowheads="1"/>
          </p:cNvPicPr>
          <p:nvPr/>
        </p:nvPicPr>
        <p:blipFill>
          <a:blip r:embed="rId2" cstate="print"/>
          <a:srcRect r="1216" b="6250"/>
          <a:stretch>
            <a:fillRect/>
          </a:stretch>
        </p:blipFill>
        <p:spPr bwMode="auto">
          <a:xfrm>
            <a:off x="129545" y="1556792"/>
            <a:ext cx="8906951" cy="4752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Comparação entre Rotulagens Frontais</a:t>
            </a:r>
            <a:endParaRPr lang="en-US" dirty="0"/>
          </a:p>
        </p:txBody>
      </p:sp>
      <p:pic>
        <p:nvPicPr>
          <p:cNvPr id="8194" name="Picture 2"/>
          <p:cNvPicPr>
            <a:picLocks noChangeAspect="1" noChangeArrowheads="1"/>
          </p:cNvPicPr>
          <p:nvPr/>
        </p:nvPicPr>
        <p:blipFill>
          <a:blip r:embed="rId2" cstate="print"/>
          <a:srcRect l="29605" t="24235" r="31655" b="34422"/>
          <a:stretch>
            <a:fillRect/>
          </a:stretch>
        </p:blipFill>
        <p:spPr bwMode="auto">
          <a:xfrm>
            <a:off x="1547664" y="1772816"/>
            <a:ext cx="6240693" cy="3744416"/>
          </a:xfrm>
          <a:prstGeom prst="rect">
            <a:avLst/>
          </a:prstGeom>
          <a:noFill/>
          <a:ln w="9525">
            <a:noFill/>
            <a:miter lim="800000"/>
            <a:headEnd/>
            <a:tailEnd/>
          </a:ln>
        </p:spPr>
      </p:pic>
      <p:sp>
        <p:nvSpPr>
          <p:cNvPr id="4" name="CaixaDeTexto 3"/>
          <p:cNvSpPr txBox="1"/>
          <p:nvPr/>
        </p:nvSpPr>
        <p:spPr>
          <a:xfrm>
            <a:off x="234324" y="6341258"/>
            <a:ext cx="8802172" cy="400110"/>
          </a:xfrm>
          <a:prstGeom prst="rect">
            <a:avLst/>
          </a:prstGeom>
          <a:noFill/>
        </p:spPr>
        <p:txBody>
          <a:bodyPr wrap="square" rtlCol="0">
            <a:spAutoFit/>
          </a:bodyPr>
          <a:lstStyle/>
          <a:p>
            <a:pPr algn="r"/>
            <a:r>
              <a:rPr lang="en-US" sz="1000" dirty="0" err="1" smtClean="0"/>
              <a:t>Arrúa</a:t>
            </a:r>
            <a:r>
              <a:rPr lang="en-US" sz="1000" dirty="0" smtClean="0"/>
              <a:t> A, </a:t>
            </a:r>
            <a:r>
              <a:rPr lang="en-US" sz="1000" dirty="0" err="1" smtClean="0"/>
              <a:t>Curutchet</a:t>
            </a:r>
            <a:r>
              <a:rPr lang="en-US" sz="1000" dirty="0" smtClean="0"/>
              <a:t> MR, Rey N, Barreto P, </a:t>
            </a:r>
            <a:r>
              <a:rPr lang="en-US" sz="1000" dirty="0" err="1" smtClean="0"/>
              <a:t>Golovchenko</a:t>
            </a:r>
            <a:r>
              <a:rPr lang="en-US" sz="1000" dirty="0" smtClean="0"/>
              <a:t> N, </a:t>
            </a:r>
            <a:r>
              <a:rPr lang="en-US" sz="1000" dirty="0" err="1" smtClean="0"/>
              <a:t>Sellanes</a:t>
            </a:r>
            <a:r>
              <a:rPr lang="en-US" sz="1000" dirty="0" smtClean="0"/>
              <a:t> A, </a:t>
            </a:r>
            <a:r>
              <a:rPr lang="en-US" sz="1000" dirty="0" err="1" smtClean="0"/>
              <a:t>Velazco</a:t>
            </a:r>
            <a:r>
              <a:rPr lang="en-US" sz="1000" dirty="0" smtClean="0"/>
              <a:t> G, </a:t>
            </a:r>
            <a:r>
              <a:rPr lang="en-US" sz="1000" dirty="0" err="1" smtClean="0"/>
              <a:t>Winokur</a:t>
            </a:r>
            <a:r>
              <a:rPr lang="en-US" sz="1000" dirty="0" smtClean="0"/>
              <a:t> M, </a:t>
            </a:r>
            <a:r>
              <a:rPr lang="en-US" sz="1000" dirty="0" err="1" smtClean="0"/>
              <a:t>Giménez</a:t>
            </a:r>
            <a:r>
              <a:rPr lang="en-US" sz="1000" dirty="0" smtClean="0"/>
              <a:t> A, Ares G. Impact of front-of-pack nutrition information and label design on children's choice of two snack foods: Comparison of warnings and the traffic-light system. Appetite. 2017 Sep 1;116:139-146.</a:t>
            </a:r>
            <a:endParaRPr lang="en-US" sz="1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Rotulagem Frontal </a:t>
            </a:r>
            <a:endParaRPr lang="en-US" dirty="0"/>
          </a:p>
        </p:txBody>
      </p:sp>
      <p:pic>
        <p:nvPicPr>
          <p:cNvPr id="7170" name="Picture 2"/>
          <p:cNvPicPr>
            <a:picLocks noChangeAspect="1" noChangeArrowheads="1"/>
          </p:cNvPicPr>
          <p:nvPr/>
        </p:nvPicPr>
        <p:blipFill>
          <a:blip r:embed="rId2" cstate="print"/>
          <a:srcRect l="28498" t="20297" r="28334" b="11782"/>
          <a:stretch>
            <a:fillRect/>
          </a:stretch>
        </p:blipFill>
        <p:spPr bwMode="auto">
          <a:xfrm>
            <a:off x="611560" y="2276872"/>
            <a:ext cx="3240360" cy="2866472"/>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l="31183" t="12594" r="33397" b="6688"/>
          <a:stretch>
            <a:fillRect/>
          </a:stretch>
        </p:blipFill>
        <p:spPr bwMode="auto">
          <a:xfrm>
            <a:off x="4427984" y="1772816"/>
            <a:ext cx="3596887" cy="4608512"/>
          </a:xfrm>
          <a:prstGeom prst="rect">
            <a:avLst/>
          </a:prstGeom>
          <a:noFill/>
          <a:ln w="9525">
            <a:noFill/>
            <a:miter lim="800000"/>
            <a:headEnd/>
            <a:tailEnd/>
          </a:ln>
        </p:spPr>
      </p:pic>
      <p:sp>
        <p:nvSpPr>
          <p:cNvPr id="5" name="CaixaDeTexto 4"/>
          <p:cNvSpPr txBox="1"/>
          <p:nvPr/>
        </p:nvSpPr>
        <p:spPr>
          <a:xfrm>
            <a:off x="234324" y="6341258"/>
            <a:ext cx="8802172" cy="400110"/>
          </a:xfrm>
          <a:prstGeom prst="rect">
            <a:avLst/>
          </a:prstGeom>
          <a:noFill/>
        </p:spPr>
        <p:txBody>
          <a:bodyPr wrap="square" rtlCol="0">
            <a:spAutoFit/>
          </a:bodyPr>
          <a:lstStyle/>
          <a:p>
            <a:pPr algn="r"/>
            <a:r>
              <a:rPr lang="en-US" sz="1000" dirty="0" err="1" smtClean="0"/>
              <a:t>Arrúa</a:t>
            </a:r>
            <a:r>
              <a:rPr lang="en-US" sz="1000" dirty="0" smtClean="0"/>
              <a:t> A, </a:t>
            </a:r>
            <a:r>
              <a:rPr lang="en-US" sz="1000" dirty="0" err="1" smtClean="0"/>
              <a:t>Curutchet</a:t>
            </a:r>
            <a:r>
              <a:rPr lang="en-US" sz="1000" dirty="0" smtClean="0"/>
              <a:t> MR, Rey N, Barreto P, </a:t>
            </a:r>
            <a:r>
              <a:rPr lang="en-US" sz="1000" dirty="0" err="1" smtClean="0"/>
              <a:t>Golovchenko</a:t>
            </a:r>
            <a:r>
              <a:rPr lang="en-US" sz="1000" dirty="0" smtClean="0"/>
              <a:t> N, </a:t>
            </a:r>
            <a:r>
              <a:rPr lang="en-US" sz="1000" dirty="0" err="1" smtClean="0"/>
              <a:t>Sellanes</a:t>
            </a:r>
            <a:r>
              <a:rPr lang="en-US" sz="1000" dirty="0" smtClean="0"/>
              <a:t> A, </a:t>
            </a:r>
            <a:r>
              <a:rPr lang="en-US" sz="1000" dirty="0" err="1" smtClean="0"/>
              <a:t>Velazco</a:t>
            </a:r>
            <a:r>
              <a:rPr lang="en-US" sz="1000" dirty="0" smtClean="0"/>
              <a:t> G, </a:t>
            </a:r>
            <a:r>
              <a:rPr lang="en-US" sz="1000" dirty="0" err="1" smtClean="0"/>
              <a:t>Winokur</a:t>
            </a:r>
            <a:r>
              <a:rPr lang="en-US" sz="1000" dirty="0" smtClean="0"/>
              <a:t> M, </a:t>
            </a:r>
            <a:r>
              <a:rPr lang="en-US" sz="1000" dirty="0" err="1" smtClean="0"/>
              <a:t>Giménez</a:t>
            </a:r>
            <a:r>
              <a:rPr lang="en-US" sz="1000" dirty="0" smtClean="0"/>
              <a:t> A, Ares G. Impact of front-of-pack nutrition information and label design on children's choice of two snack foods: Comparison of warnings and the traffic-light system. Appetite. 2017 Sep 1;116:139-146.</a:t>
            </a:r>
            <a:endParaRPr lang="en-US" sz="1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544</TotalTime>
  <Words>1990</Words>
  <Application>Microsoft Office PowerPoint</Application>
  <PresentationFormat>Apresentação na tela (4:3)</PresentationFormat>
  <Paragraphs>170</Paragraphs>
  <Slides>38</Slides>
  <Notes>3</Notes>
  <HiddenSlides>0</HiddenSlides>
  <MMClips>0</MMClips>
  <ScaleCrop>false</ScaleCrop>
  <HeadingPairs>
    <vt:vector size="6" baseType="variant">
      <vt:variant>
        <vt:lpstr>Tema</vt:lpstr>
      </vt:variant>
      <vt:variant>
        <vt:i4>1</vt:i4>
      </vt:variant>
      <vt:variant>
        <vt:lpstr>Servidores OLE incorporados</vt:lpstr>
      </vt:variant>
      <vt:variant>
        <vt:i4>1</vt:i4>
      </vt:variant>
      <vt:variant>
        <vt:lpstr>Títulos de slides</vt:lpstr>
      </vt:variant>
      <vt:variant>
        <vt:i4>38</vt:i4>
      </vt:variant>
    </vt:vector>
  </HeadingPairs>
  <TitlesOfParts>
    <vt:vector size="40" baseType="lpstr">
      <vt:lpstr>Tema do Office</vt:lpstr>
      <vt:lpstr>Chart</vt:lpstr>
      <vt:lpstr>Obesidade: relatos de experiências que deram certo</vt:lpstr>
      <vt:lpstr>Experiências em Prevenção da Obesidade </vt:lpstr>
      <vt:lpstr>Slide 3</vt:lpstr>
      <vt:lpstr>Slide 4</vt:lpstr>
      <vt:lpstr>Taxação de bebidas adoçadas - Berkeley</vt:lpstr>
      <vt:lpstr>Taxação de bebidas adoçadas – México Jan/2014</vt:lpstr>
      <vt:lpstr>Rotulagem Frontal</vt:lpstr>
      <vt:lpstr>Comparação entre Rotulagens Frontais</vt:lpstr>
      <vt:lpstr>Rotulagem Frontal </vt:lpstr>
      <vt:lpstr>Semáforo X Advertência</vt:lpstr>
      <vt:lpstr>Rotulagem Frontal: Semáforo x Advertência x Necessidades diárias</vt:lpstr>
      <vt:lpstr>Semáforo x Advertência x Necessidades diárias: escores de saudabilidade e frequencia de consumo</vt:lpstr>
      <vt:lpstr>Experiência: Sul da California</vt:lpstr>
      <vt:lpstr>5,2,1 e quase 0</vt:lpstr>
      <vt:lpstr>Redução da Prevalência de excesso de peso</vt:lpstr>
      <vt:lpstr>Redução da Prevalência de obesidade</vt:lpstr>
      <vt:lpstr>Experiências em tratamento da Obesidade </vt:lpstr>
      <vt:lpstr>História natural da perda de peso</vt:lpstr>
      <vt:lpstr>O que melhora na vida após a  perda de peso?</vt:lpstr>
      <vt:lpstr>Slide 20</vt:lpstr>
      <vt:lpstr>Perder peso é difícil.  Manter o peso perdido é mais difícil. </vt:lpstr>
      <vt:lpstr>Look AHEAD: perda de peso de acordo  com intervenção</vt:lpstr>
      <vt:lpstr>Perder peso rápido no início do tratamento</vt:lpstr>
      <vt:lpstr>Estudo STORM: sibutramina na perda de peso  por 6 meses, randomização na manutenção  por 18 meses</vt:lpstr>
      <vt:lpstr>Adaptações que ocorrem no estado de peso reduzido</vt:lpstr>
      <vt:lpstr>Slide 26</vt:lpstr>
      <vt:lpstr>Evolução do peso no estudo</vt:lpstr>
      <vt:lpstr>Compensações hormonais à perda de peso não revertem depois de 1 ano</vt:lpstr>
      <vt:lpstr>Perder peso causa fome</vt:lpstr>
      <vt:lpstr>Redução de 10% do peso causa redução de 20-25% do gasto energético de 24h</vt:lpstr>
      <vt:lpstr>Perder peso reduz termogênese adaptativa (em longo prazo)</vt:lpstr>
      <vt:lpstr>Perder peso reduz gasto energético, muda função autonômica e neuroendócrina</vt:lpstr>
      <vt:lpstr>Slide 33</vt:lpstr>
      <vt:lpstr>Slide 34</vt:lpstr>
      <vt:lpstr>Caso clínico 1 – AB, 56 anos, advogado</vt:lpstr>
      <vt:lpstr>Caso clínico 2 – BL, 19 anos, estudante, IMC 30,6 kg/m2</vt:lpstr>
      <vt:lpstr>O que não esquecer:</vt:lpstr>
      <vt:lpstr>Obrigada.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Obesidade: relatos de experiências que deram certo</dc:title>
  <dc:creator>Dra. Maria Edna de Melo</dc:creator>
  <cp:lastModifiedBy>Dra. Maria Edna de Melo</cp:lastModifiedBy>
  <cp:revision>11</cp:revision>
  <dcterms:created xsi:type="dcterms:W3CDTF">2017-08-27T18:23:10Z</dcterms:created>
  <dcterms:modified xsi:type="dcterms:W3CDTF">2017-08-28T11:17:44Z</dcterms:modified>
</cp:coreProperties>
</file>