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5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303" r:id="rId10"/>
    <p:sldId id="265" r:id="rId11"/>
    <p:sldId id="266" r:id="rId12"/>
    <p:sldId id="267" r:id="rId13"/>
    <p:sldId id="269" r:id="rId14"/>
    <p:sldId id="271" r:id="rId15"/>
    <p:sldId id="306" r:id="rId16"/>
    <p:sldId id="273" r:id="rId17"/>
    <p:sldId id="304" r:id="rId18"/>
    <p:sldId id="277" r:id="rId19"/>
    <p:sldId id="289" r:id="rId20"/>
    <p:sldId id="302" r:id="rId21"/>
    <p:sldId id="290" r:id="rId22"/>
    <p:sldId id="287" r:id="rId23"/>
    <p:sldId id="291" r:id="rId24"/>
    <p:sldId id="294" r:id="rId25"/>
    <p:sldId id="280" r:id="rId26"/>
    <p:sldId id="281" r:id="rId27"/>
    <p:sldId id="282" r:id="rId28"/>
    <p:sldId id="283" r:id="rId29"/>
    <p:sldId id="284" r:id="rId30"/>
    <p:sldId id="295" r:id="rId31"/>
    <p:sldId id="296" r:id="rId32"/>
    <p:sldId id="297" r:id="rId33"/>
    <p:sldId id="298" r:id="rId34"/>
    <p:sldId id="299" r:id="rId35"/>
    <p:sldId id="300" r:id="rId36"/>
    <p:sldId id="30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C6584-220E-4F42-A3C3-48BFC5131BF8}" type="doc">
      <dgm:prSet loTypeId="urn:microsoft.com/office/officeart/2005/8/layout/funne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6F96B1E-AFB8-404A-83F1-CCA1C515596B}">
      <dgm:prSet phldrT="[Texto]" custT="1"/>
      <dgm:spPr/>
      <dgm:t>
        <a:bodyPr/>
        <a:lstStyle/>
        <a:p>
          <a:r>
            <a:rPr lang="pt-BR" sz="900" b="1" dirty="0" smtClean="0"/>
            <a:t>MODOS DE VIVER</a:t>
          </a:r>
          <a:endParaRPr lang="pt-BR" sz="900" b="1" dirty="0"/>
        </a:p>
      </dgm:t>
    </dgm:pt>
    <dgm:pt modelId="{DABDDFED-CB61-4A2D-A6FD-94F87A230EF9}" type="parTrans" cxnId="{F304F1CE-E67B-44B1-BEC3-AC0B1D63CDAD}">
      <dgm:prSet/>
      <dgm:spPr/>
      <dgm:t>
        <a:bodyPr/>
        <a:lstStyle/>
        <a:p>
          <a:endParaRPr lang="pt-BR"/>
        </a:p>
      </dgm:t>
    </dgm:pt>
    <dgm:pt modelId="{7DD64A79-040B-4552-9A4D-97972644DC4C}" type="sibTrans" cxnId="{F304F1CE-E67B-44B1-BEC3-AC0B1D63CDAD}">
      <dgm:prSet/>
      <dgm:spPr/>
      <dgm:t>
        <a:bodyPr/>
        <a:lstStyle/>
        <a:p>
          <a:endParaRPr lang="pt-BR"/>
        </a:p>
      </dgm:t>
    </dgm:pt>
    <dgm:pt modelId="{AB31FCC4-DF43-4CCC-93F4-4D46DD9DDC84}">
      <dgm:prSet phldrT="[Texto]" custT="1"/>
      <dgm:spPr/>
      <dgm:t>
        <a:bodyPr/>
        <a:lstStyle/>
        <a:p>
          <a:r>
            <a:rPr lang="pt-BR" sz="1000" b="1" dirty="0" smtClean="0"/>
            <a:t>MODOS DE COMER</a:t>
          </a:r>
          <a:endParaRPr lang="pt-BR" sz="1000" b="1" dirty="0"/>
        </a:p>
      </dgm:t>
    </dgm:pt>
    <dgm:pt modelId="{BBD144EA-E75F-4BD7-8097-BA116B9BF722}" type="parTrans" cxnId="{19B219D0-33A3-4DC5-AD58-4FA5ED8A015A}">
      <dgm:prSet/>
      <dgm:spPr/>
      <dgm:t>
        <a:bodyPr/>
        <a:lstStyle/>
        <a:p>
          <a:endParaRPr lang="pt-BR"/>
        </a:p>
      </dgm:t>
    </dgm:pt>
    <dgm:pt modelId="{EA3799D3-F746-4312-B521-98DEF55E8C8C}" type="sibTrans" cxnId="{19B219D0-33A3-4DC5-AD58-4FA5ED8A015A}">
      <dgm:prSet/>
      <dgm:spPr/>
      <dgm:t>
        <a:bodyPr/>
        <a:lstStyle/>
        <a:p>
          <a:endParaRPr lang="pt-BR"/>
        </a:p>
      </dgm:t>
    </dgm:pt>
    <dgm:pt modelId="{648C37D0-E5FB-44A9-869F-EBF8CEC3A440}">
      <dgm:prSet phldrT="[Texto]"/>
      <dgm:spPr/>
      <dgm:t>
        <a:bodyPr/>
        <a:lstStyle/>
        <a:p>
          <a:r>
            <a:rPr lang="pt-BR" b="1" dirty="0" smtClean="0"/>
            <a:t>SOBREPESO E OBESIDADE</a:t>
          </a:r>
          <a:endParaRPr lang="pt-BR" b="1" dirty="0"/>
        </a:p>
      </dgm:t>
    </dgm:pt>
    <dgm:pt modelId="{B4976C09-3622-4140-9C99-B7EEF1579C2D}" type="parTrans" cxnId="{BE989A6B-C89B-42C9-A3E7-F0851633796A}">
      <dgm:prSet/>
      <dgm:spPr/>
      <dgm:t>
        <a:bodyPr/>
        <a:lstStyle/>
        <a:p>
          <a:endParaRPr lang="pt-BR"/>
        </a:p>
      </dgm:t>
    </dgm:pt>
    <dgm:pt modelId="{DE18AE51-7E7F-4C41-89A1-0A72D75BDE1A}" type="sibTrans" cxnId="{BE989A6B-C89B-42C9-A3E7-F0851633796A}">
      <dgm:prSet/>
      <dgm:spPr/>
      <dgm:t>
        <a:bodyPr/>
        <a:lstStyle/>
        <a:p>
          <a:endParaRPr lang="pt-BR"/>
        </a:p>
      </dgm:t>
    </dgm:pt>
    <dgm:pt modelId="{A5AC7567-4B33-466E-9316-BAF62FDACC43}">
      <dgm:prSet phldrT="[Texto]"/>
      <dgm:spPr/>
      <dgm:t>
        <a:bodyPr/>
        <a:lstStyle/>
        <a:p>
          <a:endParaRPr lang="pt-BR"/>
        </a:p>
      </dgm:t>
    </dgm:pt>
    <dgm:pt modelId="{BDBA9078-0550-4F83-81C0-379AC22F243E}" type="parTrans" cxnId="{37C77CD9-8C72-4FD5-8E60-C8D346F0B0D9}">
      <dgm:prSet/>
      <dgm:spPr/>
      <dgm:t>
        <a:bodyPr/>
        <a:lstStyle/>
        <a:p>
          <a:endParaRPr lang="pt-BR"/>
        </a:p>
      </dgm:t>
    </dgm:pt>
    <dgm:pt modelId="{43A63549-5ECB-4316-862C-CF37CE6CA762}" type="sibTrans" cxnId="{37C77CD9-8C72-4FD5-8E60-C8D346F0B0D9}">
      <dgm:prSet/>
      <dgm:spPr/>
      <dgm:t>
        <a:bodyPr/>
        <a:lstStyle/>
        <a:p>
          <a:endParaRPr lang="pt-BR"/>
        </a:p>
      </dgm:t>
    </dgm:pt>
    <dgm:pt modelId="{C69CFAB3-8AB8-4D77-BFF9-6F331D2F7E63}">
      <dgm:prSet phldrT="[Texto]" custT="1"/>
      <dgm:spPr/>
      <dgm:t>
        <a:bodyPr/>
        <a:lstStyle/>
        <a:p>
          <a:r>
            <a:rPr lang="pt-BR" sz="800" b="1" dirty="0" smtClean="0"/>
            <a:t>MÁ ALIMENTAÇÃO</a:t>
          </a:r>
          <a:endParaRPr lang="pt-BR" sz="800" b="1" dirty="0"/>
        </a:p>
      </dgm:t>
    </dgm:pt>
    <dgm:pt modelId="{89E9D2C8-9100-4F60-8B91-FA467377ACC2}" type="parTrans" cxnId="{5E12C46A-E9CA-46A2-9B95-BF05C4BD5388}">
      <dgm:prSet/>
      <dgm:spPr/>
      <dgm:t>
        <a:bodyPr/>
        <a:lstStyle/>
        <a:p>
          <a:endParaRPr lang="pt-BR"/>
        </a:p>
      </dgm:t>
    </dgm:pt>
    <dgm:pt modelId="{E09E4C96-C63E-46F2-87F4-11C59F0A3315}" type="sibTrans" cxnId="{5E12C46A-E9CA-46A2-9B95-BF05C4BD5388}">
      <dgm:prSet/>
      <dgm:spPr/>
      <dgm:t>
        <a:bodyPr/>
        <a:lstStyle/>
        <a:p>
          <a:endParaRPr lang="pt-BR"/>
        </a:p>
      </dgm:t>
    </dgm:pt>
    <dgm:pt modelId="{9F743E3B-AABE-4FB1-9BC0-326044E39212}" type="pres">
      <dgm:prSet presAssocID="{F3CC6584-220E-4F42-A3C3-48BFC5131BF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33DACD-DEB7-49F5-92A9-61ACF27C829B}" type="pres">
      <dgm:prSet presAssocID="{F3CC6584-220E-4F42-A3C3-48BFC5131BF8}" presName="ellipse" presStyleLbl="trBgShp" presStyleIdx="0" presStyleCnt="1"/>
      <dgm:spPr/>
    </dgm:pt>
    <dgm:pt modelId="{F5AC5828-6EC1-45BD-9CDC-86285C3F3BC3}" type="pres">
      <dgm:prSet presAssocID="{F3CC6584-220E-4F42-A3C3-48BFC5131BF8}" presName="arrow1" presStyleLbl="fgShp" presStyleIdx="0" presStyleCnt="1"/>
      <dgm:spPr/>
    </dgm:pt>
    <dgm:pt modelId="{5AC1D203-A7E0-4AAD-881F-376F8D831655}" type="pres">
      <dgm:prSet presAssocID="{F3CC6584-220E-4F42-A3C3-48BFC5131BF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9F0AF-FBE0-4469-BDCD-035307297C3A}" type="pres">
      <dgm:prSet presAssocID="{AB31FCC4-DF43-4CCC-93F4-4D46DD9DDC8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B2F35-FB82-462D-828B-107BB0E8B715}" type="pres">
      <dgm:prSet presAssocID="{C69CFAB3-8AB8-4D77-BFF9-6F331D2F7E63}" presName="item2" presStyleLbl="node1" presStyleIdx="1" presStyleCnt="3" custLinFactNeighborX="-2575" custLinFactNeighborY="55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5FE183-6FB0-4572-A851-10DD3EC28CAA}" type="pres">
      <dgm:prSet presAssocID="{648C37D0-E5FB-44A9-869F-EBF8CEC3A440}" presName="item3" presStyleLbl="node1" presStyleIdx="2" presStyleCnt="3" custLinFactNeighborX="34323" custLinFactNeighborY="107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07E378-9531-4475-A986-48C6345463E9}" type="pres">
      <dgm:prSet presAssocID="{F3CC6584-220E-4F42-A3C3-48BFC5131BF8}" presName="funnel" presStyleLbl="trAlignAcc1" presStyleIdx="0" presStyleCnt="1" custLinFactNeighborX="-212" custLinFactNeighborY="-893"/>
      <dgm:spPr/>
    </dgm:pt>
  </dgm:ptLst>
  <dgm:cxnLst>
    <dgm:cxn modelId="{38722460-362F-430B-A8A0-F9259F6CD38F}" type="presOf" srcId="{648C37D0-E5FB-44A9-869F-EBF8CEC3A440}" destId="{5AC1D203-A7E0-4AAD-881F-376F8D831655}" srcOrd="0" destOrd="0" presId="urn:microsoft.com/office/officeart/2005/8/layout/funnel1"/>
    <dgm:cxn modelId="{D0AD06A3-0919-4413-AD42-0A438DAA7A2B}" type="presOf" srcId="{AB31FCC4-DF43-4CCC-93F4-4D46DD9DDC84}" destId="{9B7B2F35-FB82-462D-828B-107BB0E8B715}" srcOrd="0" destOrd="0" presId="urn:microsoft.com/office/officeart/2005/8/layout/funnel1"/>
    <dgm:cxn modelId="{5E12C46A-E9CA-46A2-9B95-BF05C4BD5388}" srcId="{F3CC6584-220E-4F42-A3C3-48BFC5131BF8}" destId="{C69CFAB3-8AB8-4D77-BFF9-6F331D2F7E63}" srcOrd="2" destOrd="0" parTransId="{89E9D2C8-9100-4F60-8B91-FA467377ACC2}" sibTransId="{E09E4C96-C63E-46F2-87F4-11C59F0A3315}"/>
    <dgm:cxn modelId="{BE989A6B-C89B-42C9-A3E7-F0851633796A}" srcId="{F3CC6584-220E-4F42-A3C3-48BFC5131BF8}" destId="{648C37D0-E5FB-44A9-869F-EBF8CEC3A440}" srcOrd="3" destOrd="0" parTransId="{B4976C09-3622-4140-9C99-B7EEF1579C2D}" sibTransId="{DE18AE51-7E7F-4C41-89A1-0A72D75BDE1A}"/>
    <dgm:cxn modelId="{19B219D0-33A3-4DC5-AD58-4FA5ED8A015A}" srcId="{F3CC6584-220E-4F42-A3C3-48BFC5131BF8}" destId="{AB31FCC4-DF43-4CCC-93F4-4D46DD9DDC84}" srcOrd="1" destOrd="0" parTransId="{BBD144EA-E75F-4BD7-8097-BA116B9BF722}" sibTransId="{EA3799D3-F746-4312-B521-98DEF55E8C8C}"/>
    <dgm:cxn modelId="{F304F1CE-E67B-44B1-BEC3-AC0B1D63CDAD}" srcId="{F3CC6584-220E-4F42-A3C3-48BFC5131BF8}" destId="{46F96B1E-AFB8-404A-83F1-CCA1C515596B}" srcOrd="0" destOrd="0" parTransId="{DABDDFED-CB61-4A2D-A6FD-94F87A230EF9}" sibTransId="{7DD64A79-040B-4552-9A4D-97972644DC4C}"/>
    <dgm:cxn modelId="{5DD678FB-D6FB-4186-8F3A-5E70C0F2F2A9}" type="presOf" srcId="{F3CC6584-220E-4F42-A3C3-48BFC5131BF8}" destId="{9F743E3B-AABE-4FB1-9BC0-326044E39212}" srcOrd="0" destOrd="0" presId="urn:microsoft.com/office/officeart/2005/8/layout/funnel1"/>
    <dgm:cxn modelId="{CBCAD8A5-3CD1-4018-B84F-1D000B6E11B9}" type="presOf" srcId="{C69CFAB3-8AB8-4D77-BFF9-6F331D2F7E63}" destId="{5EE9F0AF-FBE0-4469-BDCD-035307297C3A}" srcOrd="0" destOrd="0" presId="urn:microsoft.com/office/officeart/2005/8/layout/funnel1"/>
    <dgm:cxn modelId="{37C77CD9-8C72-4FD5-8E60-C8D346F0B0D9}" srcId="{F3CC6584-220E-4F42-A3C3-48BFC5131BF8}" destId="{A5AC7567-4B33-466E-9316-BAF62FDACC43}" srcOrd="4" destOrd="0" parTransId="{BDBA9078-0550-4F83-81C0-379AC22F243E}" sibTransId="{43A63549-5ECB-4316-862C-CF37CE6CA762}"/>
    <dgm:cxn modelId="{C3E9E4C9-E502-4BF4-B59E-1B93C5346FD9}" type="presOf" srcId="{46F96B1E-AFB8-404A-83F1-CCA1C515596B}" destId="{645FE183-6FB0-4572-A851-10DD3EC28CAA}" srcOrd="0" destOrd="0" presId="urn:microsoft.com/office/officeart/2005/8/layout/funnel1"/>
    <dgm:cxn modelId="{96343B36-1DAB-4F7A-8D7A-46B8AA3749F7}" type="presParOf" srcId="{9F743E3B-AABE-4FB1-9BC0-326044E39212}" destId="{3633DACD-DEB7-49F5-92A9-61ACF27C829B}" srcOrd="0" destOrd="0" presId="urn:microsoft.com/office/officeart/2005/8/layout/funnel1"/>
    <dgm:cxn modelId="{B36E3118-63D9-4378-8CC0-F2FC72F01E7F}" type="presParOf" srcId="{9F743E3B-AABE-4FB1-9BC0-326044E39212}" destId="{F5AC5828-6EC1-45BD-9CDC-86285C3F3BC3}" srcOrd="1" destOrd="0" presId="urn:microsoft.com/office/officeart/2005/8/layout/funnel1"/>
    <dgm:cxn modelId="{9C334ED8-0914-4244-AE6E-A86257730B5C}" type="presParOf" srcId="{9F743E3B-AABE-4FB1-9BC0-326044E39212}" destId="{5AC1D203-A7E0-4AAD-881F-376F8D831655}" srcOrd="2" destOrd="0" presId="urn:microsoft.com/office/officeart/2005/8/layout/funnel1"/>
    <dgm:cxn modelId="{C8AD6662-CB37-40FB-9532-8B2BCAD80B05}" type="presParOf" srcId="{9F743E3B-AABE-4FB1-9BC0-326044E39212}" destId="{5EE9F0AF-FBE0-4469-BDCD-035307297C3A}" srcOrd="3" destOrd="0" presId="urn:microsoft.com/office/officeart/2005/8/layout/funnel1"/>
    <dgm:cxn modelId="{A0697440-587C-4784-863C-69ED30DCA1AB}" type="presParOf" srcId="{9F743E3B-AABE-4FB1-9BC0-326044E39212}" destId="{9B7B2F35-FB82-462D-828B-107BB0E8B715}" srcOrd="4" destOrd="0" presId="urn:microsoft.com/office/officeart/2005/8/layout/funnel1"/>
    <dgm:cxn modelId="{F44F7149-FB6A-49C3-9441-79ADAD2E6A1C}" type="presParOf" srcId="{9F743E3B-AABE-4FB1-9BC0-326044E39212}" destId="{645FE183-6FB0-4572-A851-10DD3EC28CAA}" srcOrd="5" destOrd="0" presId="urn:microsoft.com/office/officeart/2005/8/layout/funnel1"/>
    <dgm:cxn modelId="{BE456435-65EB-42F9-983D-1DE875A47511}" type="presParOf" srcId="{9F743E3B-AABE-4FB1-9BC0-326044E39212}" destId="{E207E378-9531-4475-A986-48C6345463E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1F79C-C422-4620-A90A-FE317BED51B4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61FCB42-ADEF-44B5-B4F0-96E0102F05C9}">
      <dgm:prSet phldrT="[Texto]"/>
      <dgm:spPr/>
      <dgm:t>
        <a:bodyPr/>
        <a:lstStyle/>
        <a:p>
          <a:r>
            <a:rPr lang="pt-BR" dirty="0" smtClean="0"/>
            <a:t>INCENTIVO</a:t>
          </a:r>
          <a:endParaRPr lang="pt-BR" dirty="0"/>
        </a:p>
      </dgm:t>
    </dgm:pt>
    <dgm:pt modelId="{A33222E7-EE89-4255-AC5C-058B3DDC1A61}" type="parTrans" cxnId="{CD9E9A7C-7B28-48C1-99BD-67AA8E44385C}">
      <dgm:prSet/>
      <dgm:spPr/>
      <dgm:t>
        <a:bodyPr/>
        <a:lstStyle/>
        <a:p>
          <a:endParaRPr lang="pt-BR"/>
        </a:p>
      </dgm:t>
    </dgm:pt>
    <dgm:pt modelId="{30C319D6-5D8A-40B1-99B5-58A853DB6B88}" type="sibTrans" cxnId="{CD9E9A7C-7B28-48C1-99BD-67AA8E44385C}">
      <dgm:prSet/>
      <dgm:spPr/>
      <dgm:t>
        <a:bodyPr/>
        <a:lstStyle/>
        <a:p>
          <a:endParaRPr lang="pt-BR"/>
        </a:p>
      </dgm:t>
    </dgm:pt>
    <dgm:pt modelId="{04F66BB6-31FC-42C2-912B-824F45C7A864}">
      <dgm:prSet phldrT="[Texto]"/>
      <dgm:spPr/>
      <dgm:t>
        <a:bodyPr/>
        <a:lstStyle/>
        <a:p>
          <a:r>
            <a:rPr lang="pt-BR" dirty="0" smtClean="0"/>
            <a:t>APOIO</a:t>
          </a:r>
          <a:endParaRPr lang="pt-BR" dirty="0"/>
        </a:p>
      </dgm:t>
    </dgm:pt>
    <dgm:pt modelId="{581EE78B-EBD6-4722-AF40-451480906E9A}" type="parTrans" cxnId="{FE7CE3A9-B231-4B83-A5FC-E62B00D4ED6C}">
      <dgm:prSet/>
      <dgm:spPr/>
      <dgm:t>
        <a:bodyPr/>
        <a:lstStyle/>
        <a:p>
          <a:endParaRPr lang="pt-BR"/>
        </a:p>
      </dgm:t>
    </dgm:pt>
    <dgm:pt modelId="{65F43F5E-1DAD-4CF2-A324-D15ADF5B9C73}" type="sibTrans" cxnId="{FE7CE3A9-B231-4B83-A5FC-E62B00D4ED6C}">
      <dgm:prSet/>
      <dgm:spPr/>
      <dgm:t>
        <a:bodyPr/>
        <a:lstStyle/>
        <a:p>
          <a:endParaRPr lang="pt-BR"/>
        </a:p>
      </dgm:t>
    </dgm:pt>
    <dgm:pt modelId="{A7D48E83-D31A-4A48-A86A-2B9299D17C73}">
      <dgm:prSet phldrT="[Texto]"/>
      <dgm:spPr/>
      <dgm:t>
        <a:bodyPr/>
        <a:lstStyle/>
        <a:p>
          <a:r>
            <a:rPr lang="pt-BR" dirty="0" smtClean="0"/>
            <a:t>PROTEÇÃO</a:t>
          </a:r>
          <a:endParaRPr lang="pt-BR" dirty="0"/>
        </a:p>
      </dgm:t>
    </dgm:pt>
    <dgm:pt modelId="{1114E1E6-9195-4DE6-ACBE-9189D40C3FDF}" type="parTrans" cxnId="{71C2E398-5336-4850-B399-6B15CDD40468}">
      <dgm:prSet/>
      <dgm:spPr/>
      <dgm:t>
        <a:bodyPr/>
        <a:lstStyle/>
        <a:p>
          <a:endParaRPr lang="pt-BR"/>
        </a:p>
      </dgm:t>
    </dgm:pt>
    <dgm:pt modelId="{DA8DC2D5-A5E8-47C5-8F32-1B6044425F7C}" type="sibTrans" cxnId="{71C2E398-5336-4850-B399-6B15CDD40468}">
      <dgm:prSet/>
      <dgm:spPr/>
      <dgm:t>
        <a:bodyPr/>
        <a:lstStyle/>
        <a:p>
          <a:endParaRPr lang="pt-BR"/>
        </a:p>
      </dgm:t>
    </dgm:pt>
    <dgm:pt modelId="{7E9D9172-BD1B-4046-BFC1-1EEA5D5B5107}" type="pres">
      <dgm:prSet presAssocID="{23E1F79C-C422-4620-A90A-FE317BED5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4F769E-9E50-47BD-9E4E-C2B4AD77F1E8}" type="pres">
      <dgm:prSet presAssocID="{361FCB42-ADEF-44B5-B4F0-96E0102F05C9}" presName="parentLin" presStyleCnt="0"/>
      <dgm:spPr/>
    </dgm:pt>
    <dgm:pt modelId="{3F8E137A-2DEC-4EA1-8E47-0E2E925A844E}" type="pres">
      <dgm:prSet presAssocID="{361FCB42-ADEF-44B5-B4F0-96E0102F05C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A4FE3D2-9E72-4DAC-AC7A-C89BC9E59B30}" type="pres">
      <dgm:prSet presAssocID="{361FCB42-ADEF-44B5-B4F0-96E0102F05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EF9B5E-DBC4-44A1-BFF1-EF855A83B21C}" type="pres">
      <dgm:prSet presAssocID="{361FCB42-ADEF-44B5-B4F0-96E0102F05C9}" presName="negativeSpace" presStyleCnt="0"/>
      <dgm:spPr/>
    </dgm:pt>
    <dgm:pt modelId="{AAC71B88-DE35-4C62-8C19-DD1F999304E2}" type="pres">
      <dgm:prSet presAssocID="{361FCB42-ADEF-44B5-B4F0-96E0102F05C9}" presName="childText" presStyleLbl="conFgAcc1" presStyleIdx="0" presStyleCnt="3">
        <dgm:presLayoutVars>
          <dgm:bulletEnabled val="1"/>
        </dgm:presLayoutVars>
      </dgm:prSet>
      <dgm:spPr/>
    </dgm:pt>
    <dgm:pt modelId="{439AD70C-D171-4EFC-A5F5-6FE9AA060AB0}" type="pres">
      <dgm:prSet presAssocID="{30C319D6-5D8A-40B1-99B5-58A853DB6B88}" presName="spaceBetweenRectangles" presStyleCnt="0"/>
      <dgm:spPr/>
    </dgm:pt>
    <dgm:pt modelId="{5807FA70-7EFA-4CD6-B569-8395799816CD}" type="pres">
      <dgm:prSet presAssocID="{04F66BB6-31FC-42C2-912B-824F45C7A864}" presName="parentLin" presStyleCnt="0"/>
      <dgm:spPr/>
    </dgm:pt>
    <dgm:pt modelId="{A3D3A366-F565-4E36-ADF1-52F47E0511FB}" type="pres">
      <dgm:prSet presAssocID="{04F66BB6-31FC-42C2-912B-824F45C7A86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9EC5075F-5D39-446B-9FFB-DC57BC85571C}" type="pres">
      <dgm:prSet presAssocID="{04F66BB6-31FC-42C2-912B-824F45C7A8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209432-8B49-4680-A7FB-C9971E4303D2}" type="pres">
      <dgm:prSet presAssocID="{04F66BB6-31FC-42C2-912B-824F45C7A864}" presName="negativeSpace" presStyleCnt="0"/>
      <dgm:spPr/>
    </dgm:pt>
    <dgm:pt modelId="{85758D5C-614C-45F7-B6A4-F6280032E4CF}" type="pres">
      <dgm:prSet presAssocID="{04F66BB6-31FC-42C2-912B-824F45C7A864}" presName="childText" presStyleLbl="conFgAcc1" presStyleIdx="1" presStyleCnt="3">
        <dgm:presLayoutVars>
          <dgm:bulletEnabled val="1"/>
        </dgm:presLayoutVars>
      </dgm:prSet>
      <dgm:spPr/>
    </dgm:pt>
    <dgm:pt modelId="{CB2727CE-4F6F-4AC2-9079-196D2D599831}" type="pres">
      <dgm:prSet presAssocID="{65F43F5E-1DAD-4CF2-A324-D15ADF5B9C73}" presName="spaceBetweenRectangles" presStyleCnt="0"/>
      <dgm:spPr/>
    </dgm:pt>
    <dgm:pt modelId="{53A9A336-4326-4FE4-8892-97048E363F43}" type="pres">
      <dgm:prSet presAssocID="{A7D48E83-D31A-4A48-A86A-2B9299D17C73}" presName="parentLin" presStyleCnt="0"/>
      <dgm:spPr/>
    </dgm:pt>
    <dgm:pt modelId="{C956BE34-2BCE-4D78-9826-A178CDB3C068}" type="pres">
      <dgm:prSet presAssocID="{A7D48E83-D31A-4A48-A86A-2B9299D17C7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B205E14-9C62-4997-AF35-A166CCA26AEA}" type="pres">
      <dgm:prSet presAssocID="{A7D48E83-D31A-4A48-A86A-2B9299D17C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9EA7D7-84A1-47C4-A7DF-678C8B3726B3}" type="pres">
      <dgm:prSet presAssocID="{A7D48E83-D31A-4A48-A86A-2B9299D17C73}" presName="negativeSpace" presStyleCnt="0"/>
      <dgm:spPr/>
    </dgm:pt>
    <dgm:pt modelId="{426B488D-0C2A-4694-A10E-6745F7FFD60F}" type="pres">
      <dgm:prSet presAssocID="{A7D48E83-D31A-4A48-A86A-2B9299D17C7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C2E398-5336-4850-B399-6B15CDD40468}" srcId="{23E1F79C-C422-4620-A90A-FE317BED51B4}" destId="{A7D48E83-D31A-4A48-A86A-2B9299D17C73}" srcOrd="2" destOrd="0" parTransId="{1114E1E6-9195-4DE6-ACBE-9189D40C3FDF}" sibTransId="{DA8DC2D5-A5E8-47C5-8F32-1B6044425F7C}"/>
    <dgm:cxn modelId="{3DBD85B2-7F53-4A6B-A48F-A2D59770618C}" type="presOf" srcId="{361FCB42-ADEF-44B5-B4F0-96E0102F05C9}" destId="{4A4FE3D2-9E72-4DAC-AC7A-C89BC9E59B30}" srcOrd="1" destOrd="0" presId="urn:microsoft.com/office/officeart/2005/8/layout/list1"/>
    <dgm:cxn modelId="{5F5BD288-D538-46F1-BC0F-E3360AB8F292}" type="presOf" srcId="{04F66BB6-31FC-42C2-912B-824F45C7A864}" destId="{A3D3A366-F565-4E36-ADF1-52F47E0511FB}" srcOrd="0" destOrd="0" presId="urn:microsoft.com/office/officeart/2005/8/layout/list1"/>
    <dgm:cxn modelId="{7E847A2E-F54F-47E9-8B89-770DF283F2D2}" type="presOf" srcId="{A7D48E83-D31A-4A48-A86A-2B9299D17C73}" destId="{EB205E14-9C62-4997-AF35-A166CCA26AEA}" srcOrd="1" destOrd="0" presId="urn:microsoft.com/office/officeart/2005/8/layout/list1"/>
    <dgm:cxn modelId="{CD9E9A7C-7B28-48C1-99BD-67AA8E44385C}" srcId="{23E1F79C-C422-4620-A90A-FE317BED51B4}" destId="{361FCB42-ADEF-44B5-B4F0-96E0102F05C9}" srcOrd="0" destOrd="0" parTransId="{A33222E7-EE89-4255-AC5C-058B3DDC1A61}" sibTransId="{30C319D6-5D8A-40B1-99B5-58A853DB6B88}"/>
    <dgm:cxn modelId="{BB54F096-FE18-4FBC-BA44-9E1AD6B5CD45}" type="presOf" srcId="{A7D48E83-D31A-4A48-A86A-2B9299D17C73}" destId="{C956BE34-2BCE-4D78-9826-A178CDB3C068}" srcOrd="0" destOrd="0" presId="urn:microsoft.com/office/officeart/2005/8/layout/list1"/>
    <dgm:cxn modelId="{212C2AE6-100E-4EDE-AA04-7905CDF07883}" type="presOf" srcId="{361FCB42-ADEF-44B5-B4F0-96E0102F05C9}" destId="{3F8E137A-2DEC-4EA1-8E47-0E2E925A844E}" srcOrd="0" destOrd="0" presId="urn:microsoft.com/office/officeart/2005/8/layout/list1"/>
    <dgm:cxn modelId="{833421F0-F862-4DE0-84C2-0B763894AA42}" type="presOf" srcId="{23E1F79C-C422-4620-A90A-FE317BED51B4}" destId="{7E9D9172-BD1B-4046-BFC1-1EEA5D5B5107}" srcOrd="0" destOrd="0" presId="urn:microsoft.com/office/officeart/2005/8/layout/list1"/>
    <dgm:cxn modelId="{FE7CE3A9-B231-4B83-A5FC-E62B00D4ED6C}" srcId="{23E1F79C-C422-4620-A90A-FE317BED51B4}" destId="{04F66BB6-31FC-42C2-912B-824F45C7A864}" srcOrd="1" destOrd="0" parTransId="{581EE78B-EBD6-4722-AF40-451480906E9A}" sibTransId="{65F43F5E-1DAD-4CF2-A324-D15ADF5B9C73}"/>
    <dgm:cxn modelId="{130CA5D7-629F-49C7-A8DF-F1A4E8AE29F6}" type="presOf" srcId="{04F66BB6-31FC-42C2-912B-824F45C7A864}" destId="{9EC5075F-5D39-446B-9FFB-DC57BC85571C}" srcOrd="1" destOrd="0" presId="urn:microsoft.com/office/officeart/2005/8/layout/list1"/>
    <dgm:cxn modelId="{9D492ABB-8046-47B5-9DF4-D0FF12103DB0}" type="presParOf" srcId="{7E9D9172-BD1B-4046-BFC1-1EEA5D5B5107}" destId="{774F769E-9E50-47BD-9E4E-C2B4AD77F1E8}" srcOrd="0" destOrd="0" presId="urn:microsoft.com/office/officeart/2005/8/layout/list1"/>
    <dgm:cxn modelId="{33EF144D-A4A2-44E5-A7C2-5C67E998E717}" type="presParOf" srcId="{774F769E-9E50-47BD-9E4E-C2B4AD77F1E8}" destId="{3F8E137A-2DEC-4EA1-8E47-0E2E925A844E}" srcOrd="0" destOrd="0" presId="urn:microsoft.com/office/officeart/2005/8/layout/list1"/>
    <dgm:cxn modelId="{C96B2ECB-FB45-4C69-B806-006EEE5CE252}" type="presParOf" srcId="{774F769E-9E50-47BD-9E4E-C2B4AD77F1E8}" destId="{4A4FE3D2-9E72-4DAC-AC7A-C89BC9E59B30}" srcOrd="1" destOrd="0" presId="urn:microsoft.com/office/officeart/2005/8/layout/list1"/>
    <dgm:cxn modelId="{4437D726-FF5F-4C3F-816F-878F5E3D7D83}" type="presParOf" srcId="{7E9D9172-BD1B-4046-BFC1-1EEA5D5B5107}" destId="{E4EF9B5E-DBC4-44A1-BFF1-EF855A83B21C}" srcOrd="1" destOrd="0" presId="urn:microsoft.com/office/officeart/2005/8/layout/list1"/>
    <dgm:cxn modelId="{9DC1DB9C-4AAF-4BF2-9189-C8B42A0A1725}" type="presParOf" srcId="{7E9D9172-BD1B-4046-BFC1-1EEA5D5B5107}" destId="{AAC71B88-DE35-4C62-8C19-DD1F999304E2}" srcOrd="2" destOrd="0" presId="urn:microsoft.com/office/officeart/2005/8/layout/list1"/>
    <dgm:cxn modelId="{BF43FA69-E9AD-4931-BD8C-DD59EAA6F21A}" type="presParOf" srcId="{7E9D9172-BD1B-4046-BFC1-1EEA5D5B5107}" destId="{439AD70C-D171-4EFC-A5F5-6FE9AA060AB0}" srcOrd="3" destOrd="0" presId="urn:microsoft.com/office/officeart/2005/8/layout/list1"/>
    <dgm:cxn modelId="{91BBE739-B297-42DC-90EF-322461CBB50D}" type="presParOf" srcId="{7E9D9172-BD1B-4046-BFC1-1EEA5D5B5107}" destId="{5807FA70-7EFA-4CD6-B569-8395799816CD}" srcOrd="4" destOrd="0" presId="urn:microsoft.com/office/officeart/2005/8/layout/list1"/>
    <dgm:cxn modelId="{D6F172CB-B625-448F-BED5-FEDD98F943D5}" type="presParOf" srcId="{5807FA70-7EFA-4CD6-B569-8395799816CD}" destId="{A3D3A366-F565-4E36-ADF1-52F47E0511FB}" srcOrd="0" destOrd="0" presId="urn:microsoft.com/office/officeart/2005/8/layout/list1"/>
    <dgm:cxn modelId="{CD788355-96EA-40F9-A8C1-6A8F4EC56638}" type="presParOf" srcId="{5807FA70-7EFA-4CD6-B569-8395799816CD}" destId="{9EC5075F-5D39-446B-9FFB-DC57BC85571C}" srcOrd="1" destOrd="0" presId="urn:microsoft.com/office/officeart/2005/8/layout/list1"/>
    <dgm:cxn modelId="{FCADB7E1-6987-41A1-B830-6A7F9B3B40FA}" type="presParOf" srcId="{7E9D9172-BD1B-4046-BFC1-1EEA5D5B5107}" destId="{57209432-8B49-4680-A7FB-C9971E4303D2}" srcOrd="5" destOrd="0" presId="urn:microsoft.com/office/officeart/2005/8/layout/list1"/>
    <dgm:cxn modelId="{6B1892EB-E25A-409D-8DFA-A94D46F19EA0}" type="presParOf" srcId="{7E9D9172-BD1B-4046-BFC1-1EEA5D5B5107}" destId="{85758D5C-614C-45F7-B6A4-F6280032E4CF}" srcOrd="6" destOrd="0" presId="urn:microsoft.com/office/officeart/2005/8/layout/list1"/>
    <dgm:cxn modelId="{CDF23065-FBE6-4C2C-9DF6-D6F2C6AC946A}" type="presParOf" srcId="{7E9D9172-BD1B-4046-BFC1-1EEA5D5B5107}" destId="{CB2727CE-4F6F-4AC2-9079-196D2D599831}" srcOrd="7" destOrd="0" presId="urn:microsoft.com/office/officeart/2005/8/layout/list1"/>
    <dgm:cxn modelId="{449E0F17-5A2C-45B6-AF89-90E098898B47}" type="presParOf" srcId="{7E9D9172-BD1B-4046-BFC1-1EEA5D5B5107}" destId="{53A9A336-4326-4FE4-8892-97048E363F43}" srcOrd="8" destOrd="0" presId="urn:microsoft.com/office/officeart/2005/8/layout/list1"/>
    <dgm:cxn modelId="{8073BFFF-2A3B-48D2-9E6D-DAE2B19DA96E}" type="presParOf" srcId="{53A9A336-4326-4FE4-8892-97048E363F43}" destId="{C956BE34-2BCE-4D78-9826-A178CDB3C068}" srcOrd="0" destOrd="0" presId="urn:microsoft.com/office/officeart/2005/8/layout/list1"/>
    <dgm:cxn modelId="{1F9534FB-F895-41A5-B644-63F8CA47B87D}" type="presParOf" srcId="{53A9A336-4326-4FE4-8892-97048E363F43}" destId="{EB205E14-9C62-4997-AF35-A166CCA26AEA}" srcOrd="1" destOrd="0" presId="urn:microsoft.com/office/officeart/2005/8/layout/list1"/>
    <dgm:cxn modelId="{FB54DD64-CAE6-40FD-B4FE-FA13F4871605}" type="presParOf" srcId="{7E9D9172-BD1B-4046-BFC1-1EEA5D5B5107}" destId="{C09EA7D7-84A1-47C4-A7DF-678C8B3726B3}" srcOrd="9" destOrd="0" presId="urn:microsoft.com/office/officeart/2005/8/layout/list1"/>
    <dgm:cxn modelId="{42FC3F13-D60C-4A6C-9719-7A285CF6D5AC}" type="presParOf" srcId="{7E9D9172-BD1B-4046-BFC1-1EEA5D5B5107}" destId="{426B488D-0C2A-4694-A10E-6745F7FFD6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9C1462-8656-40A4-BBB9-DBDA4DA147DE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6F14CF62-CB9E-44FC-8C17-22664BFA1505}">
      <dgm:prSet phldrT="[Texto]"/>
      <dgm:spPr/>
      <dgm:t>
        <a:bodyPr/>
        <a:lstStyle/>
        <a:p>
          <a:endParaRPr lang="pt-BR" dirty="0"/>
        </a:p>
      </dgm:t>
    </dgm:pt>
    <dgm:pt modelId="{76FCEB4F-7B5F-496D-94DB-301BAD036532}" type="parTrans" cxnId="{4DE1B937-5562-4FE8-8614-867010F8B1F7}">
      <dgm:prSet/>
      <dgm:spPr/>
      <dgm:t>
        <a:bodyPr/>
        <a:lstStyle/>
        <a:p>
          <a:endParaRPr lang="pt-BR"/>
        </a:p>
      </dgm:t>
    </dgm:pt>
    <dgm:pt modelId="{4CCC10F1-99C2-42A9-A4CB-38BA9C3EECE3}" type="sibTrans" cxnId="{4DE1B937-5562-4FE8-8614-867010F8B1F7}">
      <dgm:prSet/>
      <dgm:spPr/>
      <dgm:t>
        <a:bodyPr/>
        <a:lstStyle/>
        <a:p>
          <a:endParaRPr lang="pt-BR"/>
        </a:p>
      </dgm:t>
    </dgm:pt>
    <dgm:pt modelId="{4DF70ABE-DA7A-423A-8FCA-7103A73FBF7F}">
      <dgm:prSet phldrT="[Texto]"/>
      <dgm:spPr/>
      <dgm:t>
        <a:bodyPr/>
        <a:lstStyle/>
        <a:p>
          <a:endParaRPr lang="pt-BR" dirty="0"/>
        </a:p>
      </dgm:t>
    </dgm:pt>
    <dgm:pt modelId="{BE4A4E5E-B096-4DAD-9EBF-14467527F56A}" type="parTrans" cxnId="{3F5E7919-39BF-4751-940D-AD9CFC18E937}">
      <dgm:prSet/>
      <dgm:spPr/>
      <dgm:t>
        <a:bodyPr/>
        <a:lstStyle/>
        <a:p>
          <a:endParaRPr lang="pt-BR"/>
        </a:p>
      </dgm:t>
    </dgm:pt>
    <dgm:pt modelId="{1A79706E-723F-4C43-A752-904DDAC90545}" type="sibTrans" cxnId="{3F5E7919-39BF-4751-940D-AD9CFC18E937}">
      <dgm:prSet/>
      <dgm:spPr/>
      <dgm:t>
        <a:bodyPr/>
        <a:lstStyle/>
        <a:p>
          <a:endParaRPr lang="pt-BR"/>
        </a:p>
      </dgm:t>
    </dgm:pt>
    <dgm:pt modelId="{59D0595C-124C-4A94-84A6-5AF6B5DCABE4}">
      <dgm:prSet phldrT="[Texto]"/>
      <dgm:spPr/>
      <dgm:t>
        <a:bodyPr/>
        <a:lstStyle/>
        <a:p>
          <a:endParaRPr lang="pt-BR" dirty="0"/>
        </a:p>
      </dgm:t>
    </dgm:pt>
    <dgm:pt modelId="{2CEE2BCC-BE52-474C-B125-48CA9C2526D9}" type="parTrans" cxnId="{5F85C40B-8005-448D-994F-5E1561376569}">
      <dgm:prSet/>
      <dgm:spPr/>
      <dgm:t>
        <a:bodyPr/>
        <a:lstStyle/>
        <a:p>
          <a:endParaRPr lang="pt-BR"/>
        </a:p>
      </dgm:t>
    </dgm:pt>
    <dgm:pt modelId="{C7883D2A-08ED-4BBF-8DC0-AC27257A8A5F}" type="sibTrans" cxnId="{5F85C40B-8005-448D-994F-5E1561376569}">
      <dgm:prSet/>
      <dgm:spPr/>
      <dgm:t>
        <a:bodyPr/>
        <a:lstStyle/>
        <a:p>
          <a:endParaRPr lang="pt-BR"/>
        </a:p>
      </dgm:t>
    </dgm:pt>
    <dgm:pt modelId="{EA328A49-83E2-4C90-8B44-5FA08A04A771}" type="pres">
      <dgm:prSet presAssocID="{789C1462-8656-40A4-BBB9-DBDA4DA147DE}" presName="compositeShape" presStyleCnt="0">
        <dgm:presLayoutVars>
          <dgm:chMax val="7"/>
          <dgm:dir/>
          <dgm:resizeHandles val="exact"/>
        </dgm:presLayoutVars>
      </dgm:prSet>
      <dgm:spPr/>
    </dgm:pt>
    <dgm:pt modelId="{C6C754F0-5AEA-425C-A382-619505696D74}" type="pres">
      <dgm:prSet presAssocID="{789C1462-8656-40A4-BBB9-DBDA4DA147DE}" presName="wedge1" presStyleLbl="node1" presStyleIdx="0" presStyleCnt="3" custLinFactNeighborX="-1921" custLinFactNeighborY="542"/>
      <dgm:spPr/>
      <dgm:t>
        <a:bodyPr/>
        <a:lstStyle/>
        <a:p>
          <a:endParaRPr lang="pt-BR"/>
        </a:p>
      </dgm:t>
    </dgm:pt>
    <dgm:pt modelId="{B83371DB-D045-44E6-A52C-399BF6345F4C}" type="pres">
      <dgm:prSet presAssocID="{789C1462-8656-40A4-BBB9-DBDA4DA147DE}" presName="dummy1a" presStyleCnt="0"/>
      <dgm:spPr/>
    </dgm:pt>
    <dgm:pt modelId="{1AE811CF-8EC9-435D-9C6E-7171E0CA0B7D}" type="pres">
      <dgm:prSet presAssocID="{789C1462-8656-40A4-BBB9-DBDA4DA147DE}" presName="dummy1b" presStyleCnt="0"/>
      <dgm:spPr/>
    </dgm:pt>
    <dgm:pt modelId="{162D82FF-D022-4A44-9247-A8CD98B83555}" type="pres">
      <dgm:prSet presAssocID="{789C1462-8656-40A4-BBB9-DBDA4DA147D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2158CC-86BB-453C-955C-8EE9F709BF3F}" type="pres">
      <dgm:prSet presAssocID="{789C1462-8656-40A4-BBB9-DBDA4DA147DE}" presName="wedge2" presStyleLbl="node1" presStyleIdx="1" presStyleCnt="3" custScaleX="93673" custScaleY="95816" custLinFactNeighborY="583"/>
      <dgm:spPr/>
      <dgm:t>
        <a:bodyPr/>
        <a:lstStyle/>
        <a:p>
          <a:endParaRPr lang="pt-BR"/>
        </a:p>
      </dgm:t>
    </dgm:pt>
    <dgm:pt modelId="{B10D4BDD-A3FE-4AF8-81E3-8C75EBF68E55}" type="pres">
      <dgm:prSet presAssocID="{789C1462-8656-40A4-BBB9-DBDA4DA147DE}" presName="dummy2a" presStyleCnt="0"/>
      <dgm:spPr/>
    </dgm:pt>
    <dgm:pt modelId="{DA123DC6-07D1-4563-A58C-B941A231D644}" type="pres">
      <dgm:prSet presAssocID="{789C1462-8656-40A4-BBB9-DBDA4DA147DE}" presName="dummy2b" presStyleCnt="0"/>
      <dgm:spPr/>
    </dgm:pt>
    <dgm:pt modelId="{2E479A98-AA4D-4890-B928-2387215ABAC8}" type="pres">
      <dgm:prSet presAssocID="{789C1462-8656-40A4-BBB9-DBDA4DA147D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4DA0E0-4626-4780-B859-41EBA65DD8D9}" type="pres">
      <dgm:prSet presAssocID="{789C1462-8656-40A4-BBB9-DBDA4DA147DE}" presName="wedge3" presStyleLbl="node1" presStyleIdx="2" presStyleCnt="3" custLinFactNeighborX="885" custLinFactNeighborY="1855"/>
      <dgm:spPr/>
      <dgm:t>
        <a:bodyPr/>
        <a:lstStyle/>
        <a:p>
          <a:endParaRPr lang="pt-BR"/>
        </a:p>
      </dgm:t>
    </dgm:pt>
    <dgm:pt modelId="{63EE8AE3-A65E-4A4F-B21B-2971107DFD80}" type="pres">
      <dgm:prSet presAssocID="{789C1462-8656-40A4-BBB9-DBDA4DA147DE}" presName="dummy3a" presStyleCnt="0"/>
      <dgm:spPr/>
    </dgm:pt>
    <dgm:pt modelId="{C4695B1A-3A2E-4FB7-9BAE-C04797B8954C}" type="pres">
      <dgm:prSet presAssocID="{789C1462-8656-40A4-BBB9-DBDA4DA147DE}" presName="dummy3b" presStyleCnt="0"/>
      <dgm:spPr/>
    </dgm:pt>
    <dgm:pt modelId="{D66B6B81-04F8-445A-B63A-7C0C96D3C959}" type="pres">
      <dgm:prSet presAssocID="{789C1462-8656-40A4-BBB9-DBDA4DA147D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0AB33-DEA4-4FF9-9AC3-7F8D778EDDF1}" type="pres">
      <dgm:prSet presAssocID="{4CCC10F1-99C2-42A9-A4CB-38BA9C3EECE3}" presName="arrowWedge1" presStyleLbl="fgSibTrans2D1" presStyleIdx="0" presStyleCnt="3" custLinFactNeighborX="1830"/>
      <dgm:spPr/>
    </dgm:pt>
    <dgm:pt modelId="{12669907-48C9-4E91-AF69-26AE5FF60C16}" type="pres">
      <dgm:prSet presAssocID="{1A79706E-723F-4C43-A752-904DDAC90545}" presName="arrowWedge2" presStyleLbl="fgSibTrans2D1" presStyleIdx="1" presStyleCnt="3"/>
      <dgm:spPr/>
    </dgm:pt>
    <dgm:pt modelId="{01B90DAB-C4F8-4FA0-826F-5A3760C7F789}" type="pres">
      <dgm:prSet presAssocID="{C7883D2A-08ED-4BBF-8DC0-AC27257A8A5F}" presName="arrowWedge3" presStyleLbl="fgSibTrans2D1" presStyleIdx="2" presStyleCnt="3"/>
      <dgm:spPr/>
    </dgm:pt>
  </dgm:ptLst>
  <dgm:cxnLst>
    <dgm:cxn modelId="{C2BBC781-406E-4963-B9CC-914E5A803489}" type="presOf" srcId="{59D0595C-124C-4A94-84A6-5AF6B5DCABE4}" destId="{894DA0E0-4626-4780-B859-41EBA65DD8D9}" srcOrd="0" destOrd="0" presId="urn:microsoft.com/office/officeart/2005/8/layout/cycle8"/>
    <dgm:cxn modelId="{3F5E7919-39BF-4751-940D-AD9CFC18E937}" srcId="{789C1462-8656-40A4-BBB9-DBDA4DA147DE}" destId="{4DF70ABE-DA7A-423A-8FCA-7103A73FBF7F}" srcOrd="1" destOrd="0" parTransId="{BE4A4E5E-B096-4DAD-9EBF-14467527F56A}" sibTransId="{1A79706E-723F-4C43-A752-904DDAC90545}"/>
    <dgm:cxn modelId="{EDA50028-E828-4B0C-A430-76D0453CCA12}" type="presOf" srcId="{6F14CF62-CB9E-44FC-8C17-22664BFA1505}" destId="{162D82FF-D022-4A44-9247-A8CD98B83555}" srcOrd="1" destOrd="0" presId="urn:microsoft.com/office/officeart/2005/8/layout/cycle8"/>
    <dgm:cxn modelId="{A8B3F358-82F9-483F-AAF3-0E2D23C9BD5A}" type="presOf" srcId="{4DF70ABE-DA7A-423A-8FCA-7103A73FBF7F}" destId="{D92158CC-86BB-453C-955C-8EE9F709BF3F}" srcOrd="0" destOrd="0" presId="urn:microsoft.com/office/officeart/2005/8/layout/cycle8"/>
    <dgm:cxn modelId="{205D3930-D4C1-48C1-AE3E-9D16F5F4D152}" type="presOf" srcId="{789C1462-8656-40A4-BBB9-DBDA4DA147DE}" destId="{EA328A49-83E2-4C90-8B44-5FA08A04A771}" srcOrd="0" destOrd="0" presId="urn:microsoft.com/office/officeart/2005/8/layout/cycle8"/>
    <dgm:cxn modelId="{4DE1B937-5562-4FE8-8614-867010F8B1F7}" srcId="{789C1462-8656-40A4-BBB9-DBDA4DA147DE}" destId="{6F14CF62-CB9E-44FC-8C17-22664BFA1505}" srcOrd="0" destOrd="0" parTransId="{76FCEB4F-7B5F-496D-94DB-301BAD036532}" sibTransId="{4CCC10F1-99C2-42A9-A4CB-38BA9C3EECE3}"/>
    <dgm:cxn modelId="{5F85C40B-8005-448D-994F-5E1561376569}" srcId="{789C1462-8656-40A4-BBB9-DBDA4DA147DE}" destId="{59D0595C-124C-4A94-84A6-5AF6B5DCABE4}" srcOrd="2" destOrd="0" parTransId="{2CEE2BCC-BE52-474C-B125-48CA9C2526D9}" sibTransId="{C7883D2A-08ED-4BBF-8DC0-AC27257A8A5F}"/>
    <dgm:cxn modelId="{326F2494-FD5D-411B-A0F5-8ABF1436E25C}" type="presOf" srcId="{4DF70ABE-DA7A-423A-8FCA-7103A73FBF7F}" destId="{2E479A98-AA4D-4890-B928-2387215ABAC8}" srcOrd="1" destOrd="0" presId="urn:microsoft.com/office/officeart/2005/8/layout/cycle8"/>
    <dgm:cxn modelId="{5D4B5916-965A-49B4-BF36-7E830368BD67}" type="presOf" srcId="{59D0595C-124C-4A94-84A6-5AF6B5DCABE4}" destId="{D66B6B81-04F8-445A-B63A-7C0C96D3C959}" srcOrd="1" destOrd="0" presId="urn:microsoft.com/office/officeart/2005/8/layout/cycle8"/>
    <dgm:cxn modelId="{57BEA1F0-62BE-4A63-9871-8C1A11C974D4}" type="presOf" srcId="{6F14CF62-CB9E-44FC-8C17-22664BFA1505}" destId="{C6C754F0-5AEA-425C-A382-619505696D74}" srcOrd="0" destOrd="0" presId="urn:microsoft.com/office/officeart/2005/8/layout/cycle8"/>
    <dgm:cxn modelId="{D88A4F8C-7DF7-405A-AF24-DCF55F169CC9}" type="presParOf" srcId="{EA328A49-83E2-4C90-8B44-5FA08A04A771}" destId="{C6C754F0-5AEA-425C-A382-619505696D74}" srcOrd="0" destOrd="0" presId="urn:microsoft.com/office/officeart/2005/8/layout/cycle8"/>
    <dgm:cxn modelId="{6A78B96E-D465-409A-818F-F7B55F95BE96}" type="presParOf" srcId="{EA328A49-83E2-4C90-8B44-5FA08A04A771}" destId="{B83371DB-D045-44E6-A52C-399BF6345F4C}" srcOrd="1" destOrd="0" presId="urn:microsoft.com/office/officeart/2005/8/layout/cycle8"/>
    <dgm:cxn modelId="{6A0D1A79-177B-4478-AE03-705B021E335F}" type="presParOf" srcId="{EA328A49-83E2-4C90-8B44-5FA08A04A771}" destId="{1AE811CF-8EC9-435D-9C6E-7171E0CA0B7D}" srcOrd="2" destOrd="0" presId="urn:microsoft.com/office/officeart/2005/8/layout/cycle8"/>
    <dgm:cxn modelId="{20B74AC9-CC27-404F-988D-93E423B3633C}" type="presParOf" srcId="{EA328A49-83E2-4C90-8B44-5FA08A04A771}" destId="{162D82FF-D022-4A44-9247-A8CD98B83555}" srcOrd="3" destOrd="0" presId="urn:microsoft.com/office/officeart/2005/8/layout/cycle8"/>
    <dgm:cxn modelId="{CC6AB7E2-2960-4C39-AD06-A32DF3848064}" type="presParOf" srcId="{EA328A49-83E2-4C90-8B44-5FA08A04A771}" destId="{D92158CC-86BB-453C-955C-8EE9F709BF3F}" srcOrd="4" destOrd="0" presId="urn:microsoft.com/office/officeart/2005/8/layout/cycle8"/>
    <dgm:cxn modelId="{B3542596-3296-4D69-ACF0-8EA5BC00847B}" type="presParOf" srcId="{EA328A49-83E2-4C90-8B44-5FA08A04A771}" destId="{B10D4BDD-A3FE-4AF8-81E3-8C75EBF68E55}" srcOrd="5" destOrd="0" presId="urn:microsoft.com/office/officeart/2005/8/layout/cycle8"/>
    <dgm:cxn modelId="{3BDC4385-04CD-424D-9C6C-C284CB017DC3}" type="presParOf" srcId="{EA328A49-83E2-4C90-8B44-5FA08A04A771}" destId="{DA123DC6-07D1-4563-A58C-B941A231D644}" srcOrd="6" destOrd="0" presId="urn:microsoft.com/office/officeart/2005/8/layout/cycle8"/>
    <dgm:cxn modelId="{152232EE-C44A-415E-86B1-BDBC3D7D526E}" type="presParOf" srcId="{EA328A49-83E2-4C90-8B44-5FA08A04A771}" destId="{2E479A98-AA4D-4890-B928-2387215ABAC8}" srcOrd="7" destOrd="0" presId="urn:microsoft.com/office/officeart/2005/8/layout/cycle8"/>
    <dgm:cxn modelId="{9357622D-9C16-421B-A59E-DE33FF94F148}" type="presParOf" srcId="{EA328A49-83E2-4C90-8B44-5FA08A04A771}" destId="{894DA0E0-4626-4780-B859-41EBA65DD8D9}" srcOrd="8" destOrd="0" presId="urn:microsoft.com/office/officeart/2005/8/layout/cycle8"/>
    <dgm:cxn modelId="{6EC82C17-17F6-446E-BF4A-E430693264A0}" type="presParOf" srcId="{EA328A49-83E2-4C90-8B44-5FA08A04A771}" destId="{63EE8AE3-A65E-4A4F-B21B-2971107DFD80}" srcOrd="9" destOrd="0" presId="urn:microsoft.com/office/officeart/2005/8/layout/cycle8"/>
    <dgm:cxn modelId="{50659C3D-C73B-49A1-8D86-69A265F7B256}" type="presParOf" srcId="{EA328A49-83E2-4C90-8B44-5FA08A04A771}" destId="{C4695B1A-3A2E-4FB7-9BAE-C04797B8954C}" srcOrd="10" destOrd="0" presId="urn:microsoft.com/office/officeart/2005/8/layout/cycle8"/>
    <dgm:cxn modelId="{3A838A98-7737-441A-A25B-6C3A1C4AEB03}" type="presParOf" srcId="{EA328A49-83E2-4C90-8B44-5FA08A04A771}" destId="{D66B6B81-04F8-445A-B63A-7C0C96D3C959}" srcOrd="11" destOrd="0" presId="urn:microsoft.com/office/officeart/2005/8/layout/cycle8"/>
    <dgm:cxn modelId="{EC050637-77C6-4E5E-8461-0433C8FC8BBF}" type="presParOf" srcId="{EA328A49-83E2-4C90-8B44-5FA08A04A771}" destId="{E180AB33-DEA4-4FF9-9AC3-7F8D778EDDF1}" srcOrd="12" destOrd="0" presId="urn:microsoft.com/office/officeart/2005/8/layout/cycle8"/>
    <dgm:cxn modelId="{4C28CEA9-F2BB-4E09-A41A-16D6D87607DF}" type="presParOf" srcId="{EA328A49-83E2-4C90-8B44-5FA08A04A771}" destId="{12669907-48C9-4E91-AF69-26AE5FF60C16}" srcOrd="13" destOrd="0" presId="urn:microsoft.com/office/officeart/2005/8/layout/cycle8"/>
    <dgm:cxn modelId="{5ABCC2F8-7F6E-4F03-B1DD-6CE4CA199895}" type="presParOf" srcId="{EA328A49-83E2-4C90-8B44-5FA08A04A771}" destId="{01B90DAB-C4F8-4FA0-826F-5A3760C7F78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3DACD-DEB7-49F5-92A9-61ACF27C829B}">
      <dsp:nvSpPr>
        <dsp:cNvPr id="0" name=""/>
        <dsp:cNvSpPr/>
      </dsp:nvSpPr>
      <dsp:spPr>
        <a:xfrm>
          <a:off x="1404672" y="165094"/>
          <a:ext cx="3276494" cy="11378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C5828-6EC1-45BD-9CDC-86285C3F3BC3}">
      <dsp:nvSpPr>
        <dsp:cNvPr id="0" name=""/>
        <dsp:cNvSpPr/>
      </dsp:nvSpPr>
      <dsp:spPr>
        <a:xfrm>
          <a:off x="2730510" y="2951384"/>
          <a:ext cx="634979" cy="406386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1D203-A7E0-4AAD-881F-376F8D831655}">
      <dsp:nvSpPr>
        <dsp:cNvPr id="0" name=""/>
        <dsp:cNvSpPr/>
      </dsp:nvSpPr>
      <dsp:spPr>
        <a:xfrm>
          <a:off x="1524049" y="3276494"/>
          <a:ext cx="3047901" cy="761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SOBREPESO E OBESIDADE</a:t>
          </a:r>
          <a:endParaRPr lang="pt-BR" sz="2000" b="1" kern="1200" dirty="0"/>
        </a:p>
      </dsp:txBody>
      <dsp:txXfrm>
        <a:off x="1524049" y="3276494"/>
        <a:ext cx="3047901" cy="761975"/>
      </dsp:txXfrm>
    </dsp:sp>
    <dsp:sp modelId="{5EE9F0AF-FBE0-4469-BDCD-035307297C3A}">
      <dsp:nvSpPr>
        <dsp:cNvPr id="0" name=""/>
        <dsp:cNvSpPr/>
      </dsp:nvSpPr>
      <dsp:spPr>
        <a:xfrm>
          <a:off x="2595894" y="1390859"/>
          <a:ext cx="1142963" cy="1142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 smtClean="0"/>
            <a:t>MÁ ALIMENTAÇÃO</a:t>
          </a:r>
          <a:endParaRPr lang="pt-BR" sz="800" b="1" kern="1200" dirty="0"/>
        </a:p>
      </dsp:txBody>
      <dsp:txXfrm>
        <a:off x="2763277" y="1558242"/>
        <a:ext cx="808197" cy="808197"/>
      </dsp:txXfrm>
    </dsp:sp>
    <dsp:sp modelId="{9B7B2F35-FB82-462D-828B-107BB0E8B715}">
      <dsp:nvSpPr>
        <dsp:cNvPr id="0" name=""/>
        <dsp:cNvSpPr/>
      </dsp:nvSpPr>
      <dsp:spPr>
        <a:xfrm>
          <a:off x="1748609" y="596554"/>
          <a:ext cx="1142963" cy="1142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MODOS DE COMER</a:t>
          </a:r>
          <a:endParaRPr lang="pt-BR" sz="1000" b="1" kern="1200" dirty="0"/>
        </a:p>
      </dsp:txBody>
      <dsp:txXfrm>
        <a:off x="1915992" y="763937"/>
        <a:ext cx="808197" cy="808197"/>
      </dsp:txXfrm>
    </dsp:sp>
    <dsp:sp modelId="{645FE183-6FB0-4572-A851-10DD3EC28CAA}">
      <dsp:nvSpPr>
        <dsp:cNvPr id="0" name=""/>
        <dsp:cNvSpPr/>
      </dsp:nvSpPr>
      <dsp:spPr>
        <a:xfrm>
          <a:off x="3338702" y="380159"/>
          <a:ext cx="1142963" cy="11429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/>
            <a:t>MODOS DE VIVER</a:t>
          </a:r>
          <a:endParaRPr lang="pt-BR" sz="900" b="1" kern="1200" dirty="0"/>
        </a:p>
      </dsp:txBody>
      <dsp:txXfrm>
        <a:off x="3506085" y="547542"/>
        <a:ext cx="808197" cy="808197"/>
      </dsp:txXfrm>
    </dsp:sp>
    <dsp:sp modelId="{E207E378-9531-4475-A986-48C6345463E9}">
      <dsp:nvSpPr>
        <dsp:cNvPr id="0" name=""/>
        <dsp:cNvSpPr/>
      </dsp:nvSpPr>
      <dsp:spPr>
        <a:xfrm>
          <a:off x="1262518" y="0"/>
          <a:ext cx="3555885" cy="28447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71B88-DE35-4C62-8C19-DD1F999304E2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FE3D2-9E72-4DAC-AC7A-C89BC9E59B3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sp3d extrusionH="28000" prstMaterial="matte"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INCENTIVO</a:t>
          </a:r>
          <a:endParaRPr lang="pt-BR" sz="3100" kern="1200" dirty="0"/>
        </a:p>
      </dsp:txBody>
      <dsp:txXfrm>
        <a:off x="349472" y="51131"/>
        <a:ext cx="4177856" cy="825776"/>
      </dsp:txXfrm>
    </dsp:sp>
    <dsp:sp modelId="{85758D5C-614C-45F7-B6A4-F6280032E4CF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5075F-5D39-446B-9FFB-DC57BC85571C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sp3d extrusionH="28000" prstMaterial="matte"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APOIO</a:t>
          </a:r>
          <a:endParaRPr lang="pt-BR" sz="3100" kern="1200" dirty="0"/>
        </a:p>
      </dsp:txBody>
      <dsp:txXfrm>
        <a:off x="349472" y="1457291"/>
        <a:ext cx="4177856" cy="825776"/>
      </dsp:txXfrm>
    </dsp:sp>
    <dsp:sp modelId="{426B488D-0C2A-4694-A10E-6745F7FFD60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05E14-9C62-4997-AF35-A166CCA26AEA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sp3d extrusionH="28000" prstMaterial="matte"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PROTEÇÃO</a:t>
          </a:r>
          <a:endParaRPr lang="pt-BR" sz="3100" kern="1200" dirty="0"/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54F0-5AEA-425C-A382-619505696D74}">
      <dsp:nvSpPr>
        <dsp:cNvPr id="0" name=""/>
        <dsp:cNvSpPr/>
      </dsp:nvSpPr>
      <dsp:spPr>
        <a:xfrm>
          <a:off x="540310" y="463506"/>
          <a:ext cx="4969998" cy="496999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3159617" y="1516673"/>
        <a:ext cx="1774999" cy="1479166"/>
      </dsp:txXfrm>
    </dsp:sp>
    <dsp:sp modelId="{D92158CC-86BB-453C-955C-8EE9F709BF3F}">
      <dsp:nvSpPr>
        <dsp:cNvPr id="0" name=""/>
        <dsp:cNvSpPr/>
      </dsp:nvSpPr>
      <dsp:spPr>
        <a:xfrm>
          <a:off x="690651" y="747016"/>
          <a:ext cx="4655546" cy="4762053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1799115" y="3836682"/>
        <a:ext cx="2494042" cy="1247204"/>
      </dsp:txXfrm>
    </dsp:sp>
    <dsp:sp modelId="{894DA0E0-4626-4780-B859-41EBA65DD8D9}">
      <dsp:nvSpPr>
        <dsp:cNvPr id="0" name=""/>
        <dsp:cNvSpPr/>
      </dsp:nvSpPr>
      <dsp:spPr>
        <a:xfrm>
          <a:off x="475051" y="528762"/>
          <a:ext cx="4969998" cy="496999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 dirty="0"/>
        </a:p>
      </dsp:txBody>
      <dsp:txXfrm>
        <a:off x="1050743" y="1581929"/>
        <a:ext cx="1774999" cy="1479166"/>
      </dsp:txXfrm>
    </dsp:sp>
    <dsp:sp modelId="{E180AB33-DEA4-4FF9-9AC3-7F8D778EDDF1}">
      <dsp:nvSpPr>
        <dsp:cNvPr id="0" name=""/>
        <dsp:cNvSpPr/>
      </dsp:nvSpPr>
      <dsp:spPr>
        <a:xfrm>
          <a:off x="335265" y="155840"/>
          <a:ext cx="5585331" cy="558533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69907-48C9-4E91-AF69-26AE5FF60C16}">
      <dsp:nvSpPr>
        <dsp:cNvPr id="0" name=""/>
        <dsp:cNvSpPr/>
      </dsp:nvSpPr>
      <dsp:spPr>
        <a:xfrm>
          <a:off x="226897" y="335816"/>
          <a:ext cx="5585331" cy="558533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90DAB-C4F8-4FA0-826F-5A3760C7F789}">
      <dsp:nvSpPr>
        <dsp:cNvPr id="0" name=""/>
        <dsp:cNvSpPr/>
      </dsp:nvSpPr>
      <dsp:spPr>
        <a:xfrm>
          <a:off x="166975" y="221096"/>
          <a:ext cx="5585331" cy="558533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77DD-9B8C-401D-BB08-ED38E393BABB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397CF-3DB2-4FBA-ADCD-8A05D8A0E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06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8" y="4343110"/>
            <a:ext cx="5486084" cy="4114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62E938-288F-4883-B9EE-D7E8FA862BFD}" type="slidenum">
              <a:rPr lang="pt-BR" altLang="pt-BR" smtClean="0">
                <a:latin typeface="Calibri" pitchFamily="34" charset="0"/>
                <a:cs typeface="Arial" charset="0"/>
              </a:rPr>
              <a:pPr eaLnBrk="1" hangingPunct="1"/>
              <a:t>25</a:t>
            </a:fld>
            <a:endParaRPr lang="pt-BR" alt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62E938-288F-4883-B9EE-D7E8FA862BFD}" type="slidenum">
              <a:rPr lang="pt-BR" altLang="pt-BR" smtClean="0">
                <a:latin typeface="Calibri" pitchFamily="34" charset="0"/>
                <a:cs typeface="Arial" charset="0"/>
              </a:rPr>
              <a:pPr eaLnBrk="1" hangingPunct="1"/>
              <a:t>10</a:t>
            </a:fld>
            <a:endParaRPr lang="pt-BR" alt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6DA07-7F92-410E-B5F3-63EFECCE0891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36EE78-A989-4000-AB11-46B849F46DD8}" type="slidenum">
              <a:rPr lang="en-US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62E938-288F-4883-B9EE-D7E8FA862BFD}" type="slidenum">
              <a:rPr lang="pt-BR" altLang="pt-BR" smtClean="0">
                <a:latin typeface="Calibri" pitchFamily="34" charset="0"/>
                <a:cs typeface="Arial" charset="0"/>
              </a:rPr>
              <a:pPr eaLnBrk="1" hangingPunct="1"/>
              <a:t>18</a:t>
            </a:fld>
            <a:endParaRPr lang="pt-BR" alt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BE768-0BE3-4445-B607-98A0D370E0D5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39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3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53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96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63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05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02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49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6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8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2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4E2B-87F0-4956-BD10-FB5C24B974D0}" type="datetimeFigureOut">
              <a:rPr lang="pt-BR" smtClean="0"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9429-9BB0-4ECD-812F-98725FE96F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4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constant@usp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6409"/>
            <a:ext cx="9144000" cy="100713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Jornada</a:t>
            </a:r>
            <a:r>
              <a:rPr lang="pt-BR" sz="1800" b="1" dirty="0">
                <a:solidFill>
                  <a:schemeClr val="bg1"/>
                </a:solidFill>
              </a:rPr>
              <a:t> Estadual de Prevenção de Doenças Crônicas Não </a:t>
            </a:r>
            <a:r>
              <a:rPr lang="pt-BR" sz="1800" b="1" dirty="0" smtClean="0">
                <a:solidFill>
                  <a:schemeClr val="bg1"/>
                </a:solidFill>
              </a:rPr>
              <a:t>Transmissíveis</a:t>
            </a: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Divisão de Doenças Crônicas do Centro de Vigilância Epidemiológica da Coordenadoria de Controle de Doenças </a:t>
            </a:r>
            <a:r>
              <a:rPr lang="pt-BR" sz="1800" b="1" dirty="0" smtClean="0">
                <a:solidFill>
                  <a:schemeClr val="bg1"/>
                </a:solidFill>
              </a:rPr>
              <a:t>/ SES-SP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04856" cy="2880320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Mesa </a:t>
            </a:r>
            <a:r>
              <a:rPr lang="pt-BR" sz="2400" dirty="0" smtClean="0">
                <a:solidFill>
                  <a:srgbClr val="002060"/>
                </a:solidFill>
              </a:rPr>
              <a:t>Redonda: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Atenção </a:t>
            </a:r>
            <a:r>
              <a:rPr lang="pt-BR" sz="2400" dirty="0">
                <a:solidFill>
                  <a:srgbClr val="002060"/>
                </a:solidFill>
              </a:rPr>
              <a:t>às DCNT em nível </a:t>
            </a:r>
            <a:r>
              <a:rPr lang="pt-BR" sz="2400" dirty="0" smtClean="0">
                <a:solidFill>
                  <a:srgbClr val="002060"/>
                </a:solidFill>
              </a:rPr>
              <a:t>nacional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3600" b="1" i="1" dirty="0">
                <a:solidFill>
                  <a:srgbClr val="C00000"/>
                </a:solidFill>
              </a:rPr>
              <a:t>Desafios em Políticas para </a:t>
            </a:r>
            <a:r>
              <a:rPr lang="pt-BR" sz="3600" b="1" i="1" dirty="0" smtClean="0">
                <a:solidFill>
                  <a:srgbClr val="C00000"/>
                </a:solidFill>
              </a:rPr>
              <a:t>Prevenção </a:t>
            </a:r>
            <a:r>
              <a:rPr lang="pt-BR" sz="3600" b="1" i="1" dirty="0">
                <a:solidFill>
                  <a:srgbClr val="C00000"/>
                </a:solidFill>
              </a:rPr>
              <a:t>e </a:t>
            </a:r>
            <a:r>
              <a:rPr lang="pt-BR" sz="3600" b="1" i="1" dirty="0" smtClean="0">
                <a:solidFill>
                  <a:srgbClr val="C00000"/>
                </a:solidFill>
              </a:rPr>
              <a:t>Controle </a:t>
            </a:r>
            <a:r>
              <a:rPr lang="pt-BR" sz="3600" b="1" i="1" dirty="0">
                <a:solidFill>
                  <a:srgbClr val="C00000"/>
                </a:solidFill>
              </a:rPr>
              <a:t>da </a:t>
            </a:r>
            <a:r>
              <a:rPr lang="pt-BR" sz="3600" b="1" i="1" dirty="0" smtClean="0">
                <a:solidFill>
                  <a:srgbClr val="C00000"/>
                </a:solidFill>
              </a:rPr>
              <a:t>Obesidade</a:t>
            </a:r>
            <a:endParaRPr lang="pt-BR" sz="3600" b="1" i="1" dirty="0">
              <a:solidFill>
                <a:srgbClr val="C00000"/>
              </a:solidFill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>
          <a:xfrm>
            <a:off x="969662" y="494116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Patricia Jaime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5" y="5600321"/>
            <a:ext cx="1330941" cy="6664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628865"/>
            <a:ext cx="1252620" cy="6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043607" y="887105"/>
            <a:ext cx="7131401" cy="18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Exemplo de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ação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de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Incentivo</a:t>
            </a: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para Prevenção e Controle da Obesidade</a:t>
            </a:r>
          </a:p>
        </p:txBody>
      </p:sp>
      <p:sp>
        <p:nvSpPr>
          <p:cNvPr id="2" name="AutoShape 2" descr="Resultado de imagem para educação em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485045" cy="23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666" y="0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2"/>
                </a:solidFill>
              </a:rPr>
              <a:t>Guias Alimentares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26290" y="1041023"/>
            <a:ext cx="65372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SEGUNDO A FAO: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Guias alimentares destinam-se </a:t>
            </a:r>
            <a:r>
              <a:rPr lang="pt-PT" dirty="0"/>
              <a:t>a estabelecer uma base para a </a:t>
            </a:r>
            <a:r>
              <a:rPr lang="pt-PT" dirty="0" smtClean="0"/>
              <a:t>alimentação pública,  </a:t>
            </a:r>
            <a:r>
              <a:rPr lang="pt-PT" b="1" dirty="0" smtClean="0"/>
              <a:t>programas e políticas de saúde e </a:t>
            </a:r>
            <a:r>
              <a:rPr lang="pt-PT" b="1" dirty="0"/>
              <a:t>agrícolas </a:t>
            </a:r>
            <a:r>
              <a:rPr lang="pt-PT" dirty="0"/>
              <a:t>e </a:t>
            </a:r>
            <a:r>
              <a:rPr lang="pt-PT" dirty="0" smtClean="0"/>
              <a:t>para </a:t>
            </a:r>
            <a:r>
              <a:rPr lang="pt-PT" b="1" dirty="0" smtClean="0"/>
              <a:t>programas </a:t>
            </a:r>
            <a:r>
              <a:rPr lang="pt-PT" b="1" dirty="0"/>
              <a:t>de educação nutricional </a:t>
            </a:r>
            <a:r>
              <a:rPr lang="pt-PT" dirty="0"/>
              <a:t>para promover </a:t>
            </a:r>
            <a:r>
              <a:rPr lang="pt-PT" b="1" dirty="0"/>
              <a:t>hábitos alimentares saudáveis </a:t>
            </a:r>
            <a:r>
              <a:rPr lang="pt-PT" dirty="0"/>
              <a:t>e estilos de vida. </a:t>
            </a:r>
            <a:endParaRPr lang="pt-PT" dirty="0" smtClean="0"/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Devem incorpor </a:t>
            </a:r>
            <a:r>
              <a:rPr lang="pt-PT" b="1" dirty="0"/>
              <a:t>recomendações nacionais de </a:t>
            </a:r>
            <a:r>
              <a:rPr lang="pt-PT" b="1" dirty="0" smtClean="0"/>
              <a:t>alimentação </a:t>
            </a:r>
            <a:r>
              <a:rPr lang="pt-PT" dirty="0" smtClean="0"/>
              <a:t>e nutrição </a:t>
            </a:r>
            <a:r>
              <a:rPr lang="pt-PT" dirty="0"/>
              <a:t>e expressar os </a:t>
            </a:r>
            <a:r>
              <a:rPr lang="pt-PT" b="1" dirty="0"/>
              <a:t>princípios da educação </a:t>
            </a:r>
            <a:r>
              <a:rPr lang="pt-PT" b="1" dirty="0" smtClean="0"/>
              <a:t>nutricional </a:t>
            </a:r>
            <a:r>
              <a:rPr lang="pt-PT" b="1" dirty="0"/>
              <a:t>em termos de alimentos</a:t>
            </a:r>
            <a:r>
              <a:rPr lang="pt-PT" dirty="0" smtClean="0"/>
              <a:t>.</a:t>
            </a:r>
          </a:p>
          <a:p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/>
              <a:t>Devem fornecem aconselhamento sobre alimentos, grupos de alimentos e hábitos alimentares para o </a:t>
            </a:r>
            <a:r>
              <a:rPr lang="pt-PT" b="1" dirty="0"/>
              <a:t>público em geral </a:t>
            </a:r>
            <a:r>
              <a:rPr lang="pt-PT" dirty="0"/>
              <a:t>para </a:t>
            </a:r>
            <a:r>
              <a:rPr lang="pt-PT" b="1" dirty="0"/>
              <a:t>promover a saúde e prevenir doenças </a:t>
            </a:r>
            <a:r>
              <a:rPr lang="pt-PT" dirty="0"/>
              <a:t>relacionadas à alimentação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 smtClean="0"/>
              <a:t>Devem </a:t>
            </a:r>
            <a:r>
              <a:rPr lang="pt-PT" b="1" dirty="0" smtClean="0"/>
              <a:t>traduzir </a:t>
            </a:r>
            <a:r>
              <a:rPr lang="pt-PT" b="1" dirty="0"/>
              <a:t>as recomendações nutricionais </a:t>
            </a:r>
            <a:r>
              <a:rPr lang="pt-PT" dirty="0"/>
              <a:t>em informações simples, usando linguagem e os símbolos que o público possa compreender facilmente, e se concentrar em alimentos que são comumente </a:t>
            </a:r>
            <a:r>
              <a:rPr lang="pt-PT" dirty="0" smtClean="0"/>
              <a:t>consumidos e em comportamentos</a:t>
            </a:r>
            <a:r>
              <a:rPr lang="pt-PT" dirty="0"/>
              <a:t>. </a:t>
            </a: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8194" name="Picture 2" descr="http://www.fao.org/docrep/x0243e/x024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3190"/>
            <a:ext cx="1714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528" y="6488668"/>
            <a:ext cx="7279376" cy="369332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/>
              <a:t>http://www.fao.org/nutrition/education/food-dietary-guidelines/home/en/</a:t>
            </a:r>
          </a:p>
        </p:txBody>
      </p:sp>
      <p:sp>
        <p:nvSpPr>
          <p:cNvPr id="7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26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6863">
            <a:off x="586303" y="491937"/>
            <a:ext cx="1066480" cy="18445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3491">
            <a:off x="1146904" y="477035"/>
            <a:ext cx="1123400" cy="18445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99978" y="1104198"/>
            <a:ext cx="618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W.O.  </a:t>
            </a:r>
            <a:r>
              <a:rPr lang="pt-BR" sz="2400" dirty="0" err="1" smtClean="0"/>
              <a:t>Atwater</a:t>
            </a:r>
            <a:r>
              <a:rPr lang="pt-BR" sz="2400" dirty="0" smtClean="0"/>
              <a:t> </a:t>
            </a:r>
            <a:r>
              <a:rPr lang="pt-BR" sz="2400" dirty="0"/>
              <a:t>(1902) – recomendações de nutrientes para adulto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USA - Caroline Hunt (1916) –  guia alimentar nos moldes como conhecemos hoje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Grupos de alimentos: </a:t>
            </a:r>
            <a:endParaRPr lang="en-CA" dirty="0"/>
          </a:p>
        </p:txBody>
      </p:sp>
      <p:sp>
        <p:nvSpPr>
          <p:cNvPr id="10" name="Retângulo: Cantos Arredondados 9"/>
          <p:cNvSpPr/>
          <p:nvPr/>
        </p:nvSpPr>
        <p:spPr>
          <a:xfrm>
            <a:off x="3360701" y="295365"/>
            <a:ext cx="5419739" cy="696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RECOMENDAÇÕES SOBRE ALIMENTAÇÃO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7918687" y="6356351"/>
            <a:ext cx="114819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62091" y="2577193"/>
            <a:ext cx="31237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“leite e carnes”</a:t>
            </a:r>
          </a:p>
          <a:p>
            <a:r>
              <a:rPr lang="pt-BR" sz="2200" dirty="0"/>
              <a:t>“cerais e amiláceos” </a:t>
            </a:r>
          </a:p>
          <a:p>
            <a:r>
              <a:rPr lang="pt-BR" sz="2200" dirty="0"/>
              <a:t>“vegetais e frutas” </a:t>
            </a:r>
          </a:p>
          <a:p>
            <a:r>
              <a:rPr lang="pt-BR" sz="2200" dirty="0"/>
              <a:t>“alimentos gordurosos”</a:t>
            </a:r>
          </a:p>
          <a:p>
            <a:r>
              <a:rPr lang="pt-BR" sz="2200" dirty="0"/>
              <a:t>“doces” </a:t>
            </a:r>
            <a:endParaRPr lang="en-CA" sz="2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1772" y="4362297"/>
            <a:ext cx="5673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Outros guias semelhantes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Reproduzido em outros países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Centrados nos nutrientes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2400" dirty="0"/>
              <a:t>Década de 1980 – nutrientes bons e ruins </a:t>
            </a:r>
          </a:p>
          <a:p>
            <a:pPr>
              <a:buClr>
                <a:srgbClr val="0070C0"/>
              </a:buClr>
            </a:pPr>
            <a:r>
              <a:rPr lang="pt-BR" sz="2400" dirty="0"/>
              <a:t> (doenças cardiovasculares)</a:t>
            </a:r>
            <a:endParaRPr lang="en-CA" sz="2400" dirty="0"/>
          </a:p>
        </p:txBody>
      </p:sp>
      <p:pic>
        <p:nvPicPr>
          <p:cNvPr id="13" name="Picture 2" descr="http://1.bp.blogspot.com/_Mz8ozpDdEdQ/S21cuZQ8PeI/AAAAAAAAAB4/pXYyZlV9FN4/s400/piramide+1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41" y="4352822"/>
            <a:ext cx="2802681" cy="21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6943439" y="6356351"/>
            <a:ext cx="1942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 dirty="0">
                <a:latin typeface="Tw Cen MT" panose="020B0602020104020603" pitchFamily="34" charset="0"/>
              </a:rPr>
              <a:t>(USDA, 1992)</a:t>
            </a:r>
          </a:p>
        </p:txBody>
      </p:sp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526957" y="6301289"/>
            <a:ext cx="34898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 dirty="0">
                <a:latin typeface="Tw Cen MT" panose="020B0602020104020603" pitchFamily="34" charset="0"/>
              </a:rPr>
              <a:t>(</a:t>
            </a:r>
            <a:r>
              <a:rPr lang="pt-BR" altLang="en-US" sz="1200" dirty="0" err="1">
                <a:latin typeface="Tw Cen MT" panose="020B0602020104020603" pitchFamily="34" charset="0"/>
              </a:rPr>
              <a:t>Painter</a:t>
            </a:r>
            <a:r>
              <a:rPr lang="pt-BR" altLang="en-US" sz="1200" dirty="0">
                <a:latin typeface="Tw Cen MT" panose="020B0602020104020603" pitchFamily="34" charset="0"/>
              </a:rPr>
              <a:t> et al., 2001; Monteiro, 2011, </a:t>
            </a:r>
            <a:r>
              <a:rPr lang="pt-BR" altLang="en-US" sz="1200" dirty="0" err="1">
                <a:latin typeface="Tw Cen MT" panose="020B0602020104020603" pitchFamily="34" charset="0"/>
              </a:rPr>
              <a:t>Scrinis</a:t>
            </a:r>
            <a:r>
              <a:rPr lang="pt-BR" altLang="en-US" sz="1200" dirty="0">
                <a:latin typeface="Tw Cen MT" panose="020B0602020104020603" pitchFamily="34" charset="0"/>
              </a:rPr>
              <a:t>, 2013 )</a:t>
            </a:r>
          </a:p>
        </p:txBody>
      </p:sp>
      <p:sp>
        <p:nvSpPr>
          <p:cNvPr id="16" name="CaixaDeTexto 5"/>
          <p:cNvSpPr txBox="1">
            <a:spLocks noChangeArrowheads="1"/>
          </p:cNvSpPr>
          <p:nvPr/>
        </p:nvSpPr>
        <p:spPr bwMode="auto">
          <a:xfrm>
            <a:off x="2968121" y="2993370"/>
            <a:ext cx="2774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200" dirty="0">
                <a:latin typeface="Tw Cen MT" panose="020B0602020104020603" pitchFamily="34" charset="0"/>
              </a:rPr>
              <a:t>(</a:t>
            </a:r>
            <a:r>
              <a:rPr lang="pt-BR" altLang="en-US" sz="1200" dirty="0" err="1">
                <a:latin typeface="Tw Cen MT" panose="020B0602020104020603" pitchFamily="34" charset="0"/>
              </a:rPr>
              <a:t>Welsh</a:t>
            </a:r>
            <a:r>
              <a:rPr lang="pt-BR" altLang="en-US" sz="1200" dirty="0">
                <a:latin typeface="Tw Cen MT" panose="020B0602020104020603" pitchFamily="34" charset="0"/>
              </a:rPr>
              <a:t> et al., 1992, Monteiro, 2011)</a:t>
            </a:r>
          </a:p>
        </p:txBody>
      </p:sp>
    </p:spTree>
    <p:extLst>
      <p:ext uri="{BB962C8B-B14F-4D97-AF65-F5344CB8AC3E}">
        <p14:creationId xmlns:p14="http://schemas.microsoft.com/office/powerpoint/2010/main" val="15344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"/>
    </mc:Choice>
    <mc:Fallback xmlns="">
      <p:transition spd="slow" advTm="23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1951" y="864108"/>
            <a:ext cx="5915478" cy="5120640"/>
          </a:xfrm>
        </p:spPr>
        <p:txBody>
          <a:bodyPr>
            <a:normAutofit/>
          </a:bodyPr>
          <a:lstStyle/>
          <a:p>
            <a:pPr algn="just"/>
            <a:endParaRPr lang="pt-BR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300" dirty="0" smtClean="0">
                <a:solidFill>
                  <a:schemeClr val="tx1"/>
                </a:solidFill>
              </a:rPr>
              <a:t>     Guias </a:t>
            </a:r>
            <a:r>
              <a:rPr lang="pt-BR" sz="2300" dirty="0">
                <a:solidFill>
                  <a:schemeClr val="tx1"/>
                </a:solidFill>
              </a:rPr>
              <a:t>Alimentares baseados em </a:t>
            </a:r>
            <a:r>
              <a:rPr lang="pt-BR" sz="2300" dirty="0" smtClean="0">
                <a:solidFill>
                  <a:schemeClr val="tx1"/>
                </a:solidFill>
              </a:rPr>
              <a:t>Alimentos</a:t>
            </a:r>
          </a:p>
          <a:p>
            <a:pPr marL="0" indent="0" algn="just">
              <a:buNone/>
            </a:pPr>
            <a:endParaRPr lang="pt-BR" sz="2300" dirty="0"/>
          </a:p>
          <a:p>
            <a:pPr marL="0" indent="0" algn="just">
              <a:buNone/>
            </a:pPr>
            <a:endParaRPr lang="pt-BR" sz="23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2300" dirty="0"/>
          </a:p>
          <a:p>
            <a:pPr marL="0" indent="0" algn="just">
              <a:buNone/>
            </a:pPr>
            <a:endParaRPr lang="pt-BR" sz="23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23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2300" dirty="0" smtClean="0">
                <a:solidFill>
                  <a:schemeClr val="tx1"/>
                </a:solidFill>
              </a:rPr>
              <a:t>Mudanças </a:t>
            </a:r>
            <a:r>
              <a:rPr lang="pt-BR" sz="2300" dirty="0">
                <a:solidFill>
                  <a:schemeClr val="tx1"/>
                </a:solidFill>
              </a:rPr>
              <a:t>dramáticas na forma como a humanidade come, bebe e se exercita resultaram em importantes modificações no perfil de saúde e nutrição das populações.</a:t>
            </a:r>
            <a:endParaRPr lang="en-CA" sz="2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851920" y="6413699"/>
            <a:ext cx="4965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en-US" sz="1400" dirty="0">
                <a:latin typeface="Tw Cen MT" panose="020B0602020104020603" pitchFamily="34" charset="0"/>
              </a:rPr>
              <a:t>(OMS, 1998; OMS,2004; </a:t>
            </a:r>
            <a:r>
              <a:rPr lang="pt-BR" altLang="en-US" sz="1400" dirty="0" err="1">
                <a:latin typeface="Tw Cen MT" panose="020B0602020104020603" pitchFamily="34" charset="0"/>
              </a:rPr>
              <a:t>Popkin</a:t>
            </a:r>
            <a:r>
              <a:rPr lang="pt-BR" altLang="en-US" sz="1400" dirty="0">
                <a:latin typeface="Tw Cen MT" panose="020B0602020104020603" pitchFamily="34" charset="0"/>
              </a:rPr>
              <a:t>, </a:t>
            </a:r>
            <a:r>
              <a:rPr lang="pt-BR" altLang="en-US" sz="1400" dirty="0" smtClean="0">
                <a:latin typeface="Tw Cen MT" panose="020B0602020104020603" pitchFamily="34" charset="0"/>
              </a:rPr>
              <a:t>2012,</a:t>
            </a:r>
          </a:p>
          <a:p>
            <a:pPr algn="r" eaLnBrk="1" hangingPunct="1"/>
            <a:r>
              <a:rPr lang="pt-BR" altLang="en-US" sz="1400" dirty="0">
                <a:latin typeface="Tw Cen MT" panose="020B0602020104020603" pitchFamily="34" charset="0"/>
              </a:rPr>
              <a:t>Monteiro et al., 2010; </a:t>
            </a:r>
            <a:r>
              <a:rPr lang="pt-BR" altLang="en-US" sz="1400" dirty="0" smtClean="0">
                <a:latin typeface="Tw Cen MT" panose="020B0602020104020603" pitchFamily="34" charset="0"/>
              </a:rPr>
              <a:t>2017)</a:t>
            </a:r>
            <a:endParaRPr lang="pt-BR" altLang="en-US" sz="1400" dirty="0">
              <a:latin typeface="Tw Cen MT" panose="020B0602020104020603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6166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tx2"/>
                </a:solidFill>
              </a:rPr>
              <a:t>Guias Alimentares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5117910" y="2251881"/>
            <a:ext cx="941696" cy="9487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Resultado de imagem para nutritional tran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045200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: Cantos Arredondados 14"/>
          <p:cNvSpPr/>
          <p:nvPr/>
        </p:nvSpPr>
        <p:spPr>
          <a:xfrm>
            <a:off x="1231132" y="5661248"/>
            <a:ext cx="7213614" cy="5724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PRODUÇÃO E PROCESSAMENTO DOS ALIMENTOS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"/>
    </mc:Choice>
    <mc:Fallback xmlns="">
      <p:transition spd="slow" advTm="32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3.gstatic.com/images?q=tbn:ANd9GcRLtKdXX-GacmmlX5Ifl0VODjsTgHASYiz3PkTGeji7Sw86Jh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6" y="1605259"/>
            <a:ext cx="3631282" cy="38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 descr="data:image/jpeg;base64,/9j/4AAQSkZJRgABAQAAAQABAAD/2wCEAAkGBxQSEhUUExQWFhUWGRcXGBgYGBQcGBgaHRUWGRwYGhocHSggGholGxgYITEhJSkrLi4uFx8zODMsNygtLisBCgoKDg0OGhAQGywkHyQsLCwsLCwsLCwsLCwsLCwsLCwsLCwsLCwsLCwsLCwsLCwsLCwsLCwsLCwsLCwsLCwsLP/AABEIALUBFgMBIgACEQEDEQH/xAAcAAABBQEBAQAAAAAAAAAAAAAEAAIDBQYBBwj/xABEEAACAQIDBAYHBAgFBAMAAAABAhEAAwQhMQUSQVEGImFxgZETMkKhscHRByNS8BQzYnKCkqLhQ1NjstIWc8LxFSSz/8QAGQEAAwEBAQAAAAAAAAAAAAAAAAECAwQF/8QAKhEAAgIBBAIABQQDAAAAAAAAAAECEQMEEiExQVEFEyJhgSMykeGxwdH/2gAMAwEAAhEDEQA/AM895V9Ygd5iprbgiQQRrPCvMLt0sZYkntpBjzPnV/MZj8o9TVsqxPSHZgtNvDe3XneJgneJmFyyy9wpnRzGPbuL6zK0qEBkt2gcI51oNu2ySQ1vetsmuX3bDl2xnnUSblT9dlQ+m0/JR7MK3ja6rKyP1mUndIglQOAPVzOprfVj9j2SothbetxHLBlyWGXOeAE1abQ2wjXfR733aQbpEdfPK2ueY/F2Cqg2rbDKk6S+5Z2V9I2+fVH6sc/9Q9p9nsM8cioqstdIrBEkkHlkTr2UXhdppcEotxu5GPvrVSRi0wndroWmDEf6d3+T+9PF/wD07v8AKPrTsVMcEroSufpA4pcH8H966MUnEkd4ii0FM7uVoehIjEGBqjfFaz64y1+Me+isBttbJZ7br6TdIWVZhJZZyjPqyc+VKXKHFOz1AoTM6Dll5n/1VFjul2Ds7w9J6VgTKWR6RshnJHVHiRXne0cacQD6e5dvHIgMr7si5OSKoUdXsqMYq2uUMADdj7t4AbT2aw2mu5np3RrbgxyPcRDbVHKANulj1EaTGQ9bTPSvP/tNxL/pN20167uBLJW2HcIS0zKjJpjjNWPQbpBYw9m4j3CjF1YDcuZjcRTmF7Kz/TLG28RdN1C0sEkMDluzlnxGfgRTSpjbdGWe2N24AIEcP3a0Gz1+/T/tv/ut1X4XB+l31DW0kQGu3FRdPE+6tjsno2hdXfaGEWFKxbbfOZXPeuFRw/CaqTJpmK9H1W/7p/8A3o3pZcVLlvfYL1X1IHtJXpGz+gmzwOtcbESZ619QslpPVt7oOfOa1GzNiYex+osWk4yqLJ/iiffUORW0zX2UuBs5Nf1l86NobrQdONam+We2wVSN5WALQozUieJ48qMduZ86ht3AQIzy4Ax51D7LR5jgPsfXcVb+LcgAAi0iKCBHtNvHhrWhwv2b7Pt5my10iP11x3Go9mQnurW754KfGAPjNcfeP4QPE8e4UNsAbCbLs2f1Vm1b/cRF94FFRXGtsfajuA+JmmLZEkEschqTzNIY5stcu+hbV5SXgzmNJPsjlRYsqNFHkKcaABPSclbvgAe8imBnLEbqiCNWPKdAPnRhqFRmx7Z/pFAFTsRWa1O9ALXDkon9Y3Ek/CjbuFB1LHQ+tGYMjSOMULsNwuGtliBILZkDViePfTMb0iwlr9ZibK99xPkab7Eug1sMp1UHvz+NcrOXvtC2cuuKQ/uhj8BSooZ84NFG7N2e10kKu8R7OnixOg95rTtewWDkAeluZggZgc5Jy+NCtt6++VpUspyAHnJBPkBW2xLtnP8ANnL9sfy+P7I7PRfEMd5mROZkkjwUQB2TV/ce4E3Gv2Dw3z1WjlugnzqkXBG4fvLrv2ZnPxn3VcYDo2shiIHIsxJ8PVHlNPbHqif1Lty/hf8ASq2nacqDbcXmJjJSAuWsnLwqww2x8KijfclspzIJPHjWhsbJXQKPHP4zRa7O3dAp7gBRSXgbtrlszdrB4PQAHsLt8iatMOqWv1VvXLqknw6zUZiN1BNyD2QPcONUxxUkFQFQGQBx4+VBSiWKPiGMlbdlP2jvv5L1R4mpHtL7V5j4hR/SKp3xD3Tln28BUqYAn1zPYKB0EXLmGXWGP8THzJpW9oIMkseJCgfCnW8KBoKb6ZM4O8Rruy0d8ZCgZI2173soq97H5UhtLEcXUdwJ+MUzeJGSH+IgfCaivYsL6zW1Pf8A3n3UcDonOMvn/F/pH1rnpbp1ut5L9KrLu1kGt4fwqPmDQtzb9rhcc9wX+1K0FF2br/5j+a/So7jz6zk95X6VnrnSBP8AVPl9aFubbQ+ze/mH/KlaHRp23fxN5j6U3qfjb+k/EVlG2wn4Lv8AOf8AlTDtZPwXP5z/AMqVr0OjXXcTCnddSYyBtpn5CgXxV1ZZGWeI3FHvrO//ACy/hufz/wB64drL+G5/MD86ljo0WH6T4hTId0P7LXR7t4Votm9NsSQCLtw9hut8HRqxmy7vpFLAtAMQTn3/AJ5UcLRDanMa5ajhpyJ8qTGkbgfaHiFGYY8+rZb4BTT8N9qb+3aVh+yGDeRaPfXn2NxLW5O8YBGYUEiQDJ86q7eMtf5kTnmDQl7E0e2YX7S7bf4U9gdgw8GSP6qWI+0OG+7wpcGASb1oEa5lRJ48K8as303gRdUwZjeI94mKt122TruHucH/AHLSY0j3G10gsPEYi2s8HDIf64o3Dtvglbm8JIldwjIxwmvArm1uqQtsyRwKhfHdbMeFLCbduW8wpU81n/yBI86KEekfahj79gYVbF+5aN17gYqRJVbYPEZZmsFf/SHj0mKxDZ6G6wB7wIBqS70jTEejW/6R2QkI28ZUvCk5NpkJ6vCuPgwrBi9yAytmQywGmJO7E8yKa4E030A39h27jvcZZLMxzJPtHTPIVSbX2fbt3bYVVEhydOAH1o/G4K6paZbNmgFiYLEzunOPCKzW0Rn+edPyJJhruo4geIpVTbtKnY9pd4PZnEDxI+Aq7wmyfxfnuA+dHpmcsu3iaOw+GOpyHbW1Uc7k2LB4ZU9UZ8+P57qs7NrnUSFeECPaNMu7RVOPj+dB20gSstVyGeQ5fWq3G7Y9m2JP5z/ucqq72Ke5qd1fee4fM+ANSWsGxyHVX+o9pP5PdSNFGgW85J63XfkNB3n891S2MCXzbPs4f3q3wuzVUafSosRjwJW3DMMifYXvPE/sigo56JUEsQoHh4VCb5PqLA/E3LsX/lHdVfj9o27PWuMXucBy7hog9/aazG1dtPc9Zt1eCDU+HHxpWNRNBjtrWU9ZjdYeU92SjymqvEdI7rCLahBzy+eVZp8WfZEdpzP0FR75bUz31NlUWmJ2i7+ve8JPwFDG8nMnuH1pqYImi7WzDyqd6RrHE2BfpKfhbxI+VcOJH4feaJxuz9zOgxboUrFKLi6ZJbVnzW0zAcQGIHZkKY6sDmhHeGHxrQ9BNsNhsSilj6K6wR1nKTkrd4MeBNa37Q2dLZuICTdAsROckmIGplZGXZWiVxs5ZZnHKoNd9HlvpByphfsFbLbuz2OGt27dhl9HG8ShBbIgsSc9axrpGVT0axkpdHN6n2z4Go4qS3SKNjsRQURoADqZj8SMVYfymfCisW6rAY5g73HQZH3E0P0d/Ux/l3R4rdWPcwHvqHa4+8nmFPlkfeDQ1bC+C5WFYNyOfaOVEbPuq29GHZRM9ZAASeWetU9lLrbjht4EAETAy6rZd4Na3BvNtXJACgzJiIyJJ8KiSoAE4O2/r4UH+G0fnVBtm5grZKJhVZxlOYVT4HPwq4x+2GcFbCkD/MbI/wAK8+0+VabYnRWw2Hsu6neZQSJ6s7jNy7BTS9kuVHleF2PbKgkkHXI1I2xyM0usO8n417HiOjeHAMWUndfRFkkWlI4Z5mabieh+GCOxtAEAkbsrogid2J62cVdohSZ5Thtj4hkNw3TuLwKglxxKyuQHvg02/iL+H65AayTBK8M9GX5jWvY//gLZCglpMAyZ/wAOTwHGsKuD9HcuWHG8pEZgdZY6pjTNfhUGiZQ4jGKbMr1lPqCRKPw3SfZ4/nILaWFF0AtkwAG8dQO0+0vfJqLamzzhLu6RNlzKE57p/CfzpnTLV/daIMHMD5qeymgZSY201tijiCPI8iDxBGc12vSOjOJtbga7Ys34BRfSIpgBzEEgxlSosByW0tetm3Ll31BicePaPcoqkv7Sn1fOhkuFucHjqT2AcfgK2bMFCy2ubQJyGZ5DQdv9zlT8PZZz+I8/ZHnr3nwHGo9n4Itwga857SeJ93LnWhw9hUFI0qhYPBAZ6nmaLu3ktjeYgDmfh30FjNpKmWrcFHx7B21SY3FGPS3JgaRMDuHL9o+7SgA7G7Sa5lmlviNGI/aPsjsGfdpVDjdsn9XYGekgD+kVFhbN/HXPR2lIXKTnugaSxr0vo/0Vw+FQgw7spV3aBIIzC/hX30knIjJlhj7PJv0RvWYEk8TVdfwhJPnnXoPSbZa27hFr1AOrqYETEnWJ1rOXLeRETIiuZzadM9GEIygmumZa7ZKmDUmBWXQHTeWe7eFWWPwnE9tC4LCy9sEHNgI0MMYyrSMrRjOO1mnxqhBO6fAZnu51zBYhiR9y+7zINXWzNmk2m3kIYSqyZI4Z1NsXZN5cmuv2CEI+Glc7Z6EI9M7iNhpfQASs5zHyNYXa2zTZuFCQ0cRXtNjB5CddKrcZ0WsPdNx1JgSRORjn76IzonLjUuuzxa5YYCYI5Egie0Hj4Vv7+0v0zE4Jc4tWfTvmBLFQBpxmD/FTemlgLY9XdO8FVc4yIMqOA3JHhQ/QtJN1xOXo7S5TkqyRPDMg+VdeF7jyfieJYVd3x/ng0d1gQQ0ZyDmfzpXlGOULcdVMhWKg8wDE1u+l2KOHtQv6y4SAZEgADeb5eNYAJWuXlnH8Oi4xcvDGHupFMqlVKkVIrPaei2X/AEXuSLq/js7wPJrTBh/u91H4/DG6VjKN7PkDBjtOZ86r+i5C4iyDoxe2cvxKfpV1hW6u6eAEntUlCfGZ8KT4EhYCyLe8gMwQ0ccxr4lWNaPYEEMpEiZgiRnrNZI7RXfJXOFz5EBhkPBmPhV90U2mHvEAEZRnE6SPgazadDL1uj9kmd0juZwPKYrS4DdW3btrmEWDpI+73RPeZqv1GZjuNG4SxuCeJzzpRJmixYiSd0z1s8v2B8qg2hiJRhukSGHDmo5127tAKJMDWST2gwBqeAofGPcuKypAOkkTqwY5eEVaTZDaR3GbSS3qGyLGBE5JHP41iOleNDXbLojL1Au8Y9YCQDw9Wa1WKO7vSjyfTN6szJ1yOkGsx0vuApAVgwbeEow9VF5jPKfOhISlyZ/bAF1Wstc3g0bpvIEBM9VkdQIM8xnpWXwVxrLtYviIyz4cmB5aZ8u6tymBGKw6wwU2t7OJ3lJVgOWhMSdRWd6VbEi2ty3vFrQAzMlk4+WvdNH2NEFbOO4u7xE69pJB8a7VJs7aG8i9aCBAORleR7QRHhSqWiga1bJMRJ/Dy/e/461f7PwEZtmfzl2DsqPA4UINM6P9KAJJ0rczbDkYKKBxe1JlU8W4DuHE1W4jHG5pIX3t9B21WY3aQTqpm2nYv1NKwSDMbtEWs/WfWDnP71G2NqC7EK/WyaVJCg6ydCPdVHs7ZxY79yY1g6nv5CtDbuQIAgcuHlWkIN9nHqNXGH0x5Za4R1spuWuqgIOozzGZIyJ7aK/SeZmqN7uR7v71KL1dKVHiZLk7YZilLtO/2QRlFC29kO7hUXeLaRVn0f2Pdxb7tsQojfc+qg+Z5Dj2VtsNat4W7bw9tWfekFzHEbxbsHViBwivO1ePHHldnvfDNTqJL6+YpcGP/wCjgizch7nBR6q/8j21XYjouUuh+r1DJ1nLQZV6ocECQxnLh8zQ+LwCkEkVzxuLtHfke9NS8mLGOEJuWiS0TmVI4fhOeR5VaWFa3BK9WeHDv50sTgxbPrtb/aRd4ns0MZ8atrOzsgfSsyHiSsAZZ6Z1m5dnoQyLYiWw4YTQ2KnONYy86rdkbSBcrIKyQpHju+YB8aPLEsTSjLcrKcXGRi+m2zLl5UKguwMAAazll21UbIvHD2vRshRw77wYbue8R7UcAM+yvWtkbODuHIlUz724Dw18qJx2wbV1j6S2jBgd4MoIOmZnurt07aVnna/FHM9rPAOlWJ9KyMNACsyCJmYkEiYjLXKqNRX0DtH7NMJdsG0gayC3pAUzhoAkb5OUCI5E15H0y6G39nON+blpvVvKsAnPqsJO43ZMHga2bvk54Y1CO1GdAqRGioRcpb9BZc4LEDftMBG41qeWTRPvrQbQADXU/wC6vmPSCstgRKk9hPkw+la7HEG9vHRjanuZFH1qGMzWFUFo5yPEggDzNWnRrE7t9T3fEfU0ruFUJkBKdYHiCpn5UUmDVHLLPHLgO6pb4Cj0jdCKC5z4Dt7uNPXaxcQinendk5eIHjx5UfZ2ab1pGEZqrAzmJAruD2JcQyQCeBHvPeaFFGUmyrxGGkkSSQN2dTLcfcKv8KucdnuGXmTNPw+wxJZ2MkgwIyjQUYMDuepHjr58aslIA2jgSykyVjlrHGqm7Ytg75beZdC0GMoMDSTWrcHlNUO0dljMqQDwU6HsB4VDVlLgxGwrgtYm/ZkBWmJGWR3hHZDHyobbu5aJZ2UKZIJgDPUD6dtVO3do/wD2CU3kdBByEggkGJnuzHCsxtvaT3SN7eaJzIEyfzwpUUVl91t3HFtupJKmOB4Z8PpSoW+nbNKqoo2V3FhRJ/PdVfdxBf1tOXzP0oJ7s9Zjp5Du7e2gbuIa6QiaHLv7WPAU2wSCcZtAnq2+OpGp7B9an2dgQDLQW4LrHf21o9n9F1t29FuO3+IwBAIEwqZ9XhvHWorWFxhO5btvA4Wly7Y3RnUwyRsWbDOq6G4fD3G9VHI5wQPNoFTDDEes1tP3rgJ8k3qHw2z8ReuG0qXHugSUhiwHMg6DtMUNjbZsXDaugpcXVWEEZTPdHEZVt81+DjWjx+S0K2xrfnhCWj/udgPdRezbdq5dt21S85d1XO4BqQNEQHIZ68Kq9iYN8TfSxaUb7mBvGBpJJyyEZ17P0R6HpgQXdhdvH293dCLHqoCSc+LcdKiWSS7NoabGvCLvBYG3YRbNld1B4k8yScyTzqpv4ecUrgasQTxICPl2LIHfV8pABJqvtN96Bl6rMeZzUA9gzbyrmny1Z0rjofiRC0Hj7m7ak+OUwKK2k0ACh8X6padPlUSfZUQXZrpcANq4GXiO2PNT2GrRLQGgAoTDNva5E599GrRHo2bMXtlPR3t2AATvpAiTIJJ5mR8KfgX9KyqvrGRxyAYiT4CrTpdgGeyWtx6RJKmJy9oRxyzjmBQvQqyi2t4NvOY3zlKmPV7F4ijHiV0dLyfp3+DXYS0EQKug9/ae2ms8tlzioxcyqOzmRXYuDgLGxanM+ddxmAS6jI6BkYQysJBHI1LaWRrpU62xxz76LJPB+nnQW3hI9Gga27QhYSyZeoW45DI8hzrBXdn2zcZVkBVTQ+0SZ14Rwr6S6e7G/S8JctDJo37ZGRDqCRpzzXuavm3CALmJzz11y400rVkvgMs2woCDkw8wT9atse/URudtD4qW/wCVU1tpuDv+Rq0vtNm3+43+8VLGNxmNQM6EGZYaUsNtIEQ+TQNdD1Qaq9otN1jz3T5otOttMNzUD+WUP+2poVnu3RPFlsJYP7O7/KSvyrQK05ya8/6EYicKo32BDOIDsPanQHtq8TF3bUt6Quh1VxJHcwzimjN9mmk8/Imobt4qJBJ7Koru31Wd9TpPVO9l3ZGg26VWxkCcxIJVoI7wDnTBs0y40OMjBqJ7s5HzrJ4npCkhlOfLOGnhpR1rbNplDG4qZSVuEKw4HXIxQTdnmf2jWgm0GYf4iqW7ysfBQfGsh+hXWDAIc8hlm2fM8IzrTdLUW7fuuGLS8q09UgKBkCJ18KEbaF1kW2Cz7oACroI5n61LZokzPNsxhBJA1ETmCDGY/OlKrHF2d39ZdS2eA9Y+OYilSsuiie4bhjQe4dpq3v7PFu2CkyNTxNU4MQK0WxMSLi+jbUDzFNCkBYTG3d2VZiUyKg6g5yO3srS9Eulm5dBc7gAyJnMnKZ00mszdt/o9wg+qcwezWKFS+HJIEcY+ffWcsabNI5HVH0Ts/bpdZBmYAPewHzmjLGNRjIVSMgCQpJE8+XZXg+wukFzDAqoBU6iSDE8CNKvLP2jtbMHCkgR6twj4qfjU1JdA6Pahje7vgTyp5xo0OcjyPKvLMB9pdlwQ6Gye3eM58wIA76vdmbeGMi3hfvGGd27/AIVlTMbz5S2WiyfiIk5Akjeo28g9/nQOzrwbEXx/li3bPOSDcM/zLRFpgiqAS5Agn8WWpPbQeEiwrbzKC7M7M0AsSZOp0Gg7AKylqIJrkuOKT8Eu0847KpmxQUMozDa/UcqtL+1sMB/mk55CRB/aPV8qze3OkbItxrdq0iKhYNCngdfGNB41y6jPfEJLn8nXp9LKT5X+iztY6M2YDkWMDuq02bjVuqCO7x5V49h9ryQzlndiWOs68zoO3SvROguOV7bXghBVysz1WEZR3TV6KOZPbPr2a6vBCEdyf8G9w+FAGeZqrxvRm01w3rP3N4iCyjquOVxNGHv7as8JjFfQ58RU7XANSK9aq6PL3MoWw7oDvDskZiOfMd1dwepPIVdtfUCZEVHcshxpHbMGnYWdw69UfnOiKGtWSIE5Cpd8DmPA/KkxMe6AiDXyz0i2Y+ExF2xcHWRjmNCDmpHYVI99fU4NeQ/b1shQtjGBSSD6F4jQ7zJJ/e3h/FVRdE1Z5Phz1/GrQv8Acp+6/wDuU1S4O4SwkAHPSrFLv3S9npBS8DCEQEKYE7iGYH4APlXMPbU728AYdo8TvfOgL2OKrbAjNBr2Er8qjXaTKCcjJMzOsCpYG+6L4gqrbuqvPLIquXdWqxNwlTLZaNGoHMfOsB0GvqS9y4c8wTwg9mnCtFiduAEbikxkSYCkdnM074MmnY85OyQC69ZZ0I5chOXjQeIFskMxOhKqszJyYED9oDI8zVbjdrKDvM0ECAFkGM8iewGM4oOxiLl4kWgEUZlic+/mfznUtlKHsssRi1TegKitpvAFxzgDhpHKqbE7R3j1QTMmW7TJIGgz5V3ENh7Gbn0zH8XqzxhePvqm2jtW5eb7sQYInLqjs4LS7LpImxd4ATdfwE+6M/KhhfeDuA21Of7TQc8tF+NRjZ4AO8d5zI3jwJEgiaY+MkAgSTBjgDEMKYHGQKTlM8TmT4mu0HcxDaTpyiuUWMDBp+HxLIwYainYSwWziQOGkntPKuYi25OYk9mnh2UxWaDG31v2QRqM+41QmyQN4cPWHLt7qltW3trJ0Oo4jkaJt5jeX1hqOYpsSIrT8aKsXBHW0qJ7Chd5TyIEHTOR7qiuCAe3Q99QWmWOydiHGMEtMguMY3S9sEzoFtk7zmM+qMuNfQnRXYFrAYZMOkMdXYxN25HWYjQcgM4AFZfYN1MPhLHVQRbQAlFDHqAk72smT510bZt3GdN24bu6YjejTIKVzGozrnnmXRtHBJ8oj6RbHxBd3w74g2Sx3d27cYBvaAUNITekAxHhFUOA2biN4rfsXroJ1dLjEaaEyfKtjs7arYS0LZl1UQm9k2kgEgZ8piq7H9M95TmxY5C2BuqOGbamuSenhK+Xyehg1uXHHbtT+/kPvdH7l1F3iLSDM72sRpuzl41QdNkstZ9Bh3Zrm8CzCSpUTKmMiOMDlRWGx9q8oNy6zNGYJ48o+dUvSrpBbtAWsOoLN6xGsDULxJq9PpYQpRX5fJy5dVlapvj0uDJYJGJCayes3YDoO+vWejWORLCIAF3ZUjQHM9YdscK802jaNm7cLDd3XIactSSJHDl31b3Xa3hgGkM3Wg6iTI90V3QVMuf1Rpmy2D0oS4+7O60ndmYInKD3cK3li2ty2HOZOvfpFeApIMjw869X6B7Za5bC3CJ3iB2xAk9prSEr4MM+JR5iam7ZG+o4KNOE0ctyorQzJPGu3LXKrZzkjNBnwp9Dq05U+y/A60qESMYqo6W7NXFYO/YYeujR2MBvKR2hgDVwRlQl0bq+FCA+ScG8meyirVzqR+0/zou9s2XuMkqhZiN+AAJJAHHzioruBRI65jrHPjPIa0CA/SndAiQVI7oZtPOhcoidOY7BpRmIQoQoBzzEjMiTnHnTrGyWcnfhJAImJIBgwB3jzFJgGbIxIS3IBaWIAjl55+HCj7tvEMpZuovKesfD5E+FcwLrYQi3nzdsgMqr8ftknQ73boo7l+tSMsbWEUZnvkxPhwHhTL+MCkBQN05Mc/efa17qqMOWLB2OXM8eztHuqTFX1YbokxGnl8KYgnF2A8bxMAz25ZNHIFYPhUJvqghRoeGkjiTxJU0Ncvk5MdI+EeOVDm9yH5iKkZLfuFte7iBlmMtTQhME8pkcNdRHKk7HifCoGIpgPa5ypVEFJ0BPhSoAtsPQ63uuQeGlPwrUHik6xjwq2QgnFY0RAzoLD390yKGJropWNIt7d0Z/hbUcu2laZd4B8wDzj8iqy3dIohTvEcx7xyqWirPdejBF3DYe4yw/oxkc1A0B7yADVjtDELatkqd3iSBwFebdDOkhSy+Fc6KxssdSDqhPMTl2ZVaYnE+hsqQc3YELqAE60xymK4cv0y2+zvxYvmQ3J+aot71uAbl4EuRkGaSIGhjjGeWkVjDjN643IEx26/Q+VG4jbn6QjqSN8LKkHLe+VZ6NIPAqw5EH/wB+dTGnaNJQljdSKW1tm4jN1jBLd4kmtf8AZxstsVihfcn0VgqxM5s+ZVRPCRJ7ABxrC4mx946iNSfDX51tehHS5cLaFi4YQlirBc1YnMNzB4Hhxruri0ea78noPSQgODbneIJb1TMGAQY3gdeNZnbSFrZGZYldZ0nPM1mdpdL75vfcAEMYAK728SYEDWe6tdsPBYgobmLI9IdEAACDtj2z4xlVXSOjDK3tA7OFgbzaASZ7q1PRFj6BTEHM+bSD76CXZvpnFoAlCfvGjILrud7CB3E9lX72vRKFQaZDsFGNeTTUSX7TW4TpBZKfeNusNRBPiIGlWNnFqRIYMp0M/GvJsXt/D2T94+834E6zeQrJ7c6XYgnes2hZXm2bHwEBa0aON0fRjIGzBqFzHrZcjXgnR77VMTbYDEZp+NFO8P4Set4GvTNi9PbN8ALfsXCfZJNt/FWzmkBshiRFUfSnags4a9dJgW7bt4xl74qUY9DyB5Ag1ivtC6R2ktehJBZ4ldYUZyR2kD30wPKMOl+9G4CYy32P/kf/ABFFpsdEk3GLHkMl8eJ86ZittO2S9UczlVY+KVjDNvnlOXlUtklnitrIuSQIG7PICcp5Z8KqsTtCSsEkzrwzBER4ihr9kHMgL3VEygDIRmM/EUUBJisSxMEk+X/quWoAyAnma7Fd3uf5+lAEjEAS5y/OgoW7tAaIvifpQtxi7E/mKjZIoAkVyTrU7PQ6mNK7UjJRdj2Qf3s/7UlvOTC+4AfKlZw5bTTn9Ke98IN1NeJ/OtADzdCesxZj5ClVc1cooQS2I8qiF+ajanWru7lAz48fCqAeUBzqEMdKle6OFMDRpSA5unlXQSKRauHOgCywl7eKmYZTIPaK1+welFqziRdxJfqW2VdxZ6zEDnkIBrz5GINT38QWiTMcePieNS4JyT9GiyNRaR6Ttrp5hbvq2ST+I20DeczWfG3sNM+gzz9leP8AFWTmkTT2rslTkvJrP+qFC7tu2F4DqW8qzTQW6oYlsgNczwWpMFgXuRuqQD7RyUczJ18K12zcZh8GIsqbl05FyJYniFA9Vezs4069AqfYf0H6Ovh2N64ALhEKNTbB1M8GIyy0BPOtBtDaKWwRvqpj1jnu9w4n3VksTtTEXB1mW0nHn5fWq1rtsdaC5/FcML4Dj4A0tvlmqzbVUEa7A9M7lu0LVi36UiZuMIBJJO8eEmqvH7QvXj9/fY/6dvL4VnsTtckROWmXVX6n3VDbS9dyVYU/wr/f31Zi5N8stzj7VoQoAPZm3iZgedVeI2g1w5CSP4m+g8qOw+xFGd1t7sGS/U+dSXtsWrQ3Laz2DJRTJM64djEZ+JPjQzYQz1su/Xyq1xO07lzVoHJcvfQywNMu3jSYy1wW2sTbt+jGIu7n7TCR+6YkDxoB8eXYi2Dcc5k5k+JPzpmGsJcDs5JhgqqDrlJJNGLdgQsKvJch/elQWRrs+c7zk/sJ82+lEPu7hRVVVPADjwMnOage7FG4LCyCzndRQSeeVMRT4fdLJvkgFlDN+EFgCR3Ak+FW3S7B2rTfcqyLLKAWLbwWIeTxM5xlOkVQtcqK/eJGZJygSSYHLupDJ2u8qguvAy1NRPcPCmRQA9HIEUhXKmw9guctOJ5f3qRjAJoy1hQo3rnl9edPZktDLNvf/YUBevFjJ8uAoAmxWMLZDIe80Ga7Tt2O+mIjNKiMKVBLXF3l0iYzOfwB86VAAs0prlKgBUqVKgBTXa5UlqwxzAy5nIUANmnWkLGFBJ5CirNhBrLnkMh9TRoBAglUXkNfdToAa1s7jcYIOQzb6CjsHYX/AA7e9+2+Y7xwHhUAuouYE/tNpTL2OJ1JPZov1PupiLS4wJi45dvwJ+dKYdohBCAINMoZvHgPE1UK7PkokchkPGjcPsyfXPgPrQAy5jiTkJPb1m8OA8BU9nZ124Zc7s8Tm3lRS3bVkQIHdqfnQt/bJPqiO05ny09/hQBZ2cBZtdZsyPacz/YVBiukKjK2N489B4cT5VR3bpYyxk8zr/bwqLfA0osKDLuPu3D1zlyAioC401qH0hNcNIZML5OgrmutM36U0AFYV4LDgYPdAipbl6MtPj4CgBcipRjis7oCzx4+dABYSM7h3Ry9s+HCo8ZtMsu4vVQcJzPearnuTrTN6gB7XKYaVdikAq7XVQk6UUgVMzmfzpQB2xhOLZDlx8eQrt7GACE8/pQ1/EFu7lUM0hjiaSqTTkt8TkPjXXucOFOhCJA086hdq4zU0mgArC2C+QO7EkkhiJyyyBzrlRC6QIFKgCOlSpUAKnWk3jFKlQBMAF0GfM50ULc5sSa5SpgdW6eGQ7KGa+eH1NKlQAzeJPbzo+zhFynOlSoEGPc3Bp9KrruPduMDs+tKlTYA4pM9KlSGM3propUqAO71LepUqAFNcJpUqAGk1wmuUqQCpE0qVAHRU6W4Knt+RpUqAJ7tyBNBs060qVJAMmiLaACda5SpgNdzUTGuUqbA5SNKlSAlS+wBUGATJ74ilSpUAf/Z"/>
          <p:cNvSpPr>
            <a:spLocks noChangeAspect="1" noChangeArrowheads="1"/>
          </p:cNvSpPr>
          <p:nvPr/>
        </p:nvSpPr>
        <p:spPr bwMode="auto">
          <a:xfrm>
            <a:off x="117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Calibri" pitchFamily="34" charset="0"/>
            </a:endParaRPr>
          </a:p>
        </p:txBody>
      </p:sp>
      <p:sp>
        <p:nvSpPr>
          <p:cNvPr id="18437" name="CaixaDeTexto 14"/>
          <p:cNvSpPr txBox="1">
            <a:spLocks noChangeArrowheads="1"/>
          </p:cNvSpPr>
          <p:nvPr/>
        </p:nvSpPr>
        <p:spPr bwMode="auto">
          <a:xfrm>
            <a:off x="1042988" y="160338"/>
            <a:ext cx="6681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300">
                <a:solidFill>
                  <a:schemeClr val="tx2"/>
                </a:solidFill>
                <a:latin typeface="Gill Sans MT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Gill Sans MT" pitchFamily="34" charset="0"/>
              </a:defRPr>
            </a:lvl3pPr>
            <a:lvl4pPr marL="16002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0070C0"/>
                </a:solidFill>
                <a:latin typeface="Calibri" pitchFamily="34" charset="0"/>
              </a:rPr>
              <a:t>Conceito limitado de alimentação...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2666" y="1090569"/>
            <a:ext cx="42616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200" dirty="0" smtClean="0"/>
              <a:t>Reduz alimentação ao aporte de nutrientes de grupos alimentares.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 smtClean="0"/>
              <a:t>Não observa a extensão e propósito do processamento de alimentos.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 smtClean="0"/>
              <a:t>Não distingue ingredientes culinários de produtos alimentícios prontos para o consumo.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 smtClean="0"/>
              <a:t>Não considera a organização da alimentação em preparações culinárias e refeições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200" dirty="0" smtClean="0"/>
              <a:t>Ignora o Sistema Alimentar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6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8"/>
          <p:cNvSpPr txBox="1">
            <a:spLocks noChangeArrowheads="1"/>
          </p:cNvSpPr>
          <p:nvPr/>
        </p:nvSpPr>
        <p:spPr bwMode="auto">
          <a:xfrm>
            <a:off x="5205413" y="6092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363" name="CaixaDeTexto 19"/>
          <p:cNvSpPr txBox="1">
            <a:spLocks noChangeArrowheads="1"/>
          </p:cNvSpPr>
          <p:nvPr/>
        </p:nvSpPr>
        <p:spPr bwMode="auto">
          <a:xfrm>
            <a:off x="5254625" y="4178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364" name="CaixaDeTexto 21"/>
          <p:cNvSpPr txBox="1">
            <a:spLocks noChangeArrowheads="1"/>
          </p:cNvSpPr>
          <p:nvPr/>
        </p:nvSpPr>
        <p:spPr bwMode="auto">
          <a:xfrm>
            <a:off x="5164138" y="371475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365" name="CaixaDeTexto 31"/>
          <p:cNvSpPr txBox="1">
            <a:spLocks noChangeArrowheads="1"/>
          </p:cNvSpPr>
          <p:nvPr/>
        </p:nvSpPr>
        <p:spPr bwMode="auto">
          <a:xfrm>
            <a:off x="6403975" y="485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366" name="CaixaDeTexto 42"/>
          <p:cNvSpPr txBox="1">
            <a:spLocks noChangeArrowheads="1"/>
          </p:cNvSpPr>
          <p:nvPr/>
        </p:nvSpPr>
        <p:spPr bwMode="auto">
          <a:xfrm>
            <a:off x="2384425" y="2133600"/>
            <a:ext cx="197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5367" name="CaixaDeTexto 60"/>
          <p:cNvSpPr txBox="1">
            <a:spLocks noChangeArrowheads="1"/>
          </p:cNvSpPr>
          <p:nvPr/>
        </p:nvSpPr>
        <p:spPr bwMode="auto">
          <a:xfrm>
            <a:off x="2146300" y="2943225"/>
            <a:ext cx="177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>
                <a:solidFill>
                  <a:srgbClr val="FFFFFF"/>
                </a:solidFill>
                <a:latin typeface="Franklin Gothic Heavy" pitchFamily="34" charset="0"/>
              </a:rPr>
              <a:t>PARA A ALMA</a:t>
            </a:r>
          </a:p>
        </p:txBody>
      </p:sp>
      <p:sp>
        <p:nvSpPr>
          <p:cNvPr id="15368" name="CaixaDeTexto 26"/>
          <p:cNvSpPr txBox="1">
            <a:spLocks noChangeArrowheads="1"/>
          </p:cNvSpPr>
          <p:nvPr/>
        </p:nvSpPr>
        <p:spPr bwMode="auto">
          <a:xfrm>
            <a:off x="7181850" y="3392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-22225" y="74613"/>
            <a:ext cx="92964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Abordagem ampliada 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Alimentação Saudável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CaixaDeTexto 35"/>
          <p:cNvSpPr txBox="1">
            <a:spLocks noChangeArrowheads="1"/>
          </p:cNvSpPr>
          <p:nvPr/>
        </p:nvSpPr>
        <p:spPr bwMode="auto">
          <a:xfrm>
            <a:off x="2998788" y="5445125"/>
            <a:ext cx="308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pt-BR" altLang="pt-BR" b="1">
              <a:solidFill>
                <a:srgbClr val="000000"/>
              </a:solidFill>
            </a:endParaRPr>
          </a:p>
        </p:txBody>
      </p:sp>
      <p:sp>
        <p:nvSpPr>
          <p:cNvPr id="15371" name="CaixaDeTexto 37"/>
          <p:cNvSpPr txBox="1">
            <a:spLocks noChangeArrowheads="1"/>
          </p:cNvSpPr>
          <p:nvPr/>
        </p:nvSpPr>
        <p:spPr bwMode="auto">
          <a:xfrm>
            <a:off x="4625975" y="2843213"/>
            <a:ext cx="260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>
                <a:solidFill>
                  <a:srgbClr val="FFFFFF"/>
                </a:solidFill>
                <a:latin typeface="Franklin Gothic Heavy" pitchFamily="34" charset="0"/>
              </a:rPr>
              <a:t>PARA O PLANETA</a:t>
            </a:r>
          </a:p>
        </p:txBody>
      </p:sp>
      <p:sp>
        <p:nvSpPr>
          <p:cNvPr id="15372" name="Retângulo 1"/>
          <p:cNvSpPr>
            <a:spLocks noChangeArrowheads="1"/>
          </p:cNvSpPr>
          <p:nvPr/>
        </p:nvSpPr>
        <p:spPr bwMode="auto">
          <a:xfrm>
            <a:off x="3822700" y="4572000"/>
            <a:ext cx="1938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>
                <a:solidFill>
                  <a:srgbClr val="FFFFFF"/>
                </a:solidFill>
                <a:latin typeface="Franklin Gothic Heavy" pitchFamily="34" charset="0"/>
              </a:rPr>
              <a:t>PARA O CORPO</a:t>
            </a:r>
            <a:endParaRPr lang="en-US" altLang="pt-BR">
              <a:solidFill>
                <a:srgbClr val="000000"/>
              </a:solidFill>
            </a:endParaRPr>
          </a:p>
        </p:txBody>
      </p:sp>
      <p:sp>
        <p:nvSpPr>
          <p:cNvPr id="15373" name="CaixaDeTexto 61"/>
          <p:cNvSpPr txBox="1">
            <a:spLocks noChangeArrowheads="1"/>
          </p:cNvSpPr>
          <p:nvPr/>
        </p:nvSpPr>
        <p:spPr bwMode="auto">
          <a:xfrm>
            <a:off x="2320925" y="4989513"/>
            <a:ext cx="4429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rgbClr val="FFFFFF"/>
                </a:solidFill>
              </a:rPr>
              <a:t>Peso saudável</a:t>
            </a:r>
          </a:p>
          <a:p>
            <a:pPr algn="ctr"/>
            <a:r>
              <a:rPr lang="pt-BR" altLang="pt-BR" b="1">
                <a:solidFill>
                  <a:srgbClr val="FFFFFF"/>
                </a:solidFill>
              </a:rPr>
              <a:t>Menos deficiências de nutrientes</a:t>
            </a:r>
          </a:p>
          <a:p>
            <a:pPr algn="ctr"/>
            <a:r>
              <a:rPr lang="pt-BR" altLang="pt-BR" b="1">
                <a:solidFill>
                  <a:srgbClr val="FFFFFF"/>
                </a:solidFill>
              </a:rPr>
              <a:t>Menos diabetes, DCV e câncer</a:t>
            </a:r>
          </a:p>
          <a:p>
            <a:pPr algn="ctr"/>
            <a:r>
              <a:rPr lang="pt-BR" altLang="pt-BR" b="1">
                <a:solidFill>
                  <a:srgbClr val="FFFFFF"/>
                </a:solidFill>
              </a:rPr>
              <a:t>Menos tratamento médico e cirúrgico</a:t>
            </a:r>
          </a:p>
          <a:p>
            <a:pPr algn="ctr"/>
            <a:r>
              <a:rPr lang="pt-BR" altLang="pt-BR" b="1">
                <a:solidFill>
                  <a:srgbClr val="FFFFFF"/>
                </a:solidFill>
              </a:rPr>
              <a:t>Vida mais longa e com qualidade</a:t>
            </a:r>
            <a:endParaRPr lang="pt-BR" altLang="pt-BR" b="1">
              <a:solidFill>
                <a:srgbClr val="000000"/>
              </a:solidFill>
            </a:endParaRPr>
          </a:p>
        </p:txBody>
      </p:sp>
      <p:sp>
        <p:nvSpPr>
          <p:cNvPr id="21" name="Elipse 4"/>
          <p:cNvSpPr/>
          <p:nvPr/>
        </p:nvSpPr>
        <p:spPr>
          <a:xfrm>
            <a:off x="3749675" y="3101975"/>
            <a:ext cx="1500188" cy="10414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auto">
              <a:spcAft>
                <a:spcPct val="35000"/>
              </a:spcAft>
              <a:defRPr/>
            </a:pPr>
            <a:r>
              <a:rPr lang="pt-BR" sz="1400" b="1" dirty="0"/>
              <a:t>Alimentação baseada em alimentos em refeições</a:t>
            </a:r>
          </a:p>
        </p:txBody>
      </p:sp>
      <p:sp>
        <p:nvSpPr>
          <p:cNvPr id="15375" name="CaixaDeTexto 22"/>
          <p:cNvSpPr txBox="1">
            <a:spLocks noChangeArrowheads="1"/>
          </p:cNvSpPr>
          <p:nvPr/>
        </p:nvSpPr>
        <p:spPr bwMode="auto">
          <a:xfrm>
            <a:off x="5118100" y="1536700"/>
            <a:ext cx="21177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700" b="1">
                <a:solidFill>
                  <a:srgbClr val="FFFFFF"/>
                </a:solidFill>
                <a:cs typeface="Calibri" pitchFamily="34" charset="0"/>
              </a:rPr>
              <a:t>Preservação e proteção da água, do solo, do ar, da biodiversidade e da terra.</a:t>
            </a:r>
          </a:p>
          <a:p>
            <a:pPr algn="ctr"/>
            <a:r>
              <a:rPr lang="pt-BR" altLang="pt-BR" sz="1700" b="1">
                <a:solidFill>
                  <a:srgbClr val="FFFFFF"/>
                </a:solidFill>
                <a:cs typeface="Calibri" pitchFamily="34" charset="0"/>
              </a:rPr>
              <a:t>Diminuição </a:t>
            </a:r>
            <a:r>
              <a:rPr lang="pt-BR" altLang="pt-BR" sz="1700" b="1" i="1">
                <a:solidFill>
                  <a:srgbClr val="FFFFFF"/>
                </a:solidFill>
                <a:cs typeface="Calibri" pitchFamily="34" charset="0"/>
              </a:rPr>
              <a:t>da emissão de poluentes, do uso de recursos naturais, do desperdício e da produção de lixo</a:t>
            </a:r>
          </a:p>
          <a:p>
            <a:pPr algn="ctr"/>
            <a:r>
              <a:rPr lang="pt-BR" altLang="pt-BR" sz="1700" b="1" i="1">
                <a:solidFill>
                  <a:srgbClr val="FFFFFF"/>
                </a:solidFill>
                <a:latin typeface="Franklin Gothic Book" pitchFamily="34" charset="0"/>
              </a:rPr>
              <a:t>     </a:t>
            </a:r>
          </a:p>
          <a:p>
            <a:pPr algn="ctr"/>
            <a:r>
              <a:rPr lang="pt-BR" altLang="pt-BR" sz="1700" b="1">
                <a:solidFill>
                  <a:srgbClr val="000000"/>
                </a:solidFill>
              </a:rPr>
              <a:t> </a:t>
            </a:r>
          </a:p>
          <a:p>
            <a:pPr algn="ctr"/>
            <a:endParaRPr lang="pt-BR" altLang="pt-BR" sz="1700" b="1">
              <a:solidFill>
                <a:srgbClr val="000000"/>
              </a:solidFill>
            </a:endParaRPr>
          </a:p>
        </p:txBody>
      </p:sp>
      <p:grpSp>
        <p:nvGrpSpPr>
          <p:cNvPr id="15376" name="Grupo 2"/>
          <p:cNvGrpSpPr>
            <a:grpSpLocks/>
          </p:cNvGrpSpPr>
          <p:nvPr/>
        </p:nvGrpSpPr>
        <p:grpSpPr bwMode="auto">
          <a:xfrm>
            <a:off x="1119188" y="476250"/>
            <a:ext cx="7015162" cy="6192838"/>
            <a:chOff x="1104763" y="549400"/>
            <a:chExt cx="7530127" cy="6782468"/>
          </a:xfrm>
        </p:grpSpPr>
        <p:grpSp>
          <p:nvGrpSpPr>
            <p:cNvPr id="15377" name="Grupo 30"/>
            <p:cNvGrpSpPr>
              <a:grpSpLocks/>
            </p:cNvGrpSpPr>
            <p:nvPr/>
          </p:nvGrpSpPr>
          <p:grpSpPr bwMode="auto">
            <a:xfrm>
              <a:off x="1104763" y="549400"/>
              <a:ext cx="7530127" cy="6782468"/>
              <a:chOff x="1104763" y="549400"/>
              <a:chExt cx="7530127" cy="6782468"/>
            </a:xfrm>
          </p:grpSpPr>
          <p:grpSp>
            <p:nvGrpSpPr>
              <p:cNvPr id="15380" name="Grupo 32"/>
              <p:cNvGrpSpPr>
                <a:grpSpLocks/>
              </p:cNvGrpSpPr>
              <p:nvPr/>
            </p:nvGrpSpPr>
            <p:grpSpPr bwMode="auto">
              <a:xfrm>
                <a:off x="1104763" y="549400"/>
                <a:ext cx="7530127" cy="6782468"/>
                <a:chOff x="1104763" y="549400"/>
                <a:chExt cx="7530127" cy="6782468"/>
              </a:xfrm>
            </p:grpSpPr>
            <p:graphicFrame>
              <p:nvGraphicFramePr>
                <p:cNvPr id="37" name="Diagrama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13324217"/>
                    </p:ext>
                  </p:extLst>
                </p:nvPr>
              </p:nvGraphicFramePr>
              <p:xfrm>
                <a:off x="1260000" y="549400"/>
                <a:ext cx="6480000" cy="6480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39" name="Elipse 38"/>
                <p:cNvSpPr/>
                <p:nvPr/>
              </p:nvSpPr>
              <p:spPr>
                <a:xfrm>
                  <a:off x="3994805" y="3388613"/>
                  <a:ext cx="1024124" cy="1043189"/>
                </a:xfrm>
                <a:prstGeom prst="ellipse">
                  <a:avLst/>
                </a:prstGeom>
                <a:solidFill>
                  <a:srgbClr val="660033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pt-BR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84" name="CaixaDeTexto 39"/>
                <p:cNvSpPr txBox="1">
                  <a:spLocks noChangeArrowheads="1"/>
                </p:cNvSpPr>
                <p:nvPr/>
              </p:nvSpPr>
              <p:spPr bwMode="auto">
                <a:xfrm>
                  <a:off x="1104763" y="1142435"/>
                  <a:ext cx="183563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pt-BR" altLang="pt-BR" b="1">
                      <a:solidFill>
                        <a:srgbClr val="7030A0"/>
                      </a:solidFill>
                      <a:latin typeface="Arial" pitchFamily="34" charset="0"/>
                    </a:rPr>
                    <a:t>PARA A ALMA</a:t>
                  </a:r>
                </a:p>
              </p:txBody>
            </p:sp>
            <p:sp>
              <p:nvSpPr>
                <p:cNvPr id="15385" name="CaixaDeTexto 40"/>
                <p:cNvSpPr txBox="1">
                  <a:spLocks noChangeArrowheads="1"/>
                </p:cNvSpPr>
                <p:nvPr/>
              </p:nvSpPr>
              <p:spPr bwMode="auto">
                <a:xfrm>
                  <a:off x="6403494" y="1109425"/>
                  <a:ext cx="223139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/>
                  <a:r>
                    <a:rPr lang="pt-BR" altLang="pt-BR" b="1">
                      <a:solidFill>
                        <a:srgbClr val="92D050"/>
                      </a:solidFill>
                      <a:latin typeface="Arial" pitchFamily="34" charset="0"/>
                    </a:rPr>
                    <a:t>PARA O PLANETA</a:t>
                  </a:r>
                </a:p>
              </p:txBody>
            </p:sp>
            <p:sp>
              <p:nvSpPr>
                <p:cNvPr id="15386" name="Retângulo 41"/>
                <p:cNvSpPr>
                  <a:spLocks noChangeArrowheads="1"/>
                </p:cNvSpPr>
                <p:nvPr/>
              </p:nvSpPr>
              <p:spPr bwMode="auto">
                <a:xfrm>
                  <a:off x="3567332" y="6962536"/>
                  <a:ext cx="1967142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r>
                    <a:rPr lang="pt-BR" altLang="pt-BR" b="1">
                      <a:solidFill>
                        <a:srgbClr val="00B0F0"/>
                      </a:solidFill>
                      <a:latin typeface="Arial" pitchFamily="34" charset="0"/>
                    </a:rPr>
                    <a:t>PARA O CORPO</a:t>
                  </a:r>
                  <a:endParaRPr lang="en-US" altLang="pt-BR" b="1">
                    <a:solidFill>
                      <a:srgbClr val="00B0F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5381" name="CaixaDeTexto 33"/>
              <p:cNvSpPr txBox="1">
                <a:spLocks noChangeArrowheads="1"/>
              </p:cNvSpPr>
              <p:nvPr/>
            </p:nvSpPr>
            <p:spPr bwMode="auto">
              <a:xfrm>
                <a:off x="4867169" y="1633669"/>
                <a:ext cx="2108300" cy="2797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pt-BR" altLang="pt-BR" sz="1600" b="1" dirty="0">
                    <a:solidFill>
                      <a:srgbClr val="FFFFFF"/>
                    </a:solidFill>
                    <a:latin typeface="Arial" pitchFamily="34" charset="0"/>
                  </a:rPr>
                  <a:t>Proteção dos recursos naturais e da biodiversidade.</a:t>
                </a:r>
              </a:p>
              <a:p>
                <a:pPr algn="ctr"/>
                <a:r>
                  <a:rPr lang="pt-BR" altLang="pt-BR" sz="1600" b="1" dirty="0">
                    <a:solidFill>
                      <a:srgbClr val="FFFFFF"/>
                    </a:solidFill>
                    <a:latin typeface="Arial" pitchFamily="34" charset="0"/>
                  </a:rPr>
                  <a:t>Diminuição da emissão de poluentes, do desperdício e da produção de resíduos</a:t>
                </a:r>
                <a:endParaRPr lang="pt-BR" altLang="pt-BR" sz="16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5378" name="CaixaDeTexto 43"/>
            <p:cNvSpPr txBox="1">
              <a:spLocks noChangeArrowheads="1"/>
            </p:cNvSpPr>
            <p:nvPr/>
          </p:nvSpPr>
          <p:spPr bwMode="auto">
            <a:xfrm>
              <a:off x="2745677" y="4695949"/>
              <a:ext cx="3991684" cy="171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t-BR" altLang="pt-BR" sz="1600" b="1">
                  <a:solidFill>
                    <a:srgbClr val="FFFFFF"/>
                  </a:solidFill>
                  <a:latin typeface="Arial" pitchFamily="34" charset="0"/>
                </a:rPr>
                <a:t>Peso saudável</a:t>
              </a:r>
            </a:p>
            <a:p>
              <a:pPr algn="ctr"/>
              <a:r>
                <a:rPr lang="pt-BR" altLang="pt-BR" sz="1600" b="1">
                  <a:solidFill>
                    <a:srgbClr val="FFFFFF"/>
                  </a:solidFill>
                  <a:latin typeface="Arial" pitchFamily="34" charset="0"/>
                </a:rPr>
                <a:t>Menos deficiências de nutrientes</a:t>
              </a:r>
            </a:p>
            <a:p>
              <a:pPr algn="ctr"/>
              <a:r>
                <a:rPr lang="pt-BR" altLang="pt-BR" sz="1600" b="1">
                  <a:solidFill>
                    <a:srgbClr val="FFFFFF"/>
                  </a:solidFill>
                  <a:latin typeface="Arial" pitchFamily="34" charset="0"/>
                </a:rPr>
                <a:t>Menos diabetes, DCV e câncer</a:t>
              </a:r>
            </a:p>
            <a:p>
              <a:pPr algn="ctr"/>
              <a:r>
                <a:rPr lang="pt-BR" altLang="pt-BR" sz="1600" b="1">
                  <a:solidFill>
                    <a:srgbClr val="FFFFFF"/>
                  </a:solidFill>
                  <a:latin typeface="Arial" pitchFamily="34" charset="0"/>
                </a:rPr>
                <a:t>Menos tratamento médico e cirúrgico</a:t>
              </a:r>
            </a:p>
            <a:p>
              <a:pPr algn="ctr"/>
              <a:r>
                <a:rPr lang="pt-BR" altLang="pt-BR" sz="1600" b="1">
                  <a:solidFill>
                    <a:srgbClr val="FFFFFF"/>
                  </a:solidFill>
                  <a:latin typeface="Arial" pitchFamily="34" charset="0"/>
                </a:rPr>
                <a:t>Vida mais longa e com qualidade</a:t>
              </a:r>
              <a:endParaRPr lang="pt-BR" altLang="pt-BR" sz="1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379" name="CaixaDeTexto 44"/>
            <p:cNvSpPr txBox="1">
              <a:spLocks noChangeArrowheads="1"/>
            </p:cNvSpPr>
            <p:nvPr/>
          </p:nvSpPr>
          <p:spPr bwMode="auto">
            <a:xfrm>
              <a:off x="2022581" y="2372718"/>
              <a:ext cx="2098612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pt-BR" sz="1600" b="1">
                  <a:solidFill>
                    <a:schemeClr val="bg1"/>
                  </a:solidFill>
                  <a:latin typeface="Arial" pitchFamily="34" charset="0"/>
                </a:rPr>
                <a:t>Aumento do prazer ao comer, da diversidade cultural, do pertencimento e da autonomia</a:t>
              </a:r>
              <a:endParaRPr lang="en-US" altLang="pt-BR" sz="1600">
                <a:latin typeface="Arial" pitchFamily="34" charset="0"/>
              </a:endParaRPr>
            </a:p>
            <a:p>
              <a:pPr algn="ctr"/>
              <a:endParaRPr lang="en-US" altLang="pt-BR" sz="1600">
                <a:latin typeface="Arial" pitchFamily="34" charset="0"/>
              </a:endParaRPr>
            </a:p>
            <a:p>
              <a:pPr algn="ctr"/>
              <a:endParaRPr lang="en-US" altLang="pt-BR" sz="1600">
                <a:latin typeface="Arial" pitchFamily="34" charset="0"/>
              </a:endParaRPr>
            </a:p>
            <a:p>
              <a:pPr algn="ctr"/>
              <a:endParaRPr lang="en-US" altLang="pt-BR" sz="1600">
                <a:latin typeface="Arial" pitchFamily="34" charset="0"/>
              </a:endParaRPr>
            </a:p>
            <a:p>
              <a:pPr algn="ctr"/>
              <a:endParaRPr lang="en-US" altLang="pt-BR" sz="16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3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/>
          <p:cNvSpPr txBox="1">
            <a:spLocks noChangeArrowheads="1"/>
          </p:cNvSpPr>
          <p:nvPr/>
        </p:nvSpPr>
        <p:spPr bwMode="auto">
          <a:xfrm>
            <a:off x="1042988" y="1303338"/>
            <a:ext cx="71294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400" dirty="0">
                <a:cs typeface="Arial" charset="0"/>
              </a:rPr>
              <a:t> </a:t>
            </a:r>
            <a:r>
              <a:rPr lang="pt-BR" altLang="pt-BR" sz="2400" b="1" dirty="0">
                <a:solidFill>
                  <a:srgbClr val="11CFE9"/>
                </a:solidFill>
                <a:cs typeface="Arial" charset="0"/>
              </a:rPr>
              <a:t>Estrutura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Apresentação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Preâmbulo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Introdução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Capítulo 1. Princípios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Capítulo 2. A escolha dos alimentos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Capítulo 3. Dos alimentos à refeição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Capítulo 4. O ato de comer e a comensalidade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Capítulo 5. A compreensão e a superação dos obstáculos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Dez passos para uma alimentação adequada e saudável</a:t>
            </a:r>
          </a:p>
          <a:p>
            <a:pPr indent="-342900"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>
                <a:cs typeface="Arial" charset="0"/>
              </a:rPr>
              <a:t>Para saber mais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39874" r="4375" b="47040"/>
          <a:stretch>
            <a:fillRect/>
          </a:stretch>
        </p:blipFill>
        <p:spPr bwMode="auto">
          <a:xfrm>
            <a:off x="-26988" y="-26988"/>
            <a:ext cx="9201151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6" t="16081" r="1904" b="12630"/>
          <a:stretch>
            <a:fillRect/>
          </a:stretch>
        </p:blipFill>
        <p:spPr bwMode="auto">
          <a:xfrm rot="-1110775">
            <a:off x="6477000" y="1858963"/>
            <a:ext cx="182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nfoescola.com/wp-content/uploads/2010/06/s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94005"/>
            <a:ext cx="1929346" cy="7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8585" y="1249363"/>
            <a:ext cx="8339137" cy="1725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/>
              <a:t>Desafio</a:t>
            </a:r>
            <a:r>
              <a:rPr lang="pt-BR" sz="3200" b="1" dirty="0" smtClean="0"/>
              <a:t>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000" dirty="0" smtClean="0">
                <a:latin typeface="+mn-lt"/>
              </a:rPr>
              <a:t>Ir além da </a:t>
            </a:r>
            <a:r>
              <a:rPr lang="pt-BR" sz="3000" dirty="0">
                <a:latin typeface="+mn-lt"/>
              </a:rPr>
              <a:t>excelente </a:t>
            </a:r>
            <a:r>
              <a:rPr lang="pt-BR" sz="3000" dirty="0" smtClean="0">
                <a:latin typeface="+mn-lt"/>
              </a:rPr>
              <a:t>difusão e comunicação inicial. Esse é o nosso desafio!</a:t>
            </a:r>
            <a:endParaRPr lang="pt-BR" sz="3000" dirty="0">
              <a:latin typeface="+mn-lt"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39874" r="4375" b="47040"/>
          <a:stretch>
            <a:fillRect/>
          </a:stretch>
        </p:blipFill>
        <p:spPr bwMode="auto">
          <a:xfrm>
            <a:off x="-26988" y="-26988"/>
            <a:ext cx="9201151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04808" y="3193524"/>
            <a:ext cx="1911350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+mn-cs"/>
              </a:rPr>
              <a:t>Guia Alimentar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11093" y="3133070"/>
            <a:ext cx="2968625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+mn-cs"/>
              </a:rPr>
              <a:t>Promoção da Alimentação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  <a:cs typeface="+mn-cs"/>
              </a:rPr>
              <a:t>Adequada e Saudável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3301340" y="3133071"/>
            <a:ext cx="1272247" cy="323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301340" y="3594516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instrumento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2519" y="4572000"/>
            <a:ext cx="3016333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PROTAGONISMO DOS DIFERENTES ATORES SOCIAS DA POLÍTICA PUBLICA : APROPRIAÇÃO E USO DO GUIA ALIMENTAR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73669" y="4593775"/>
            <a:ext cx="3016333" cy="1754326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AMEAÇAS E DESAFIOS: GUIA ALIMENTAR TEM SENTIDO A PARTIR DE UMA PERSTECTIVA DE SISTEMA ALIMENTAR E DE POLITICAS SOCIAS DE GARANTIA DE DIREITOS.</a:t>
            </a:r>
          </a:p>
        </p:txBody>
      </p:sp>
    </p:spTree>
    <p:extLst>
      <p:ext uri="{BB962C8B-B14F-4D97-AF65-F5344CB8AC3E}">
        <p14:creationId xmlns:p14="http://schemas.microsoft.com/office/powerpoint/2010/main" val="1944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043607" y="887105"/>
            <a:ext cx="7131401" cy="18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Exemplo de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ação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de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Apoio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para Prevenção e Controle da Obesidade</a:t>
            </a:r>
          </a:p>
        </p:txBody>
      </p:sp>
      <p:sp>
        <p:nvSpPr>
          <p:cNvPr id="2" name="AutoShape 2" descr="Resultado de imagem para cuidado em saú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0770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457200" y="306387"/>
            <a:ext cx="8586788" cy="4754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Atenção integral à saúde do indivíduo com excesso de peso/ obesidade</a:t>
            </a:r>
            <a:endParaRPr lang="pt-BR" dirty="0" smtClean="0">
              <a:solidFill>
                <a:srgbClr val="002060"/>
              </a:solidFill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69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200" y="2259013"/>
            <a:ext cx="92519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000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Linha de Cuidado da Obesidade </a:t>
            </a:r>
            <a:br>
              <a:rPr lang="pt-BR" sz="3000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</a:br>
            <a:r>
              <a:rPr lang="pt-BR" sz="2000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Rede de Atenção à Saúde das Pessoas com Doenças Crônicas</a:t>
            </a:r>
          </a:p>
        </p:txBody>
      </p:sp>
      <p:pic>
        <p:nvPicPr>
          <p:cNvPr id="5325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14713"/>
            <a:ext cx="50323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1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39925"/>
            <a:ext cx="34226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8875"/>
            <a:ext cx="43592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ítulo 4"/>
          <p:cNvSpPr>
            <a:spLocks noGrp="1"/>
          </p:cNvSpPr>
          <p:nvPr>
            <p:ph type="title" idx="4294967295"/>
          </p:nvPr>
        </p:nvSpPr>
        <p:spPr>
          <a:xfrm>
            <a:off x="1344613" y="365125"/>
            <a:ext cx="7170737" cy="1325563"/>
          </a:xfrm>
        </p:spPr>
        <p:txBody>
          <a:bodyPr/>
          <a:lstStyle/>
          <a:p>
            <a:pPr eaLnBrk="1" hangingPunct="1"/>
            <a:r>
              <a:rPr lang="pt-BR" altLang="pt-BR" sz="4000" smtClean="0"/>
              <a:t>Série </a:t>
            </a:r>
            <a:r>
              <a:rPr lang="pt-BR" altLang="pt-BR" sz="4000" i="1" smtClean="0"/>
              <a:t>The Lancet </a:t>
            </a:r>
            <a:r>
              <a:rPr lang="pt-BR" altLang="pt-BR" sz="4000" smtClean="0"/>
              <a:t>Saúde no Brasil – </a:t>
            </a:r>
            <a:r>
              <a:rPr lang="pt-BR" altLang="pt-BR" sz="2000" smtClean="0"/>
              <a:t>Maio de 2011</a:t>
            </a:r>
          </a:p>
        </p:txBody>
      </p:sp>
      <p:sp>
        <p:nvSpPr>
          <p:cNvPr id="34821" name="Espaço Reservado para Conteúdo 17"/>
          <p:cNvSpPr>
            <a:spLocks noGrp="1"/>
          </p:cNvSpPr>
          <p:nvPr>
            <p:ph idx="4294967295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algn="just" eaLnBrk="1" hangingPunct="1"/>
            <a:r>
              <a:rPr lang="pt-BR" altLang="pt-BR" sz="2200" smtClean="0"/>
              <a:t>DCNT: carga e desafios atuais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57750" y="2143125"/>
            <a:ext cx="2551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  <a:cs typeface="Arial" charset="0"/>
              </a:rPr>
              <a:t>72% das mortes em 2007</a:t>
            </a:r>
          </a:p>
        </p:txBody>
      </p:sp>
      <p:sp>
        <p:nvSpPr>
          <p:cNvPr id="11" name="Seta em curva para baixo 10"/>
          <p:cNvSpPr/>
          <p:nvPr/>
        </p:nvSpPr>
        <p:spPr>
          <a:xfrm>
            <a:off x="3857625" y="2643188"/>
            <a:ext cx="1857375" cy="571500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29125" y="6099175"/>
            <a:ext cx="47863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dirty="0">
                <a:latin typeface="+mj-lt"/>
                <a:cs typeface="Arial" charset="0"/>
              </a:rPr>
              <a:t>DCV: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pt-BR" sz="1200" dirty="0">
                <a:latin typeface="+mj-lt"/>
                <a:cs typeface="Arial" charset="0"/>
              </a:rPr>
              <a:t> Mortalidade recai especialmente sobre a população de menor poder aquisitivo;</a:t>
            </a:r>
          </a:p>
          <a:p>
            <a:pPr algn="just">
              <a:buFont typeface="Courier New" pitchFamily="49" charset="0"/>
              <a:buChar char="o"/>
              <a:defRPr/>
            </a:pPr>
            <a:r>
              <a:rPr lang="pt-BR" sz="1200" dirty="0">
                <a:latin typeface="+mj-lt"/>
                <a:cs typeface="Arial" charset="0"/>
              </a:rPr>
              <a:t> Maior ônus de internações hospitalares no SUS.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57250" y="4071938"/>
            <a:ext cx="3071813" cy="5000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0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Integralidade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344816" cy="4824536"/>
          </a:xfrm>
        </p:spPr>
        <p:txBody>
          <a:bodyPr>
            <a:noAutofit/>
          </a:bodyPr>
          <a:lstStyle/>
          <a:p>
            <a:r>
              <a:rPr lang="pt-BR" sz="2000" i="1" dirty="0" smtClean="0">
                <a:solidFill>
                  <a:schemeClr val="tx1"/>
                </a:solidFill>
              </a:rPr>
              <a:t>Integralidade</a:t>
            </a:r>
            <a:r>
              <a:rPr lang="pt-BR" sz="2000" dirty="0" smtClean="0">
                <a:solidFill>
                  <a:schemeClr val="tx1"/>
                </a:solidFill>
              </a:rPr>
              <a:t>, fem. </a:t>
            </a:r>
            <a:r>
              <a:rPr lang="pt-BR" sz="2000" b="1" dirty="0" smtClean="0">
                <a:solidFill>
                  <a:schemeClr val="tx1"/>
                </a:solidFill>
              </a:rPr>
              <a:t>Princípio fundamental</a:t>
            </a:r>
            <a:r>
              <a:rPr lang="pt-BR" sz="2000" dirty="0" smtClean="0">
                <a:solidFill>
                  <a:schemeClr val="tx1"/>
                </a:solidFill>
              </a:rPr>
              <a:t> do Sistema Único de </a:t>
            </a:r>
            <a:r>
              <a:rPr lang="pt-BR" sz="2000" dirty="0" err="1" smtClean="0">
                <a:solidFill>
                  <a:schemeClr val="tx1"/>
                </a:solidFill>
              </a:rPr>
              <a:t>Saú</a:t>
            </a:r>
            <a:r>
              <a:rPr lang="pt-BR" sz="2000" dirty="0" smtClean="0">
                <a:solidFill>
                  <a:schemeClr val="tx1"/>
                </a:solidFill>
              </a:rPr>
              <a:t> de que abrange três dimensões: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 smtClean="0">
                <a:solidFill>
                  <a:schemeClr val="tx2"/>
                </a:solidFill>
              </a:rPr>
              <a:t>Abordagem integral do ser humano</a:t>
            </a:r>
            <a:r>
              <a:rPr lang="pt-BR" sz="2000" dirty="0" smtClean="0">
                <a:solidFill>
                  <a:schemeClr val="tx1"/>
                </a:solidFill>
              </a:rPr>
              <a:t>, visto em suas inseparáveis dimensões biopsicossociais;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 smtClean="0">
                <a:solidFill>
                  <a:schemeClr val="tx2"/>
                </a:solidFill>
              </a:rPr>
              <a:t>Ampliação da percepção </a:t>
            </a:r>
            <a:r>
              <a:rPr lang="pt-BR" sz="2000" dirty="0" smtClean="0">
                <a:solidFill>
                  <a:schemeClr val="tx1"/>
                </a:solidFill>
              </a:rPr>
              <a:t>dos profissionais e serviços de saúde na relação com os usuários para o acolhimento de suas histórias, condições de vida e necessidades em saúde;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u="sng" dirty="0" smtClean="0">
                <a:solidFill>
                  <a:schemeClr val="tx2"/>
                </a:solidFill>
              </a:rPr>
              <a:t>Modo de organizar a atenção à saúde</a:t>
            </a:r>
            <a:r>
              <a:rPr lang="pt-BR" sz="2000" dirty="0" smtClean="0">
                <a:solidFill>
                  <a:schemeClr val="tx1"/>
                </a:solidFill>
              </a:rPr>
              <a:t> de forma a ampliar o acesso a todos os níveis de complexidade abrangendo ações de assistência, promoção, proteção e recuperação da saúde.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(Glossário Promoção da Saúde, MS 2013)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0960" y="44624"/>
            <a:ext cx="8583488" cy="1296814"/>
          </a:xfrm>
        </p:spPr>
        <p:txBody>
          <a:bodyPr>
            <a:no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Sistema Fragmentado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Redes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Atenção à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707904" y="3439471"/>
            <a:ext cx="900303" cy="565593"/>
          </a:xfrm>
          <a:prstGeom prst="rightArrow">
            <a:avLst>
              <a:gd name="adj1" fmla="val 50000"/>
              <a:gd name="adj2" fmla="val 56250"/>
            </a:avLst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altLang="pt-BR">
              <a:solidFill>
                <a:prstClr val="black"/>
              </a:solidFill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4819710" y="2252422"/>
            <a:ext cx="3424698" cy="2970952"/>
            <a:chOff x="4003" y="1610"/>
            <a:chExt cx="2388" cy="2496"/>
          </a:xfrm>
          <a:solidFill>
            <a:schemeClr val="accent1">
              <a:lumMod val="90000"/>
            </a:schemeClr>
          </a:solidFill>
        </p:grpSpPr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5850" y="2353"/>
              <a:ext cx="541" cy="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4947" y="2652"/>
              <a:ext cx="540" cy="63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pt-BR" b="1" dirty="0" smtClean="0">
                  <a:solidFill>
                    <a:prstClr val="white"/>
                  </a:solidFill>
                </a:rPr>
                <a:t>AB</a:t>
              </a:r>
              <a:endParaRPr lang="pt-BR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4931" y="1610"/>
              <a:ext cx="540" cy="56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4374" y="3470"/>
              <a:ext cx="540" cy="60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4003" y="2353"/>
              <a:ext cx="539" cy="59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4328" y="2957"/>
              <a:ext cx="185" cy="51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5498" y="2043"/>
              <a:ext cx="371" cy="35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H="1">
              <a:off x="5831" y="3002"/>
              <a:ext cx="169" cy="48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 flipV="1">
              <a:off x="4962" y="3783"/>
              <a:ext cx="486" cy="17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513" y="2069"/>
              <a:ext cx="464" cy="334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H="1">
              <a:off x="4809" y="3217"/>
              <a:ext cx="218" cy="29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5" name="Line 23"/>
            <p:cNvSpPr>
              <a:spLocks noChangeShapeType="1"/>
            </p:cNvSpPr>
            <p:nvPr/>
          </p:nvSpPr>
          <p:spPr bwMode="auto">
            <a:xfrm>
              <a:off x="4537" y="2749"/>
              <a:ext cx="394" cy="11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5210" y="2213"/>
              <a:ext cx="0" cy="419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 flipV="1">
              <a:off x="5487" y="2766"/>
              <a:ext cx="324" cy="149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8" name="Oval 26"/>
            <p:cNvSpPr>
              <a:spLocks noChangeArrowheads="1"/>
            </p:cNvSpPr>
            <p:nvPr/>
          </p:nvSpPr>
          <p:spPr bwMode="auto">
            <a:xfrm>
              <a:off x="5487" y="3515"/>
              <a:ext cx="540" cy="59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5348" y="3282"/>
              <a:ext cx="232" cy="28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28"/>
          <p:cNvGrpSpPr>
            <a:grpSpLocks/>
          </p:cNvGrpSpPr>
          <p:nvPr/>
        </p:nvGrpSpPr>
        <p:grpSpPr bwMode="auto">
          <a:xfrm>
            <a:off x="467544" y="2227102"/>
            <a:ext cx="3271639" cy="3362138"/>
            <a:chOff x="84" y="1804"/>
            <a:chExt cx="2796" cy="1955"/>
          </a:xfrm>
          <a:solidFill>
            <a:schemeClr val="accent1"/>
          </a:solidFill>
        </p:grpSpPr>
        <p:sp>
          <p:nvSpPr>
            <p:cNvPr id="41" name="AutoShape 29"/>
            <p:cNvSpPr>
              <a:spLocks noChangeArrowheads="1"/>
            </p:cNvSpPr>
            <p:nvPr/>
          </p:nvSpPr>
          <p:spPr bwMode="auto">
            <a:xfrm>
              <a:off x="991" y="1804"/>
              <a:ext cx="1889" cy="1955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213" y="1916"/>
              <a:ext cx="1503" cy="297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78903" tIns="41030" rIns="78903" bIns="41030">
              <a:spAutoFit/>
            </a:bodyPr>
            <a:lstStyle>
              <a:lvl1pPr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663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ALTA </a:t>
              </a:r>
              <a:endParaRPr lang="en-GB" sz="1100" b="1" dirty="0" smtClean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ts val="663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COMPLEXIDADE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84" y="2555"/>
              <a:ext cx="1322" cy="282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78903" tIns="41030" rIns="78903" bIns="41030">
              <a:spAutoFit/>
            </a:bodyPr>
            <a:lstStyle>
              <a:lvl1pPr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663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MÉDIA COMPLEXIDADE</a:t>
              </a:r>
            </a:p>
          </p:txBody>
        </p:sp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84" y="3289"/>
              <a:ext cx="907" cy="341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8903" tIns="41030" rIns="78903" bIns="41030">
              <a:spAutoFit/>
            </a:bodyPr>
            <a:lstStyle>
              <a:lvl1pPr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393700" eaLnBrk="0" hangingPunct="0"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3937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392113" algn="l"/>
                  <a:tab pos="785813" algn="l"/>
                  <a:tab pos="1179513" algn="l"/>
                  <a:tab pos="1574800" algn="l"/>
                  <a:tab pos="1968500" algn="l"/>
                  <a:tab pos="2362200" algn="l"/>
                  <a:tab pos="2755900" algn="l"/>
                  <a:tab pos="3149600" algn="l"/>
                  <a:tab pos="3543300" algn="l"/>
                  <a:tab pos="3937000" algn="l"/>
                  <a:tab pos="4330700" algn="l"/>
                  <a:tab pos="4724400" algn="l"/>
                  <a:tab pos="5119688" algn="l"/>
                  <a:tab pos="5513388" algn="l"/>
                  <a:tab pos="5907088" algn="l"/>
                  <a:tab pos="6300788" algn="l"/>
                  <a:tab pos="6694488" algn="l"/>
                  <a:tab pos="7088188" algn="l"/>
                  <a:tab pos="7481888" algn="l"/>
                  <a:tab pos="7875588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663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GB" sz="1100" b="1" dirty="0">
                  <a:solidFill>
                    <a:schemeClr val="bg1"/>
                  </a:solidFill>
                </a:rPr>
                <a:t>ATENÇÃO </a:t>
              </a:r>
              <a:endParaRPr lang="en-GB" sz="1100" b="1" dirty="0" smtClean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ts val="663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en-GB" sz="1100" b="1" dirty="0" smtClean="0">
                  <a:solidFill>
                    <a:schemeClr val="bg1"/>
                  </a:solidFill>
                </a:rPr>
                <a:t>BÁSICA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 flipV="1">
              <a:off x="591" y="2364"/>
              <a:ext cx="1609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V="1">
              <a:off x="320" y="3063"/>
              <a:ext cx="2211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539061" y="5919663"/>
            <a:ext cx="792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Fontes:</a:t>
            </a:r>
          </a:p>
          <a:p>
            <a:r>
              <a:rPr lang="pt-BR" sz="1200" dirty="0" smtClean="0"/>
              <a:t>Mendes  EV. As </a:t>
            </a:r>
            <a:r>
              <a:rPr lang="pt-BR" sz="1200" dirty="0"/>
              <a:t>redes de atenção à saúde</a:t>
            </a:r>
            <a:r>
              <a:rPr lang="pt-BR" sz="1200" dirty="0" smtClean="0"/>
              <a:t>.. </a:t>
            </a:r>
            <a:r>
              <a:rPr lang="pt-BR" sz="1200" dirty="0"/>
              <a:t>Brasília: Organização Pan-Americana da Saúde, </a:t>
            </a:r>
            <a:r>
              <a:rPr lang="pt-BR" sz="1200" dirty="0" smtClean="0"/>
              <a:t>2011. </a:t>
            </a:r>
          </a:p>
          <a:p>
            <a:pPr>
              <a:spcBef>
                <a:spcPct val="0"/>
              </a:spcBef>
            </a:pPr>
            <a:r>
              <a:rPr lang="pt-BR" altLang="pt-BR" sz="1200" dirty="0" smtClean="0"/>
              <a:t>Silva </a:t>
            </a:r>
            <a:r>
              <a:rPr lang="pt-BR" altLang="pt-BR" sz="1200" dirty="0"/>
              <a:t>SF &amp;Magalhães Jr HM. Redes de atenção à </a:t>
            </a:r>
            <a:r>
              <a:rPr lang="pt-BR" altLang="pt-BR" sz="1200" dirty="0" smtClean="0"/>
              <a:t>saúde</a:t>
            </a:r>
            <a:r>
              <a:rPr lang="pt-BR" altLang="pt-BR" sz="1200" dirty="0"/>
              <a:t>: importância e conceitos. In: Silva SF. Saberes Ed. 2013.</a:t>
            </a:r>
          </a:p>
          <a:p>
            <a:endParaRPr lang="pt-BR" sz="12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743691" y="1556792"/>
            <a:ext cx="29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Organização piramidal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4932040" y="1628800"/>
            <a:ext cx="29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Organização em rede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04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628800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b="1" i="1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Linhas de Cuidado (LC)</a:t>
            </a:r>
            <a:r>
              <a:rPr lang="pt-BR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pt-BR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Definem 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a organização dos serviços e as ações que devem ser desenvolvidos nos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diferentes pontos de atenção 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de uma rede (nível primário, secundário e terciário) e nos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sistemas de apoio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, e podem utilizar de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vários tipos de estratificação 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(clínica, de risco, entre outras) para definir estas ações</a:t>
            </a:r>
            <a:r>
              <a:rPr lang="pt-BR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pt-BR" dirty="0" smtClean="0">
              <a:solidFill>
                <a:srgbClr val="002060"/>
              </a:solidFill>
              <a:ea typeface="ＭＳ Ｐゴシック" pitchFamily="34" charset="-128"/>
              <a:cs typeface="Tahoma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b="1" i="1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Por </a:t>
            </a:r>
            <a:r>
              <a:rPr lang="pt-BR" b="1" i="1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que implantar a linha de cuidado do sobrepeso e da obesidade?</a:t>
            </a:r>
          </a:p>
          <a:p>
            <a:pPr algn="just">
              <a:spcBef>
                <a:spcPts val="1200"/>
              </a:spcBef>
            </a:pPr>
            <a:r>
              <a:rPr lang="pt-BR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Para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fortalecer e qualificar a atenção</a:t>
            </a:r>
            <a:r>
              <a:rPr lang="pt-BR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à população,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garantindo acesso aos serviços 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de saúde em tempo oportuno,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ofertando infraestrutura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, bem como mobiliário e equipamentos adequados para o cuidado dos indivíduos. </a:t>
            </a:r>
            <a:endParaRPr lang="pt-BR" dirty="0" smtClean="0">
              <a:solidFill>
                <a:srgbClr val="002060"/>
              </a:solidFill>
              <a:ea typeface="ＭＳ Ｐゴシック" pitchFamily="34" charset="-128"/>
              <a:cs typeface="Tahoma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Isso 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se dará por meio de 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ações de promoção à alimentação adequada e saudável, de práticas corporais e de atividades físicas adequadas, da integralidade e da </a:t>
            </a:r>
            <a:r>
              <a:rPr lang="pt-BR" b="1" dirty="0" err="1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longitudinalidade</a:t>
            </a:r>
            <a:r>
              <a:rPr lang="pt-BR" b="1" dirty="0">
                <a:solidFill>
                  <a:srgbClr val="00B0F0"/>
                </a:solidFill>
                <a:ea typeface="ＭＳ Ｐゴシック" pitchFamily="34" charset="-128"/>
                <a:cs typeface="Tahoma" pitchFamily="34" charset="0"/>
              </a:rPr>
              <a:t> do cuidado</a:t>
            </a:r>
            <a:r>
              <a:rPr lang="pt-BR" dirty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, em todos os pontos de atenção da </a:t>
            </a:r>
            <a:r>
              <a:rPr lang="pt-BR" dirty="0" smtClean="0">
                <a:solidFill>
                  <a:srgbClr val="002060"/>
                </a:solidFill>
                <a:ea typeface="ＭＳ Ｐゴシック" pitchFamily="34" charset="-128"/>
                <a:cs typeface="Tahoma" pitchFamily="34" charset="0"/>
              </a:rPr>
              <a:t>RAS.</a:t>
            </a:r>
            <a:endParaRPr lang="pt-BR" dirty="0">
              <a:solidFill>
                <a:srgbClr val="00206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5496" y="214366"/>
            <a:ext cx="8381260" cy="1054394"/>
          </a:xfrm>
        </p:spPr>
        <p:txBody>
          <a:bodyPr>
            <a:no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 de cuidado prioritária da Rede de Atenção à Saúde das Pessoas com Doenças Crônicas no âmbito do SUS </a:t>
            </a:r>
          </a:p>
        </p:txBody>
      </p:sp>
    </p:spTree>
    <p:extLst>
      <p:ext uri="{BB962C8B-B14F-4D97-AF65-F5344CB8AC3E}">
        <p14:creationId xmlns:p14="http://schemas.microsoft.com/office/powerpoint/2010/main" val="227275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implantação </a:t>
            </a:r>
            <a:r>
              <a:rPr lang="pt-BR" smtClean="0"/>
              <a:t>da </a:t>
            </a:r>
            <a:br>
              <a:rPr lang="pt-BR" smtClean="0"/>
            </a:br>
            <a:r>
              <a:rPr lang="pt-BR" smtClean="0"/>
              <a:t>linha </a:t>
            </a:r>
            <a:r>
              <a:rPr lang="pt-BR" dirty="0" smtClean="0"/>
              <a:t>de cuidado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0911"/>
            <a:ext cx="3097184" cy="4382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fbcdn-sphotos-a-a.akamaihd.net/hphotos-ak-xpf1/v/t34.0-12/14593254_1221860421209067_1766929480_n.jpg?oh=812f9d9ace991dfc4b1ec15b2eb90b4c&amp;oe=57F824F7&amp;__gda__=1475881859_94071af5bfe85816e7c2ebdb88bc98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1802"/>
            <a:ext cx="576064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pt-BR" dirty="0" smtClean="0"/>
              <a:t>Fazer a linha de cuidado acontecer no SUS.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932685" cy="322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1043607" y="887105"/>
            <a:ext cx="7131401" cy="18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Exemplo de 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ação </a:t>
            </a: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de P</a:t>
            </a:r>
            <a:r>
              <a:rPr lang="pt-B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roteção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S PGothic" charset="0"/>
              </a:rPr>
              <a:t> para Prevenção e Controle da Obesidade</a:t>
            </a:r>
          </a:p>
        </p:txBody>
      </p:sp>
      <p:sp>
        <p:nvSpPr>
          <p:cNvPr id="2" name="AutoShape 2" descr="Resultado de imagem para legisl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3573016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t-BR" altLang="pt-BR" sz="3200" dirty="0" smtClean="0">
                <a:ea typeface="ＭＳ Ｐゴシック" pitchFamily="34" charset="-128"/>
              </a:rPr>
              <a:t>EXEMPLO:</a:t>
            </a:r>
            <a:br>
              <a:rPr lang="pt-BR" altLang="pt-BR" sz="3200" dirty="0" smtClean="0">
                <a:ea typeface="ＭＳ Ｐゴシック" pitchFamily="34" charset="-128"/>
              </a:rPr>
            </a:br>
            <a:r>
              <a:rPr lang="pt-BR" altLang="pt-BR" sz="3200" dirty="0" smtClean="0">
                <a:ea typeface="ＭＳ Ｐゴシック" pitchFamily="34" charset="-128"/>
              </a:rPr>
              <a:t>Bebidas açucaradas: Refrigerantes, sucos e refrescos</a:t>
            </a:r>
          </a:p>
        </p:txBody>
      </p:sp>
      <p:pic>
        <p:nvPicPr>
          <p:cNvPr id="33795" name="Picture 2" descr="http://resources2.news.com.au/images/2012/10/22/1226500/269978-soft-dr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259013"/>
            <a:ext cx="38893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tângulo 3"/>
          <p:cNvSpPr>
            <a:spLocks noChangeArrowheads="1"/>
          </p:cNvSpPr>
          <p:nvPr/>
        </p:nvSpPr>
        <p:spPr bwMode="auto">
          <a:xfrm>
            <a:off x="4500563" y="2060575"/>
            <a:ext cx="43926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pt-BR" altLang="pt-BR"/>
              <a:t>Tendência de aumento de consumo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/>
              <a:t>Baixa qualidade nutricional (oferta restrita à alguns tipos de açúcares, tais como sacarose e frutose)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/>
              <a:t>Não proporcionarem a mesma sensação de saciedade que alimentos sólidos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/>
              <a:t>Objeto de intensa propaganda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/>
              <a:t>Baixo custo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238750"/>
            <a:ext cx="8020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6092825"/>
            <a:ext cx="2019300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10406" cy="28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675984" cy="293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70394" y="1068933"/>
            <a:ext cx="3487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consumo de bebidas açucaradas foi identificado em 32% das </a:t>
            </a:r>
            <a:r>
              <a:rPr lang="pt-BR" dirty="0" smtClean="0"/>
              <a:t>crianças menores de dois anos estudadas </a:t>
            </a:r>
            <a:r>
              <a:rPr lang="pt-BR" dirty="0"/>
              <a:t>(IC95% 30,6–33,3)</a:t>
            </a:r>
          </a:p>
        </p:txBody>
      </p:sp>
    </p:spTree>
    <p:extLst>
      <p:ext uri="{BB962C8B-B14F-4D97-AF65-F5344CB8AC3E}">
        <p14:creationId xmlns:p14="http://schemas.microsoft.com/office/powerpoint/2010/main" val="3943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68624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Rotulagem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nutricional</a:t>
            </a:r>
            <a:r>
              <a:rPr lang="en-US" b="1" dirty="0">
                <a:solidFill>
                  <a:srgbClr val="0070C0"/>
                </a:solidFill>
              </a:rPr>
              <a:t> frontal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sz="2900" b="1" dirty="0" smtClean="0"/>
              <a:t>Advertências</a:t>
            </a:r>
            <a:r>
              <a:rPr lang="pt-BR" sz="2900" dirty="0" smtClean="0"/>
              <a:t> </a:t>
            </a:r>
            <a:r>
              <a:rPr lang="pt-BR" sz="2900" dirty="0"/>
              <a:t>visam </a:t>
            </a:r>
            <a:r>
              <a:rPr lang="pt-BR" sz="2900" b="1" dirty="0"/>
              <a:t>comunicar</a:t>
            </a:r>
            <a:r>
              <a:rPr lang="pt-BR" sz="2900" dirty="0"/>
              <a:t> de forma efetiva informações sobre </a:t>
            </a:r>
            <a:r>
              <a:rPr lang="pt-BR" sz="2900" b="1" dirty="0"/>
              <a:t>riscos </a:t>
            </a:r>
            <a:r>
              <a:rPr lang="pt-BR" sz="2900" b="1" dirty="0" smtClean="0"/>
              <a:t>potenciais.</a:t>
            </a:r>
          </a:p>
          <a:p>
            <a:pPr>
              <a:buFont typeface="Wingdings" pitchFamily="2" charset="2"/>
              <a:buChar char="ü"/>
            </a:pPr>
            <a:r>
              <a:rPr lang="pt-BR" sz="2900" dirty="0" smtClean="0"/>
              <a:t>O </a:t>
            </a:r>
            <a:r>
              <a:rPr lang="pt-BR" sz="2900" dirty="0"/>
              <a:t>uso de advertências possibilita alertar ao </a:t>
            </a:r>
            <a:r>
              <a:rPr lang="pt-BR" sz="2900" dirty="0" smtClean="0"/>
              <a:t>consumidor </a:t>
            </a:r>
            <a:r>
              <a:rPr lang="pt-BR" sz="2900" dirty="0"/>
              <a:t>de produtos alimentícios sobre a presença de alto conteúdo de nutrientes críticos, que podem vir a </a:t>
            </a:r>
            <a:r>
              <a:rPr lang="pt-BR" sz="2900" b="1" dirty="0"/>
              <a:t>negativamente afetar sua saúde</a:t>
            </a:r>
            <a:r>
              <a:rPr lang="pt-BR" sz="2900" dirty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pt-BR" sz="2900" dirty="0"/>
              <a:t>A advertência é um dos </a:t>
            </a:r>
            <a:r>
              <a:rPr lang="pt-BR" sz="2900" b="1" dirty="0"/>
              <a:t>métodos de controle/prevenção de </a:t>
            </a:r>
            <a:r>
              <a:rPr lang="pt-BR" sz="2900" b="1" dirty="0" smtClean="0"/>
              <a:t>riscos.</a:t>
            </a:r>
            <a:endParaRPr lang="pt-BR" sz="2900" dirty="0" smtClean="0"/>
          </a:p>
          <a:p>
            <a:pPr>
              <a:buFont typeface="Wingdings" pitchFamily="2" charset="2"/>
              <a:buChar char="ü"/>
            </a:pPr>
            <a:r>
              <a:rPr lang="pt-BR" sz="2900" dirty="0" smtClean="0"/>
              <a:t>A </a:t>
            </a:r>
            <a:r>
              <a:rPr lang="pt-BR" sz="2900" dirty="0"/>
              <a:t>presença de advertências nas embalagens de produtos alimentícios permitirá ao usuário consumidor a </a:t>
            </a:r>
            <a:r>
              <a:rPr lang="pt-BR" sz="2900" b="1" dirty="0"/>
              <a:t>tomada de decisão consciente </a:t>
            </a:r>
            <a:r>
              <a:rPr lang="pt-BR" sz="2900" dirty="0"/>
              <a:t>na aquisição destes produtos, levando a escolhas alimentares mais saudáveis.</a:t>
            </a:r>
          </a:p>
          <a:p>
            <a:pPr>
              <a:buFont typeface="Wingdings" pitchFamily="2" charset="2"/>
              <a:buChar char="ü"/>
            </a:pPr>
            <a:endParaRPr lang="pt-BR" sz="2900" dirty="0"/>
          </a:p>
        </p:txBody>
      </p:sp>
      <p:pic>
        <p:nvPicPr>
          <p:cNvPr id="2050" name="Picture 2" descr="Resultado de imagem para etiquetado nutricional ch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951094"/>
            <a:ext cx="2262008" cy="12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5188" y="256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100" dirty="0" err="1">
                <a:solidFill>
                  <a:srgbClr val="000066"/>
                </a:solidFill>
                <a:latin typeface="Arial Rounded MT Bold" pitchFamily="34" charset="0"/>
              </a:rPr>
              <a:t>Rotulagem</a:t>
            </a:r>
            <a:r>
              <a:rPr lang="en-GB" sz="3100" dirty="0">
                <a:solidFill>
                  <a:srgbClr val="000066"/>
                </a:solidFill>
                <a:latin typeface="Arial Rounded MT Bold" pitchFamily="34" charset="0"/>
              </a:rPr>
              <a:t> Nutritional de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alimentos</a:t>
            </a:r>
            <a:r>
              <a:rPr lang="en-GB" dirty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GB" dirty="0">
                <a:solidFill>
                  <a:srgbClr val="000066"/>
                </a:solidFill>
                <a:latin typeface="Arial Rounded MT Bold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6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err="1">
                <a:solidFill>
                  <a:srgbClr val="000066"/>
                </a:solidFill>
                <a:latin typeface="Arial Rounded MT Bold" pitchFamily="34" charset="0"/>
              </a:rPr>
              <a:t>Rotulagem</a:t>
            </a:r>
            <a:r>
              <a:rPr lang="en-GB" sz="3100" dirty="0">
                <a:solidFill>
                  <a:srgbClr val="000066"/>
                </a:solidFill>
                <a:latin typeface="Arial Rounded MT Bold" pitchFamily="34" charset="0"/>
              </a:rPr>
              <a:t> Nutritional de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alimentos</a:t>
            </a:r>
            <a:r>
              <a:rPr lang="en-GB" sz="3100" dirty="0" smtClean="0">
                <a:solidFill>
                  <a:srgbClr val="000066"/>
                </a:solidFill>
                <a:latin typeface="Arial Rounded MT Bold" pitchFamily="34" charset="0"/>
              </a:rPr>
              <a:t>: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elementos</a:t>
            </a:r>
            <a:r>
              <a:rPr lang="en-GB" sz="3100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para</a:t>
            </a:r>
            <a:r>
              <a:rPr lang="en-GB" sz="3100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considerar</a:t>
            </a:r>
            <a:r>
              <a:rPr lang="en-GB" sz="3100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em</a:t>
            </a:r>
            <a:r>
              <a:rPr lang="en-GB" sz="3100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uma</a:t>
            </a:r>
            <a:r>
              <a:rPr lang="en-GB" sz="3100" dirty="0" smtClean="0">
                <a:solidFill>
                  <a:srgbClr val="000066"/>
                </a:solidFill>
                <a:latin typeface="Arial Rounded MT Bold" pitchFamily="34" charset="0"/>
              </a:rPr>
              <a:t> </a:t>
            </a:r>
            <a:r>
              <a:rPr lang="en-GB" sz="3100" dirty="0" err="1" smtClean="0">
                <a:solidFill>
                  <a:srgbClr val="000066"/>
                </a:solidFill>
                <a:latin typeface="Arial Rounded MT Bold" pitchFamily="34" charset="0"/>
              </a:rPr>
              <a:t>revisão</a:t>
            </a:r>
            <a:r>
              <a:rPr lang="en-GB" dirty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GB" dirty="0">
                <a:solidFill>
                  <a:srgbClr val="000066"/>
                </a:solidFill>
                <a:latin typeface="Arial Rounded MT Bold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Rotulagem</a:t>
            </a:r>
            <a:r>
              <a:rPr lang="en-US" dirty="0" smtClean="0"/>
              <a:t> </a:t>
            </a:r>
            <a:r>
              <a:rPr lang="en-US" dirty="0" err="1"/>
              <a:t>nutricional</a:t>
            </a:r>
            <a:r>
              <a:rPr lang="en-US" dirty="0"/>
              <a:t> </a:t>
            </a:r>
            <a:r>
              <a:rPr lang="en-US" dirty="0" smtClean="0"/>
              <a:t>frontal:</a:t>
            </a:r>
            <a:endParaRPr lang="pt-BR" dirty="0"/>
          </a:p>
        </p:txBody>
      </p:sp>
      <p:pic>
        <p:nvPicPr>
          <p:cNvPr id="1026" name="Picture 2" descr="Resultado de imagem para rotulagem nutricional fro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1"/>
            <a:ext cx="2664296" cy="13321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emáforo nutricional eq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96" y="2682718"/>
            <a:ext cx="2977360" cy="13681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40779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Chile: advertências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20072" y="408582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Equador: Semáforo</a:t>
            </a:r>
            <a:endParaRPr lang="pt-BR" dirty="0"/>
          </a:p>
        </p:txBody>
      </p:sp>
      <p:pic>
        <p:nvPicPr>
          <p:cNvPr id="1030" name="Picture 6" descr="Resultado de imagem para Guideline Daily Amou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3" y="4653136"/>
            <a:ext cx="3248705" cy="14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Guideline Daily Amou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87355"/>
            <a:ext cx="3272126" cy="13339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115616" y="6237312"/>
            <a:ext cx="665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UK voluntária: </a:t>
            </a:r>
            <a:r>
              <a:rPr lang="pt-BR" dirty="0"/>
              <a:t>de </a:t>
            </a:r>
            <a:r>
              <a:rPr lang="pt-BR" i="1" dirty="0" err="1"/>
              <a:t>Guideline</a:t>
            </a:r>
            <a:r>
              <a:rPr lang="pt-BR" i="1" dirty="0"/>
              <a:t> Daily </a:t>
            </a:r>
            <a:r>
              <a:rPr lang="pt-BR" i="1" dirty="0" err="1"/>
              <a:t>Amounts</a:t>
            </a:r>
            <a:r>
              <a:rPr lang="pt-BR" dirty="0"/>
              <a:t> (GDA), </a:t>
            </a:r>
            <a:r>
              <a:rPr lang="pt-BR" dirty="0" smtClean="0"/>
              <a:t> com ou sem cores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49500"/>
            <a:ext cx="8886825" cy="4105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205538" y="5805488"/>
            <a:ext cx="1081087" cy="2889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pt-BR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38916" name="Picture 3" descr="C:\Users\lenildo.moura\AppData\Local\Microsoft\Windows\Temporary Internet Files\Content.Outlook\5GNU4SK7\plano_dcn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-46038"/>
            <a:ext cx="37211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nova agenda do Ministério da Saúde para obesidade (2017...)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0" y="1988840"/>
            <a:ext cx="7323499" cy="39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baixo 5"/>
          <p:cNvSpPr/>
          <p:nvPr/>
        </p:nvSpPr>
        <p:spPr>
          <a:xfrm>
            <a:off x="1465412" y="3140968"/>
            <a:ext cx="432048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4199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5548389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</a:t>
            </a:r>
            <a:r>
              <a:rPr lang="pt-BR" sz="2400" dirty="0" smtClean="0"/>
              <a:t>Dados da Vigilância apontam que é uma </a:t>
            </a:r>
            <a:r>
              <a:rPr lang="pt-BR" sz="2400" b="1" dirty="0" smtClean="0"/>
              <a:t>meta inatingível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- </a:t>
            </a:r>
            <a:r>
              <a:rPr lang="pt-BR" sz="2400" b="1" dirty="0" smtClean="0"/>
              <a:t>Como?</a:t>
            </a:r>
            <a:r>
              <a:rPr lang="pt-BR" sz="2400" dirty="0" smtClean="0"/>
              <a:t> Qual política </a:t>
            </a:r>
            <a:r>
              <a:rPr lang="pt-BR" sz="2400" dirty="0" err="1" smtClean="0"/>
              <a:t>Intersetorial</a:t>
            </a:r>
            <a:r>
              <a:rPr lang="pt-BR" sz="2400" dirty="0" smtClean="0"/>
              <a:t> está sendo articulada?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939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baixo 4"/>
          <p:cNvSpPr/>
          <p:nvPr/>
        </p:nvSpPr>
        <p:spPr>
          <a:xfrm>
            <a:off x="2411760" y="3140968"/>
            <a:ext cx="432048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692696"/>
            <a:ext cx="75533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95734" y="5332566"/>
            <a:ext cx="5256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COMO?</a:t>
            </a:r>
          </a:p>
          <a:p>
            <a:r>
              <a:rPr lang="pt-BR" b="1" dirty="0"/>
              <a:t>Qual é a abordagem </a:t>
            </a:r>
            <a:r>
              <a:rPr lang="pt-BR" b="1" dirty="0" smtClean="0"/>
              <a:t>proposta em </a:t>
            </a:r>
            <a:r>
              <a:rPr lang="pt-BR" b="1" dirty="0"/>
              <a:t>relação aos Determinantes Sociais do consumo alimentar?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301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baixo 4"/>
          <p:cNvSpPr/>
          <p:nvPr/>
        </p:nvSpPr>
        <p:spPr>
          <a:xfrm>
            <a:off x="2411760" y="3717032"/>
            <a:ext cx="432048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5723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73510" y="5844413"/>
            <a:ext cx="5550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COMO?</a:t>
            </a:r>
          </a:p>
          <a:p>
            <a:pPr marL="285750" indent="-285750">
              <a:buFontTx/>
              <a:buChar char="-"/>
            </a:pPr>
            <a:r>
              <a:rPr lang="pt-BR" b="1" dirty="0" smtClean="0"/>
              <a:t>Qual é a abordagem proposta em relação aos Determinantes Sociais do consumo alimentar?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477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chemeClr val="accent1">
              <a:alpha val="24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Precisamos saber como o MS se propõe a alcançar as metas propagandeadas 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4009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em curva para a direita 3"/>
          <p:cNvSpPr/>
          <p:nvPr/>
        </p:nvSpPr>
        <p:spPr>
          <a:xfrm>
            <a:off x="395536" y="5445224"/>
            <a:ext cx="648072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1640" y="6268670"/>
            <a:ext cx="711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 novidade anunciada com algum potencial para controle da obesidade. </a:t>
            </a:r>
          </a:p>
        </p:txBody>
      </p:sp>
    </p:spTree>
    <p:extLst>
      <p:ext uri="{BB962C8B-B14F-4D97-AF65-F5344CB8AC3E}">
        <p14:creationId xmlns:p14="http://schemas.microsoft.com/office/powerpoint/2010/main" val="15239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pt-BR" sz="4000" dirty="0" smtClean="0">
                <a:solidFill>
                  <a:schemeClr val="tx2"/>
                </a:solidFill>
              </a:rPr>
              <a:t>Prevenção e controle da obesidade: </a:t>
            </a:r>
            <a:br>
              <a:rPr lang="pt-BR" sz="4000" dirty="0" smtClean="0">
                <a:solidFill>
                  <a:schemeClr val="tx2"/>
                </a:solidFill>
              </a:rPr>
            </a:br>
            <a:r>
              <a:rPr lang="pt-BR" sz="4000" dirty="0" smtClean="0">
                <a:solidFill>
                  <a:schemeClr val="tx2"/>
                </a:solidFill>
              </a:rPr>
              <a:t>uma história a devir</a:t>
            </a:r>
            <a:r>
              <a:rPr lang="pt-BR" sz="2400" dirty="0" smtClean="0">
                <a:solidFill>
                  <a:schemeClr val="tx2"/>
                </a:solidFill>
              </a:rPr>
              <a:t/>
            </a:r>
            <a:br>
              <a:rPr lang="pt-BR" sz="2400" dirty="0" smtClean="0">
                <a:solidFill>
                  <a:schemeClr val="tx2"/>
                </a:solidFill>
              </a:rPr>
            </a:br>
            <a:r>
              <a:rPr lang="pt-BR" sz="2400" dirty="0" smtClean="0">
                <a:solidFill>
                  <a:schemeClr val="tx2"/>
                </a:solidFill>
              </a:rPr>
              <a:t>-------------------------------------------------------------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Interrupção da abordagem </a:t>
            </a:r>
            <a:r>
              <a:rPr lang="pt-BR" dirty="0" err="1" smtClean="0"/>
              <a:t>intersetorial</a:t>
            </a:r>
            <a:r>
              <a:rPr lang="pt-BR" dirty="0" smtClean="0"/>
              <a:t>: agenda de Segurança Alimentar e Nutricional muito enfraquecida no governo federal </a:t>
            </a:r>
            <a:r>
              <a:rPr lang="pt-BR" dirty="0" smtClean="0">
                <a:sym typeface="Wingdings" panose="05000000000000000000" pitchFamily="2" charset="2"/>
              </a:rPr>
              <a:t> reflexos nos Estados e Municípios</a:t>
            </a:r>
            <a:endParaRPr lang="pt-BR" dirty="0" smtClean="0"/>
          </a:p>
          <a:p>
            <a:r>
              <a:rPr lang="pt-BR" dirty="0" smtClean="0"/>
              <a:t>Risco de enfraquecimento da promoção da saúde, da atenção nutricional e do cuidado integral no SUS: congelamento dos gastos em saúde (EC 55)</a:t>
            </a:r>
          </a:p>
          <a:p>
            <a:r>
              <a:rPr lang="pt-BR" dirty="0" smtClean="0"/>
              <a:t>Agenda regulatória: rotulagem. A promessa de 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3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02089" y="796018"/>
            <a:ext cx="3830472" cy="1159024"/>
          </a:xfrm>
        </p:spPr>
        <p:txBody>
          <a:bodyPr>
            <a:normAutofit/>
          </a:bodyPr>
          <a:lstStyle/>
          <a:p>
            <a:r>
              <a:rPr lang="pt-BR" dirty="0" smtClean="0"/>
              <a:t>OBRIGADA !</a:t>
            </a:r>
            <a:endParaRPr lang="pt-BR" dirty="0"/>
          </a:p>
        </p:txBody>
      </p:sp>
      <p:sp>
        <p:nvSpPr>
          <p:cNvPr id="4" name="Subtítulo 4"/>
          <p:cNvSpPr txBox="1">
            <a:spLocks/>
          </p:cNvSpPr>
          <p:nvPr/>
        </p:nvSpPr>
        <p:spPr>
          <a:xfrm>
            <a:off x="3582512" y="3804159"/>
            <a:ext cx="34938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Patricia Jaime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constant@usp.br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97" y="5454606"/>
            <a:ext cx="1702035" cy="8667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5" y="5600321"/>
            <a:ext cx="1330941" cy="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i="1" dirty="0" smtClean="0">
                <a:solidFill>
                  <a:schemeClr val="accent2"/>
                </a:solidFill>
              </a:rPr>
              <a:t>Determinantes individuais do sobrepeso e obesidade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67212" cy="27654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sz="2400" dirty="0" smtClean="0"/>
              <a:t>Fatores genéticos e biológicos</a:t>
            </a:r>
          </a:p>
          <a:p>
            <a:pPr eaLnBrk="1" hangingPunct="1"/>
            <a:r>
              <a:rPr lang="pt-BR" altLang="pt-BR" sz="2400" dirty="0" smtClean="0"/>
              <a:t>Preferências alimentares</a:t>
            </a:r>
          </a:p>
          <a:p>
            <a:pPr eaLnBrk="1" hangingPunct="1"/>
            <a:r>
              <a:rPr lang="pt-BR" altLang="pt-BR" sz="2400" dirty="0" smtClean="0"/>
              <a:t>Hábitos  e estilo de vida</a:t>
            </a:r>
          </a:p>
          <a:p>
            <a:pPr eaLnBrk="1" hangingPunct="1"/>
            <a:r>
              <a:rPr lang="pt-BR" altLang="pt-BR" sz="2400" dirty="0" smtClean="0"/>
              <a:t>Conhecimento em nutrição e saúde</a:t>
            </a:r>
          </a:p>
          <a:p>
            <a:pPr eaLnBrk="1" hangingPunct="1"/>
            <a:r>
              <a:rPr lang="pt-BR" altLang="pt-BR" sz="2400" dirty="0" smtClean="0"/>
              <a:t>Intenções, atitudes e práticas</a:t>
            </a:r>
          </a:p>
          <a:p>
            <a:pPr eaLnBrk="1" hangingPunct="1"/>
            <a:r>
              <a:rPr lang="pt-BR" altLang="pt-BR" sz="2400" dirty="0" smtClean="0"/>
              <a:t>Expectativa de mudança</a:t>
            </a:r>
          </a:p>
          <a:p>
            <a:pPr eaLnBrk="1" hangingPunct="1"/>
            <a:r>
              <a:rPr lang="pt-BR" altLang="pt-BR" sz="2400" dirty="0" err="1" smtClean="0"/>
              <a:t>Auto-eficácia</a:t>
            </a:r>
            <a:endParaRPr lang="pt-BR" altLang="pt-BR" sz="2400" dirty="0" smtClean="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051050" y="4508500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95288" y="5373688"/>
            <a:ext cx="6408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400" dirty="0"/>
              <a:t>FOCO clássico das intervenções propostas</a:t>
            </a:r>
          </a:p>
        </p:txBody>
      </p:sp>
      <p:pic>
        <p:nvPicPr>
          <p:cNvPr id="6" name="Picture 2" descr="http://alimentacaoesaude.org/wordpress/wp-content/uploads/2010/11/Humor-e-Quadrinhos-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65777"/>
            <a:ext cx="4031779" cy="24804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i="1" dirty="0" smtClean="0">
                <a:solidFill>
                  <a:schemeClr val="accent2"/>
                </a:solidFill>
              </a:rPr>
              <a:t>Determinantes sociais </a:t>
            </a:r>
            <a:br>
              <a:rPr lang="pt-BR" altLang="pt-BR" sz="4000" i="1" dirty="0" smtClean="0">
                <a:solidFill>
                  <a:schemeClr val="accent2"/>
                </a:solidFill>
              </a:rPr>
            </a:br>
            <a:r>
              <a:rPr lang="pt-BR" altLang="pt-BR" sz="4000" i="1" dirty="0" smtClean="0">
                <a:solidFill>
                  <a:schemeClr val="accent2"/>
                </a:solidFill>
              </a:rPr>
              <a:t>do sobrepeso e obesidade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10744" cy="283691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t-BR" altLang="pt-BR" sz="2400" dirty="0" smtClean="0"/>
              <a:t>Renda</a:t>
            </a:r>
          </a:p>
          <a:p>
            <a:pPr eaLnBrk="1" hangingPunct="1"/>
            <a:r>
              <a:rPr lang="pt-BR" altLang="pt-BR" sz="2400" dirty="0" smtClean="0"/>
              <a:t>Acesso e disponibilidade de alimentos</a:t>
            </a:r>
          </a:p>
          <a:p>
            <a:pPr eaLnBrk="1" hangingPunct="1"/>
            <a:r>
              <a:rPr lang="pt-BR" altLang="pt-BR" sz="2400" dirty="0" smtClean="0">
                <a:cs typeface="Arial" charset="0"/>
              </a:rPr>
              <a:t>Publicidade </a:t>
            </a:r>
            <a:r>
              <a:rPr lang="pt-BR" altLang="pt-BR" sz="2400" dirty="0">
                <a:cs typeface="Arial" charset="0"/>
              </a:rPr>
              <a:t>de </a:t>
            </a:r>
            <a:r>
              <a:rPr lang="pt-BR" altLang="pt-BR" sz="2400" dirty="0" smtClean="0">
                <a:cs typeface="Arial" charset="0"/>
              </a:rPr>
              <a:t>alimentos</a:t>
            </a:r>
          </a:p>
          <a:p>
            <a:pPr eaLnBrk="1" hangingPunct="1"/>
            <a:r>
              <a:rPr lang="pt-BR" altLang="pt-BR" sz="2400" dirty="0" smtClean="0"/>
              <a:t>Sistema Alimentar</a:t>
            </a:r>
          </a:p>
          <a:p>
            <a:pPr eaLnBrk="1" hangingPunct="1"/>
            <a:r>
              <a:rPr lang="pt-BR" altLang="pt-BR" sz="2400" dirty="0" smtClean="0"/>
              <a:t>Cuidados em saúde: acesso e qualidade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763688" y="4653136"/>
            <a:ext cx="433388" cy="504825"/>
          </a:xfrm>
          <a:prstGeom prst="downArrow">
            <a:avLst>
              <a:gd name="adj1" fmla="val 50000"/>
              <a:gd name="adj2" fmla="val 29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95288" y="5373688"/>
            <a:ext cx="6408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pt-BR" altLang="pt-BR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7689" y="5805636"/>
            <a:ext cx="452836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sz="2400" dirty="0" smtClean="0"/>
              <a:t>AMBIENTE OBESOGÊNICO</a:t>
            </a:r>
            <a:endParaRPr lang="pt-BR" altLang="pt-BR" sz="2400" dirty="0"/>
          </a:p>
        </p:txBody>
      </p:sp>
      <p:pic>
        <p:nvPicPr>
          <p:cNvPr id="8" name="Picture 4" descr="http://3.bp.blogspot.com/-MWOoNsof9qs/VasV6EuT6aI/AAAAAAAARWI/jqKIGsxDL6o/s1600/pom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32" y="1646212"/>
            <a:ext cx="3063449" cy="373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7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pt-BR" altLang="pt-BR" sz="3200" b="1" dirty="0" smtClean="0"/>
              <a:t>Determinação Social do Sobrepeso e Obesidade</a:t>
            </a:r>
          </a:p>
        </p:txBody>
      </p:sp>
      <p:grpSp>
        <p:nvGrpSpPr>
          <p:cNvPr id="5123" name="Grupo 10"/>
          <p:cNvGrpSpPr>
            <a:grpSpLocks/>
          </p:cNvGrpSpPr>
          <p:nvPr/>
        </p:nvGrpSpPr>
        <p:grpSpPr bwMode="auto">
          <a:xfrm>
            <a:off x="-396875" y="1795463"/>
            <a:ext cx="6096000" cy="4497387"/>
            <a:chOff x="0" y="1794704"/>
            <a:chExt cx="6096000" cy="4497532"/>
          </a:xfrm>
        </p:grpSpPr>
        <p:grpSp>
          <p:nvGrpSpPr>
            <p:cNvPr id="5125" name="Grupo 6"/>
            <p:cNvGrpSpPr>
              <a:grpSpLocks/>
            </p:cNvGrpSpPr>
            <p:nvPr/>
          </p:nvGrpSpPr>
          <p:grpSpPr bwMode="auto">
            <a:xfrm>
              <a:off x="0" y="1794704"/>
              <a:ext cx="6096000" cy="4497532"/>
              <a:chOff x="251520" y="1627316"/>
              <a:chExt cx="6096000" cy="4497532"/>
            </a:xfrm>
          </p:grpSpPr>
          <p:graphicFrame>
            <p:nvGraphicFramePr>
              <p:cNvPr id="6" name="Diagrama 5"/>
              <p:cNvGraphicFramePr/>
              <p:nvPr/>
            </p:nvGraphicFramePr>
            <p:xfrm>
              <a:off x="251520" y="2060848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5132" name="Grupo 7"/>
              <p:cNvGrpSpPr>
                <a:grpSpLocks/>
              </p:cNvGrpSpPr>
              <p:nvPr/>
            </p:nvGrpSpPr>
            <p:grpSpPr bwMode="auto">
              <a:xfrm>
                <a:off x="2720492" y="1627316"/>
                <a:ext cx="1143000" cy="1143000"/>
                <a:chOff x="2946400" y="257047"/>
                <a:chExt cx="1143000" cy="1143000"/>
              </a:xfrm>
            </p:grpSpPr>
            <p:sp>
              <p:nvSpPr>
                <p:cNvPr id="9" name="Elipse 8"/>
                <p:cNvSpPr/>
                <p:nvPr/>
              </p:nvSpPr>
              <p:spPr>
                <a:xfrm>
                  <a:off x="2945991" y="257047"/>
                  <a:ext cx="1143000" cy="114303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Elipse 4"/>
                <p:cNvSpPr/>
                <p:nvPr/>
              </p:nvSpPr>
              <p:spPr>
                <a:xfrm>
                  <a:off x="3112678" y="423739"/>
                  <a:ext cx="809625" cy="80965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10160" tIns="10160" rIns="10160" bIns="10160" spcCol="1270" anchor="ctr"/>
                <a:lstStyle/>
                <a:p>
                  <a:pPr algn="ctr" defTabSz="355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pt-BR" sz="800" b="1" dirty="0"/>
                    <a:t>SISTEMAS ALIMENTARES</a:t>
                  </a:r>
                </a:p>
              </p:txBody>
            </p:sp>
          </p:grpSp>
        </p:grpSp>
        <p:sp>
          <p:nvSpPr>
            <p:cNvPr id="13" name="Elipse 12"/>
            <p:cNvSpPr/>
            <p:nvPr/>
          </p:nvSpPr>
          <p:spPr>
            <a:xfrm>
              <a:off x="4114799" y="1961396"/>
              <a:ext cx="854075" cy="67312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pt-BR" sz="1100" dirty="0" smtClean="0">
                  <a:solidFill>
                    <a:schemeClr val="bg1"/>
                  </a:solidFill>
                </a:rPr>
                <a:t>Acesso saúde</a:t>
              </a:r>
              <a:endParaRPr lang="pt-BR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1403350" y="2385273"/>
              <a:ext cx="571500" cy="5715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2998788" y="3145710"/>
              <a:ext cx="285750" cy="2857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2182813" y="4004575"/>
              <a:ext cx="285750" cy="285759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3778250" y="3814069"/>
              <a:ext cx="285750" cy="285759"/>
            </a:xfrm>
            <a:prstGeom prst="ellipse">
              <a:avLst/>
            </a:prstGeom>
            <a:solidFill>
              <a:schemeClr val="accent2">
                <a:hueOff val="0"/>
                <a:satOff val="0"/>
                <a:lumOff val="0"/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9" name="Retângulo de cantos arredondados 18"/>
          <p:cNvSpPr/>
          <p:nvPr/>
        </p:nvSpPr>
        <p:spPr bwMode="auto">
          <a:xfrm>
            <a:off x="4859338" y="1795463"/>
            <a:ext cx="3816350" cy="4010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sz="1800" b="1" u="sng" dirty="0">
                <a:solidFill>
                  <a:schemeClr val="tx1"/>
                </a:solidFill>
              </a:rPr>
              <a:t>Demanda de Ações</a:t>
            </a:r>
            <a:r>
              <a:rPr lang="pt-BR" sz="1800" u="sng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endParaRPr lang="pt-BR" sz="1800" u="sng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1800" dirty="0">
                <a:solidFill>
                  <a:schemeClr val="tx1"/>
                </a:solidFill>
              </a:rPr>
              <a:t>Perante o sistema alimentar.</a:t>
            </a:r>
          </a:p>
          <a:p>
            <a:pPr marL="342900" indent="-342900">
              <a:buFontTx/>
              <a:buChar char="-"/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1800" dirty="0"/>
              <a:t>Promoção da Alimentação Adequada e Saudável.</a:t>
            </a:r>
          </a:p>
          <a:p>
            <a:pPr marL="342900" indent="-342900">
              <a:buFontTx/>
              <a:buChar char="-"/>
              <a:defRPr/>
            </a:pPr>
            <a:endParaRPr lang="pt-BR" sz="1800" dirty="0"/>
          </a:p>
          <a:p>
            <a:pPr marL="342900" indent="-342900">
              <a:buFontTx/>
              <a:buChar char="-"/>
              <a:defRPr/>
            </a:pPr>
            <a:r>
              <a:rPr lang="pt-BR" sz="1800" dirty="0">
                <a:solidFill>
                  <a:schemeClr val="tx1"/>
                </a:solidFill>
              </a:rPr>
              <a:t>Vigilância Alimentar e Nutricional.</a:t>
            </a:r>
          </a:p>
          <a:p>
            <a:pPr marL="342900" indent="-342900">
              <a:buFontTx/>
              <a:buChar char="-"/>
              <a:defRPr/>
            </a:pPr>
            <a:endParaRPr lang="pt-BR" sz="1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1800" dirty="0"/>
              <a:t>Atenção integral à saúde.</a:t>
            </a:r>
          </a:p>
          <a:p>
            <a:pPr marL="342900" indent="-342900">
              <a:buFontTx/>
              <a:buChar char="-"/>
              <a:defRPr/>
            </a:pPr>
            <a:endParaRPr lang="pt-BR" sz="1800" dirty="0"/>
          </a:p>
          <a:p>
            <a:pPr marL="342900" indent="-342900">
              <a:buFontTx/>
              <a:buChar char="-"/>
              <a:defRPr/>
            </a:pPr>
            <a:r>
              <a:rPr lang="pt-BR" sz="1800" dirty="0">
                <a:solidFill>
                  <a:schemeClr val="tx1"/>
                </a:solidFill>
              </a:rPr>
              <a:t>Regulação e Controle.</a:t>
            </a:r>
          </a:p>
        </p:txBody>
      </p:sp>
    </p:spTree>
    <p:extLst>
      <p:ext uri="{BB962C8B-B14F-4D97-AF65-F5344CB8AC3E}">
        <p14:creationId xmlns:p14="http://schemas.microsoft.com/office/powerpoint/2010/main" val="21446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7345188" cy="2520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pt-BR" sz="4000" dirty="0" smtClean="0">
                <a:solidFill>
                  <a:srgbClr val="FF0000"/>
                </a:solidFill>
              </a:rPr>
              <a:t>NOURISHING Framework</a:t>
            </a:r>
            <a:r>
              <a:rPr lang="en-US" altLang="pt-BR" sz="4000" dirty="0" smtClean="0"/>
              <a:t> </a:t>
            </a:r>
            <a:br>
              <a:rPr lang="en-US" altLang="pt-BR" sz="4000" dirty="0" smtClean="0"/>
            </a:br>
            <a:r>
              <a:rPr lang="en-US" altLang="pt-BR" sz="2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Food Policy Framework for healthy diets and the prevention of obesity and diet-related non-communicable diseases. </a:t>
            </a:r>
            <a:br>
              <a:rPr lang="en-US" altLang="pt-BR" sz="2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pt-B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(World Cancer Research Fund International)</a:t>
            </a:r>
            <a:endParaRPr lang="pt-BR" altLang="pt-BR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3933825"/>
            <a:ext cx="7639050" cy="1962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149725"/>
            <a:ext cx="2390775" cy="419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3975" y="-57150"/>
          <a:ext cx="9036050" cy="668972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69290"/>
                <a:gridCol w="663484"/>
                <a:gridCol w="3021309"/>
                <a:gridCol w="3581967"/>
              </a:tblGrid>
              <a:tr h="437620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Domínio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endParaRPr lang="pt-BR" sz="120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Área</a:t>
                      </a:r>
                      <a:r>
                        <a:rPr lang="pt-BR" sz="1200" baseline="0" dirty="0" smtClean="0"/>
                        <a:t> de intervenção/Política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Exemplo</a:t>
                      </a:r>
                      <a:r>
                        <a:rPr lang="pt-BR" sz="1200" baseline="0" dirty="0" smtClean="0"/>
                        <a:t> de ações potenciais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681542">
                <a:tc rowSpan="6">
                  <a:txBody>
                    <a:bodyPr/>
                    <a:lstStyle/>
                    <a:p>
                      <a:r>
                        <a:rPr lang="pt-BR" sz="1400" b="1" dirty="0" smtClean="0"/>
                        <a:t>Ambiente alimentar</a:t>
                      </a:r>
                      <a:endParaRPr lang="pt-BR" sz="1400" b="1" dirty="0"/>
                    </a:p>
                  </a:txBody>
                  <a:tcPr marL="91435" marR="91435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Normas e regulamentações sobre rotulagem nutricional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Ex, listas de nutrientes nas embalagens alimentares; menus, etiquetas de prateleira ; normas sobre as alegações nutricionais e de saúde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6401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Oferta de alimentos saudáveis, com padrões definidos,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em programas</a:t>
                      </a:r>
                      <a:r>
                        <a:rPr lang="pt-PT" sz="1200" baseline="0" dirty="0" smtClean="0"/>
                        <a:t> públicos e </a:t>
                      </a:r>
                      <a:r>
                        <a:rPr lang="pt-PT" sz="1200" dirty="0" smtClean="0"/>
                        <a:t>outras configurações/locais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Ex, programas</a:t>
                      </a:r>
                      <a:r>
                        <a:rPr lang="pt-PT" sz="1200" baseline="0" dirty="0" smtClean="0"/>
                        <a:t> de alimentação escolar, locais de trabalho, etc.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5001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U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Uso de estratégias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econômicas para qualificar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a disponibilidade e acesso</a:t>
                      </a:r>
                      <a:r>
                        <a:rPr lang="pt-PT" sz="1200" baseline="0" dirty="0" smtClean="0"/>
                        <a:t> a alimentos 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subsídios direcionados; impostos alimentares ligados à saúde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5626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Restrição da publicidade de alimentos e outras formas de promoção comercial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restringir a publicidade para crianças, promoções de vendas; políticas de patrocínio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4572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(Improve)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Melhora a qualidade nutricional dos alimentos disponiveis</a:t>
                      </a:r>
                      <a:r>
                        <a:rPr lang="pt-PT" sz="1200" baseline="0" dirty="0" smtClean="0"/>
                        <a:t> para consumo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reformulação nutricional de produtos</a:t>
                      </a:r>
                      <a:r>
                        <a:rPr lang="pt-PT" sz="1200" baseline="0" dirty="0" smtClean="0"/>
                        <a:t> processados, </a:t>
                      </a:r>
                      <a:r>
                        <a:rPr lang="pt-PT" sz="1200" dirty="0" smtClean="0"/>
                        <a:t>tamanho de porção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6876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(set) </a:t>
                      </a:r>
                      <a:r>
                        <a:rPr lang="pt-PT" sz="1200" dirty="0" smtClean="0"/>
                        <a:t>Estabelecimento deincentivos e regras para criar uma ambiente alimentar saudável no varejo e food service</a:t>
                      </a:r>
                      <a:endParaRPr lang="pt-BR" sz="1200" dirty="0"/>
                    </a:p>
                  </a:txBody>
                  <a:tcPr marL="91435" marR="91435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incentivos para localização de equipamentos de abastacimento em áreas carentes; padrões</a:t>
                      </a:r>
                      <a:r>
                        <a:rPr lang="pt-PT" sz="1200" baseline="0" dirty="0" smtClean="0"/>
                        <a:t> de cardapio, etc</a:t>
                      </a:r>
                      <a:endParaRPr lang="pt-BR" sz="1200" dirty="0"/>
                    </a:p>
                  </a:txBody>
                  <a:tcPr marL="91435" marR="91435" marT="45722" marB="4572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723">
                <a:tc>
                  <a:txBody>
                    <a:bodyPr/>
                    <a:lstStyle/>
                    <a:p>
                      <a:r>
                        <a:rPr lang="pt-BR" sz="1400" b="1" dirty="0" smtClean="0"/>
                        <a:t>Sistema alimentar</a:t>
                      </a:r>
                      <a:endParaRPr lang="pt-BR" sz="1400" b="1" dirty="0"/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H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(</a:t>
                      </a:r>
                      <a:r>
                        <a:rPr lang="en-US" sz="1200" dirty="0" smtClean="0"/>
                        <a:t>Harness)</a:t>
                      </a:r>
                      <a:r>
                        <a:rPr lang="pt-PT" sz="1200" dirty="0" smtClean="0"/>
                        <a:t> Aproveitamento</a:t>
                      </a:r>
                      <a:r>
                        <a:rPr lang="pt-PT" sz="1200" baseline="0" dirty="0" smtClean="0"/>
                        <a:t> de toda  c</a:t>
                      </a:r>
                      <a:r>
                        <a:rPr lang="pt-PT" sz="1200" dirty="0" smtClean="0"/>
                        <a:t>adeia do sistema</a:t>
                      </a:r>
                      <a:r>
                        <a:rPr lang="pt-PT" sz="1200" baseline="0" dirty="0" smtClean="0"/>
                        <a:t> alimentar </a:t>
                      </a:r>
                      <a:r>
                        <a:rPr lang="pt-PT" sz="1200" dirty="0" smtClean="0"/>
                        <a:t>para assegurar a coerência com a saúde</a:t>
                      </a:r>
                      <a:endParaRPr lang="pt-BR" sz="1200" dirty="0"/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incentivos à produção</a:t>
                      </a:r>
                      <a:r>
                        <a:rPr lang="pt-PT" sz="1200" baseline="0" dirty="0" smtClean="0"/>
                        <a:t> de alimentos saudáveis, sistemas curtsos de produaçao e consumo, </a:t>
                      </a:r>
                      <a:r>
                        <a:rPr lang="pt-PT" sz="1200" dirty="0" smtClean="0"/>
                        <a:t>estruturas de governança intersetorial</a:t>
                      </a:r>
                      <a:endParaRPr lang="pt-BR" sz="1200" dirty="0"/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6">
                <a:tc rowSpan="3">
                  <a:txBody>
                    <a:bodyPr/>
                    <a:lstStyle/>
                    <a:p>
                      <a:r>
                        <a:rPr lang="pt-BR" sz="1400" b="1" dirty="0" smtClean="0"/>
                        <a:t>Mudança de comportamento</a:t>
                      </a:r>
                      <a:r>
                        <a:rPr lang="pt-BR" sz="1400" b="1" baseline="0" dirty="0" smtClean="0"/>
                        <a:t> e comunicação</a:t>
                      </a:r>
                      <a:endParaRPr lang="pt-BR" sz="1400" b="1" dirty="0"/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strike="noStrike" kern="1200" baseline="0" dirty="0" err="1" smtClean="0"/>
                        <a:t>Informação</a:t>
                      </a:r>
                      <a:r>
                        <a:rPr lang="en-US" sz="1200" u="none" strike="noStrike" kern="1200" baseline="0" dirty="0" smtClean="0"/>
                        <a:t> </a:t>
                      </a:r>
                      <a:r>
                        <a:rPr lang="en-US" sz="1200" u="none" strike="noStrike" kern="1200" baseline="0" dirty="0" err="1" smtClean="0"/>
                        <a:t>sobre</a:t>
                      </a:r>
                      <a:r>
                        <a:rPr lang="en-US" sz="1200" u="none" strike="noStrike" kern="1200" baseline="0" dirty="0" smtClean="0"/>
                        <a:t> </a:t>
                      </a:r>
                      <a:r>
                        <a:rPr lang="en-US" sz="1200" u="none" strike="noStrike" kern="1200" baseline="0" dirty="0" err="1" smtClean="0"/>
                        <a:t>alimentação</a:t>
                      </a:r>
                      <a:r>
                        <a:rPr lang="en-US" sz="1200" u="none" strike="noStrike" kern="1200" baseline="0" dirty="0" smtClean="0"/>
                        <a:t> e </a:t>
                      </a:r>
                      <a:r>
                        <a:rPr lang="en-US" sz="1200" u="none" strike="noStrike" kern="1200" baseline="0" dirty="0" err="1" smtClean="0"/>
                        <a:t>nutrição</a:t>
                      </a:r>
                      <a:r>
                        <a:rPr lang="en-US" sz="1200" u="none" strike="noStrike" kern="1200" baseline="0" dirty="0" smtClean="0"/>
                        <a:t> para </a:t>
                      </a:r>
                      <a:r>
                        <a:rPr lang="pt-PT" sz="1200" dirty="0" smtClean="0"/>
                        <a:t>conscientização pública</a:t>
                      </a:r>
                      <a:endParaRPr lang="pt-BR" sz="1200" dirty="0"/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Guias alimentares,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campanhas comunitárias, etc</a:t>
                      </a:r>
                      <a:endParaRPr lang="pt-BR" sz="1200" dirty="0"/>
                    </a:p>
                  </a:txBody>
                  <a:tcPr marL="91435" marR="91435" marT="45722" marB="457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27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Nutrição e cuidado em saúde / aconselhamento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Programas de aconselhamento nutricional</a:t>
                      </a:r>
                      <a:r>
                        <a:rPr lang="pt-PT" sz="1200" baseline="0" dirty="0" smtClean="0"/>
                        <a:t> individual ou coletivos, suporte e </a:t>
                      </a:r>
                      <a:r>
                        <a:rPr lang="pt-PT" sz="1200" dirty="0" smtClean="0"/>
                        <a:t>aconselhamento por telefone;</a:t>
                      </a:r>
                      <a:r>
                        <a:rPr lang="pt-PT" sz="1200" baseline="0" dirty="0" smtClean="0"/>
                        <a:t> </a:t>
                      </a:r>
                      <a:r>
                        <a:rPr lang="pt-PT" sz="1200" dirty="0" smtClean="0"/>
                        <a:t>diretrizes clínicas, etc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  <a:tr h="6401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lang="pt-BR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(</a:t>
                      </a:r>
                      <a:r>
                        <a:rPr lang="pt-BR" sz="1200" dirty="0" err="1" smtClean="0"/>
                        <a:t>Give</a:t>
                      </a:r>
                      <a:r>
                        <a:rPr lang="pt-BR" sz="1200" dirty="0" smtClean="0"/>
                        <a:t>) Promoção</a:t>
                      </a:r>
                      <a:r>
                        <a:rPr lang="pt-BR" sz="1200" baseline="0" dirty="0" smtClean="0"/>
                        <a:t> da educação alimentar e nutricional e desenvolver </a:t>
                      </a:r>
                      <a:r>
                        <a:rPr lang="pt-PT" sz="1200" dirty="0" smtClean="0"/>
                        <a:t>competências em</a:t>
                      </a:r>
                      <a:r>
                        <a:rPr lang="pt-PT" sz="1200" baseline="0" dirty="0" smtClean="0"/>
                        <a:t> alimentaçao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  <a:tc>
                  <a:txBody>
                    <a:bodyPr/>
                    <a:lstStyle/>
                    <a:p>
                      <a:r>
                        <a:rPr lang="pt-PT" sz="1200" dirty="0" smtClean="0"/>
                        <a:t>Ex. Oficinas</a:t>
                      </a:r>
                      <a:r>
                        <a:rPr lang="pt-PT" sz="1200" baseline="0" dirty="0" smtClean="0"/>
                        <a:t> culinárias, alimentação no curriculo escolar, programas de promoção de saúde</a:t>
                      </a:r>
                      <a:endParaRPr lang="pt-BR" sz="1200" dirty="0"/>
                    </a:p>
                  </a:txBody>
                  <a:tcPr marL="91435" marR="91435"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2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62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Prevenção e Controle da Obesidade 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76878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3635896" y="1369206"/>
            <a:ext cx="4176464" cy="54762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INTERSETORIALIDADE</a:t>
            </a:r>
            <a:endParaRPr lang="pt-BR" b="1" dirty="0"/>
          </a:p>
        </p:txBody>
      </p:sp>
      <p:sp>
        <p:nvSpPr>
          <p:cNvPr id="6" name="Seta para a esquerda 5"/>
          <p:cNvSpPr/>
          <p:nvPr/>
        </p:nvSpPr>
        <p:spPr>
          <a:xfrm>
            <a:off x="1043608" y="6093296"/>
            <a:ext cx="4464496" cy="43204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INTRASETORIALIDADE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350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1796</Words>
  <Application>Microsoft Office PowerPoint</Application>
  <PresentationFormat>Apresentação na tela (4:3)</PresentationFormat>
  <Paragraphs>257</Paragraphs>
  <Slides>36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Jornada Estadual de Prevenção de Doenças Crônicas Não Transmissíveis Divisão de Doenças Crônicas do Centro de Vigilância Epidemiológica da Coordenadoria de Controle de Doenças / SES-SP</vt:lpstr>
      <vt:lpstr>Série The Lancet Saúde no Brasil – Maio de 2011</vt:lpstr>
      <vt:lpstr>Apresentação do PowerPoint</vt:lpstr>
      <vt:lpstr>Determinantes individuais do sobrepeso e obesidade</vt:lpstr>
      <vt:lpstr>Determinantes sociais  do sobrepeso e obesidade</vt:lpstr>
      <vt:lpstr>Determinação Social do Sobrepeso e Obesidade</vt:lpstr>
      <vt:lpstr>NOURISHING Framework  Food Policy Framework for healthy diets and the prevention of obesity and diet-related non-communicable diseases.  (World Cancer Research Fund International)</vt:lpstr>
      <vt:lpstr>Apresentação do PowerPoint</vt:lpstr>
      <vt:lpstr>Prevenção e Controle da Obesidade </vt:lpstr>
      <vt:lpstr>Apresentação do PowerPoint</vt:lpstr>
      <vt:lpstr>Guias Alimentares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Atenção integral à saúde do indivíduo com excesso de peso/ obesidade</vt:lpstr>
      <vt:lpstr>Integralidade</vt:lpstr>
      <vt:lpstr>Do Sistema Fragmentado às Redes de Atenção à Saúde</vt:lpstr>
      <vt:lpstr>Linha de cuidado prioritária da Rede de Atenção à Saúde das Pessoas com Doenças Crônicas no âmbito do SUS </vt:lpstr>
      <vt:lpstr>Processo de implantação da  linha de cuidado</vt:lpstr>
      <vt:lpstr>Desafio:</vt:lpstr>
      <vt:lpstr>Apresentação do PowerPoint</vt:lpstr>
      <vt:lpstr>EXEMPLO: Bebidas açucaradas: Refrigerantes, sucos e refrescos</vt:lpstr>
      <vt:lpstr>Apresentação do PowerPoint</vt:lpstr>
      <vt:lpstr>Rotulagem Nutritional de alimentos </vt:lpstr>
      <vt:lpstr>Rotulagem Nutritional de alimentos: elementos para considerar em uma revisão </vt:lpstr>
      <vt:lpstr>O nova agenda do Ministério da Saúde para obesidade (2017...)</vt:lpstr>
      <vt:lpstr>Apresentação do PowerPoint</vt:lpstr>
      <vt:lpstr>Apresentação do PowerPoint</vt:lpstr>
      <vt:lpstr>Apresentação do PowerPoint</vt:lpstr>
      <vt:lpstr>Precisamos saber como o MS se propõe a alcançar as metas propagandeadas </vt:lpstr>
      <vt:lpstr>Prevenção e controle da obesidade:  uma história a devir -------------------------------------------------------------</vt:lpstr>
      <vt:lpstr>OBRIGADA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Série The Lancet Saúde no Brasil – Maio de 2011</dc:title>
  <dc:creator>Patricia Jaime</dc:creator>
  <cp:lastModifiedBy>Mirian Matsura Shirassu</cp:lastModifiedBy>
  <cp:revision>41</cp:revision>
  <dcterms:created xsi:type="dcterms:W3CDTF">2017-08-27T14:23:12Z</dcterms:created>
  <dcterms:modified xsi:type="dcterms:W3CDTF">2017-08-29T11:12:34Z</dcterms:modified>
</cp:coreProperties>
</file>