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8" r:id="rId2"/>
    <p:sldId id="367" r:id="rId3"/>
    <p:sldId id="366" r:id="rId4"/>
    <p:sldId id="364" r:id="rId5"/>
    <p:sldId id="353" r:id="rId6"/>
    <p:sldId id="379" r:id="rId7"/>
    <p:sldId id="380" r:id="rId8"/>
    <p:sldId id="381" r:id="rId9"/>
    <p:sldId id="320" r:id="rId10"/>
    <p:sldId id="321" r:id="rId11"/>
    <p:sldId id="328" r:id="rId12"/>
    <p:sldId id="354" r:id="rId13"/>
    <p:sldId id="329" r:id="rId14"/>
    <p:sldId id="384" r:id="rId15"/>
    <p:sldId id="330" r:id="rId16"/>
    <p:sldId id="334" r:id="rId17"/>
    <p:sldId id="371" r:id="rId18"/>
    <p:sldId id="370" r:id="rId19"/>
    <p:sldId id="362" r:id="rId20"/>
    <p:sldId id="337" r:id="rId21"/>
    <p:sldId id="338" r:id="rId22"/>
    <p:sldId id="339" r:id="rId23"/>
    <p:sldId id="340" r:id="rId24"/>
    <p:sldId id="341" r:id="rId25"/>
    <p:sldId id="396" r:id="rId26"/>
    <p:sldId id="387" r:id="rId27"/>
    <p:sldId id="388" r:id="rId28"/>
    <p:sldId id="392" r:id="rId29"/>
    <p:sldId id="308" r:id="rId30"/>
    <p:sldId id="397" r:id="rId31"/>
    <p:sldId id="372" r:id="rId32"/>
    <p:sldId id="306" r:id="rId33"/>
    <p:sldId id="257" r:id="rId34"/>
  </p:sldIdLst>
  <p:sldSz cx="9144000" cy="6858000" type="screen4x3"/>
  <p:notesSz cx="6724650" cy="97742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FC1"/>
    <a:srgbClr val="E74C2D"/>
    <a:srgbClr val="B92A0D"/>
    <a:srgbClr val="3C8A76"/>
    <a:srgbClr val="6A4C7A"/>
    <a:srgbClr val="B70F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328B3-B6F6-4ADA-B3AB-76C8BE4C35EC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248EEF6-8BCA-4C8F-9CAB-E346FC3BBB33}">
      <dgm:prSet phldrT="[Texto]" custT="1"/>
      <dgm:spPr/>
      <dgm:t>
        <a:bodyPr/>
        <a:lstStyle/>
        <a:p>
          <a:r>
            <a:rPr lang="pt-BR" sz="2400" b="1" dirty="0" smtClean="0"/>
            <a:t>Formação </a:t>
          </a:r>
        </a:p>
        <a:p>
          <a:r>
            <a:rPr lang="pt-BR" sz="2400" b="1" dirty="0" smtClean="0"/>
            <a:t>de Tutores</a:t>
          </a:r>
          <a:endParaRPr lang="pt-BR" sz="2400" b="1" dirty="0"/>
        </a:p>
      </dgm:t>
    </dgm:pt>
    <dgm:pt modelId="{AAEA7BDA-8EB2-4A06-AEC1-3D0263E32587}" type="parTrans" cxnId="{B7ED40C4-AA9A-4C22-A485-F6A03E062537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89DA854F-E0E5-46BE-A857-4556E8FE92ED}" type="sibTrans" cxnId="{B7ED40C4-AA9A-4C22-A485-F6A03E062537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4DF675B8-2DE9-4899-AFA4-2DE7E44AC74A}">
      <dgm:prSet phldrT="[Texto]" custT="1"/>
      <dgm:spPr/>
      <dgm:t>
        <a:bodyPr/>
        <a:lstStyle/>
        <a:p>
          <a:r>
            <a:rPr lang="pt-BR" sz="2400" b="1" dirty="0" smtClean="0"/>
            <a:t>Oficinas de trabalho nas UBS</a:t>
          </a:r>
          <a:endParaRPr lang="pt-BR" sz="2400" b="1" dirty="0"/>
        </a:p>
      </dgm:t>
    </dgm:pt>
    <dgm:pt modelId="{7C9AF9A3-58E9-4472-8A9E-F40471C1A211}" type="parTrans" cxnId="{C874D330-A421-4510-88FE-92F5A1ACAD3B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0AACFA25-5103-4256-B627-4A6A095430E3}" type="sibTrans" cxnId="{C874D330-A421-4510-88FE-92F5A1ACAD3B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5CACBC49-97FD-4BE6-A5F6-D9A400051CD1}">
      <dgm:prSet phldrT="[Texto]" custT="1"/>
      <dgm:spPr/>
      <dgm:t>
        <a:bodyPr/>
        <a:lstStyle/>
        <a:p>
          <a:r>
            <a:rPr lang="pt-BR" sz="2400" b="1" dirty="0" smtClean="0"/>
            <a:t>Acompanhamento</a:t>
          </a:r>
          <a:endParaRPr lang="pt-BR" sz="2400" b="1" dirty="0"/>
        </a:p>
      </dgm:t>
    </dgm:pt>
    <dgm:pt modelId="{A5417888-BD4B-46EC-90C9-211227D56A56}" type="parTrans" cxnId="{E89D6414-1CFA-402C-A4AD-183ED7DDCD11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C90C23F1-B24F-4F94-AF37-09B5FEDEE45F}" type="sibTrans" cxnId="{E89D6414-1CFA-402C-A4AD-183ED7DDCD11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DDEB7564-D1FC-4C5C-AC99-248558BDEB32}">
      <dgm:prSet phldrT="[Texto]" custT="1"/>
      <dgm:spPr/>
      <dgm:t>
        <a:bodyPr/>
        <a:lstStyle/>
        <a:p>
          <a:r>
            <a:rPr lang="pt-BR" sz="2400" b="1" dirty="0" smtClean="0"/>
            <a:t>Monitoramento </a:t>
          </a:r>
          <a:endParaRPr lang="pt-BR" sz="2400" b="1" dirty="0"/>
        </a:p>
      </dgm:t>
    </dgm:pt>
    <dgm:pt modelId="{9C171004-03EE-46E8-A082-57266EC2121C}" type="parTrans" cxnId="{7B98908A-6B1B-4EE4-8AF6-0DF1D202A235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5CA942E7-E14A-4958-B7AC-179781E5C1A0}" type="sibTrans" cxnId="{7B98908A-6B1B-4EE4-8AF6-0DF1D202A235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9E84E4DE-FC8F-4A89-B48D-5D8D76089196}">
      <dgm:prSet custT="1"/>
      <dgm:spPr/>
      <dgm:t>
        <a:bodyPr/>
        <a:lstStyle/>
        <a:p>
          <a:r>
            <a:rPr lang="pt-BR" sz="2400" b="1" dirty="0" smtClean="0"/>
            <a:t>Certificação</a:t>
          </a:r>
          <a:endParaRPr lang="pt-BR" sz="2400" b="1" dirty="0"/>
        </a:p>
      </dgm:t>
    </dgm:pt>
    <dgm:pt modelId="{78550279-5301-4479-92F7-1CBDE4CD20EC}" type="parTrans" cxnId="{DA9958A3-E9B2-4456-8786-CC2685B82B76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9D3BE5DB-C871-49E3-B706-102B646A878C}" type="sibTrans" cxnId="{DA9958A3-E9B2-4456-8786-CC2685B82B76}">
      <dgm:prSet/>
      <dgm:spPr/>
      <dgm:t>
        <a:bodyPr/>
        <a:lstStyle/>
        <a:p>
          <a:endParaRPr lang="pt-BR" sz="2000" b="0">
            <a:solidFill>
              <a:srgbClr val="002060"/>
            </a:solidFill>
          </a:endParaRPr>
        </a:p>
      </dgm:t>
    </dgm:pt>
    <dgm:pt modelId="{05E6EBA8-7443-4D60-AC35-6BC402116DF8}" type="pres">
      <dgm:prSet presAssocID="{D10328B3-B6F6-4ADA-B3AB-76C8BE4C35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11D8B6-E0C4-4A36-8F46-4B7063D58EE5}" type="pres">
      <dgm:prSet presAssocID="{3248EEF6-8BCA-4C8F-9CAB-E346FC3BBB33}" presName="node" presStyleLbl="node1" presStyleIdx="0" presStyleCnt="5" custLinFactNeighborX="-450" custLinFactNeighborY="26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B1499A-6F95-4D2C-915B-78E9D01B0863}" type="pres">
      <dgm:prSet presAssocID="{89DA854F-E0E5-46BE-A857-4556E8FE92ED}" presName="sibTrans" presStyleCnt="0"/>
      <dgm:spPr/>
      <dgm:t>
        <a:bodyPr/>
        <a:lstStyle/>
        <a:p>
          <a:endParaRPr lang="pt-BR"/>
        </a:p>
      </dgm:t>
    </dgm:pt>
    <dgm:pt modelId="{A1BBF12D-36FB-4D0B-9D23-3DBCE3D73C7C}" type="pres">
      <dgm:prSet presAssocID="{4DF675B8-2DE9-4899-AFA4-2DE7E44AC7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403B4-9064-433F-AB14-A873BADE6E44}" type="pres">
      <dgm:prSet presAssocID="{0AACFA25-5103-4256-B627-4A6A095430E3}" presName="sibTrans" presStyleCnt="0"/>
      <dgm:spPr/>
      <dgm:t>
        <a:bodyPr/>
        <a:lstStyle/>
        <a:p>
          <a:endParaRPr lang="pt-BR"/>
        </a:p>
      </dgm:t>
    </dgm:pt>
    <dgm:pt modelId="{27E6BC58-25B1-43F3-9E68-D1C357271E9D}" type="pres">
      <dgm:prSet presAssocID="{5CACBC49-97FD-4BE6-A5F6-D9A400051CD1}" presName="node" presStyleLbl="node1" presStyleIdx="2" presStyleCnt="5" custScaleX="140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59B077-7C49-4B24-8258-497ED58A785A}" type="pres">
      <dgm:prSet presAssocID="{C90C23F1-B24F-4F94-AF37-09B5FEDEE45F}" presName="sibTrans" presStyleCnt="0"/>
      <dgm:spPr/>
      <dgm:t>
        <a:bodyPr/>
        <a:lstStyle/>
        <a:p>
          <a:endParaRPr lang="pt-BR"/>
        </a:p>
      </dgm:t>
    </dgm:pt>
    <dgm:pt modelId="{B230E281-1B4C-4ECA-9BE0-CE22B13190DE}" type="pres">
      <dgm:prSet presAssocID="{DDEB7564-D1FC-4C5C-AC99-248558BDEB32}" presName="node" presStyleLbl="node1" presStyleIdx="3" presStyleCnt="5" custScaleX="116020" custScaleY="103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2C06A4-7FD9-4483-89EF-484B46C15961}" type="pres">
      <dgm:prSet presAssocID="{5CA942E7-E14A-4958-B7AC-179781E5C1A0}" presName="sibTrans" presStyleCnt="0"/>
      <dgm:spPr/>
      <dgm:t>
        <a:bodyPr/>
        <a:lstStyle/>
        <a:p>
          <a:endParaRPr lang="pt-BR"/>
        </a:p>
      </dgm:t>
    </dgm:pt>
    <dgm:pt modelId="{ACD3A94F-F848-455B-8BEF-DC5568BE5084}" type="pres">
      <dgm:prSet presAssocID="{9E84E4DE-FC8F-4A89-B48D-5D8D760891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058AE4-CCFB-4840-887A-07E64AE2D798}" type="presOf" srcId="{9E84E4DE-FC8F-4A89-B48D-5D8D76089196}" destId="{ACD3A94F-F848-455B-8BEF-DC5568BE5084}" srcOrd="0" destOrd="0" presId="urn:microsoft.com/office/officeart/2005/8/layout/default#1"/>
    <dgm:cxn modelId="{E89D6414-1CFA-402C-A4AD-183ED7DDCD11}" srcId="{D10328B3-B6F6-4ADA-B3AB-76C8BE4C35EC}" destId="{5CACBC49-97FD-4BE6-A5F6-D9A400051CD1}" srcOrd="2" destOrd="0" parTransId="{A5417888-BD4B-46EC-90C9-211227D56A56}" sibTransId="{C90C23F1-B24F-4F94-AF37-09B5FEDEE45F}"/>
    <dgm:cxn modelId="{DA9958A3-E9B2-4456-8786-CC2685B82B76}" srcId="{D10328B3-B6F6-4ADA-B3AB-76C8BE4C35EC}" destId="{9E84E4DE-FC8F-4A89-B48D-5D8D76089196}" srcOrd="4" destOrd="0" parTransId="{78550279-5301-4479-92F7-1CBDE4CD20EC}" sibTransId="{9D3BE5DB-C871-49E3-B706-102B646A878C}"/>
    <dgm:cxn modelId="{FFF44DD2-148E-459D-963A-612BA7D52780}" type="presOf" srcId="{DDEB7564-D1FC-4C5C-AC99-248558BDEB32}" destId="{B230E281-1B4C-4ECA-9BE0-CE22B13190DE}" srcOrd="0" destOrd="0" presId="urn:microsoft.com/office/officeart/2005/8/layout/default#1"/>
    <dgm:cxn modelId="{B7ED40C4-AA9A-4C22-A485-F6A03E062537}" srcId="{D10328B3-B6F6-4ADA-B3AB-76C8BE4C35EC}" destId="{3248EEF6-8BCA-4C8F-9CAB-E346FC3BBB33}" srcOrd="0" destOrd="0" parTransId="{AAEA7BDA-8EB2-4A06-AEC1-3D0263E32587}" sibTransId="{89DA854F-E0E5-46BE-A857-4556E8FE92ED}"/>
    <dgm:cxn modelId="{196E333C-30D0-448F-9DE0-CFCBEC9AD7DB}" type="presOf" srcId="{3248EEF6-8BCA-4C8F-9CAB-E346FC3BBB33}" destId="{9611D8B6-E0C4-4A36-8F46-4B7063D58EE5}" srcOrd="0" destOrd="0" presId="urn:microsoft.com/office/officeart/2005/8/layout/default#1"/>
    <dgm:cxn modelId="{BE42A645-AC18-4893-85A2-34AB68F3C460}" type="presOf" srcId="{D10328B3-B6F6-4ADA-B3AB-76C8BE4C35EC}" destId="{05E6EBA8-7443-4D60-AC35-6BC402116DF8}" srcOrd="0" destOrd="0" presId="urn:microsoft.com/office/officeart/2005/8/layout/default#1"/>
    <dgm:cxn modelId="{CF9211BF-DAA9-4317-9E7E-3D1B8C408051}" type="presOf" srcId="{4DF675B8-2DE9-4899-AFA4-2DE7E44AC74A}" destId="{A1BBF12D-36FB-4D0B-9D23-3DBCE3D73C7C}" srcOrd="0" destOrd="0" presId="urn:microsoft.com/office/officeart/2005/8/layout/default#1"/>
    <dgm:cxn modelId="{158EFE35-2F8C-4080-B1F7-52144F129F15}" type="presOf" srcId="{5CACBC49-97FD-4BE6-A5F6-D9A400051CD1}" destId="{27E6BC58-25B1-43F3-9E68-D1C357271E9D}" srcOrd="0" destOrd="0" presId="urn:microsoft.com/office/officeart/2005/8/layout/default#1"/>
    <dgm:cxn modelId="{7B98908A-6B1B-4EE4-8AF6-0DF1D202A235}" srcId="{D10328B3-B6F6-4ADA-B3AB-76C8BE4C35EC}" destId="{DDEB7564-D1FC-4C5C-AC99-248558BDEB32}" srcOrd="3" destOrd="0" parTransId="{9C171004-03EE-46E8-A082-57266EC2121C}" sibTransId="{5CA942E7-E14A-4958-B7AC-179781E5C1A0}"/>
    <dgm:cxn modelId="{C874D330-A421-4510-88FE-92F5A1ACAD3B}" srcId="{D10328B3-B6F6-4ADA-B3AB-76C8BE4C35EC}" destId="{4DF675B8-2DE9-4899-AFA4-2DE7E44AC74A}" srcOrd="1" destOrd="0" parTransId="{7C9AF9A3-58E9-4472-8A9E-F40471C1A211}" sibTransId="{0AACFA25-5103-4256-B627-4A6A095430E3}"/>
    <dgm:cxn modelId="{38A483FD-4619-49DD-964B-AA5D4082A964}" type="presParOf" srcId="{05E6EBA8-7443-4D60-AC35-6BC402116DF8}" destId="{9611D8B6-E0C4-4A36-8F46-4B7063D58EE5}" srcOrd="0" destOrd="0" presId="urn:microsoft.com/office/officeart/2005/8/layout/default#1"/>
    <dgm:cxn modelId="{8F0B4EC8-C484-48DD-B55F-74F1F4932E72}" type="presParOf" srcId="{05E6EBA8-7443-4D60-AC35-6BC402116DF8}" destId="{97B1499A-6F95-4D2C-915B-78E9D01B0863}" srcOrd="1" destOrd="0" presId="urn:microsoft.com/office/officeart/2005/8/layout/default#1"/>
    <dgm:cxn modelId="{C159EB7E-65C6-4BA9-932F-5E201F146E02}" type="presParOf" srcId="{05E6EBA8-7443-4D60-AC35-6BC402116DF8}" destId="{A1BBF12D-36FB-4D0B-9D23-3DBCE3D73C7C}" srcOrd="2" destOrd="0" presId="urn:microsoft.com/office/officeart/2005/8/layout/default#1"/>
    <dgm:cxn modelId="{1DCCAABC-8EB6-44DB-89C8-1494381DC1F2}" type="presParOf" srcId="{05E6EBA8-7443-4D60-AC35-6BC402116DF8}" destId="{5F7403B4-9064-433F-AB14-A873BADE6E44}" srcOrd="3" destOrd="0" presId="urn:microsoft.com/office/officeart/2005/8/layout/default#1"/>
    <dgm:cxn modelId="{D63A897B-2F26-4C21-9589-D47511BF2882}" type="presParOf" srcId="{05E6EBA8-7443-4D60-AC35-6BC402116DF8}" destId="{27E6BC58-25B1-43F3-9E68-D1C357271E9D}" srcOrd="4" destOrd="0" presId="urn:microsoft.com/office/officeart/2005/8/layout/default#1"/>
    <dgm:cxn modelId="{3DEEDDCE-607D-40D4-9E9E-26A04380B9D1}" type="presParOf" srcId="{05E6EBA8-7443-4D60-AC35-6BC402116DF8}" destId="{F959B077-7C49-4B24-8258-497ED58A785A}" srcOrd="5" destOrd="0" presId="urn:microsoft.com/office/officeart/2005/8/layout/default#1"/>
    <dgm:cxn modelId="{EE6698FF-2507-43D8-A268-A308ECC1C0FE}" type="presParOf" srcId="{05E6EBA8-7443-4D60-AC35-6BC402116DF8}" destId="{B230E281-1B4C-4ECA-9BE0-CE22B13190DE}" srcOrd="6" destOrd="0" presId="urn:microsoft.com/office/officeart/2005/8/layout/default#1"/>
    <dgm:cxn modelId="{AB0C0569-39CB-435F-ABEA-AF80F54167E7}" type="presParOf" srcId="{05E6EBA8-7443-4D60-AC35-6BC402116DF8}" destId="{532C06A4-7FD9-4483-89EF-484B46C15961}" srcOrd="7" destOrd="0" presId="urn:microsoft.com/office/officeart/2005/8/layout/default#1"/>
    <dgm:cxn modelId="{B34F44A9-8ABF-4F55-908C-56155D3396A0}" type="presParOf" srcId="{05E6EBA8-7443-4D60-AC35-6BC402116DF8}" destId="{ACD3A94F-F848-455B-8BEF-DC5568BE508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1D8B6-E0C4-4A36-8F46-4B7063D58EE5}">
      <dsp:nvSpPr>
        <dsp:cNvPr id="0" name=""/>
        <dsp:cNvSpPr/>
      </dsp:nvSpPr>
      <dsp:spPr>
        <a:xfrm>
          <a:off x="0" y="730634"/>
          <a:ext cx="2212874" cy="1327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Formação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de Tutores</a:t>
          </a:r>
          <a:endParaRPr lang="pt-BR" sz="2400" b="1" kern="1200" dirty="0"/>
        </a:p>
      </dsp:txBody>
      <dsp:txXfrm>
        <a:off x="0" y="730634"/>
        <a:ext cx="2212874" cy="1327724"/>
      </dsp:txXfrm>
    </dsp:sp>
    <dsp:sp modelId="{A1BBF12D-36FB-4D0B-9D23-3DBCE3D73C7C}">
      <dsp:nvSpPr>
        <dsp:cNvPr id="0" name=""/>
        <dsp:cNvSpPr/>
      </dsp:nvSpPr>
      <dsp:spPr>
        <a:xfrm>
          <a:off x="2436843" y="695741"/>
          <a:ext cx="2212874" cy="1327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Oficinas de trabalho nas UBS</a:t>
          </a:r>
          <a:endParaRPr lang="pt-BR" sz="2400" b="1" kern="1200" dirty="0"/>
        </a:p>
      </dsp:txBody>
      <dsp:txXfrm>
        <a:off x="2436843" y="695741"/>
        <a:ext cx="2212874" cy="1327724"/>
      </dsp:txXfrm>
    </dsp:sp>
    <dsp:sp modelId="{27E6BC58-25B1-43F3-9E68-D1C357271E9D}">
      <dsp:nvSpPr>
        <dsp:cNvPr id="0" name=""/>
        <dsp:cNvSpPr/>
      </dsp:nvSpPr>
      <dsp:spPr>
        <a:xfrm>
          <a:off x="4871005" y="695741"/>
          <a:ext cx="3119201" cy="1327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Acompanhamento</a:t>
          </a:r>
          <a:endParaRPr lang="pt-BR" sz="2400" b="1" kern="1200" dirty="0"/>
        </a:p>
      </dsp:txBody>
      <dsp:txXfrm>
        <a:off x="4871005" y="695741"/>
        <a:ext cx="3119201" cy="1327724"/>
      </dsp:txXfrm>
    </dsp:sp>
    <dsp:sp modelId="{B230E281-1B4C-4ECA-9BE0-CE22B13190DE}">
      <dsp:nvSpPr>
        <dsp:cNvPr id="0" name=""/>
        <dsp:cNvSpPr/>
      </dsp:nvSpPr>
      <dsp:spPr>
        <a:xfrm>
          <a:off x="1495674" y="2244754"/>
          <a:ext cx="2567377" cy="1379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Monitoramento </a:t>
          </a:r>
          <a:endParaRPr lang="pt-BR" sz="2400" b="1" kern="1200" dirty="0"/>
        </a:p>
      </dsp:txBody>
      <dsp:txXfrm>
        <a:off x="1495674" y="2244754"/>
        <a:ext cx="2567377" cy="1379984"/>
      </dsp:txXfrm>
    </dsp:sp>
    <dsp:sp modelId="{ACD3A94F-F848-455B-8BEF-DC5568BE5084}">
      <dsp:nvSpPr>
        <dsp:cNvPr id="0" name=""/>
        <dsp:cNvSpPr/>
      </dsp:nvSpPr>
      <dsp:spPr>
        <a:xfrm>
          <a:off x="4284339" y="2270883"/>
          <a:ext cx="2212874" cy="1327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Certificação</a:t>
          </a:r>
          <a:endParaRPr lang="pt-BR" sz="2400" b="1" kern="1200" dirty="0"/>
        </a:p>
      </dsp:txBody>
      <dsp:txXfrm>
        <a:off x="4284339" y="2270883"/>
        <a:ext cx="2212874" cy="13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C3EF-709C-4D53-AC58-D3302BF04421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40F6C-BCBC-44A5-8D33-4D5E2B51B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6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B580C-C374-44EB-8E21-B03522438DBB}" type="slidenum">
              <a:rPr lang="en-US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0E78C-D43B-4747-9F6D-17B749CCDE1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40F6C-BCBC-44A5-8D33-4D5E2B51B0D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1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57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B2F55E-8D78-494A-851F-7D93675B074A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551431-7144-4DCF-B3A9-32F1ED96018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ude.gov.br/nutrica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04-2006/2006/Lei/L11265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ibeiro@cve.saude.sp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 descr="APRESENTAÇÃO PADRAÕ C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1" descr="arte brinde CV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26943"/>
            <a:ext cx="863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7" descr="ccd gradient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00750"/>
            <a:ext cx="10556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m 12" descr="logo  CDR governo alckmi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16563"/>
            <a:ext cx="14747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CaixaDeTexto 5"/>
          <p:cNvSpPr txBox="1">
            <a:spLocks noChangeArrowheads="1"/>
          </p:cNvSpPr>
          <p:nvPr/>
        </p:nvSpPr>
        <p:spPr bwMode="auto">
          <a:xfrm>
            <a:off x="354013" y="1412875"/>
            <a:ext cx="8501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200000"/>
              </a:lnSpc>
              <a:defRPr/>
            </a:pPr>
            <a:r>
              <a:rPr lang="pt-BR" sz="3200" dirty="0" smtClean="0"/>
              <a:t>Estratégia Amamenta e Alimenta Brasil para enfrentamento da obesidade infantil </a:t>
            </a:r>
            <a:endParaRPr lang="pt-BR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592" y="487023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" charset="0"/>
              </a:rPr>
              <a:t>Adriana Bouças Ribeiro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Century Gothic" pitchFamily="34" charset="0"/>
              </a:rPr>
              <a:t>Coordenadora Estadual das Ações de Alimentação e Nutrição</a:t>
            </a:r>
            <a:r>
              <a:rPr lang="pt-BR" altLang="pt-BR" b="1" dirty="0">
                <a:latin typeface="Century Gothic" pitchFamily="34" charset="0"/>
              </a:rPr>
              <a:t>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67412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404938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2" y="0"/>
            <a:ext cx="917804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9"/>
          <p:cNvSpPr>
            <a:spLocks noChangeArrowheads="1"/>
          </p:cNvSpPr>
          <p:nvPr/>
        </p:nvSpPr>
        <p:spPr bwMode="auto">
          <a:xfrm>
            <a:off x="36513" y="5373688"/>
            <a:ext cx="9072562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 sz="2400"/>
          </a:p>
        </p:txBody>
      </p:sp>
      <p:sp>
        <p:nvSpPr>
          <p:cNvPr id="6147" name="Retângulo 6"/>
          <p:cNvSpPr>
            <a:spLocks noChangeArrowheads="1"/>
          </p:cNvSpPr>
          <p:nvPr/>
        </p:nvSpPr>
        <p:spPr bwMode="auto">
          <a:xfrm>
            <a:off x="179388" y="1844675"/>
            <a:ext cx="4481512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altLang="pt-BR" sz="2000" dirty="0">
                <a:latin typeface="Calibri" pitchFamily="34" charset="0"/>
              </a:rPr>
              <a:t> </a:t>
            </a:r>
            <a:r>
              <a:rPr lang="pt-BR" altLang="pt-BR" sz="2200" b="1" dirty="0">
                <a:latin typeface="Calibri" pitchFamily="34" charset="0"/>
              </a:rPr>
              <a:t>Prevalências de aleitamento materno exclusivo em menores de 6 meses</a:t>
            </a:r>
            <a:r>
              <a:rPr lang="pt-BR" altLang="pt-BR" sz="2200" dirty="0">
                <a:latin typeface="Calibri" pitchFamily="34" charset="0"/>
              </a:rPr>
              <a:t>: </a:t>
            </a:r>
            <a:r>
              <a:rPr lang="pt-BR" altLang="pt-BR" sz="2200" dirty="0">
                <a:solidFill>
                  <a:srgbClr val="FF0000"/>
                </a:solidFill>
                <a:latin typeface="Calibri" pitchFamily="34" charset="0"/>
              </a:rPr>
              <a:t>41%</a:t>
            </a:r>
          </a:p>
          <a:p>
            <a:pPr algn="just">
              <a:defRPr/>
            </a:pPr>
            <a:r>
              <a:rPr lang="pt-BR" altLang="pt-BR" sz="2200" b="1" dirty="0">
                <a:latin typeface="Calibri" pitchFamily="34" charset="0"/>
              </a:rPr>
              <a:t>Mediana: 54,1 dias</a:t>
            </a:r>
          </a:p>
          <a:p>
            <a:pPr algn="just">
              <a:defRPr/>
            </a:pPr>
            <a:endParaRPr lang="pt-BR" altLang="pt-BR" sz="2200" dirty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altLang="pt-BR" sz="2200" dirty="0">
                <a:latin typeface="Calibri" pitchFamily="34" charset="0"/>
              </a:rPr>
              <a:t> </a:t>
            </a:r>
            <a:r>
              <a:rPr lang="pt-BR" altLang="pt-BR" sz="2200" b="1" dirty="0">
                <a:latin typeface="Calibri" pitchFamily="34" charset="0"/>
              </a:rPr>
              <a:t>Prevalências de aleitamento materno em menores de 12 meses</a:t>
            </a:r>
            <a:r>
              <a:rPr lang="pt-BR" altLang="pt-BR" sz="2200" dirty="0">
                <a:latin typeface="Calibri" pitchFamily="34" charset="0"/>
              </a:rPr>
              <a:t>: </a:t>
            </a:r>
            <a:r>
              <a:rPr lang="pt-BR" altLang="pt-BR" sz="2200" dirty="0">
                <a:solidFill>
                  <a:srgbClr val="FF0000"/>
                </a:solidFill>
                <a:latin typeface="Calibri" pitchFamily="34" charset="0"/>
              </a:rPr>
              <a:t>58,7%</a:t>
            </a:r>
          </a:p>
          <a:p>
            <a:pPr algn="just">
              <a:defRPr/>
            </a:pPr>
            <a:r>
              <a:rPr lang="pt-BR" altLang="pt-BR" sz="2200" b="1" dirty="0">
                <a:latin typeface="Calibri" pitchFamily="34" charset="0"/>
              </a:rPr>
              <a:t>Mediana: 341,5 dias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3800" y="1508125"/>
          <a:ext cx="4032249" cy="50895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12284"/>
                <a:gridCol w="1047874"/>
                <a:gridCol w="1472091"/>
              </a:tblGrid>
              <a:tr h="51812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Interpretação dos indicadores de AM segundo parâmetros da OMS, 2008</a:t>
                      </a:r>
                      <a:endParaRPr lang="pt-BR" sz="14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7162"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Classificação da OMS</a:t>
                      </a:r>
                      <a:endParaRPr lang="pt-BR" sz="1200" b="1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Distribuição das capitais (n)</a:t>
                      </a:r>
                      <a:endParaRPr lang="pt-BR" sz="1200" b="1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AM na 1ª</a:t>
                      </a:r>
                      <a:r>
                        <a:rPr lang="pt-BR" sz="1200" b="1" baseline="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 hora de vida</a:t>
                      </a:r>
                      <a:endParaRPr lang="pt-BR" sz="1200" b="1" dirty="0" smtClean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ruim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0-29%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Ruim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30-49%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Bom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50-89%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</a:t>
                      </a:r>
                      <a:r>
                        <a:rPr lang="pt-BR" sz="1200" baseline="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 bom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90-100%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AME em &lt;6</a:t>
                      </a:r>
                      <a:r>
                        <a:rPr lang="pt-BR" sz="1200" b="1" baseline="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 meses</a:t>
                      </a:r>
                      <a:endParaRPr lang="pt-BR" sz="1200" b="1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ruim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0-11%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Ruim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12-49%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Bom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50-89%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04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</a:t>
                      </a:r>
                      <a:r>
                        <a:rPr lang="pt-BR" sz="1200" baseline="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 bom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90-100%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Duração</a:t>
                      </a:r>
                      <a:r>
                        <a:rPr lang="pt-BR" sz="1200" b="1" baseline="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 mediana do AM</a:t>
                      </a:r>
                      <a:endParaRPr lang="pt-BR" sz="1200" b="1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ruim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0-17 meses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Ruim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18-20 meses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01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Bom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21-22 meses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</a:t>
                      </a:r>
                      <a:r>
                        <a:rPr lang="pt-BR" sz="1200" baseline="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 bom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23-24 meses</a:t>
                      </a:r>
                      <a:endParaRPr lang="pt-BR" sz="1200" dirty="0">
                        <a:solidFill>
                          <a:srgbClr val="00336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3366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1435" marR="91435" marT="45702" marB="4570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88" name="Retângulo 12"/>
          <p:cNvSpPr>
            <a:spLocks noChangeArrowheads="1"/>
          </p:cNvSpPr>
          <p:nvPr/>
        </p:nvSpPr>
        <p:spPr bwMode="auto">
          <a:xfrm>
            <a:off x="5003800" y="4376738"/>
            <a:ext cx="3529013" cy="576262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 sz="2400"/>
          </a:p>
        </p:txBody>
      </p:sp>
      <p:sp>
        <p:nvSpPr>
          <p:cNvPr id="5189" name="Retângulo 16"/>
          <p:cNvSpPr>
            <a:spLocks noChangeArrowheads="1"/>
          </p:cNvSpPr>
          <p:nvPr/>
        </p:nvSpPr>
        <p:spPr bwMode="auto">
          <a:xfrm>
            <a:off x="5003800" y="5457825"/>
            <a:ext cx="3529013" cy="574675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 sz="2400"/>
          </a:p>
        </p:txBody>
      </p:sp>
      <p:sp>
        <p:nvSpPr>
          <p:cNvPr id="5190" name="CaixaDeTexto 4"/>
          <p:cNvSpPr txBox="1">
            <a:spLocks noChangeArrowheads="1"/>
          </p:cNvSpPr>
          <p:nvPr/>
        </p:nvSpPr>
        <p:spPr bwMode="auto">
          <a:xfrm>
            <a:off x="215900" y="6064250"/>
            <a:ext cx="4408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b="1"/>
              <a:t>Fonte</a:t>
            </a:r>
            <a:r>
              <a:rPr lang="pt-BR" altLang="pt-BR" sz="1200"/>
              <a:t>: II Pesquisa Nacional de Prevalência de Aleitamento Materno – Brasil 2009.</a:t>
            </a:r>
            <a:endParaRPr lang="pt-BR" altLang="pt-BR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03213" y="404813"/>
            <a:ext cx="8642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Cenário epidemiológico: 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34729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99716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Resultado de imagem para marcas de papinhas industrializ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03912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45460" y="5879631"/>
            <a:ext cx="661392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6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1484313"/>
          <a:ext cx="8694738" cy="182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23"/>
                <a:gridCol w="1449123"/>
                <a:gridCol w="1449123"/>
                <a:gridCol w="1449123"/>
                <a:gridCol w="1449123"/>
                <a:gridCol w="1449123"/>
              </a:tblGrid>
              <a:tr h="594271">
                <a:tc grid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Proporção de crianças que consumiram outros leites, segundo faixa etária –Brasil, 2008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marL="91447" marR="91447" marT="45736" marB="45736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</a:tr>
              <a:tr h="6403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outros leites</a:t>
                      </a:r>
                      <a:endParaRPr lang="pt-BR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pt-BR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36" marB="4573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&lt; 30 dias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36" marB="4573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30 – 60 dias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36" marB="4573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60 – 90 dias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36" marB="4573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90 – 120 dias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36" marB="4573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120 – 180 dias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36" marB="4573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421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17,8%</a:t>
                      </a:r>
                      <a:endParaRPr lang="pt-BR" sz="1800" dirty="0"/>
                    </a:p>
                  </a:txBody>
                  <a:tcPr marL="91447" marR="91447" marT="45736" marB="4573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24,0%</a:t>
                      </a:r>
                      <a:endParaRPr lang="pt-BR" sz="1800" dirty="0"/>
                    </a:p>
                  </a:txBody>
                  <a:tcPr marL="91447" marR="91447" marT="45736" marB="4573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31,1%</a:t>
                      </a:r>
                      <a:endParaRPr lang="pt-BR" sz="1800" dirty="0"/>
                    </a:p>
                  </a:txBody>
                  <a:tcPr marL="91447" marR="91447" marT="45736" marB="4573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38,6%</a:t>
                      </a:r>
                      <a:endParaRPr lang="pt-BR" sz="1800" dirty="0"/>
                    </a:p>
                  </a:txBody>
                  <a:tcPr marL="91447" marR="91447" marT="45736" marB="4573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48,8%</a:t>
                      </a:r>
                      <a:endParaRPr lang="pt-BR" sz="1800" dirty="0"/>
                    </a:p>
                  </a:txBody>
                  <a:tcPr marL="91447" marR="91447" marT="45736" marB="4573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70" name="Text Box 75"/>
          <p:cNvSpPr txBox="1">
            <a:spLocks noChangeArrowheads="1"/>
          </p:cNvSpPr>
          <p:nvPr/>
        </p:nvSpPr>
        <p:spPr bwMode="auto">
          <a:xfrm>
            <a:off x="88900" y="6524625"/>
            <a:ext cx="5275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b="1">
                <a:latin typeface="Calibri" pitchFamily="34" charset="0"/>
              </a:rPr>
              <a:t>Fonte: </a:t>
            </a:r>
            <a:r>
              <a:rPr lang="pt-BR" altLang="pt-BR" sz="1200">
                <a:latin typeface="Calibri" pitchFamily="34" charset="0"/>
              </a:rPr>
              <a:t>II Pesquisa de Prevalência de Aleitamento Materno – MS, 2009</a:t>
            </a:r>
            <a:r>
              <a:rPr lang="pt-BR" altLang="pt-BR" sz="1200" b="1">
                <a:latin typeface="Calibri" pitchFamily="34" charset="0"/>
              </a:rPr>
              <a:t>.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03213" y="404813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Cenário epidemiológico: alimentação complementar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0825" y="3141663"/>
          <a:ext cx="8694740" cy="302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948"/>
                <a:gridCol w="1738948"/>
                <a:gridCol w="1738948"/>
                <a:gridCol w="1738948"/>
                <a:gridCol w="1738948"/>
              </a:tblGrid>
              <a:tr h="640040"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Proporção de crianças que consumiram outros alimentos, segundo faixa etária </a:t>
                      </a: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–Brasil, 2008</a:t>
                      </a:r>
                    </a:p>
                  </a:txBody>
                  <a:tcPr marL="91447" marR="91447" marT="45701" marB="4570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1835"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0 – 3 meses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3 – 6 meses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6 – 9 meses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9 – 12 meses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82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frutas</a:t>
                      </a:r>
                      <a:endParaRPr lang="pt-BR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1,8%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24,4%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69,8%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79,2%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verduras e legumes </a:t>
                      </a:r>
                      <a:endParaRPr lang="pt-BR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1,3%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18,0%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70,9%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82,4%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bolachas e/ou salgadinhos </a:t>
                      </a:r>
                      <a:endParaRPr lang="pt-BR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7" marR="91447" marT="45701" marB="457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1,2%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8,9%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46,4%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71,7%</a:t>
                      </a:r>
                      <a:endParaRPr lang="pt-BR" sz="1800" dirty="0"/>
                    </a:p>
                  </a:txBody>
                  <a:tcPr marL="91447" marR="91447" marT="45701" marB="457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0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1"/>
            <a:ext cx="9173308" cy="68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0"/>
          <p:cNvSpPr txBox="1">
            <a:spLocks noChangeArrowheads="1"/>
          </p:cNvSpPr>
          <p:nvPr/>
        </p:nvSpPr>
        <p:spPr bwMode="auto">
          <a:xfrm>
            <a:off x="6143625" y="5715000"/>
            <a:ext cx="2786063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>
                <a:latin typeface="Calibri" pitchFamily="34" charset="0"/>
              </a:rPr>
              <a:t>Fonte: </a:t>
            </a:r>
            <a:r>
              <a:rPr lang="pt-BR" altLang="pt-BR" sz="1200">
                <a:latin typeface="Calibri" pitchFamily="34" charset="0"/>
                <a:hlinkClick r:id="rId2"/>
              </a:rPr>
              <a:t>www.saude.gov.br/nutricao</a:t>
            </a:r>
            <a:r>
              <a:rPr lang="pt-BR" altLang="pt-BR" sz="1200">
                <a:latin typeface="Calibri" pitchFamily="34" charset="0"/>
              </a:rPr>
              <a:t> </a:t>
            </a:r>
          </a:p>
        </p:txBody>
      </p:sp>
      <p:sp>
        <p:nvSpPr>
          <p:cNvPr id="7171" name="CaixaDeTexto 10"/>
          <p:cNvSpPr txBox="1">
            <a:spLocks noChangeArrowheads="1"/>
          </p:cNvSpPr>
          <p:nvPr/>
        </p:nvSpPr>
        <p:spPr bwMode="auto">
          <a:xfrm>
            <a:off x="0" y="5516563"/>
            <a:ext cx="91440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  <a:p>
            <a:pPr eaLnBrk="1" hangingPunct="1"/>
            <a:endParaRPr lang="pt-BR" altLang="pt-BR">
              <a:latin typeface="Calibri" pitchFamily="34" charset="0"/>
            </a:endParaRPr>
          </a:p>
          <a:p>
            <a:pPr eaLnBrk="1" hangingPunct="1"/>
            <a:endParaRPr lang="pt-BR" altLang="pt-BR">
              <a:latin typeface="Calibri" pitchFamily="34" charset="0"/>
            </a:endParaRPr>
          </a:p>
          <a:p>
            <a:pPr eaLnBrk="1" hangingPunct="1"/>
            <a:endParaRPr lang="pt-BR" altLang="pt-BR">
              <a:latin typeface="Calibri" pitchFamily="34" charset="0"/>
            </a:endParaRPr>
          </a:p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00482"/>
              </p:ext>
            </p:extLst>
          </p:nvPr>
        </p:nvGraphicFramePr>
        <p:xfrm>
          <a:off x="250825" y="1989138"/>
          <a:ext cx="8642350" cy="4629152"/>
        </p:xfrm>
        <a:graphic>
          <a:graphicData uri="http://schemas.openxmlformats.org/drawingml/2006/table">
            <a:tbl>
              <a:tblPr/>
              <a:tblGrid>
                <a:gridCol w="5726548"/>
                <a:gridCol w="1554037"/>
                <a:gridCol w="1361765"/>
              </a:tblGrid>
              <a:tr h="51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Calibri"/>
                          <a:cs typeface="Times New Roman"/>
                        </a:rPr>
                        <a:t>Prática </a:t>
                      </a:r>
                      <a:r>
                        <a:rPr lang="pt-BR" sz="1600" b="1" dirty="0" smtClean="0">
                          <a:latin typeface="Arial"/>
                          <a:ea typeface="Calibri"/>
                          <a:cs typeface="Times New Roman"/>
                        </a:rPr>
                        <a:t>Alimentar de Crianças</a:t>
                      </a:r>
                      <a:r>
                        <a:rPr lang="pt-BR" sz="1600" b="1" baseline="0" dirty="0" smtClean="0">
                          <a:latin typeface="Arial"/>
                          <a:ea typeface="Calibri"/>
                          <a:cs typeface="Times New Roman"/>
                        </a:rPr>
                        <a:t> de 6 meses a 2 anos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Calibri"/>
                          <a:cs typeface="Times New Roman"/>
                        </a:rPr>
                        <a:t>Crianças que consumiram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verduras/legumes*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33.442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frutas*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36.308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84,39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carne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31.610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73,47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feijão*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33.027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assistindo televisão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</a:t>
                      </a:r>
                      <a:r>
                        <a:rPr lang="pt-BR" sz="1400" dirty="0" smtClean="0">
                          <a:latin typeface="Arial"/>
                          <a:ea typeface="Calibri"/>
                          <a:cs typeface="Times New Roman"/>
                        </a:rPr>
                        <a:t>de comida de panela no jantar*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25.190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bebidas ou preparações adoçadas</a:t>
                      </a:r>
                      <a:r>
                        <a:rPr lang="pt-BR" sz="1400" dirty="0" smtClean="0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11.126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papa salgada/comida de panela</a:t>
                      </a:r>
                      <a:r>
                        <a:rPr lang="pt-BR" sz="1400" dirty="0" smtClean="0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14.549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33,81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suco industrializado ou refresco em pó***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13.205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30,69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refrigerante***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12.755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29,64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Consumo de leite ou leite com farinha*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17.455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Calibri"/>
                          <a:cs typeface="Times New Roman"/>
                        </a:rPr>
                        <a:t>TOTAL DE CRIANÇAS </a:t>
                      </a:r>
                      <a:r>
                        <a:rPr lang="pt-BR" sz="1400" b="1" dirty="0" smtClean="0">
                          <a:latin typeface="Arial"/>
                          <a:ea typeface="Calibri"/>
                          <a:cs typeface="Times New Roman"/>
                        </a:rPr>
                        <a:t>AVALIADAS - BRASIL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43.023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* Refere-se ao consumo no dia anterior ao atendimento.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**Refere-se ao consumo antes dos 6 meses de idade.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*** Refere-se ao consumo no último mês anterior ao atendimento.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395288" y="1619250"/>
            <a:ext cx="8353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dirty="0">
                <a:latin typeface="+mn-lt"/>
              </a:rPr>
              <a:t>MARCADORES DE CONSUMO ALIMENTAR – SISVAN, 2014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03213" y="404813"/>
            <a:ext cx="8642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Cenário epidemiológico: alimentação complementar</a:t>
            </a:r>
          </a:p>
        </p:txBody>
      </p:sp>
    </p:spTree>
    <p:extLst>
      <p:ext uri="{BB962C8B-B14F-4D97-AF65-F5344CB8AC3E}">
        <p14:creationId xmlns:p14="http://schemas.microsoft.com/office/powerpoint/2010/main" val="41387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7"/>
          <p:cNvSpPr txBox="1">
            <a:spLocks/>
          </p:cNvSpPr>
          <p:nvPr/>
        </p:nvSpPr>
        <p:spPr>
          <a:xfrm>
            <a:off x="179388" y="1412875"/>
            <a:ext cx="8642350" cy="1439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pt-BR" sz="1800" b="1" dirty="0" smtClean="0">
                <a:cs typeface="Calibri" pitchFamily="34" charset="0"/>
              </a:rPr>
              <a:t>Práticas alimentares e o estado nutricional nos primeiros anos de vida vão influenciar as condições de saúde a curto e longo prazo:</a:t>
            </a:r>
          </a:p>
          <a:p>
            <a:pPr marL="0" indent="0">
              <a:buFontTx/>
              <a:buNone/>
              <a:defRPr/>
            </a:pPr>
            <a:endParaRPr lang="pt-BR" sz="1800" dirty="0" smtClean="0"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925" y="6402388"/>
            <a:ext cx="302418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atin typeface="Calibri" pitchFamily="34" charset="0"/>
                <a:cs typeface="Calibri" pitchFamily="34" charset="0"/>
              </a:rPr>
              <a:t>Fonte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Lanigan</a:t>
            </a:r>
            <a:r>
              <a:rPr lang="pt-BR" sz="1600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e</a:t>
            </a:r>
            <a:r>
              <a:rPr lang="pt-BR" sz="1600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Singhal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2009</a:t>
            </a:r>
            <a:endParaRPr lang="fi-FI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8" name="Espaço Reservado para Conteúdo 7"/>
          <p:cNvSpPr txBox="1">
            <a:spLocks/>
          </p:cNvSpPr>
          <p:nvPr/>
        </p:nvSpPr>
        <p:spPr bwMode="auto">
          <a:xfrm>
            <a:off x="466725" y="2097088"/>
            <a:ext cx="82089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Estado nutricional atual e futuro.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Desenvolvimento de doenças crônicas e fatores de risco cardiovasculares atual e futuro.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Hábito alimentar futuro.</a:t>
            </a:r>
          </a:p>
        </p:txBody>
      </p:sp>
      <p:sp>
        <p:nvSpPr>
          <p:cNvPr id="35845" name="CaixaDeTexto 1"/>
          <p:cNvSpPr txBox="1">
            <a:spLocks noChangeArrowheads="1"/>
          </p:cNvSpPr>
          <p:nvPr/>
        </p:nvSpPr>
        <p:spPr bwMode="auto">
          <a:xfrm>
            <a:off x="250825" y="188913"/>
            <a:ext cx="8591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Relação entre a má-nutrição e o desenvolvimento infantil</a:t>
            </a:r>
          </a:p>
        </p:txBody>
      </p:sp>
      <p:sp>
        <p:nvSpPr>
          <p:cNvPr id="11270" name="Espaço Reservado para Conteúdo 4"/>
          <p:cNvSpPr txBox="1">
            <a:spLocks/>
          </p:cNvSpPr>
          <p:nvPr/>
        </p:nvSpPr>
        <p:spPr bwMode="auto">
          <a:xfrm>
            <a:off x="5789613" y="4581525"/>
            <a:ext cx="32829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Obesidade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Alterações metabólicas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Deficiências de micronutrientes</a:t>
            </a:r>
          </a:p>
        </p:txBody>
      </p:sp>
      <p:sp>
        <p:nvSpPr>
          <p:cNvPr id="12295" name="Título 1"/>
          <p:cNvSpPr txBox="1">
            <a:spLocks/>
          </p:cNvSpPr>
          <p:nvPr/>
        </p:nvSpPr>
        <p:spPr bwMode="auto">
          <a:xfrm>
            <a:off x="478148" y="3598068"/>
            <a:ext cx="8136904" cy="866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latin typeface="Calibri" pitchFamily="34" charset="0"/>
              </a:rPr>
              <a:t>Consequências da introdução precoce de alimentos não</a:t>
            </a:r>
          </a:p>
          <a:p>
            <a:pPr marL="0" indent="0" algn="ctr"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latin typeface="Calibri" pitchFamily="34" charset="0"/>
              </a:rPr>
              <a:t> recomendados nos primeiros anos de vida:</a:t>
            </a:r>
          </a:p>
        </p:txBody>
      </p:sp>
      <p:sp>
        <p:nvSpPr>
          <p:cNvPr id="11274" name="Espaço Reservado para Conteúdo 3"/>
          <p:cNvSpPr txBox="1">
            <a:spLocks/>
          </p:cNvSpPr>
          <p:nvPr/>
        </p:nvSpPr>
        <p:spPr bwMode="auto">
          <a:xfrm>
            <a:off x="179388" y="4581525"/>
            <a:ext cx="568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Interrupção do AME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Preferência por esses alimentos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Prejuízos na introdução de novos alimentos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Consumo excessivo de energia, gordura e sódio</a:t>
            </a:r>
          </a:p>
        </p:txBody>
      </p:sp>
    </p:spTree>
    <p:extLst>
      <p:ext uri="{BB962C8B-B14F-4D97-AF65-F5344CB8AC3E}">
        <p14:creationId xmlns:p14="http://schemas.microsoft.com/office/powerpoint/2010/main" val="2939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181" y="-315416"/>
            <a:ext cx="8229600" cy="16002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Nossos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obstáculos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Desconhecimento e falta de conscientização em </a:t>
            </a:r>
            <a:r>
              <a:rPr lang="pt-BR" dirty="0" smtClean="0">
                <a:solidFill>
                  <a:schemeClr val="tx1"/>
                </a:solidFill>
              </a:rPr>
              <a:t>geral;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Práticas </a:t>
            </a:r>
            <a:r>
              <a:rPr lang="pt-BR" dirty="0">
                <a:solidFill>
                  <a:schemeClr val="tx1"/>
                </a:solidFill>
              </a:rPr>
              <a:t>inadequadas dos profissionais de </a:t>
            </a:r>
            <a:r>
              <a:rPr lang="pt-BR" dirty="0" smtClean="0">
                <a:solidFill>
                  <a:schemeClr val="tx1"/>
                </a:solidFill>
              </a:rPr>
              <a:t>saúde;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Cultura</a:t>
            </a:r>
            <a:r>
              <a:rPr lang="pt-BR" dirty="0">
                <a:solidFill>
                  <a:schemeClr val="tx1"/>
                </a:solidFill>
              </a:rPr>
              <a:t>, crenças e </a:t>
            </a:r>
            <a:r>
              <a:rPr lang="pt-BR" dirty="0" smtClean="0">
                <a:solidFill>
                  <a:schemeClr val="tx1"/>
                </a:solidFill>
              </a:rPr>
              <a:t>mitos;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Falta </a:t>
            </a:r>
            <a:r>
              <a:rPr lang="pt-BR" dirty="0">
                <a:solidFill>
                  <a:schemeClr val="tx1"/>
                </a:solidFill>
              </a:rPr>
              <a:t>de confiança e baixa auto </a:t>
            </a:r>
            <a:r>
              <a:rPr lang="pt-BR" dirty="0" smtClean="0">
                <a:solidFill>
                  <a:schemeClr val="tx1"/>
                </a:solidFill>
              </a:rPr>
              <a:t>estima;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Falta </a:t>
            </a:r>
            <a:r>
              <a:rPr lang="pt-BR" dirty="0">
                <a:solidFill>
                  <a:schemeClr val="tx1"/>
                </a:solidFill>
              </a:rPr>
              <a:t>de apoio e suporte familiar e </a:t>
            </a:r>
            <a:r>
              <a:rPr lang="pt-BR" dirty="0" smtClean="0">
                <a:solidFill>
                  <a:schemeClr val="tx1"/>
                </a:solidFill>
              </a:rPr>
              <a:t>comunitário;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Trabalho materno;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Marketing </a:t>
            </a:r>
            <a:r>
              <a:rPr lang="pt-BR" dirty="0">
                <a:solidFill>
                  <a:schemeClr val="tx1"/>
                </a:solidFill>
              </a:rPr>
              <a:t>de fórmulas lácteas </a:t>
            </a:r>
            <a:r>
              <a:rPr lang="pt-BR" dirty="0" smtClean="0">
                <a:solidFill>
                  <a:schemeClr val="tx1"/>
                </a:solidFill>
              </a:rPr>
              <a:t>infantis;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Influência </a:t>
            </a:r>
            <a:r>
              <a:rPr lang="pt-BR" dirty="0">
                <a:solidFill>
                  <a:schemeClr val="tx1"/>
                </a:solidFill>
              </a:rPr>
              <a:t>do pai e das avós;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6256223"/>
            <a:ext cx="7848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Amamentação Exclusiva (Elsa RJG; </a:t>
            </a:r>
            <a:r>
              <a:rPr lang="pt-BR" sz="1400" dirty="0" err="1"/>
              <a:t>Evanguelia</a:t>
            </a:r>
            <a:r>
              <a:rPr lang="pt-BR" sz="1400" dirty="0"/>
              <a:t> KAS) em Amamentação, Bases Científicas 4ª Edição (Marcus RC; Cristiane FG)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0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651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4267200"/>
          </a:xfrm>
        </p:spPr>
        <p:txBody>
          <a:bodyPr/>
          <a:lstStyle/>
          <a:p>
            <a:r>
              <a:rPr lang="pt-BR" sz="4400" b="1" dirty="0">
                <a:solidFill>
                  <a:srgbClr val="53AF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Assim, é evidente a necessidade  de intervenções   para promover hábitos saudáveis de alimentação da criança pequena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4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media.ceert.org.br/portal-3/img/noticias/originais/20160831-medicos-falam-sobre-obesidade-entre-adolesc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12" y="5267324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4182" y="475350"/>
            <a:ext cx="676875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pt-BR" dirty="0" smtClean="0">
                <a:latin typeface="Arial Rounded MT Bold" panose="020F0704030504030204" pitchFamily="34" charset="0"/>
              </a:rPr>
              <a:t>Nos últimos 10 anos, a prevalência de excesso de peso corporal na população adulta aumentou de 42,6% em 2005 para 53,8% em 2016.</a:t>
            </a:r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4137605" y="2492896"/>
            <a:ext cx="79208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em forma de nuvem 8"/>
          <p:cNvSpPr/>
          <p:nvPr/>
        </p:nvSpPr>
        <p:spPr>
          <a:xfrm>
            <a:off x="2334839" y="3284984"/>
            <a:ext cx="4263280" cy="1368152"/>
          </a:xfrm>
          <a:prstGeom prst="cloudCallout">
            <a:avLst/>
          </a:prstGeom>
          <a:solidFill>
            <a:srgbClr val="E74C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Mais da metade dos adultos brasileiros estão acima do peso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89333" y="5307329"/>
            <a:ext cx="568863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Segundo a OMS, aproximadamente, 13 em cada 100 casos de câncer no país são atribuídos ao sobrepeso e obesidade;</a:t>
            </a:r>
          </a:p>
        </p:txBody>
      </p:sp>
    </p:spTree>
    <p:extLst>
      <p:ext uri="{BB962C8B-B14F-4D97-AF65-F5344CB8AC3E}">
        <p14:creationId xmlns:p14="http://schemas.microsoft.com/office/powerpoint/2010/main" val="1097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idx="1"/>
          </p:nvPr>
        </p:nvSpPr>
        <p:spPr bwMode="auto">
          <a:xfrm>
            <a:off x="424387" y="620688"/>
            <a:ext cx="8424862" cy="34909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hangingPunct="1">
              <a:lnSpc>
                <a:spcPct val="270000"/>
              </a:lnSpc>
              <a:buFont typeface="Arial" charset="0"/>
              <a:buNone/>
              <a:defRPr/>
            </a:pPr>
            <a:r>
              <a:rPr lang="pt-BR" sz="2800" b="1" dirty="0" smtClean="0"/>
              <a:t>A implantação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ESTRATÉGIA AMAMENTA E ALIMENTA BRASIL </a:t>
            </a:r>
            <a:r>
              <a:rPr lang="pt-BR" sz="2800" b="1" dirty="0" smtClean="0"/>
              <a:t>no SUS,  a partir da  </a:t>
            </a:r>
            <a:r>
              <a:rPr lang="pt-BR" sz="2800" b="1" dirty="0" smtClean="0">
                <a:solidFill>
                  <a:srgbClr val="00B050"/>
                </a:solidFill>
              </a:rPr>
              <a:t>INTEGRAÇÃO</a:t>
            </a:r>
            <a:r>
              <a:rPr lang="pt-BR" sz="2800" b="1" dirty="0" smtClean="0"/>
              <a:t> da Estratégia Nacional para Alimentação Complementar Saudável (ENPACS) e da Rede Amamenta Brasil, irá colaborar para mudança de cenário!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19550"/>
            <a:ext cx="16557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m 6" descr="LOGO ENPA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19600"/>
            <a:ext cx="3095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11625"/>
            <a:ext cx="1404938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ruz 1"/>
          <p:cNvSpPr/>
          <p:nvPr/>
        </p:nvSpPr>
        <p:spPr>
          <a:xfrm>
            <a:off x="3419475" y="4600575"/>
            <a:ext cx="576263" cy="625475"/>
          </a:xfrm>
          <a:prstGeom prst="plus">
            <a:avLst>
              <a:gd name="adj" fmla="val 408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" name="Igual 2"/>
          <p:cNvSpPr/>
          <p:nvPr/>
        </p:nvSpPr>
        <p:spPr>
          <a:xfrm>
            <a:off x="6300788" y="4652963"/>
            <a:ext cx="935037" cy="573087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2" descr="data:image/jpeg;base64,/9j/4AAQSkZJRgABAQAAAQABAAD/2wCEAAkGBhIPDxANDxAPDQ8PDw8PDw8PDw8PDw8PFRAVFRQVFBQXHCYeFxkjGRQUHy8gIycpLCwsFR4xNTAqNSYrLSkBCQoKDgwOGg8PGikkHxwpLCksKSkpKSkpKSksKikpLCksKSkpKSkpKSksLCkpKSksLCkpKSkpKSkpKSwsKSksLP/AABEIAL8BCAMBIgACEQEDEQH/xAAcAAABBQEBAQAAAAAAAAAAAAAAAQIDBQYEBwj/xABFEAABAwICBAkICAUEAwEAAAABAAIDBBESIQUGMVEHE0FhcXKRobEiMjRSgZPB0RQWI0JTVJKyFSQldMJigrPDM+HwQ//EABsBAAEFAQEAAAAAAAAAAAAAAAABAgMEBQYH/8QAKhEAAgICAgEEAQMFAQAAAAAAAAECAwQREiExBRNBUTMycYEUIiNSYQb/2gAMAwEAAhEDEQA/APcUIQgBEIQgAQhCAFSJr5QNqj+kjcUATIUfH8xS8bzIAQJlVLhYXbk8KGv/APE72eKcvI2XSZ5zUa+1Dy4RtY1ocQC5zicjuGSr5dYqt+2VrOoxvxVXTnzuu7xUoK3IUwS6RydmTbJvcmPlqZn+fPK7/dYdgUBphylx6XEqRClSS8Fdty8saIGjkHinBo3DuQlS7G8UC0fB76Q/rf4FZtaPg79Ik6//AFlV8r8bL2Cv86PSSnMTSnMWIdSOQkSpBREqEIAEiVIgAQhCAFQhCABCEIARCEqAEQhCABMmlwi6euStOwIQEWK5uU4JjVn9YNb20j2x4XPLr2DQCbC2f/25Sxi5dIhnOMFuRpgpAsEOEofgy/pb804cJjfwZv0t+al/p7Pog/rKfs3zVDX/APid7PELEjhOb+DN2M+ajquExrmOHEy7OUNAvyXKRY9m/Aks2nT7MQyrDcQNycbj3p38RbuPcq977kneSe03SXW4o9HJym9sshpBvOPYpG1TT94eCqLoul4oObLvEi6pmykbCR0Loj0gR53ldxTeI9TXyWN1pODr0mTr/wDWVlYqkO2HPcdq1HBwf5mTr/4FVsr8bL+D+ZHpjkrU1ycxYh04qEqECiIQhAAhCEACEJUACRCEACEqEACEiVACISpEAC5K3aOhda5K3aOhKhGQtXnOvZ/m4upJ+5ejBeca/OtVxE5DBJ+5W8X9Zn534jlg0JI+NsgLMLgSLk3223cy5qqkMVsRbnkLFd1NpUCnjAI2H9xWf0tW8Y5ud7H5LTW9mPJQUdl5LoGRuZcz9R+SpdIy4C6I5m20bFf12kxbaNm8LJ182OQu6E6G99kdyio9EV0XTLqejpHzPDIwSeXcBvO5S70U1Ft9Ed0XWz0bqICAZTe++4HsAzKtTqTDa2QPUHzULvii1HCm1s83Rda3S2o5YC6PMD1bm3S0rLClNyNtt2xR25lVUeUmT4/pWRkT4Vx2RgrdcF7rzPO04v8AArHih3nuXfonSE9G/jKd7b3uWuaCDlZYt3rFVi4pM6nG/wDLZNMlNyX7HuJTmrIar6/R1ThBM36PUcjSbsk6pPLzLXNUcZqa2h9tU6pcZrTHJUiLpxGCEqEACRCEACEIQAJUiEAKhJdCABCEIAEJUiABclbtHQutclbtHQlQjIQvL+Ew/wAxH1X/ALl6gF5dwnekx9R/7lcxfyIzs/8ACzn0dq3DJTRzOfIHPDiQCLecRl2Kp0zo9kJbgLnXxXxW5LfNdlHp5jII4i44mggix9YlVWka4SkW2C/etOKezFnw4deTlxIumXS3UpUHgr0nVbQggiBcAXus5x/1W2dAXn2iIw+ohadhkaO+69YidYBV7pfBfxK09yZ1Y0Y1z40uNVNGkUut+mDHGIGGz5fOI2tj5e3YsY0WyVnrRNiqn3+61jR2X+Kq7rks61zta+j0f0nHjTjxa8vsci6biRdUTW2NmjvmDhc03a4ZEEbLFetaiawmtpQXn7aI8XKN5Gx3tHxXk91q+Cyciqqo/uuiY/8A3A2v3q/hTanx+zG9XpU6efyj1K6FAUB5C29HIbJ0KNkt+ZSJBQQhKgBEIQgAQlSIAEJUIAEiEXQAIUD61o5b9Cb9Pbz9iNCbOlclbtHQn/Tm86gqJg61uRKgbGheWcJ/pEXUf+9eptXlfCif5iLqP/creL+RGfnfiZjLoum4kYlsHO6HXRdNxIujYaOmiqOLkjk9R7XewEL1eGYOaCMwQCOg5heP3Wv1V1iGEU0psRlG4nIj1elQWx32W8afF6ZtOMRjXMJbpcar6NHkZbWuHDOH8j2DPnGR+Cp7rY6bpmyxEOIa4ZsPPu9uxYk5G3KMt65b1HGlXY566Z3/AKLnQtpVbfcSW6S6jui6zDe2SXW14KaMl1VVnJrsMLCdhtm74LHaO0dJVycTCDvfIfMjbykleoaOo2xQspYrthjFidjpHXuSekp6yIYy9yX8IxvU7lKHtR+fJdSaViBtj7ASB7VOyUOF2kOG8ZqrbE0C1h2KExujOOI23s+672KKn1589WLo5548X4LsqSOfkPauGj0g2UW81485h2hTldPXZG2PKL2inKLi9M7gULkjntzhdQdfMJ4gqEBCQUVCRKgBEIQgAuq6rqbnCNg713Sus0ncCqdKhrYqAuPSekW08ZldsAJ5cgBcrLDhNh3O/QfmpYwcvCIZWRj5ZtwnhYccJ0G53uz804cKFPuf+g/NO9qf0N9+v7N01eVcKXpMXUf+9Xw4Uqfc/wB2fmsVrnrCytmY+IODWtIJcLXJN8huU+PXJT20Vcq2Eq9JlDdCbdF1pmNochNuunRtIZpo4RtkeG+y+fck3oVR2XWhtUnTRiaV/Exu8wAXe4b+YKwOpUXJNJ+lq0FQ4A4G5NYAxo5AALKLGoOTZcVUUc1JQviGHjnytGwPDbjoO1FbVmJuIuI5AAcyV1cYs5rFV3eGXyaO/l+CpZuQ6K+S8mx6XhLKuUH4XbOSu0i+S/lloO7b2qtbT22OPcuiGFzzZjXPO5rS49yln0bNGLvhlYN7mOAXNyy8ia03tHaw9Ow6pJxST/c5s0RGzgXN4xvq4y0H2hF0XVLfezVaTWjQ0+ur4mCKGkgiYM8LHOGI73Hafauym4R3tcONp2iPlMbySBvsVkroJUVtUbXuaKjwqmvB7HR1zJmNljOJjxdpG5T3WH4ONI+RLSk5xuxs6rtvf4raBy5++r2puJiW1cJuJFPDchzTheNjh8V10OlMR4uTyJOT1XdChxKCogDxY+wjaOhWsLPsxZdePohnWprTLspWSluzsVNR6ULCI5jcbGyfBytb8oXcY2VXkQ5RZmWVSrfZYRShwyT1WNeRmF2wVAdlsO5WGiPZMhCEgoIQhAEdR5jugqoVvUea7oKqEsRsig139Dl6j/Bed6C0a6doZGG3DC44iBkHW2+1eia8ehy9R/gsLqhUhnlEhv2Thcm33wtHG/SzLy9c1slm1fkYCSGZC5zCZQaFfO0vYGWacJuQM7XXVpfTYwuDSPNcNvLYrm1U0oRBJjcLmXK5A+6Faaein/bvRFW6MdC0vkwAXAyIKy8xGJ1tmI9l1oNY9IB8ZbcG7hy35VmsSfFEVmm+h90l03Ei6Uj0OutVqFR/aS1RGUDLNv67rjwHesndeiaHpvo9BC05PqDx79+EgYe6ybN9EtUe9lrouiNRKIgbXuXO22A2lXmldUxHE6SN7iWC5DrWIG3oVbqXL/NAb43gdxW20k28MoG0xv8A2rOuslGzSNamuMoNs8yfNYEnYASq3V7V92kalwJLYmeVK4bc9jRzlLpKowxnn8OVbfgvpgKHjPvSSvc48uVgPBUM1q25V/C7Nv05PGxZXLzJ6Ro9G6Iip2COGNsbRuAuecnaV1PiDgQQCDyEXBUiEJJdFVybe2zzvXnUVoY6rpWhjm+VJG0DC5vK4DkIXm119FSxhwLTmCLEcy+e9JwiOeWMbGSPaOgOWZmVKLUl8nS+kZMppwl8F1qfqudISuaXGOOMAvItiJOwDvVprlqG2jiFRC972Bwa9r7Ei+wgjny9qseCJhtVO5Lxt9tiVe8JUgGjpAdrnxgdOK/wKdCmLp5NdkVuZaszgn1vWjyzV2v4isikvZr/ALJ/Q45d9l6i2ZeMy7LjaMx0heoaE0hx9PFLfNzRi6wyPeCubz69pSL2ZX2pFyJQU664sScyayyuJnuBPLGHAg53UNPXOpzhN3xX6XM+YUjZLpHi6sY+ROiXKLGygpLjJFvFKHtDmkOBzBCcCs4x74HF0ebTm6M7DzjcVdUdcyZuJh6Wna07iF2uF6hDJWvkyr8aVfa8FrT1d8nbd+9dV1TlddHU54T7CtFoqpnchIhNHEdR5jugqoVvUeY7oKqE6I1mf149Dl6j/BeLmUkAE5DYvaNefQ5eo/wXia0cXwzJzP1IfiRiTEK4UdD7pLpqEC6H3SXTUIDR3aHoTUVEUA//AEka08zb5nsuvQtLzgylrfNjAjaOQBoss1wcxj6TK/a+One6Mb3bCew96sTLc3O05npTPMiRdRLfQNdxVTFIchjwnocCD4r1E5jf8l4vxi9N1R00KmAAn7SIBjxvsMne1UsuD6ki/iWLuLPL9dacwTvhOy92newkkH4LVcE+mmmKSjcbPY4yMB+8wgA26CO9XWvGqAr4g6OzaiO/Fk5Bw5Wkrx5sk1HPfyoJ4ncuRB+I8Vz9jlXbzfydnQq8nFVMenE+irouvO9C8LUZaG1cbo3jIyRjEw89to71YVfCrRMbdhlmPIBG5vaXWVtXwa3syZYV6lx4s02mdKMpoJJ5DZrGk9J5AOclfP085e9zztc5zj0k3VxrRrlNpB3lfZwtN2xNva+9x5SrrULUZ1Q9tXUNLYGkOY1wzlcNmXq+NlStk75JR8I2sWtYNbst8v4Ntwe6GNNQsxiz5SZXDlF9g7AO1UXC5pICOCmBzc8yuH+loIHeSt9PO2JjnuIaxjS5xOQAAzXgutGnTW1UlR90nDGN0YyHxPtU17VdfFFLAhLIyPdfx2Vl1q9Qq/KWnJ808Y3qnb32WRurLVmZzayLD97E13Vtf4LEvgpVtHR3x5QPSsaMagxpcawNGZxJxJZTRzX6VxY0cYkcRrhs73Zrikjcx3GRnA8djhuKj+mdY9AJTDVX+68nk8kqeqFsWpQTE4pdM0WjNI8ewm2F7The3cebmXXe2aq9BUTmNfI8YXSkHDyhoGV+1WhC7vGlOVUXPyc7kKMbGoeC3YbgHeAhDBYAbgEKYYNqPMd0FVCt6jzXdBVQE6Ixme159Dl6j/BeJXXtuvXoUvUf+1eIrRxfDM7LW5IW6LoQreynxC6LoSJNhxFujEkQgOJ2aK0o+lmZPEbOYcr7CNhaeYha8a1UMvlyMngkObmxhrmE8pCwiEjQqPRGup5YHVFOZSGvDDjAGZRorS76aUSxnMZOadjm8oKrNXD/AE6b+5b4BJjSqKktMZKfBpo9m0Jp2KrjD4z5Q89h85p5/mo9Oar09aLTxgn7r2+TI3ocvP8AUJ5+nx87Zfb9mV6usfIqUJcTbxMiUo810zzKu4Hc7wVNhulZc9rVzQ8D0xPl1MYHLhY4nxXq9kWVJ41b+DWXqOQlrkY/QnBpS0xEj8VTINhktgB5m/NamWVsbS5xDGNFySQAAp7LE8LR/p2688QPPk5PaVcW0iBSnkWJTfkyOvuvn0smlpyRTg+U/YZSP8fFYnm9ibdOj2jpHiseyxzfJnYUURohxgXI1TqD+H+v/wBK/wBAavCmvI8h8rha481o5QFZMfkOgJ2NY1l85f2kUpyfRNjS41BiRjVTiR8SbGjEoMSMSOInE0+rw+w/3O8VZKu1e9HHWd4qxAubexdzhxXsxf8Aw5fJb92XY0roo4LnEdg2c5U7KEDbn4LpAVnZXSBCEJBxHUeY7oKqAreoHku6CqhOiNkZ7Xn0KXqP8F4kvctcqZ0lJIxgu4teAN5Lcl43/Aqn8vN7tyvY8kkylfHbOFC7v4DU/l5/duS/wCp/Lz+7crXNFfgzgQu/6vVX5af3bkv1dqvy0/u3JOaF4Mr0Kx+rlV+Wn925H1bq/wArP7tyOa+w9tlchWX1Zq/ytR7pyPqzV/laj3Tkc0J7bLzQRto2b+5Z4Bc3GrsoqGSHRkzZY3xONQwhr2lpIyF81UYlYq00ZmU3GejX8Hsl9IRdWX/jcvYAvF+Dh39Si6sv/G5ezhZeb+T+DY9Ne6v5HISIVI0gKxHC4f6cP7iLwctuVh+F0/04f3EXg9R2/oZYxfzR/c8YunRHyh0jxUQKfCfKHSPFYkl0dttHpLX5DoCXEudr8h0JcSxnF7K2ifGjEoMaMaTiw0ifEjGoMaMaODDSNpq76OOs7xVmzaOkeKrNXfRx1neKs2bR0hdlifgj+xx+T+WX7lqEqQJVORAhCEANcLqomjwuI7OhXCjmgDxY+w8qVMRrZUOaDkRcc6jFIz1G9gXa+hcNlj3Jv0N+7vCdsZo5xSs9RvYnCmZ6rexdApHbu8JwpXbu8I2GiEUzPVb2KQUzPVb2KUU7t3gn8Sd3gjYuiNtOz1W9ic2mb6o7FI2I7k4MKTYo0U7fVHYninb6o7E4BOCTY45KrRMMowyRRyDc5oIXJ9UqP8rB7tqt0qVSkvkY64vykVtJq/TQvEkVPFG8XAc1jWuFxY5hWICVJdI235FUVHwKhJdF0g4Vclfo6KdvFzRsmZcHC9ocLjYbFdSQoBPXgpPqbQ/k6f3TUn1QohspKf3bVdkJpak4x+iT3Z/bK3+B0/4Ef6QkOhIPwY/0hWJYUhjKb7Vf0hPdn/sytOhYPwY/0hJ/B4PwY/0hWJiO5N4k7ke1X9IPds/2ZXu0PB+DH+kJp0RB+DH+kKxMDtyaad27wS+1X9IT3bPtnNFC1gwtAaNwFgnM2jpCm+jO3d4SNpXXBty7wpFpLSI+2+ywQhCaOFQkSoARCVCAEQlSIAEWQlQAiClQgBEJUIARCEIAEqAhACISpEACEJUAIhKhACISpEACEJUAIhKhACISoQAiLJUIAEiV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3" name="AutoShape 14" descr="data:image/jpeg;base64,/9j/4AAQSkZJRgABAQAAAQABAAD/2wCEAAkGBhIPDxANDxAPDQ8PDw8PDw8PDw8PDw8PFRAVFRQVFBQXHCYeFxkjGRQUHy8gIycpLCwsFR4xNTAqNSYrLSkBCQoKDgwOGg8PGikkHxwpLCksKSkpKSkpKSksKikpLCksKSkpKSkpKSksLCkpKSksLCkpKSkpKSkpKSwsKSksLP/AABEIAL8BCAMBIgACEQEDEQH/xAAcAAABBQEBAQAAAAAAAAAAAAAAAQIDBQYEBwj/xABFEAABAwICBAkICAUEAwEAAAABAAIDBBESIQUGMVEHE0FhcXKRobEiMjRSgZPB0RQWI0JTVJKyFSQldMJigrPDM+HwQ//EABsBAAEFAQEAAAAAAAAAAAAAAAABAgMEBQYH/8QAKhEAAgICAgEEAQMFAQAAAAAAAAECAwQREiExBRNBUTMycYEUIiNSYQb/2gAMAwEAAhEDEQA/APcUIQgBEIQgAQhCAFSJr5QNqj+kjcUATIUfH8xS8bzIAQJlVLhYXbk8KGv/APE72eKcvI2XSZ5zUa+1Dy4RtY1ocQC5zicjuGSr5dYqt+2VrOoxvxVXTnzuu7xUoK3IUwS6RydmTbJvcmPlqZn+fPK7/dYdgUBphylx6XEqRClSS8Fdty8saIGjkHinBo3DuQlS7G8UC0fB76Q/rf4FZtaPg79Ik6//AFlV8r8bL2Cv86PSSnMTSnMWIdSOQkSpBREqEIAEiVIgAQhCAFQhCABCEIARCEqAEQhCABMmlwi6euStOwIQEWK5uU4JjVn9YNb20j2x4XPLr2DQCbC2f/25Sxi5dIhnOMFuRpgpAsEOEofgy/pb804cJjfwZv0t+al/p7Pog/rKfs3zVDX/APid7PELEjhOb+DN2M+ajquExrmOHEy7OUNAvyXKRY9m/Aks2nT7MQyrDcQNycbj3p38RbuPcq977kneSe03SXW4o9HJym9sshpBvOPYpG1TT94eCqLoul4oObLvEi6pmykbCR0Loj0gR53ldxTeI9TXyWN1pODr0mTr/wDWVlYqkO2HPcdq1HBwf5mTr/4FVsr8bL+D+ZHpjkrU1ycxYh04qEqECiIQhAAhCEACEJUACRCEACEqEACEiVACISpEAC5K3aOhda5K3aOhKhGQtXnOvZ/m4upJ+5ejBeca/OtVxE5DBJ+5W8X9Zn534jlg0JI+NsgLMLgSLk3223cy5qqkMVsRbnkLFd1NpUCnjAI2H9xWf0tW8Y5ud7H5LTW9mPJQUdl5LoGRuZcz9R+SpdIy4C6I5m20bFf12kxbaNm8LJ182OQu6E6G99kdyio9EV0XTLqejpHzPDIwSeXcBvO5S70U1Ft9Ed0XWz0bqICAZTe++4HsAzKtTqTDa2QPUHzULvii1HCm1s83Rda3S2o5YC6PMD1bm3S0rLClNyNtt2xR25lVUeUmT4/pWRkT4Vx2RgrdcF7rzPO04v8AArHih3nuXfonSE9G/jKd7b3uWuaCDlZYt3rFVi4pM6nG/wDLZNMlNyX7HuJTmrIar6/R1ThBM36PUcjSbsk6pPLzLXNUcZqa2h9tU6pcZrTHJUiLpxGCEqEACRCEACEIQAJUiEAKhJdCABCEIAEJUiABclbtHQutclbtHQlQjIQvL+Ew/wAxH1X/ALl6gF5dwnekx9R/7lcxfyIzs/8ACzn0dq3DJTRzOfIHPDiQCLecRl2Kp0zo9kJbgLnXxXxW5LfNdlHp5jII4i44mggix9YlVWka4SkW2C/etOKezFnw4deTlxIumXS3UpUHgr0nVbQggiBcAXus5x/1W2dAXn2iIw+ohadhkaO+69YidYBV7pfBfxK09yZ1Y0Y1z40uNVNGkUut+mDHGIGGz5fOI2tj5e3YsY0WyVnrRNiqn3+61jR2X+Kq7rks61zta+j0f0nHjTjxa8vsci6biRdUTW2NmjvmDhc03a4ZEEbLFetaiawmtpQXn7aI8XKN5Gx3tHxXk91q+Cyciqqo/uuiY/8A3A2v3q/hTanx+zG9XpU6efyj1K6FAUB5C29HIbJ0KNkt+ZSJBQQhKgBEIQgAQlSIAEJUIAEiEXQAIUD61o5b9Cb9Pbz9iNCbOlclbtHQn/Tm86gqJg61uRKgbGheWcJ/pEXUf+9eptXlfCif5iLqP/creL+RGfnfiZjLoum4kYlsHO6HXRdNxIujYaOmiqOLkjk9R7XewEL1eGYOaCMwQCOg5heP3Wv1V1iGEU0psRlG4nIj1elQWx32W8afF6ZtOMRjXMJbpcar6NHkZbWuHDOH8j2DPnGR+Cp7rY6bpmyxEOIa4ZsPPu9uxYk5G3KMt65b1HGlXY566Z3/AKLnQtpVbfcSW6S6jui6zDe2SXW14KaMl1VVnJrsMLCdhtm74LHaO0dJVycTCDvfIfMjbykleoaOo2xQspYrthjFidjpHXuSekp6yIYy9yX8IxvU7lKHtR+fJdSaViBtj7ASB7VOyUOF2kOG8ZqrbE0C1h2KExujOOI23s+672KKn1589WLo5548X4LsqSOfkPauGj0g2UW81485h2hTldPXZG2PKL2inKLi9M7gULkjntzhdQdfMJ4gqEBCQUVCRKgBEIQgAuq6rqbnCNg713Sus0ncCqdKhrYqAuPSekW08ZldsAJ5cgBcrLDhNh3O/QfmpYwcvCIZWRj5ZtwnhYccJ0G53uz804cKFPuf+g/NO9qf0N9+v7N01eVcKXpMXUf+9Xw4Uqfc/wB2fmsVrnrCytmY+IODWtIJcLXJN8huU+PXJT20Vcq2Eq9JlDdCbdF1pmNochNuunRtIZpo4RtkeG+y+fck3oVR2XWhtUnTRiaV/Exu8wAXe4b+YKwOpUXJNJ+lq0FQ4A4G5NYAxo5AALKLGoOTZcVUUc1JQviGHjnytGwPDbjoO1FbVmJuIuI5AAcyV1cYs5rFV3eGXyaO/l+CpZuQ6K+S8mx6XhLKuUH4XbOSu0i+S/lloO7b2qtbT22OPcuiGFzzZjXPO5rS49yln0bNGLvhlYN7mOAXNyy8ia03tHaw9Ow6pJxST/c5s0RGzgXN4xvq4y0H2hF0XVLfezVaTWjQ0+ur4mCKGkgiYM8LHOGI73Hafauym4R3tcONp2iPlMbySBvsVkroJUVtUbXuaKjwqmvB7HR1zJmNljOJjxdpG5T3WH4ONI+RLSk5xuxs6rtvf4raBy5++r2puJiW1cJuJFPDchzTheNjh8V10OlMR4uTyJOT1XdChxKCogDxY+wjaOhWsLPsxZdePohnWprTLspWSluzsVNR6ULCI5jcbGyfBytb8oXcY2VXkQ5RZmWVSrfZYRShwyT1WNeRmF2wVAdlsO5WGiPZMhCEgoIQhAEdR5jugqoVvUea7oKqEsRsig139Dl6j/Bed6C0a6doZGG3DC44iBkHW2+1eia8ehy9R/gsLqhUhnlEhv2Thcm33wtHG/SzLy9c1slm1fkYCSGZC5zCZQaFfO0vYGWacJuQM7XXVpfTYwuDSPNcNvLYrm1U0oRBJjcLmXK5A+6Faaein/bvRFW6MdC0vkwAXAyIKy8xGJ1tmI9l1oNY9IB8ZbcG7hy35VmsSfFEVmm+h90l03Ei6Uj0OutVqFR/aS1RGUDLNv67rjwHesndeiaHpvo9BC05PqDx79+EgYe6ybN9EtUe9lrouiNRKIgbXuXO22A2lXmldUxHE6SN7iWC5DrWIG3oVbqXL/NAb43gdxW20k28MoG0xv8A2rOuslGzSNamuMoNs8yfNYEnYASq3V7V92kalwJLYmeVK4bc9jRzlLpKowxnn8OVbfgvpgKHjPvSSvc48uVgPBUM1q25V/C7Nv05PGxZXLzJ6Ro9G6Iip2COGNsbRuAuecnaV1PiDgQQCDyEXBUiEJJdFVybe2zzvXnUVoY6rpWhjm+VJG0DC5vK4DkIXm119FSxhwLTmCLEcy+e9JwiOeWMbGSPaOgOWZmVKLUl8nS+kZMppwl8F1qfqudISuaXGOOMAvItiJOwDvVprlqG2jiFRC972Bwa9r7Ei+wgjny9qseCJhtVO5Lxt9tiVe8JUgGjpAdrnxgdOK/wKdCmLp5NdkVuZaszgn1vWjyzV2v4isikvZr/ALJ/Q45d9l6i2ZeMy7LjaMx0heoaE0hx9PFLfNzRi6wyPeCubz69pSL2ZX2pFyJQU664sScyayyuJnuBPLGHAg53UNPXOpzhN3xX6XM+YUjZLpHi6sY+ROiXKLGygpLjJFvFKHtDmkOBzBCcCs4x74HF0ebTm6M7DzjcVdUdcyZuJh6Wna07iF2uF6hDJWvkyr8aVfa8FrT1d8nbd+9dV1TlddHU54T7CtFoqpnchIhNHEdR5jugqoVvUeY7oKqE6I1mf149Dl6j/BeLmUkAE5DYvaNefQ5eo/wXia0cXwzJzP1IfiRiTEK4UdD7pLpqEC6H3SXTUIDR3aHoTUVEUA//AEka08zb5nsuvQtLzgylrfNjAjaOQBoss1wcxj6TK/a+One6Mb3bCew96sTLc3O05npTPMiRdRLfQNdxVTFIchjwnocCD4r1E5jf8l4vxi9N1R00KmAAn7SIBjxvsMne1UsuD6ki/iWLuLPL9dacwTvhOy92newkkH4LVcE+mmmKSjcbPY4yMB+8wgA26CO9XWvGqAr4g6OzaiO/Fk5Bw5Wkrx5sk1HPfyoJ4ncuRB+I8Vz9jlXbzfydnQq8nFVMenE+irouvO9C8LUZaG1cbo3jIyRjEw89to71YVfCrRMbdhlmPIBG5vaXWVtXwa3syZYV6lx4s02mdKMpoJJ5DZrGk9J5AOclfP085e9zztc5zj0k3VxrRrlNpB3lfZwtN2xNva+9x5SrrULUZ1Q9tXUNLYGkOY1wzlcNmXq+NlStk75JR8I2sWtYNbst8v4Ntwe6GNNQsxiz5SZXDlF9g7AO1UXC5pICOCmBzc8yuH+loIHeSt9PO2JjnuIaxjS5xOQAAzXgutGnTW1UlR90nDGN0YyHxPtU17VdfFFLAhLIyPdfx2Vl1q9Qq/KWnJ808Y3qnb32WRurLVmZzayLD97E13Vtf4LEvgpVtHR3x5QPSsaMagxpcawNGZxJxJZTRzX6VxY0cYkcRrhs73Zrikjcx3GRnA8djhuKj+mdY9AJTDVX+68nk8kqeqFsWpQTE4pdM0WjNI8ewm2F7The3cebmXXe2aq9BUTmNfI8YXSkHDyhoGV+1WhC7vGlOVUXPyc7kKMbGoeC3YbgHeAhDBYAbgEKYYNqPMd0FVCt6jzXdBVQE6Ixme159Dl6j/BeJXXtuvXoUvUf+1eIrRxfDM7LW5IW6LoQreynxC6LoSJNhxFujEkQgOJ2aK0o+lmZPEbOYcr7CNhaeYha8a1UMvlyMngkObmxhrmE8pCwiEjQqPRGup5YHVFOZSGvDDjAGZRorS76aUSxnMZOadjm8oKrNXD/AE6b+5b4BJjSqKktMZKfBpo9m0Jp2KrjD4z5Q89h85p5/mo9Oar09aLTxgn7r2+TI3ocvP8AUJ5+nx87Zfb9mV6usfIqUJcTbxMiUo810zzKu4Hc7wVNhulZc9rVzQ8D0xPl1MYHLhY4nxXq9kWVJ41b+DWXqOQlrkY/QnBpS0xEj8VTINhktgB5m/NamWVsbS5xDGNFySQAAp7LE8LR/p2688QPPk5PaVcW0iBSnkWJTfkyOvuvn0smlpyRTg+U/YZSP8fFYnm9ibdOj2jpHiseyxzfJnYUURohxgXI1TqD+H+v/wBK/wBAavCmvI8h8rha481o5QFZMfkOgJ2NY1l85f2kUpyfRNjS41BiRjVTiR8SbGjEoMSMSOInE0+rw+w/3O8VZKu1e9HHWd4qxAubexdzhxXsxf8Aw5fJb92XY0roo4LnEdg2c5U7KEDbn4LpAVnZXSBCEJBxHUeY7oKqAreoHku6CqhOiNkZ7Xn0KXqP8F4kvctcqZ0lJIxgu4teAN5Lcl43/Aqn8vN7tyvY8kkylfHbOFC7v4DU/l5/duS/wCp/Lz+7crXNFfgzgQu/6vVX5af3bkv1dqvy0/u3JOaF4Mr0Kx+rlV+Wn925H1bq/wArP7tyOa+w9tlchWX1Zq/ytR7pyPqzV/laj3Tkc0J7bLzQRto2b+5Z4Bc3GrsoqGSHRkzZY3xONQwhr2lpIyF81UYlYq00ZmU3GejX8Hsl9IRdWX/jcvYAvF+Dh39Si6sv/G5ezhZeb+T+DY9Ne6v5HISIVI0gKxHC4f6cP7iLwctuVh+F0/04f3EXg9R2/oZYxfzR/c8YunRHyh0jxUQKfCfKHSPFYkl0dttHpLX5DoCXEudr8h0JcSxnF7K2ifGjEoMaMaTiw0ifEjGoMaMaODDSNpq76OOs7xVmzaOkeKrNXfRx1neKs2bR0hdlifgj+xx+T+WX7lqEqQJVORAhCEANcLqomjwuI7OhXCjmgDxY+w8qVMRrZUOaDkRcc6jFIz1G9gXa+hcNlj3Jv0N+7vCdsZo5xSs9RvYnCmZ6rexdApHbu8JwpXbu8I2GiEUzPVb2KQUzPVb2KUU7t3gn8Sd3gjYuiNtOz1W9ic2mb6o7FI2I7k4MKTYo0U7fVHYninb6o7E4BOCTY45KrRMMowyRRyDc5oIXJ9UqP8rB7tqt0qVSkvkY64vykVtJq/TQvEkVPFG8XAc1jWuFxY5hWICVJdI235FUVHwKhJdF0g4Vclfo6KdvFzRsmZcHC9ocLjYbFdSQoBPXgpPqbQ/k6f3TUn1QohspKf3bVdkJpak4x+iT3Z/bK3+B0/4Ef6QkOhIPwY/0hWJYUhjKb7Vf0hPdn/sytOhYPwY/0hJ/B4PwY/0hWJiO5N4k7ke1X9IPds/2ZXu0PB+DH+kJp0RB+DH+kKxMDtyaad27wS+1X9IT3bPtnNFC1gwtAaNwFgnM2jpCm+jO3d4SNpXXBty7wpFpLSI+2+ywQhCaOFQkSoARCVCAEQlSIAEWQlQAiClQgBEJUIARCEIAEqAhACISpEACEJUAIhKhACISpEACEJUAIhKhACISoQAiLJUIAEiV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4" name="AutoShape 16" descr="data:image/jpeg;base64,/9j/4AAQSkZJRgABAQAAAQABAAD/2wCEAAkGBhQSEBUUEhQWFBQWFxUXGBUYFxYWFBgYFRcVFxUUFRcYHCYeFxwjGxcXIjEgJCcpLCwtFx8xNTAqNiYrLCkBCQoKDgwOGg8PGiokHyQsNSwsKi0qLSksLSwsLywsLDEpLCkuLCksKSkqLCwsLCwsLCwsLDAsKSkvKSkqLCktLP/AABEIALgBEgMBIgACEQEDEQH/xAAcAAEAAgMBAQEAAAAAAAAAAAAABQYDBAcCAQj/xABLEAACAQIDBQQGBQcJCAMBAAABAgADEQQSIQUGMUFREyJhcTKBkaHB0QcUQnKxI1JigpKy8CQzU2NzosLh8RUWJTRDo7PSg5PiCP/EABoBAQADAQEBAAAAAAAAAAAAAAABAwQCBQb/xAAwEQACAgEEAAMIAgEFAQAAAAAAAQIRAwQSITEFQVETFCIyYXGBkULwoSRSwdHhI//aAAwDAQACEQMRAD8A7jERAEREAREQBERAEREAREQBERAEREAREQBERAESOx28NClo9QX/ADV7zewcPXIHGb+8qVP1ubf3V+cAt88s4AuTYdToJzrEb1YmobB8t+SAD2HVvfPFPYuIrG7BvOox/A3Puk0C9V9v4dPSrJ5A5j7FvNGrvrhxwLN5Kf8AFaQ2F3RUfzjlvBe6Padfwkvhdm06foIAevFvadYINjD7wGp6NCoB+c+VB+JJ9k3jtOmCAzBS3AE2uegJ0M05ixWGWopVxdT/ABcdDAJuJSqO06uCcI96lA+ieYHQHkR+bw6WluweMSqgemcynn8D0PhIJM8REAREQBERAEREAREQBERAEREAREQBERAEREAREQBETW2hj0o0y7mwHtJ5ADmTAPuOx6UUL1DYD2k8gBzMoG2d56lckAlKfJQdT94jj5cJr7W2tUxNS5va9kQa2v8AiT1m7U3YZaBYn8oO9lHDLzHiefqtJBHbO2U9YnJawtck2Av4cfdJ/CbpINajFz0HdX5n3SD2JtDsaoJ9E6N5Hn6jr7ZeYIMWGwaUxZFC+Q19vEzNEQBERAEREAxYnDLUUq4uD/Fx0MrC1KuArXXvU25fZYdD0YdfhLZMWKwq1EKuLg/xcdDAJHZu0kr0w6G45jmD0I5GbU52DVwFbMveQ/suOh6MP40l62dtFK9MOhuDxHMHmD4yCTaiIgCIiAIiIAiIgCIiAIiIAiIgCIiAIiIAiJ4q1QqlmIAAuSeAA5wDxi8WtJC7myqLk/DxM5ztja74qrwNr2RBrx/FjM+3ttNiqgVAcgNkXmx/OI6/gPXJnYmwxRGZrGoefJfAfOSD5sPYQojM+tQ+xfAePj/Bl4iCCmbw7K7KpmUdx+Hgea/Ef5SY3Y2lnp9mx7ycPFeXs4eySmNwi1UKNwPtB5EeUpQz4av+kh9TA/AiAXyJiw2IDoGXUMLj5HxmWAIiIAiIgCIiAYcVhVqIVcXB/i46GVqk9TAVrjvU249GHwYfxpLXMWJwy1FKuLg/xcdDAJTB4xaqB0N1PD5HoZnlIwVd8BVs12oOePQ9bcmHMcx5aXWnUDAEG4IuCOBB4ESCT1ERAEREAREQBERAEREAREQBERAERPNSoFBJIAAuSdAAOZgB3ABJNgNSTwAHMyibwbebFOKVG5S+luLnqegH+Z8PW3Nuvi37GgDkv5F7faboo/18JTZGx1oL1c8W+A6D8ZIPGxtiCiLnWoeJ5DwX585KREECIiAJFbe2T2yXX+cXh4jmvy/zkrEAqm7G08j9k2gY6X5N09f4y1yt7y7H41kH3wP3x8fb1klsPanbU9fTXRvHo3r/ABvAJKIiAIiIAiIgCIiAY61FXUqwBB4gzHsRGoN2RJakdUbmh5o3geR+Ymri9v0kOUE1H4BU116X4Td2bhatSz1bU15U11Y/ffl5C3nAJuJ8tEgk+xEQBERAEREAREQBERAERMGMxqUkLucqjn8B1PhAPdeuqKWYhVAuSeAlI2ptapjanZUgRSHqv+k/QdB8eHrE16uPfS6UFP8ABP5ze4fjN4LBJSXKgsPeT1J5mSDFszZa0VsupPpNzPyHhN2IggREQBERAERMOLxaUkL1GCIOLHQD+OkEpNukZSJV8Zhjg6wqoL02NiOl+KfEeUyY3f7D02IIqG36IU6/ouVb3Rgt8sJij2RzKX0yutr+TKSAfO0r9rC6s2PQalQ3+zdfYsVGsGUMpuCLg+BnuQOzHOHq9g5uj6025a8vX+PnJ6dpp9GIRESQImptDaiURdzryUasfV8ZXqmMxGLJWmMtPnY2X9ZufkPZAJbaO8dOncL326A6Dzb5XkWi4nF8Tkp+sL6hxf8ACSOzt2adOxf8o3iO6PIc/XNzGbYpUiFdteg1I8TbhAPmztkU6I7ou3Nj6Xq6DwElNj18wqD82oy+5T8Zro4IBBuCLg9QeBmHdmrd8SOlYn2i3+GAT0REgkREQBERAEREAREQBERANTaG0lpDW7MfRRRd2PQD48BIGtsirXYVMV3Vv3KKnQfePX3+XCWfIL3sL9ec08fW7yr1DN7Co/xTPqpuGGUo9nUVbNWmgUAAAAcANAJ6iJ82tZnX8maNkfQ0cRtimmIp4ds3aVVdl0utkF2ueUVNsUxiUwxv2ro1RdO7lUkG7cjpwkBt+qE2vgGY2UpiEBOgzFbAX9Y9sV6obb1AKQcmFqZra5bubX6cR7RPXhly7Yy3PmDl5dpten0RU0v8mRvpIwgZge2AVirN2LFAVNjci8ldo7yUKFBazvem+XJlBZnLC6hFGp0lA2RhsS2ExfZYujRomtigyOq3N/SOc+iCLCb1N6FbZ+zr1GwlUEjDvbOoqU+62cmwsxAOpH4z0cr2yVN1up1z5N/7fp5buCtItmxd7KGJdqaZ0qKMxp1UNN8v5wB4iTMpez8bXp7Ro0cX9XxDvTqdnXpoFrIFBJVxbRTrw6+cuk8nWavLimtj4atdP9cJ+Xmky2EE1yeK1YIpZjZVBJPQAXJ9k5Dt7eRsVXztm7NT3KelhbhccLnS516TpO95P1HEW/oz7CQD7ryk7g7GpYg1RVpB1XL3iWGU62UZTrfX2TPDVZJQcpuz6TwqGHBinqZq64/fp+z3uJsSjihV7ekXKlSHzuAc17qQDqdL38Zrb07NTC4y9EdmiLTawZgSzZtEJueA48vZfpOztlUqClaKBATcgX1NrXuSTMeO2DQrNmq0kdrWuRrbkNPMzMs/xtvoheK/6mWR7tjVbb/4uii7pbaFao+Hr8KpLUraCm+pyUx9kW4Dwtzl9wNZh+Tqemo48nX88ePUcj5znWK2etDayqi5EFWkVXXnk1HHQktpfkeE6bVohhry1BHEHqJ7Gik9zS6asxeNQx74ZcapSVnuROJ2s7kphlzHgan2F8idCf41khXwofRiSvNeAP3uo8OHnPbMtNbmyqPIAT1DwiIwm7S3z1mNVzx45fXzb+NJIYvH06KjMQvRRx9Sj/SRtbbFSqSuGXTgaraD1X/18JiwmxV7Yiqe1fKHN729Ij18uPsnSi2cSmomOptSviTaipRPzr2Prbl5DWa20dhCjRzFiz5lueA1vfTn5y0qthYaDpykbvGP5O3mv7wluxJFKyuUkbmx2vh6R/QX3C3wmHdV/wCU4ofpA+xnHxn3d9r4an5EexmmHdk2x2IH3j7HHzlBpLbERIJEREAREQBERAEREAREQBITH1P5Wq/1LH21F+Um5XMbU/4hb+o/x3nGTGskXB9MlOuTcJmB9oUhxqIP1l+cw7cP8mq/cI9unxn36jT/AKNP2V+UzQ8LwP1/ZzPUOJp7VGDxKZK5pVFBuATwPVSDcHyMw7GwuAwt/q/ZUy1rnMSxtwBZiTbw4SS+oU/6NP2V+U1sFg6Tpc009Jx6I5Ow6eE1LRQjD2avb6W6/VlXvN80Rjbr7LZixp0SxJJJdtSTcnV+sma2zcPXo9iyU6lIWAQWyrbRcuX0beFp5fY1E/8ATX1XH4SIw1MUceFTRTpa5PpJfn4zqeBcOVuuuXx9uTqGXdwiU2PuvhsKSaFFUYixbVmt0zMSQPASViJTk0+PI901b9XyWqTXRgx+EFWk9NtA6spPTMCLzklbCV8KzqHegAe93ypPeIWwBHacLiw4E8tZ2KRG8W7VPFoA/ddfRqAAsL8QeqnpKZ6SG34Eev4Z4h7vLZk+R98XX4In6PtpvUwzmrULFahALtc2KqbZjra5Mrm+G26rV2F6idxAqpUBQNmuSShs11PmLjpMuI+jGvfuPSYeJZT7Mp/Gb2zPoyIINatoDfLTuDfT7Z4cOIEwQ0U1Nyo9qOXQYsstR7RO+o11/fsRm4mz3r4sVWLFKVmJYlrvayC54kcfC06Tga2amD94exiPhGBwSUUWnTUKi8APefE+Jmlu7VvSbwqVB7Tm+M9TDgWPnzPnfENb73l3JUlwl9CSqNYE9AT7BeQ+GwXbhatY57gMtMaU1uLjT7R8TJTGH8m/3G/dM09jf8tS/s0/dE2Y0mzyMzaXBtqthYaAcuUjy38sA60T+/JGR1cWxaMdB2T68tCD8ZezPEkZFbxYpBRZCe81rDnoQbnoNJq7S3j1yUNSdM1r/sjn5xs3dpmOfEE665b94/ePLylc5rpFuPE+2SG7N/qy36tbyuf8552ALbRr/dPvNMzNjNorTGVALjTT0V/jpNXdYk42oSbk073/AFkmbcrouWROW1FxiIklgiJDbw7zJhAuYFixtlUrcD843MAmInGRvDiBW7UVnLXvqTlOvArwy+E3MBvhiRXVmrEqWGYN6GUnXugaadBeAdaiYsLi0qoHpsGVtQRwM4T9JH0mVsTVqYfDVOzoIzoSjEPWyki5bTufojjzJ0kN0Sk30do2jvJhqAbtK9JWUE5DUQObC9gpNyfCZqG2aL2yVEcFS11YMLLlvcg6ekJ+W9hbEavUI9EKpckgm9iLDTqTJ3b+1jh+zpYQmk1M53dO537Wset7kkHqAeFpTkyNNKP/AIS1Vet/4P0FW22Ae6L+J0ExNtw8lHrN5Sdxt6fr1C7ACrTstQC1iTezKOIBA9twOEtRwTWv7p4c9Tq90l6eiPRjiw0mS+C2kH04N06+UgMU/wDxM/2VvdeZFYqwPAjWfdtZaeIXEG1hSZmBNrgCwH8crz0tBqZZotT7Rl1GJQacemN4ayJhnNWotJDYZmv1BsoAJY2B0AlWxf0s4dTanQqVB+czLTv5CzfCVvfPFVsTXohmL3BCKozasdciL4ZfO0gtsbCq4ZgK1N0zC6l1y3ta9rEjS4585tlkkuiuOKMuZHVNg/SFhcU4pkNQqMbKGIKMeShxz8CBeS2zcM1NWVuOdyPEE3BHtnG6G7dY4c1zTqikASHCZlIF7kkG4Fxxtadb3O2sa9MI+vdVw17kXA0Jtqb8+estxZZfyKM2GNfCSkruO0x9M+NP5SxSu7W/52l/8f75mjJ0ZcPzE1V23RVyjOAw0N729trTKdo0subtFyjnmBGvAaTBgh/ODpVqe83+MhN5cIO0phVAL3BsALm6gXt5ytw4svWS5bSb/wBv0P6QexvlPS7coH/qr7x+ImEbgp/Sv7Fj/cFP6V/YsrLDaXadI8KiftL859xO0adMAu4APDnfytxmi24C/wBM37I+cxbv4YKrggEpUdQSBey24dNbn1zqK3Ojmctqs26O3qbOqjPqQM2UhdeFyfGaW6j6VR+nf2g/KSOObufrU/8AyJIjdNu/WH3T72kyjtIhPcrJvaR/I1PuP+6Zr7IP5Cn9xfcLTPtT+Yqfcf8AdMgcFtOo1JKVBCXCgMx9Ffh6z75ONpdnOWLklRMY/aaURdjryUekfkPGQZo1sYwNglMXsTwsbXtzc6Dw8pJ4HdxQc9Y9o5119G/r9L1+ybmL2mqaDvHoOA8zInkIUY41bPGB2XSw63HHm7cfV08h75q43axbRNB15n5TTxOLZzdj6uQ8hMMyynfRmyZ3LiIkrurT/lLn+qA/v/5SKlg3Uo6u1jwUA8uZPwkQ7I0/zliiIl56J5q1MqkngAT7NZxzaeLOMxRemhDVSAFLX4KANbC2gGk7LKXtPenA4PFphbKjMSzMABTpMw0zn7JYeoC17AyHdcI6jHc6IfY+4pdb12KEE3QZS1rC2Yg9031t06TT23uj9Xo5+1DkMAVAto2innzvx0l/qutMF7kBgNACy3uTnsik3N7E9AJg2ptSjhqLV6zWUX7xAznMbikgsCfBeOmvC8oWR32WbOOiB+j3a7sHoHKEVbo1gCGZrWJ53Jv10nEdgYB1xopOozoaiujjQlFYOjXHOxHCdRx+0AXbsSyU811GgbS4DEgA37x43IBteRrYdTU7QqDU/PI7+osbnidJnlrVyqPXh4POlLd+D1T3AQ2qUlelmAsabsinO+QKDqt7j0Qb21taQe9e5lLDYc1nFQs6hkZnOucgKSCARa/AgHwlnpODxv6us2juq20Vy1XcUwwzPe7HLrkGa/XjGPJdVZly4HBtSorH0F5/rlfKLr2BvrYZs69mL8r9/wB87SjPandBdrdoO0Fqd0JbKcv5SzALy435WlZ2DsOjs1StAXpM4FRmBNQMRZSW+0ova1ha9+clsXtunTRqha6ojMQAb2UFiL8OUsnkjdmNrauWSNWmp42sOZ4e2R23MH21Wj3O0pMtRKttUIdbWNteZ15aT807Y2jjtqO1eqXal2mW/e+r0S2qppogtzPHiSZt/wCw9p7LpfWaZZKL9xnpPdCG0s4Gtjewa1r8De0thGMH9WcSk5Fu2wKeBx18FWLmkQcxAOV9QaeYaVABoSOpE0dubdq4pgWCKAXYKikIGqNmqPYknMzakk8pqUbVKKVU4MoJ8Dz9huPVJl92VaoVw+ISpYAkaggHxUEH1euVpuVpFy4Sc+zFg97a9Kg1FclmQ0s5W9UUyWY01a9st2biCRfQjSdA+jfZq0cP9YatnNRFULmGRBxAvfjy5WKkdZz3H7CWmlMrWSqzlgQmoAXib3vx01tJTcvGCliBhqh/JVTl8ma1v2jYeBCn7MshKp0yjO6iq6fmdT+tJ+ev7S/OQW1KgbGUbEHWnwIP2z0nt9zOlX2p/wDqZtn7q9nUDs+bKbgAW1HC5vNkp7lRmhi2uzfwZ/KVh/WA/tU0mntSnfE4X+0/BkMzfWVp16uc5QTRtfqVI+E+Y8fyjC/2n/r8p3/A4qspbYiJnNIlW2cLPiB0r1PfYy0ys4cWr4kf1gP7SAyzH8xVm+UbSPcH36X/AJEkRur/AD1UeH4NJbap/Jj+0pf+RZCbDxIp16xa/wBoadc8nLwzjE0o2y1kTVqYinRFgAOeVQPwHCRuJ2uzaL3R4cfb8poXmZ5PQrnqV/E3cVtVn0HdHQcfWZpREpbvsySk5O2J8ZramY6+ICDX2c5K7F3aasRUxAypxWnwJ8W6D3nw59Rg2WY8Ln9jHsbZTYg5tVpD7XNvBPD9KXKhRCKFUWA4CekQAAAAAaADQAdBPUvSSPQhCMFSEREk7PjHSfn36TNiNhsW7E5lxDPUUk3YXN3Vr66E2B5g+Bn6ArDum04B9LWP7TaTJypIiesjtG97+6VTnKPC8yyLpM1t1t6nwtHIHqgEkgBrqBoLKrGyjTl1mhi9r9vj0qYmrVel2iXzEv2dM5c4RNQNL8P9dCl6I8pgxI73qE6yYYxgpLtl0+McT9AbB2NQbDKy5awqAVFc90G47oBIuo5cOtxym5/u9RLAmiouhzZSvZg93uW0JNySGUD0NbXAlA3b3pq4bDUqajRVsab62vcmzDUam9uV7SZX6QX5UlBJ4lyQPVYfjIhoMrjez/sqn4itzvI7+l0bW9OBo0yCulQ2uAeP6RHq485rbD22lDu2Zg9i3C4Yad3XUWtPGLwzVWLs1ydeFvsggAchqJ6wux61SqOxCqUA7wOXgSM5vfUzytHqMDk4qfLf9SPSxZcc4tTlf3fob20940rWpqGy5lJdjl1DA8BxHs5SA3120tLDVKSg1K9am6U6Sgs5zgqXIHBVuSSelpbKm7S0KF279QsCzW0Gh0Xwvz5yNx+D7WmUZmVWFmynKSp4rmtcAjS416EcZZnajkV+R5WqnBzSh0ikf/z/ALUU0sThsxV86VhYgMVsFe1+hVQfB/XL59IVIvsvGBVeq1RAqoqlzmJRVCKoue9ZufAyiVNw1o4761gqopqgvUpo4VqebuAra90Y6FTbibeFiG3KuGdXdy4OW+Zi1g3Tj7NJo2RyP2ilV+VehowweSFnPd3tm1sPT7KupUjXKRqM2pU8wRfUEeIJvpuVNnKTfUeRtx4iTm8NRmxDu5uXswPLLaygeQFvVI2UTb3M07Nq2sx0cOqCyi009okqysNCNQfEG4MkJ5XZxr1EpoGZ3NlUDjfiWP2VA1J6RjfxFGpxueJxR0epiS1muRdQ3E/aGYe4ieO2b84+0zLjqaq+VdQgVb9cot/l6przU+z52TdszYDDLVqOr6jKjcTe6sw4+v3yUxo/LYY/1w94Pykdsc/lz40z7mHzknjR36B6V6fvuPjN+PnEaMb5iWaIiVG4StkWxeIHXsj/AHLfCWSV3ErbG1PGlTPsLid4/mK8vysidrYVlWq5a4d6WUa6AN/HCROEH5Sp5/EywbwfzP66fvSDw69+p5j8LznPw/wZHL4H/fQ2IifGYAXOgmMyn2YGrlmCUgXc6ADWbGB2dVxRtTGSnwNQ8PIdfL22ly2TsWnh1sg1PFj6R8zyHgJdGHmzZi0/nIi9hbqCmRUrd+pxA4qvzPjwHLrLHES02iIiAIiIAM/On0l7PKbUxP2szK/jZ0U29XD1T9Fyp727h4bFt21XMj5QpdWA0F7XDArz4yGotfEdRSbpnAk4Dykhu9sdMVi0pVavZUyCS/kCcoJ0BPU+82B6FS+hylVUPQxuZDexyK47pKkZlcA2II9U8L9DFnAfFAjjlWnZ7Xtzc287GXZNksai319DS3CSUbInH7Sps9VKYpqgrPkKnRqaqiIb311FQ/reUw0EzuqAjMzKoFxxYgD8RJmt9FlTOBQrU6lK/Emzhb2J0uGtY6gjUcBMW1dzsUuJqVlRRTWoXDB1sqo3d0ve4AAtbiJzDxHLjht239S9+D6HM1JZqtW1wufzXZZMHhXemSgzBRYkcLqiaf3ffKDhPpExWGrM5ykgsppFQKdteJHeOpuCDy8Z1jdB1XBlidA1Qt4WA/wgTmO9eBo/VqVZgc/avSNreiaYZSQeJBBt5mfPQ0EMFZI998+X2M+OEU2vwbW828e06SZ6rJ2eKRlNNe9SAamO4ARmRwrXuCQb8TYyv7lq1SrWUkkfVMXoSTxpEfGSG6mNRqlQPUq1Vw+DxRpNUawByZdKdyF7rMLDw6TV+jQn6+FtfPRrofLsyfxUe2aXzNOzuqTR83LoZiy0izVXW5pgEd1CDfo1jYzdp7boVGoKaq5cRVNFHsTTzgpmDG2lu0T9oSF3Ix/Y4ykfzlen/wDbTZF/vFZA7AwX1vY+LpKL1cHUXGJb0jTdeyxIHgAlNv1Z6Olzf/OklwcZZyi6Rctt724awoMHp16LvTqZrZe4cllPmPd4yOXa9I8HHtEpW09oNi27cgmqQq1iB6VRVyippzdVuf0g55idy3Y+hvZ74Gi7oatSpTR2qM1QauoYhVR1CgX8+sienhL4rZHvEu2UFts0RxdfaPnL1uDXX6pXrodXcUkbnZLNUynp3gP1ZzD6Q9yVwW0hhcNmqdotNqaHV81RmUUweeq6HoRfheds2ZuDUo4TD0EqqopU7NobNUYl6r38WOngBHu0YcplWXLKcHFGpE3zuhiRwq0z53/9Z5/3VxQ+1SPrP/rI9mzy/dpGLZX/ADA+4/4rJbGjRD0q0T/3FHxkfQ2Bi0fMBSJAI9I21tfp0mepg8aRY06XEH0uakMOfUTVBqMNrLY4pKi2xIFcZjudCkfJ7fEzMm0MXzwy+qsvylZrJiQO0F/ll+tEe6ofnNtcfX54b/uoZq4mnWeqH7EiyFfTTmwN+PgZ1F0ziauLSI7eD+Y/XT94SHRe83iR+Ali2jsyrVplQmU3U6sttCDyMx0N13J7xVR4an5TnP8AE+DHLHNqkv7wQmtwACzHgoFyfISb2bumWIfEeqkDoPvnmfASdwGy6dEdwanix1Y+Z6eHCbc4jCjRiwqHL7PKIFAAAAHADQDyE9RE7LxERAEREAREQBMWJwy1EZHUMjAqysAVIIsQQeItEQDDsrZVLDUVo0ECU1vlUEm1yWOpJJ1JkRtbcTDYnEnEVc5qGkaSkPYUwQwz0xbuuM5IOtjYgX1iJNsGTdPcrDbOpGnhlIzWzOzFna17XPIC50AA1JtqZo1vo7pHaLY1alVe0pvTq0QfyVQOtibcV1s2nFlB01v8iQCUwW7KUsLUoBmIqZ8zk9/viwNx0FgPKV7b/wBGwq4SnSpPmqJUFQvVZ8rXAD3VNBcAAADTXrEThwi1TOlNo1MV9ElN69cqVoUXoGnSFNqnaI7rleo1zZhYuLX1BHCTe430e0dmI2Rnq1XtnrP6RA4Ko+wvO3PmTYWREYKPRDk32Ru3/obweJr9uGr4d8wc9jUCqWvfMFZSEN9brbXWTG624GFwBrtRUlsQxZy+U6EkimoCgBBmOlvO9hb5E7IPT/R7gjijiexC1WTI2UsiEaWJRSBcADXwHQSdwuEWmgRBZVFgLk6eZ1iJFK78zrc623waY3eo/WDiCuaryLWOTTKcmnduPj1klEQkl0JScuxERJORERAEREAREQBERAEREAREQBERAEREARE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186" name="Picture 18" descr="http://www.saude.rs.gov.br/upload/1338329432_ubscom%20FAM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586" y="2638374"/>
            <a:ext cx="4403894" cy="295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268288" y="1989138"/>
            <a:ext cx="37433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Qualificação do processo de trabalho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dos profissionais da atenção básica para o </a:t>
            </a:r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fortalecimento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lang="pt-BR" altLang="pt-BR" sz="20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ações de promoção, proteção e apoio 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ao </a:t>
            </a:r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aleitamento materno 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 a </a:t>
            </a:r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alimentação complementar 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para crianças menores de dois anos no âmbito da Atenção Básica. 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50825" y="677178"/>
            <a:ext cx="859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41798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65300" y="1643063"/>
            <a:ext cx="7127875" cy="360045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b="1" kern="0" dirty="0">
                <a:latin typeface="+mn-lt"/>
              </a:rPr>
              <a:t>Contribuir com melhoria dos indicadores de aleitamento e alimentação complementar saudável;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b="1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b="1" kern="0" dirty="0">
                <a:latin typeface="+mn-lt"/>
              </a:rPr>
              <a:t>Incentivar a orientação alimentar como atividade de rotina nos serviços de saúde;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b="1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b="1" kern="0" dirty="0">
                <a:latin typeface="+mn-lt"/>
              </a:rPr>
              <a:t>Manejo na amamentação e seus determinantes; 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b="1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b="1" kern="0" dirty="0">
                <a:latin typeface="+mn-lt"/>
              </a:rPr>
              <a:t>Contemplar a formação de hábitos alimentares saudáveis, com a introdução da alimentação complementar em tempo oportuno e de qualidade;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b="1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b="1" kern="0" dirty="0">
                <a:latin typeface="+mn-lt"/>
              </a:rPr>
              <a:t>Respeitar a identidade cultural e alimentar das diversas regiões brasileiras.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354013"/>
            <a:ext cx="859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Objetivos específicos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00488"/>
            <a:ext cx="1639887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5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132138" y="3657600"/>
            <a:ext cx="5770562" cy="20304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</a:rPr>
              <a:t>Política Nacional de Alimentação e Nutrição (2011)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</a:rPr>
              <a:t>Política Nacional de Atenção Básica (2011)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</a:rPr>
              <a:t>Política Nacional de Promoção da Saúde (2006)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</a:rPr>
              <a:t>Política Nacional de Aleitamento Materno</a:t>
            </a:r>
          </a:p>
        </p:txBody>
      </p:sp>
      <p:sp>
        <p:nvSpPr>
          <p:cNvPr id="17411" name="Retângulo 4"/>
          <p:cNvSpPr>
            <a:spLocks noChangeArrowheads="1"/>
          </p:cNvSpPr>
          <p:nvPr/>
        </p:nvSpPr>
        <p:spPr bwMode="auto">
          <a:xfrm>
            <a:off x="3127375" y="1874838"/>
            <a:ext cx="5761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1"/>
              <a:t>PORTARIA Nº - 1.920, DE 5 DE SETEMBRO DE 2013</a:t>
            </a:r>
          </a:p>
          <a:p>
            <a:pPr algn="just" eaLnBrk="1" hangingPunct="1"/>
            <a:r>
              <a:rPr lang="pt-BR" altLang="pt-BR" sz="1600" b="1"/>
              <a:t>Institui a Estratégia Nacional para Promoção do Aleitamento Materno e Alimentação Complementar Saudável no Sistema Único de Saúde (SUS) - Estratégia Amamenta e Alimenta Brasil.</a:t>
            </a:r>
          </a:p>
        </p:txBody>
      </p:sp>
      <p:pic>
        <p:nvPicPr>
          <p:cNvPr id="17413" name="Picture 1" descr="C:\Users\elsa.giugliani\AppData\Local\Microsoft\Windows\Temporary Internet Files\Content.Outlook\5SJTMY4O\rede-cegonha-gestantes-grav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49450"/>
            <a:ext cx="216058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tângulo 10"/>
          <p:cNvSpPr>
            <a:spLocks noChangeArrowheads="1"/>
          </p:cNvSpPr>
          <p:nvPr/>
        </p:nvSpPr>
        <p:spPr bwMode="auto">
          <a:xfrm>
            <a:off x="585788" y="3473450"/>
            <a:ext cx="153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latin typeface="Calibri" pitchFamily="34" charset="0"/>
              </a:rPr>
              <a:t>Rede Cegonha</a:t>
            </a:r>
          </a:p>
        </p:txBody>
      </p:sp>
      <p:sp>
        <p:nvSpPr>
          <p:cNvPr id="17415" name="Retângulo 11"/>
          <p:cNvSpPr>
            <a:spLocks noChangeArrowheads="1"/>
          </p:cNvSpPr>
          <p:nvPr/>
        </p:nvSpPr>
        <p:spPr bwMode="auto">
          <a:xfrm>
            <a:off x="107950" y="141287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 contexto:</a:t>
            </a:r>
            <a:endParaRPr lang="pt-BR" altLang="pt-BR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50825" y="354013"/>
            <a:ext cx="8591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Marcos políticos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9310"/>
            <a:ext cx="2264107" cy="19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40033698"/>
              </p:ext>
            </p:extLst>
          </p:nvPr>
        </p:nvGraphicFramePr>
        <p:xfrm>
          <a:off x="691444" y="1916832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250825" y="354013"/>
            <a:ext cx="859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Passos para sua implantação...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92263" y="1412776"/>
            <a:ext cx="6191250" cy="9366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Planejamento </a:t>
            </a:r>
            <a:r>
              <a:rPr lang="pt-BR" sz="2800" b="1" dirty="0">
                <a:solidFill>
                  <a:schemeClr val="bg1"/>
                </a:solidFill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15619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/>
          <p:cNvSpPr txBox="1">
            <a:spLocks noChangeArrowheads="1"/>
          </p:cNvSpPr>
          <p:nvPr/>
        </p:nvSpPr>
        <p:spPr bwMode="auto">
          <a:xfrm>
            <a:off x="932656" y="339914"/>
            <a:ext cx="7715250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53AFC1"/>
                </a:solidFill>
                <a:latin typeface="+mn-lt"/>
                <a:cs typeface="Arial" charset="0"/>
              </a:rPr>
              <a:t>Estratégia Amamenta e Alimenta Brasil </a:t>
            </a:r>
            <a:r>
              <a:rPr lang="pt-BR" altLang="pt-BR" b="1" dirty="0" smtClean="0">
                <a:solidFill>
                  <a:srgbClr val="53AFC1"/>
                </a:solidFill>
                <a:latin typeface="+mn-lt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53AFC1"/>
                </a:solidFill>
                <a:latin typeface="+mn-lt"/>
                <a:cs typeface="Arial" charset="0"/>
              </a:rPr>
              <a:t>São Paulo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53AFC1"/>
                </a:solidFill>
                <a:latin typeface="+mn-lt"/>
                <a:cs typeface="Arial" charset="0"/>
              </a:rPr>
              <a:t>2013 - </a:t>
            </a:r>
            <a:r>
              <a:rPr lang="pt-BR" altLang="pt-BR" b="1" dirty="0" smtClean="0">
                <a:solidFill>
                  <a:srgbClr val="53AFC1"/>
                </a:solidFill>
                <a:latin typeface="+mn-lt"/>
                <a:cs typeface="Arial" charset="0"/>
              </a:rPr>
              <a:t>2017</a:t>
            </a:r>
            <a:endParaRPr lang="pt-BR" altLang="pt-BR" b="1" dirty="0">
              <a:solidFill>
                <a:srgbClr val="53AFC1"/>
              </a:solidFill>
              <a:latin typeface="+mn-lt"/>
              <a:cs typeface="Arial" charset="0"/>
            </a:endParaRPr>
          </a:p>
        </p:txBody>
      </p:sp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949303" y="908720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b="1" i="1" dirty="0" smtClean="0">
              <a:cs typeface="Arial" charset="0"/>
            </a:endParaRPr>
          </a:p>
          <a:p>
            <a:pPr>
              <a:defRPr/>
            </a:pPr>
            <a:endParaRPr lang="pt-BR" b="1" i="1" dirty="0" smtClean="0">
              <a:cs typeface="Arial" charset="0"/>
            </a:endParaRPr>
          </a:p>
          <a:p>
            <a:pPr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OFICINAS DE FORMAÇÃO DE TUTOR : 13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RODAS DE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CONVERSA VINCULADAS A FORMAÇÃO :  65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marL="342900" indent="-342900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marL="342900" indent="-342900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marL="342900" indent="-342900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</a:p>
          <a:p>
            <a:pPr>
              <a:defRPr/>
            </a:pPr>
            <a:endParaRPr lang="pt-BR" b="1" i="1" dirty="0">
              <a:cs typeface="Arial" charset="0"/>
            </a:endParaRPr>
          </a:p>
          <a:p>
            <a:pPr>
              <a:defRPr/>
            </a:pPr>
            <a:r>
              <a:rPr lang="pt-BR" dirty="0">
                <a:cs typeface="Arial" charset="0"/>
              </a:rPr>
              <a:t>				</a:t>
            </a:r>
          </a:p>
        </p:txBody>
      </p:sp>
      <p:sp>
        <p:nvSpPr>
          <p:cNvPr id="6152" name="CaixaDeTexto 8"/>
          <p:cNvSpPr txBox="1">
            <a:spLocks noChangeArrowheads="1"/>
          </p:cNvSpPr>
          <p:nvPr/>
        </p:nvSpPr>
        <p:spPr bwMode="auto">
          <a:xfrm>
            <a:off x="1539398" y="3694355"/>
            <a:ext cx="3269580" cy="830997"/>
          </a:xfrm>
          <a:prstGeom prst="rect">
            <a:avLst/>
          </a:prstGeom>
          <a:noFill/>
          <a:ln w="9525">
            <a:solidFill>
              <a:srgbClr val="B92A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322 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tutores formados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80 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municípios </a:t>
            </a:r>
          </a:p>
        </p:txBody>
      </p:sp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116"/>
            <a:ext cx="18653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ve esquerda 2"/>
          <p:cNvSpPr/>
          <p:nvPr/>
        </p:nvSpPr>
        <p:spPr>
          <a:xfrm>
            <a:off x="5076056" y="3212976"/>
            <a:ext cx="360818" cy="36175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436874" y="3212976"/>
            <a:ext cx="33123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Administrador</a:t>
            </a:r>
          </a:p>
          <a:p>
            <a:r>
              <a:rPr lang="pt-BR" sz="1600" dirty="0" smtClean="0"/>
              <a:t>Assistente social</a:t>
            </a:r>
          </a:p>
          <a:p>
            <a:r>
              <a:rPr lang="pt-BR" sz="1600" dirty="0" smtClean="0"/>
              <a:t>Biomédico</a:t>
            </a:r>
          </a:p>
          <a:p>
            <a:r>
              <a:rPr lang="pt-BR" sz="1600" dirty="0" smtClean="0"/>
              <a:t>Cirurgião Dentista</a:t>
            </a:r>
          </a:p>
          <a:p>
            <a:r>
              <a:rPr lang="pt-BR" sz="1600" dirty="0" smtClean="0"/>
              <a:t>Educador em Saúde Pública</a:t>
            </a:r>
          </a:p>
          <a:p>
            <a:r>
              <a:rPr lang="pt-BR" sz="1600" dirty="0" smtClean="0"/>
              <a:t>Enfermeiro</a:t>
            </a:r>
          </a:p>
          <a:p>
            <a:r>
              <a:rPr lang="pt-BR" sz="1600" dirty="0" smtClean="0"/>
              <a:t>Farmacêutico</a:t>
            </a:r>
          </a:p>
          <a:p>
            <a:r>
              <a:rPr lang="pt-BR" sz="1600" dirty="0" smtClean="0"/>
              <a:t>Terapeuta ocupacional</a:t>
            </a:r>
          </a:p>
          <a:p>
            <a:r>
              <a:rPr lang="pt-BR" sz="1600" dirty="0" smtClean="0"/>
              <a:t>Fonoaudiólogo</a:t>
            </a:r>
          </a:p>
          <a:p>
            <a:r>
              <a:rPr lang="pt-BR" sz="1600" dirty="0" smtClean="0"/>
              <a:t>Fisioterapeuta</a:t>
            </a:r>
          </a:p>
          <a:p>
            <a:r>
              <a:rPr lang="pt-BR" sz="1600" dirty="0" smtClean="0"/>
              <a:t>Médico</a:t>
            </a:r>
          </a:p>
          <a:p>
            <a:r>
              <a:rPr lang="pt-BR" sz="1600" dirty="0" smtClean="0"/>
              <a:t>Pedagogo</a:t>
            </a:r>
          </a:p>
          <a:p>
            <a:r>
              <a:rPr lang="pt-BR" sz="1600" dirty="0" smtClean="0"/>
              <a:t>Nutricionista</a:t>
            </a:r>
          </a:p>
          <a:p>
            <a:r>
              <a:rPr lang="pt-BR" sz="1600" dirty="0" smtClean="0"/>
              <a:t>Psicólogo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dirty="0" smtClean="0"/>
              <a:t>Qual é o nosso papel no apoio ao </a:t>
            </a:r>
            <a:br>
              <a:rPr lang="pt-BR" sz="3200" dirty="0" smtClean="0"/>
            </a:br>
            <a:r>
              <a:rPr lang="pt-BR" sz="3200" dirty="0" smtClean="0"/>
              <a:t>aleitamento materno?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Entender que o sucesso da amamentação NÃO é responsabilidade exclusiva da mulher, e sim uma responsabilidade </a:t>
            </a:r>
            <a:r>
              <a:rPr lang="pt-BR" dirty="0" smtClean="0">
                <a:solidFill>
                  <a:schemeClr val="tx1"/>
                </a:solidFill>
              </a:rPr>
              <a:t>coletiva;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Prestadores </a:t>
            </a:r>
            <a:r>
              <a:rPr lang="pt-BR" dirty="0">
                <a:solidFill>
                  <a:schemeClr val="tx1"/>
                </a:solidFill>
              </a:rPr>
              <a:t>de cuidados de saúde influenciam e apoiam decisões sobre alimentação, principalmente quando ocorrem os desafios para a manutenção da amamentação exclusiva e </a:t>
            </a:r>
            <a:r>
              <a:rPr lang="pt-BR" dirty="0" smtClean="0">
                <a:solidFill>
                  <a:schemeClr val="tx1"/>
                </a:solidFill>
              </a:rPr>
              <a:t>continuada;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Atualizações </a:t>
            </a:r>
            <a:r>
              <a:rPr lang="pt-BR" dirty="0">
                <a:solidFill>
                  <a:schemeClr val="tx1"/>
                </a:solidFill>
              </a:rPr>
              <a:t>e capacitações para o apoio e manejo em aleitamento materno, assim como aconselhamento.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90403"/>
            <a:ext cx="1475656" cy="13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pt-BR" sz="3200" dirty="0" smtClean="0"/>
              <a:t>Momento oportuno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Aproveitar </a:t>
            </a:r>
            <a:r>
              <a:rPr lang="pt-BR" dirty="0">
                <a:solidFill>
                  <a:schemeClr val="tx1"/>
                </a:solidFill>
              </a:rPr>
              <a:t>a gestação para falar sobre </a:t>
            </a:r>
            <a:r>
              <a:rPr lang="pt-BR" dirty="0" smtClean="0">
                <a:solidFill>
                  <a:schemeClr val="tx1"/>
                </a:solidFill>
              </a:rPr>
              <a:t>amamentação;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Estimular a criação de grupos </a:t>
            </a:r>
            <a:r>
              <a:rPr lang="pt-BR" dirty="0" smtClean="0">
                <a:solidFill>
                  <a:schemeClr val="tx1"/>
                </a:solidFill>
              </a:rPr>
              <a:t>educativos;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Realizar </a:t>
            </a:r>
            <a:r>
              <a:rPr lang="pt-BR" dirty="0">
                <a:solidFill>
                  <a:schemeClr val="tx1"/>
                </a:solidFill>
              </a:rPr>
              <a:t>rodas de conversas/oficinas e bate papo em sala de </a:t>
            </a:r>
            <a:r>
              <a:rPr lang="pt-BR" dirty="0" smtClean="0">
                <a:solidFill>
                  <a:schemeClr val="tx1"/>
                </a:solidFill>
              </a:rPr>
              <a:t>espera. </a:t>
            </a:r>
            <a:r>
              <a:rPr lang="pt-BR" dirty="0">
                <a:solidFill>
                  <a:schemeClr val="tx1"/>
                </a:solidFill>
              </a:rPr>
              <a:t>Durante as consultas examinar as mamas e falar sobre </a:t>
            </a:r>
            <a:r>
              <a:rPr lang="pt-BR" dirty="0" smtClean="0">
                <a:solidFill>
                  <a:schemeClr val="tx1"/>
                </a:solidFill>
              </a:rPr>
              <a:t>aleitamento;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95" y="0"/>
            <a:ext cx="2304905" cy="21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Estratégias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Envolvimento de várias categorias profissionais: ACS, enfermeiros, auxiliar e técnicos de enfermagem.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Envolvimento de diversas áreas: Atenção Básica, Hospital, Escolas e Creches;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Envolvimento dos cuidadores e família (grupos de avós, </a:t>
            </a:r>
            <a:r>
              <a:rPr lang="pt-BR" dirty="0" smtClean="0">
                <a:solidFill>
                  <a:schemeClr val="tx1"/>
                </a:solidFill>
              </a:rPr>
              <a:t>pais, entre </a:t>
            </a:r>
            <a:r>
              <a:rPr lang="pt-BR" dirty="0">
                <a:solidFill>
                  <a:schemeClr val="tx1"/>
                </a:solidFill>
              </a:rPr>
              <a:t>outros);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6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r>
              <a:rPr lang="pt-BR" sz="3200" dirty="0" smtClean="0">
                <a:solidFill>
                  <a:srgbClr val="0070C0"/>
                </a:solidFill>
                <a:effectLst/>
              </a:rPr>
              <a:t>Proteção Legal ao Aleitamento Materno</a:t>
            </a:r>
            <a:endParaRPr lang="pt-BR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94175"/>
            <a:ext cx="8229600" cy="411109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000" dirty="0" smtClean="0"/>
              <a:t>	</a:t>
            </a:r>
            <a:r>
              <a:rPr lang="pt-BR" sz="6400" dirty="0" smtClean="0">
                <a:solidFill>
                  <a:schemeClr val="tx1"/>
                </a:solidFill>
              </a:rPr>
              <a:t>O </a:t>
            </a:r>
            <a:r>
              <a:rPr lang="pt-BR" sz="6400" dirty="0">
                <a:solidFill>
                  <a:schemeClr val="tx1"/>
                </a:solidFill>
              </a:rPr>
              <a:t>Brasil foi um </a:t>
            </a:r>
            <a:r>
              <a:rPr lang="pt-BR" sz="6400" dirty="0" smtClean="0">
                <a:solidFill>
                  <a:schemeClr val="tx1"/>
                </a:solidFill>
              </a:rPr>
              <a:t>dos primeiros </a:t>
            </a:r>
            <a:r>
              <a:rPr lang="pt-BR" sz="6400" dirty="0">
                <a:solidFill>
                  <a:schemeClr val="tx1"/>
                </a:solidFill>
              </a:rPr>
              <a:t>países a adotar o Código Internacional de Substitutos do Leite Materno na sua totalidade. A partir do Código, criou-se a Norma Brasileira de </a:t>
            </a:r>
            <a:r>
              <a:rPr lang="pt-BR" sz="6400" dirty="0" smtClean="0">
                <a:solidFill>
                  <a:schemeClr val="tx1"/>
                </a:solidFill>
              </a:rPr>
              <a:t>Comercialização de Alimentos </a:t>
            </a:r>
            <a:r>
              <a:rPr lang="pt-BR" sz="6400" dirty="0">
                <a:solidFill>
                  <a:schemeClr val="tx1"/>
                </a:solidFill>
              </a:rPr>
              <a:t>para Lactentes, em </a:t>
            </a:r>
            <a:r>
              <a:rPr lang="pt-BR" sz="6400" dirty="0" smtClean="0">
                <a:solidFill>
                  <a:schemeClr val="tx1"/>
                </a:solidFill>
              </a:rPr>
              <a:t>1988.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6400" dirty="0" smtClean="0">
                <a:solidFill>
                  <a:schemeClr val="tx1"/>
                </a:solidFill>
              </a:rPr>
              <a:t>	Em </a:t>
            </a:r>
            <a:r>
              <a:rPr lang="pt-BR" sz="6400" dirty="0">
                <a:solidFill>
                  <a:schemeClr val="tx1"/>
                </a:solidFill>
              </a:rPr>
              <a:t>2006, a partir da </a:t>
            </a:r>
            <a:r>
              <a:rPr lang="pt-BR" sz="6400" dirty="0" smtClean="0">
                <a:solidFill>
                  <a:schemeClr val="tx1"/>
                </a:solidFill>
              </a:rPr>
              <a:t>NBCAL  </a:t>
            </a:r>
            <a:r>
              <a:rPr lang="pt-BR" sz="6000" dirty="0">
                <a:solidFill>
                  <a:schemeClr val="tx1"/>
                </a:solidFill>
              </a:rPr>
              <a:t>- Norma Brasileira de Comercialização de Alimentos para Lactentes, Crianças de Primeira Infância , Bicos Chupetas e Mamadeiras</a:t>
            </a:r>
            <a:r>
              <a:rPr lang="pt-BR" sz="6400" dirty="0" smtClean="0">
                <a:solidFill>
                  <a:schemeClr val="tx1"/>
                </a:solidFill>
              </a:rPr>
              <a:t> </a:t>
            </a:r>
            <a:r>
              <a:rPr lang="pt-BR" sz="6400" dirty="0">
                <a:solidFill>
                  <a:schemeClr val="tx1"/>
                </a:solidFill>
              </a:rPr>
              <a:t>foi criada a</a:t>
            </a:r>
            <a:r>
              <a:rPr lang="pt-BR" sz="6400" dirty="0">
                <a:hlinkClick r:id="rId2"/>
              </a:rPr>
              <a:t> Lei n</a:t>
            </a:r>
            <a:r>
              <a:rPr lang="pt-BR" sz="6400" strike="sngStrike" dirty="0">
                <a:hlinkClick r:id="rId2"/>
              </a:rPr>
              <a:t>º</a:t>
            </a:r>
            <a:r>
              <a:rPr lang="pt-BR" sz="6400" dirty="0">
                <a:hlinkClick r:id="rId2"/>
              </a:rPr>
              <a:t> 11.265</a:t>
            </a:r>
            <a:r>
              <a:rPr lang="pt-BR" sz="6400" dirty="0"/>
              <a:t>.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pt-BR" sz="6400" dirty="0" smtClean="0">
                <a:solidFill>
                  <a:srgbClr val="FF0000"/>
                </a:solidFill>
              </a:rPr>
              <a:t>Decreto no  8.552 de 3 de novembro de 2015.</a:t>
            </a:r>
          </a:p>
          <a:p>
            <a:pPr>
              <a:lnSpc>
                <a:spcPct val="220000"/>
              </a:lnSpc>
            </a:pPr>
            <a:r>
              <a:rPr lang="pt-BR" sz="6400" dirty="0">
                <a:solidFill>
                  <a:schemeClr val="tx1"/>
                </a:solidFill>
              </a:rPr>
              <a:t>R</a:t>
            </a:r>
            <a:r>
              <a:rPr lang="pt-BR" sz="6400" dirty="0" smtClean="0">
                <a:solidFill>
                  <a:schemeClr val="tx1"/>
                </a:solidFill>
              </a:rPr>
              <a:t>egulamenta </a:t>
            </a:r>
            <a:r>
              <a:rPr lang="pt-BR" sz="6400" dirty="0">
                <a:solidFill>
                  <a:schemeClr val="tx1"/>
                </a:solidFill>
              </a:rPr>
              <a:t>a</a:t>
            </a:r>
            <a:r>
              <a:rPr lang="pt-BR" sz="6400" dirty="0"/>
              <a:t> </a:t>
            </a:r>
            <a:r>
              <a:rPr lang="pt-BR" sz="6400" dirty="0">
                <a:hlinkClick r:id="rId2"/>
              </a:rPr>
              <a:t>Lei n</a:t>
            </a:r>
            <a:r>
              <a:rPr lang="pt-BR" sz="6400" strike="sngStrike" dirty="0">
                <a:hlinkClick r:id="rId2"/>
              </a:rPr>
              <a:t>º</a:t>
            </a:r>
            <a:r>
              <a:rPr lang="pt-BR" sz="6400" dirty="0">
                <a:hlinkClick r:id="rId2"/>
              </a:rPr>
              <a:t> 11.265, de 3 de janeiro de 2006</a:t>
            </a:r>
            <a:r>
              <a:rPr lang="pt-BR" sz="6400" dirty="0"/>
              <a:t>, </a:t>
            </a:r>
            <a:r>
              <a:rPr lang="pt-BR" sz="6400" dirty="0">
                <a:solidFill>
                  <a:schemeClr val="tx1"/>
                </a:solidFill>
              </a:rPr>
              <a:t>que dispõe sobre a comercialização de alimentos para lactentes e crianças de primeira infância e de produtos de puericultura correlatos. </a:t>
            </a:r>
          </a:p>
          <a:p>
            <a:pPr>
              <a:lnSpc>
                <a:spcPct val="220000"/>
              </a:lnSpc>
            </a:pP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8548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433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404393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600200"/>
          </a:xfrm>
        </p:spPr>
        <p:txBody>
          <a:bodyPr/>
          <a:lstStyle/>
          <a:p>
            <a:r>
              <a:rPr lang="pt-BR" sz="3200" dirty="0" smtClean="0"/>
              <a:t>Lei 13.435 de 12 de abril de 2017	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r>
              <a:rPr lang="pt-BR" dirty="0" smtClean="0"/>
              <a:t>Institui o mês de agosto como Mês do aleitamento materno;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9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-315416"/>
            <a:ext cx="8229600" cy="1600200"/>
          </a:xfrm>
        </p:spPr>
        <p:txBody>
          <a:bodyPr/>
          <a:lstStyle/>
          <a:p>
            <a:r>
              <a:rPr lang="pt-BR" sz="3200" dirty="0" smtClean="0"/>
              <a:t>O que já existe</a:t>
            </a:r>
            <a:endParaRPr lang="pt-B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6" cy="44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0"/>
          <p:cNvSpPr>
            <a:spLocks noEditPoints="1" noChangeArrowheads="1"/>
          </p:cNvSpPr>
          <p:nvPr/>
        </p:nvSpPr>
        <p:spPr bwMode="auto">
          <a:xfrm rot="15762240">
            <a:off x="3531195" y="2064031"/>
            <a:ext cx="2268538" cy="198913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18" name="Gear"/>
          <p:cNvSpPr>
            <a:spLocks noEditPoints="1" noChangeArrowheads="1"/>
          </p:cNvSpPr>
          <p:nvPr/>
        </p:nvSpPr>
        <p:spPr bwMode="auto">
          <a:xfrm>
            <a:off x="3547900" y="544370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19" name="Gear"/>
          <p:cNvSpPr>
            <a:spLocks noEditPoints="1" noChangeArrowheads="1"/>
          </p:cNvSpPr>
          <p:nvPr/>
        </p:nvSpPr>
        <p:spPr bwMode="auto">
          <a:xfrm rot="20021140">
            <a:off x="5310548" y="1186071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20" name="Gear"/>
          <p:cNvSpPr>
            <a:spLocks noEditPoints="1" noChangeArrowheads="1"/>
          </p:cNvSpPr>
          <p:nvPr/>
        </p:nvSpPr>
        <p:spPr bwMode="auto">
          <a:xfrm>
            <a:off x="1979712" y="1454680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21" name="Gear"/>
          <p:cNvSpPr>
            <a:spLocks noEditPoints="1" noChangeArrowheads="1"/>
          </p:cNvSpPr>
          <p:nvPr/>
        </p:nvSpPr>
        <p:spPr bwMode="auto">
          <a:xfrm>
            <a:off x="2339752" y="2956954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22" name="Gear"/>
          <p:cNvSpPr>
            <a:spLocks noEditPoints="1" noChangeArrowheads="1"/>
          </p:cNvSpPr>
          <p:nvPr/>
        </p:nvSpPr>
        <p:spPr bwMode="auto">
          <a:xfrm>
            <a:off x="3338043" y="4155663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23" name="Gear"/>
          <p:cNvSpPr>
            <a:spLocks noEditPoints="1" noChangeArrowheads="1"/>
          </p:cNvSpPr>
          <p:nvPr/>
        </p:nvSpPr>
        <p:spPr bwMode="auto">
          <a:xfrm>
            <a:off x="4893232" y="3933056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24" name="Gear"/>
          <p:cNvSpPr>
            <a:spLocks noEditPoints="1" noChangeArrowheads="1"/>
          </p:cNvSpPr>
          <p:nvPr/>
        </p:nvSpPr>
        <p:spPr bwMode="auto">
          <a:xfrm>
            <a:off x="5621041" y="2686996"/>
            <a:ext cx="1555189" cy="146866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5" y="156710"/>
            <a:ext cx="1201310" cy="119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8" y="1306552"/>
            <a:ext cx="1092148" cy="15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9" y="3251081"/>
            <a:ext cx="1119221" cy="14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90" y="4889996"/>
            <a:ext cx="1205494" cy="152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35" y="5401723"/>
            <a:ext cx="1629701" cy="12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58" y="1364916"/>
            <a:ext cx="985746" cy="129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83" y="217010"/>
            <a:ext cx="841276" cy="74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http://cmdss2011.org/site/wp-content/uploads/2011/08/metodo-m%C3%A3e-canguru-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53" y="3279009"/>
            <a:ext cx="1519365" cy="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000019" y="2596935"/>
            <a:ext cx="162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Gestão e articulação política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3" descr="APRESENTAÇÃO PADRAÕ C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868" name="Retângulo 7"/>
          <p:cNvSpPr>
            <a:spLocks noChangeArrowheads="1"/>
          </p:cNvSpPr>
          <p:nvPr/>
        </p:nvSpPr>
        <p:spPr bwMode="auto">
          <a:xfrm>
            <a:off x="892969" y="3430493"/>
            <a:ext cx="73580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i="1" dirty="0">
                <a:latin typeface="Arial Narrow" pitchFamily="34" charset="0"/>
              </a:rPr>
              <a:t>Adriana Bouças Ribeiro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0" i="1" dirty="0">
                <a:latin typeface="Arial Narrow" pitchFamily="34" charset="0"/>
              </a:rPr>
              <a:t>Coordenadora Estadual das Ações de Alimentação e Nutrição </a:t>
            </a:r>
            <a:br>
              <a:rPr lang="pt-BR" altLang="pt-BR" sz="2400" b="0" i="1" dirty="0">
                <a:latin typeface="Arial Narrow" pitchFamily="34" charset="0"/>
              </a:rPr>
            </a:br>
            <a:r>
              <a:rPr lang="pt-BR" altLang="pt-BR" sz="2400" b="0" i="1" dirty="0">
                <a:latin typeface="Arial Narrow" pitchFamily="34" charset="0"/>
              </a:rPr>
              <a:t>Avenida Dr. Arnaldo, 351 – sala 609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0" i="1" dirty="0">
                <a:latin typeface="Arial Narrow" pitchFamily="34" charset="0"/>
              </a:rPr>
              <a:t>Cerqueira César – São Paulo/SP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0" dirty="0">
                <a:latin typeface="Arial Narrow" pitchFamily="34" charset="0"/>
              </a:rPr>
              <a:t>Telefones: 11-3066-8479 ou 8295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0" dirty="0" err="1">
                <a:latin typeface="Arial Narrow" pitchFamily="34" charset="0"/>
              </a:rPr>
              <a:t>Email</a:t>
            </a:r>
            <a:r>
              <a:rPr lang="pt-BR" altLang="pt-BR" sz="2400" b="0" dirty="0">
                <a:latin typeface="Arial Narrow" pitchFamily="34" charset="0"/>
              </a:rPr>
              <a:t>: </a:t>
            </a:r>
            <a:r>
              <a:rPr lang="pt-BR" altLang="pt-BR" sz="2400" b="0" dirty="0">
                <a:latin typeface="Arial Narrow" pitchFamily="34" charset="0"/>
                <a:hlinkClick r:id="rId4"/>
              </a:rPr>
              <a:t>aribeiro@saude.sp.gov.br</a:t>
            </a:r>
            <a:r>
              <a:rPr lang="pt-BR" altLang="pt-BR" sz="2400" b="0" dirty="0">
                <a:latin typeface="Arial Narrow" pitchFamily="34" charset="0"/>
              </a:rPr>
              <a:t> </a:t>
            </a:r>
          </a:p>
        </p:txBody>
      </p:sp>
      <p:sp>
        <p:nvSpPr>
          <p:cNvPr id="6" name="Espaço Reservado para Texto 4"/>
          <p:cNvSpPr txBox="1">
            <a:spLocks/>
          </p:cNvSpPr>
          <p:nvPr/>
        </p:nvSpPr>
        <p:spPr bwMode="auto">
          <a:xfrm>
            <a:off x="0" y="4286250"/>
            <a:ext cx="88725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pt-BR" sz="2400" b="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85938" y="1143000"/>
            <a:ext cx="5214937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4400" kern="0" dirty="0">
                <a:latin typeface="Calibri" pitchFamily="34" charset="0"/>
              </a:rPr>
              <a:t>Obrigada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26857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72408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dmin.plantaonews.com.br/uploads/webdisco/2014/01/02/jpg/570x428/9264ce7897f377c0aa16dc8da9945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67944" cy="30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145074" y="3356993"/>
            <a:ext cx="1819414" cy="30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em cada cinco adolescentes, entre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 e 19 anos apresentam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excesso de peso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8" y="332656"/>
            <a:ext cx="8524024" cy="6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7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23"/>
            <a:ext cx="9196218" cy="681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29" y="0"/>
            <a:ext cx="918626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4" y="7191"/>
            <a:ext cx="9153603" cy="685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4544" cy="68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1478</TotalTime>
  <Words>1215</Words>
  <Application>Microsoft Office PowerPoint</Application>
  <PresentationFormat>Apresentação na tela (4:3)</PresentationFormat>
  <Paragraphs>268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Nossos obstáculos</vt:lpstr>
      <vt:lpstr>Apresentação do PowerPoint</vt:lpstr>
      <vt:lpstr>Assim, é evidente a necessidade  de intervenções   para promover hábitos saudáveis de alimentação da criança pequena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é o nosso papel no apoio ao  aleitamento materno? </vt:lpstr>
      <vt:lpstr>Momento oportuno</vt:lpstr>
      <vt:lpstr>Estratégias</vt:lpstr>
      <vt:lpstr>Proteção Legal ao Aleitamento Materno</vt:lpstr>
      <vt:lpstr>Lei 13.435 de 12 de abril de 2017 </vt:lpstr>
      <vt:lpstr>O que já existe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Bouças Ribeiro</dc:creator>
  <cp:lastModifiedBy>Adriana Bouças Ribeiro</cp:lastModifiedBy>
  <cp:revision>79</cp:revision>
  <cp:lastPrinted>2017-08-25T12:58:54Z</cp:lastPrinted>
  <dcterms:created xsi:type="dcterms:W3CDTF">2017-08-03T13:05:31Z</dcterms:created>
  <dcterms:modified xsi:type="dcterms:W3CDTF">2017-08-25T13:04:19Z</dcterms:modified>
</cp:coreProperties>
</file>