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df" ContentType="application/pd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433" r:id="rId2"/>
    <p:sldId id="638" r:id="rId3"/>
    <p:sldId id="625" r:id="rId4"/>
    <p:sldId id="630" r:id="rId5"/>
    <p:sldId id="642" r:id="rId6"/>
    <p:sldId id="643" r:id="rId7"/>
    <p:sldId id="649" r:id="rId8"/>
    <p:sldId id="644" r:id="rId9"/>
    <p:sldId id="645" r:id="rId10"/>
    <p:sldId id="639" r:id="rId11"/>
    <p:sldId id="646" r:id="rId12"/>
    <p:sldId id="651" r:id="rId13"/>
    <p:sldId id="652" r:id="rId14"/>
    <p:sldId id="653" r:id="rId15"/>
    <p:sldId id="650" r:id="rId16"/>
    <p:sldId id="634" r:id="rId17"/>
    <p:sldId id="655" r:id="rId18"/>
    <p:sldId id="648" r:id="rId19"/>
    <p:sldId id="654" r:id="rId20"/>
    <p:sldId id="656" r:id="rId21"/>
    <p:sldId id="409" r:id="rId2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na Queiroz" initials="MQ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4BC"/>
    <a:srgbClr val="F88608"/>
    <a:srgbClr val="FB5D05"/>
    <a:srgbClr val="FBF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8337" autoAdjust="0"/>
  </p:normalViewPr>
  <p:slideViewPr>
    <p:cSldViewPr>
      <p:cViewPr>
        <p:scale>
          <a:sx n="90" d="100"/>
          <a:sy n="90" d="100"/>
        </p:scale>
        <p:origin x="-930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7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EB64AF-21CD-43DF-AD7E-DFC69A8D077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082C696-B8E8-4044-B0EC-C52889571C35}">
      <dgm:prSet phldrT="[Texto]"/>
      <dgm:spPr/>
      <dgm:t>
        <a:bodyPr/>
        <a:lstStyle/>
        <a:p>
          <a:r>
            <a:rPr lang="pt-BR" dirty="0" smtClean="0"/>
            <a:t>Bloco de Vigilância</a:t>
          </a:r>
          <a:endParaRPr lang="pt-BR" dirty="0"/>
        </a:p>
      </dgm:t>
    </dgm:pt>
    <dgm:pt modelId="{B9495E48-073C-484D-8AF7-DFBCDCE17040}" type="parTrans" cxnId="{BF5A2CBB-90D2-4CC2-988D-ACED9852093A}">
      <dgm:prSet/>
      <dgm:spPr/>
      <dgm:t>
        <a:bodyPr/>
        <a:lstStyle/>
        <a:p>
          <a:endParaRPr lang="pt-BR"/>
        </a:p>
      </dgm:t>
    </dgm:pt>
    <dgm:pt modelId="{0B54D6F1-9A88-41C6-9105-84F2837AE088}" type="sibTrans" cxnId="{BF5A2CBB-90D2-4CC2-988D-ACED9852093A}">
      <dgm:prSet/>
      <dgm:spPr/>
      <dgm:t>
        <a:bodyPr/>
        <a:lstStyle/>
        <a:p>
          <a:endParaRPr lang="pt-BR"/>
        </a:p>
      </dgm:t>
    </dgm:pt>
    <dgm:pt modelId="{7268A8D9-D032-49F1-B94E-400D8BF6C7ED}">
      <dgm:prSet phldrT="[Texto]"/>
      <dgm:spPr/>
      <dgm:t>
        <a:bodyPr/>
        <a:lstStyle/>
        <a:p>
          <a:r>
            <a:rPr lang="pt-BR" dirty="0" smtClean="0"/>
            <a:t>Vigilância em Saúde</a:t>
          </a:r>
          <a:endParaRPr lang="pt-BR" dirty="0"/>
        </a:p>
      </dgm:t>
    </dgm:pt>
    <dgm:pt modelId="{B36BE374-D44B-4192-A901-15A7F98E187D}" type="parTrans" cxnId="{F1285BF8-BA1B-4B4E-A4E0-1F78C6C14FCB}">
      <dgm:prSet/>
      <dgm:spPr/>
      <dgm:t>
        <a:bodyPr/>
        <a:lstStyle/>
        <a:p>
          <a:endParaRPr lang="pt-BR" dirty="0"/>
        </a:p>
      </dgm:t>
    </dgm:pt>
    <dgm:pt modelId="{06EA9F44-0D86-42EB-BFFB-EECF62F80C30}" type="sibTrans" cxnId="{F1285BF8-BA1B-4B4E-A4E0-1F78C6C14FCB}">
      <dgm:prSet/>
      <dgm:spPr/>
      <dgm:t>
        <a:bodyPr/>
        <a:lstStyle/>
        <a:p>
          <a:endParaRPr lang="pt-BR"/>
        </a:p>
      </dgm:t>
    </dgm:pt>
    <dgm:pt modelId="{378CBC98-FFEF-4CAC-81A4-074E1143D652}">
      <dgm:prSet phldrT="[Texto]"/>
      <dgm:spPr/>
      <dgm:t>
        <a:bodyPr/>
        <a:lstStyle/>
        <a:p>
          <a:r>
            <a:rPr lang="pt-BR" dirty="0" smtClean="0"/>
            <a:t>Piso Variável de Vigilância em Saúde – PVVS</a:t>
          </a:r>
          <a:endParaRPr lang="pt-BR" dirty="0"/>
        </a:p>
      </dgm:t>
    </dgm:pt>
    <dgm:pt modelId="{A0505D5E-1B6F-45F0-9DB8-55F5E839A38C}" type="parTrans" cxnId="{34353C92-9E70-4C96-B5A2-69CDC6F8A635}">
      <dgm:prSet/>
      <dgm:spPr/>
      <dgm:t>
        <a:bodyPr/>
        <a:lstStyle/>
        <a:p>
          <a:endParaRPr lang="pt-BR" dirty="0"/>
        </a:p>
      </dgm:t>
    </dgm:pt>
    <dgm:pt modelId="{A64B8A0B-B70F-4E88-B64A-97EC1C65C163}" type="sibTrans" cxnId="{34353C92-9E70-4C96-B5A2-69CDC6F8A635}">
      <dgm:prSet/>
      <dgm:spPr/>
      <dgm:t>
        <a:bodyPr/>
        <a:lstStyle/>
        <a:p>
          <a:endParaRPr lang="pt-BR"/>
        </a:p>
      </dgm:t>
    </dgm:pt>
    <dgm:pt modelId="{FC07CFF8-5710-4C38-B5E4-23948DA7868E}">
      <dgm:prSet phldrT="[Texto]"/>
      <dgm:spPr/>
      <dgm:t>
        <a:bodyPr/>
        <a:lstStyle/>
        <a:p>
          <a:r>
            <a:rPr lang="pt-BR" dirty="0" smtClean="0"/>
            <a:t>Vigilância Sanitária</a:t>
          </a:r>
          <a:endParaRPr lang="pt-BR" dirty="0"/>
        </a:p>
      </dgm:t>
    </dgm:pt>
    <dgm:pt modelId="{7B599F81-2ABF-4AFE-8CE3-37C995C802A7}" type="parTrans" cxnId="{A44BE7DF-D489-447F-AC20-5D1B3A315CEB}">
      <dgm:prSet/>
      <dgm:spPr/>
      <dgm:t>
        <a:bodyPr/>
        <a:lstStyle/>
        <a:p>
          <a:endParaRPr lang="pt-BR" dirty="0"/>
        </a:p>
      </dgm:t>
    </dgm:pt>
    <dgm:pt modelId="{706BCF4E-1EBB-48B4-BD13-DE91440207A4}" type="sibTrans" cxnId="{A44BE7DF-D489-447F-AC20-5D1B3A315CEB}">
      <dgm:prSet/>
      <dgm:spPr/>
      <dgm:t>
        <a:bodyPr/>
        <a:lstStyle/>
        <a:p>
          <a:endParaRPr lang="pt-BR"/>
        </a:p>
      </dgm:t>
    </dgm:pt>
    <dgm:pt modelId="{3235187F-E79B-4568-9718-11895CB3B57C}">
      <dgm:prSet phldrT="[Texto]"/>
      <dgm:spPr/>
      <dgm:t>
        <a:bodyPr/>
        <a:lstStyle/>
        <a:p>
          <a:r>
            <a:rPr lang="pt-BR" dirty="0" smtClean="0"/>
            <a:t>Piso Fixo de Vigilância em Saúde – PFVS</a:t>
          </a:r>
          <a:endParaRPr lang="pt-BR" dirty="0"/>
        </a:p>
      </dgm:t>
    </dgm:pt>
    <dgm:pt modelId="{1E59573F-9113-405E-85C5-461F0D137800}" type="sibTrans" cxnId="{2FD984EC-D85F-4DB1-8947-771DCFF68533}">
      <dgm:prSet/>
      <dgm:spPr/>
      <dgm:t>
        <a:bodyPr/>
        <a:lstStyle/>
        <a:p>
          <a:endParaRPr lang="pt-BR"/>
        </a:p>
      </dgm:t>
    </dgm:pt>
    <dgm:pt modelId="{A87EA6BE-4A91-4A2A-987C-4E77BCF3371C}" type="parTrans" cxnId="{2FD984EC-D85F-4DB1-8947-771DCFF68533}">
      <dgm:prSet/>
      <dgm:spPr/>
      <dgm:t>
        <a:bodyPr/>
        <a:lstStyle/>
        <a:p>
          <a:endParaRPr lang="pt-BR" dirty="0"/>
        </a:p>
      </dgm:t>
    </dgm:pt>
    <dgm:pt modelId="{2BC70CD6-FD34-4E57-9FA1-94924B6E0BE3}" type="pres">
      <dgm:prSet presAssocID="{76EB64AF-21CD-43DF-AD7E-DFC69A8D077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6AE0494-0B7C-46CC-80C8-4E398878E5ED}" type="pres">
      <dgm:prSet presAssocID="{7082C696-B8E8-4044-B0EC-C52889571C35}" presName="root1" presStyleCnt="0"/>
      <dgm:spPr/>
      <dgm:t>
        <a:bodyPr/>
        <a:lstStyle/>
        <a:p>
          <a:endParaRPr lang="pt-BR"/>
        </a:p>
      </dgm:t>
    </dgm:pt>
    <dgm:pt modelId="{E698B956-C395-451F-AF07-89D118415FF3}" type="pres">
      <dgm:prSet presAssocID="{7082C696-B8E8-4044-B0EC-C52889571C3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8CE489-D762-4263-8466-05D7F95B9472}" type="pres">
      <dgm:prSet presAssocID="{7082C696-B8E8-4044-B0EC-C52889571C35}" presName="level2hierChild" presStyleCnt="0"/>
      <dgm:spPr/>
      <dgm:t>
        <a:bodyPr/>
        <a:lstStyle/>
        <a:p>
          <a:endParaRPr lang="pt-BR"/>
        </a:p>
      </dgm:t>
    </dgm:pt>
    <dgm:pt modelId="{001CC14B-5983-48C4-818E-BC749F3A5852}" type="pres">
      <dgm:prSet presAssocID="{B36BE374-D44B-4192-A901-15A7F98E187D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85DD044E-9E09-4033-9227-972FA1332260}" type="pres">
      <dgm:prSet presAssocID="{B36BE374-D44B-4192-A901-15A7F98E187D}" presName="connTx" presStyleLbl="parChTrans1D2" presStyleIdx="0" presStyleCnt="2"/>
      <dgm:spPr/>
      <dgm:t>
        <a:bodyPr/>
        <a:lstStyle/>
        <a:p>
          <a:endParaRPr lang="pt-BR"/>
        </a:p>
      </dgm:t>
    </dgm:pt>
    <dgm:pt modelId="{B69C355B-29A8-4CA1-AA50-0F9B5D4F24E0}" type="pres">
      <dgm:prSet presAssocID="{7268A8D9-D032-49F1-B94E-400D8BF6C7ED}" presName="root2" presStyleCnt="0"/>
      <dgm:spPr/>
      <dgm:t>
        <a:bodyPr/>
        <a:lstStyle/>
        <a:p>
          <a:endParaRPr lang="pt-BR"/>
        </a:p>
      </dgm:t>
    </dgm:pt>
    <dgm:pt modelId="{E387D5F1-EF04-42AF-8E48-DE0EE17EF697}" type="pres">
      <dgm:prSet presAssocID="{7268A8D9-D032-49F1-B94E-400D8BF6C7E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44C58D-60B7-48F3-949C-99E8318B536A}" type="pres">
      <dgm:prSet presAssocID="{7268A8D9-D032-49F1-B94E-400D8BF6C7ED}" presName="level3hierChild" presStyleCnt="0"/>
      <dgm:spPr/>
      <dgm:t>
        <a:bodyPr/>
        <a:lstStyle/>
        <a:p>
          <a:endParaRPr lang="pt-BR"/>
        </a:p>
      </dgm:t>
    </dgm:pt>
    <dgm:pt modelId="{F3DBE909-3423-4BA4-A102-D561999C26FF}" type="pres">
      <dgm:prSet presAssocID="{A87EA6BE-4A91-4A2A-987C-4E77BCF3371C}" presName="conn2-1" presStyleLbl="parChTrans1D3" presStyleIdx="0" presStyleCnt="2"/>
      <dgm:spPr/>
      <dgm:t>
        <a:bodyPr/>
        <a:lstStyle/>
        <a:p>
          <a:endParaRPr lang="pt-BR"/>
        </a:p>
      </dgm:t>
    </dgm:pt>
    <dgm:pt modelId="{28EC955B-9D8B-45E9-81B0-36FEA2DD75D0}" type="pres">
      <dgm:prSet presAssocID="{A87EA6BE-4A91-4A2A-987C-4E77BCF3371C}" presName="connTx" presStyleLbl="parChTrans1D3" presStyleIdx="0" presStyleCnt="2"/>
      <dgm:spPr/>
      <dgm:t>
        <a:bodyPr/>
        <a:lstStyle/>
        <a:p>
          <a:endParaRPr lang="pt-BR"/>
        </a:p>
      </dgm:t>
    </dgm:pt>
    <dgm:pt modelId="{55269E2C-7460-462F-8092-D467365C18EC}" type="pres">
      <dgm:prSet presAssocID="{3235187F-E79B-4568-9718-11895CB3B57C}" presName="root2" presStyleCnt="0"/>
      <dgm:spPr/>
      <dgm:t>
        <a:bodyPr/>
        <a:lstStyle/>
        <a:p>
          <a:endParaRPr lang="pt-BR"/>
        </a:p>
      </dgm:t>
    </dgm:pt>
    <dgm:pt modelId="{0EF178FE-673D-45F3-9707-38EF45CD0F59}" type="pres">
      <dgm:prSet presAssocID="{3235187F-E79B-4568-9718-11895CB3B57C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09CDB0A-1E6C-4FE7-A591-1B6A8EBEAD83}" type="pres">
      <dgm:prSet presAssocID="{3235187F-E79B-4568-9718-11895CB3B57C}" presName="level3hierChild" presStyleCnt="0"/>
      <dgm:spPr/>
      <dgm:t>
        <a:bodyPr/>
        <a:lstStyle/>
        <a:p>
          <a:endParaRPr lang="pt-BR"/>
        </a:p>
      </dgm:t>
    </dgm:pt>
    <dgm:pt modelId="{F75BE4C4-7FB9-4047-822A-3D772A47B17F}" type="pres">
      <dgm:prSet presAssocID="{A0505D5E-1B6F-45F0-9DB8-55F5E839A38C}" presName="conn2-1" presStyleLbl="parChTrans1D3" presStyleIdx="1" presStyleCnt="2"/>
      <dgm:spPr/>
      <dgm:t>
        <a:bodyPr/>
        <a:lstStyle/>
        <a:p>
          <a:endParaRPr lang="pt-BR"/>
        </a:p>
      </dgm:t>
    </dgm:pt>
    <dgm:pt modelId="{0705F1C2-0402-422E-B232-C436CFD3BEEE}" type="pres">
      <dgm:prSet presAssocID="{A0505D5E-1B6F-45F0-9DB8-55F5E839A38C}" presName="connTx" presStyleLbl="parChTrans1D3" presStyleIdx="1" presStyleCnt="2"/>
      <dgm:spPr/>
      <dgm:t>
        <a:bodyPr/>
        <a:lstStyle/>
        <a:p>
          <a:endParaRPr lang="pt-BR"/>
        </a:p>
      </dgm:t>
    </dgm:pt>
    <dgm:pt modelId="{5595624B-3CF5-405C-9015-ADDA30E139BB}" type="pres">
      <dgm:prSet presAssocID="{378CBC98-FFEF-4CAC-81A4-074E1143D652}" presName="root2" presStyleCnt="0"/>
      <dgm:spPr/>
      <dgm:t>
        <a:bodyPr/>
        <a:lstStyle/>
        <a:p>
          <a:endParaRPr lang="pt-BR"/>
        </a:p>
      </dgm:t>
    </dgm:pt>
    <dgm:pt modelId="{4E1CC7A1-71CE-4771-9171-8D3CB924EB65}" type="pres">
      <dgm:prSet presAssocID="{378CBC98-FFEF-4CAC-81A4-074E1143D652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1D0976-C4F1-4061-8896-FBA358637E45}" type="pres">
      <dgm:prSet presAssocID="{378CBC98-FFEF-4CAC-81A4-074E1143D652}" presName="level3hierChild" presStyleCnt="0"/>
      <dgm:spPr/>
      <dgm:t>
        <a:bodyPr/>
        <a:lstStyle/>
        <a:p>
          <a:endParaRPr lang="pt-BR"/>
        </a:p>
      </dgm:t>
    </dgm:pt>
    <dgm:pt modelId="{B6599D01-7BCF-47A4-B925-4BFD864C6514}" type="pres">
      <dgm:prSet presAssocID="{7B599F81-2ABF-4AFE-8CE3-37C995C802A7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39F9E891-313D-4070-92AC-429E6ECC018E}" type="pres">
      <dgm:prSet presAssocID="{7B599F81-2ABF-4AFE-8CE3-37C995C802A7}" presName="connTx" presStyleLbl="parChTrans1D2" presStyleIdx="1" presStyleCnt="2"/>
      <dgm:spPr/>
      <dgm:t>
        <a:bodyPr/>
        <a:lstStyle/>
        <a:p>
          <a:endParaRPr lang="pt-BR"/>
        </a:p>
      </dgm:t>
    </dgm:pt>
    <dgm:pt modelId="{64BC65EF-B021-4752-8C71-F0FC4229756F}" type="pres">
      <dgm:prSet presAssocID="{FC07CFF8-5710-4C38-B5E4-23948DA7868E}" presName="root2" presStyleCnt="0"/>
      <dgm:spPr/>
      <dgm:t>
        <a:bodyPr/>
        <a:lstStyle/>
        <a:p>
          <a:endParaRPr lang="pt-BR"/>
        </a:p>
      </dgm:t>
    </dgm:pt>
    <dgm:pt modelId="{D40644B8-08D3-453C-8F78-BD001FB5C71B}" type="pres">
      <dgm:prSet presAssocID="{FC07CFF8-5710-4C38-B5E4-23948DA7868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A164E52-50F1-4FFC-A0C1-5CDF6595375E}" type="pres">
      <dgm:prSet presAssocID="{FC07CFF8-5710-4C38-B5E4-23948DA7868E}" presName="level3hierChild" presStyleCnt="0"/>
      <dgm:spPr/>
      <dgm:t>
        <a:bodyPr/>
        <a:lstStyle/>
        <a:p>
          <a:endParaRPr lang="pt-BR"/>
        </a:p>
      </dgm:t>
    </dgm:pt>
  </dgm:ptLst>
  <dgm:cxnLst>
    <dgm:cxn modelId="{2FD984EC-D85F-4DB1-8947-771DCFF68533}" srcId="{7268A8D9-D032-49F1-B94E-400D8BF6C7ED}" destId="{3235187F-E79B-4568-9718-11895CB3B57C}" srcOrd="0" destOrd="0" parTransId="{A87EA6BE-4A91-4A2A-987C-4E77BCF3371C}" sibTransId="{1E59573F-9113-405E-85C5-461F0D137800}"/>
    <dgm:cxn modelId="{A44BE7DF-D489-447F-AC20-5D1B3A315CEB}" srcId="{7082C696-B8E8-4044-B0EC-C52889571C35}" destId="{FC07CFF8-5710-4C38-B5E4-23948DA7868E}" srcOrd="1" destOrd="0" parTransId="{7B599F81-2ABF-4AFE-8CE3-37C995C802A7}" sibTransId="{706BCF4E-1EBB-48B4-BD13-DE91440207A4}"/>
    <dgm:cxn modelId="{086A2D18-F1F3-48BB-AC80-021C50F00873}" type="presOf" srcId="{A0505D5E-1B6F-45F0-9DB8-55F5E839A38C}" destId="{0705F1C2-0402-422E-B232-C436CFD3BEEE}" srcOrd="1" destOrd="0" presId="urn:microsoft.com/office/officeart/2005/8/layout/hierarchy2"/>
    <dgm:cxn modelId="{02F7E988-AD8B-4366-B10B-4805706095CD}" type="presOf" srcId="{7B599F81-2ABF-4AFE-8CE3-37C995C802A7}" destId="{B6599D01-7BCF-47A4-B925-4BFD864C6514}" srcOrd="0" destOrd="0" presId="urn:microsoft.com/office/officeart/2005/8/layout/hierarchy2"/>
    <dgm:cxn modelId="{F1285BF8-BA1B-4B4E-A4E0-1F78C6C14FCB}" srcId="{7082C696-B8E8-4044-B0EC-C52889571C35}" destId="{7268A8D9-D032-49F1-B94E-400D8BF6C7ED}" srcOrd="0" destOrd="0" parTransId="{B36BE374-D44B-4192-A901-15A7F98E187D}" sibTransId="{06EA9F44-0D86-42EB-BFFB-EECF62F80C30}"/>
    <dgm:cxn modelId="{34353C92-9E70-4C96-B5A2-69CDC6F8A635}" srcId="{7268A8D9-D032-49F1-B94E-400D8BF6C7ED}" destId="{378CBC98-FFEF-4CAC-81A4-074E1143D652}" srcOrd="1" destOrd="0" parTransId="{A0505D5E-1B6F-45F0-9DB8-55F5E839A38C}" sibTransId="{A64B8A0B-B70F-4E88-B64A-97EC1C65C163}"/>
    <dgm:cxn modelId="{678B1026-90C4-44FD-B161-E35DF6637910}" type="presOf" srcId="{B36BE374-D44B-4192-A901-15A7F98E187D}" destId="{85DD044E-9E09-4033-9227-972FA1332260}" srcOrd="1" destOrd="0" presId="urn:microsoft.com/office/officeart/2005/8/layout/hierarchy2"/>
    <dgm:cxn modelId="{2D28678B-0E2E-481A-B731-707E5067E44C}" type="presOf" srcId="{7082C696-B8E8-4044-B0EC-C52889571C35}" destId="{E698B956-C395-451F-AF07-89D118415FF3}" srcOrd="0" destOrd="0" presId="urn:microsoft.com/office/officeart/2005/8/layout/hierarchy2"/>
    <dgm:cxn modelId="{BF5A2CBB-90D2-4CC2-988D-ACED9852093A}" srcId="{76EB64AF-21CD-43DF-AD7E-DFC69A8D077C}" destId="{7082C696-B8E8-4044-B0EC-C52889571C35}" srcOrd="0" destOrd="0" parTransId="{B9495E48-073C-484D-8AF7-DFBCDCE17040}" sibTransId="{0B54D6F1-9A88-41C6-9105-84F2837AE088}"/>
    <dgm:cxn modelId="{17C5EE4E-2F48-4596-9C5E-CB5C04916C3C}" type="presOf" srcId="{FC07CFF8-5710-4C38-B5E4-23948DA7868E}" destId="{D40644B8-08D3-453C-8F78-BD001FB5C71B}" srcOrd="0" destOrd="0" presId="urn:microsoft.com/office/officeart/2005/8/layout/hierarchy2"/>
    <dgm:cxn modelId="{35889CDC-F033-4224-BA6B-567FD6ABC7B2}" type="presOf" srcId="{76EB64AF-21CD-43DF-AD7E-DFC69A8D077C}" destId="{2BC70CD6-FD34-4E57-9FA1-94924B6E0BE3}" srcOrd="0" destOrd="0" presId="urn:microsoft.com/office/officeart/2005/8/layout/hierarchy2"/>
    <dgm:cxn modelId="{18504DCC-5309-43E6-AD92-E19CE284E365}" type="presOf" srcId="{A87EA6BE-4A91-4A2A-987C-4E77BCF3371C}" destId="{F3DBE909-3423-4BA4-A102-D561999C26FF}" srcOrd="0" destOrd="0" presId="urn:microsoft.com/office/officeart/2005/8/layout/hierarchy2"/>
    <dgm:cxn modelId="{F8FBE481-7044-4577-80C0-D6921E811029}" type="presOf" srcId="{B36BE374-D44B-4192-A901-15A7F98E187D}" destId="{001CC14B-5983-48C4-818E-BC749F3A5852}" srcOrd="0" destOrd="0" presId="urn:microsoft.com/office/officeart/2005/8/layout/hierarchy2"/>
    <dgm:cxn modelId="{45D63065-8E49-44E7-9ADD-989981E3FFCC}" type="presOf" srcId="{7268A8D9-D032-49F1-B94E-400D8BF6C7ED}" destId="{E387D5F1-EF04-42AF-8E48-DE0EE17EF697}" srcOrd="0" destOrd="0" presId="urn:microsoft.com/office/officeart/2005/8/layout/hierarchy2"/>
    <dgm:cxn modelId="{7CBA6743-277E-4CB4-AD6A-4A8D5D20B75F}" type="presOf" srcId="{3235187F-E79B-4568-9718-11895CB3B57C}" destId="{0EF178FE-673D-45F3-9707-38EF45CD0F59}" srcOrd="0" destOrd="0" presId="urn:microsoft.com/office/officeart/2005/8/layout/hierarchy2"/>
    <dgm:cxn modelId="{DE7CCC1C-9587-405D-9587-22C29C81027B}" type="presOf" srcId="{A0505D5E-1B6F-45F0-9DB8-55F5E839A38C}" destId="{F75BE4C4-7FB9-4047-822A-3D772A47B17F}" srcOrd="0" destOrd="0" presId="urn:microsoft.com/office/officeart/2005/8/layout/hierarchy2"/>
    <dgm:cxn modelId="{F22439C7-D630-454D-93DA-F3DF5A3AAD92}" type="presOf" srcId="{A87EA6BE-4A91-4A2A-987C-4E77BCF3371C}" destId="{28EC955B-9D8B-45E9-81B0-36FEA2DD75D0}" srcOrd="1" destOrd="0" presId="urn:microsoft.com/office/officeart/2005/8/layout/hierarchy2"/>
    <dgm:cxn modelId="{F3AE2D4F-D572-497E-A9AD-FFC0AC9220F7}" type="presOf" srcId="{378CBC98-FFEF-4CAC-81A4-074E1143D652}" destId="{4E1CC7A1-71CE-4771-9171-8D3CB924EB65}" srcOrd="0" destOrd="0" presId="urn:microsoft.com/office/officeart/2005/8/layout/hierarchy2"/>
    <dgm:cxn modelId="{C5F97144-F48B-4408-9CB6-23BEF64B4FFC}" type="presOf" srcId="{7B599F81-2ABF-4AFE-8CE3-37C995C802A7}" destId="{39F9E891-313D-4070-92AC-429E6ECC018E}" srcOrd="1" destOrd="0" presId="urn:microsoft.com/office/officeart/2005/8/layout/hierarchy2"/>
    <dgm:cxn modelId="{3D53801D-B022-4D58-80E2-5FEED7A1990F}" type="presParOf" srcId="{2BC70CD6-FD34-4E57-9FA1-94924B6E0BE3}" destId="{A6AE0494-0B7C-46CC-80C8-4E398878E5ED}" srcOrd="0" destOrd="0" presId="urn:microsoft.com/office/officeart/2005/8/layout/hierarchy2"/>
    <dgm:cxn modelId="{2C6C182C-FDD6-45DF-9749-02097058685D}" type="presParOf" srcId="{A6AE0494-0B7C-46CC-80C8-4E398878E5ED}" destId="{E698B956-C395-451F-AF07-89D118415FF3}" srcOrd="0" destOrd="0" presId="urn:microsoft.com/office/officeart/2005/8/layout/hierarchy2"/>
    <dgm:cxn modelId="{4F24A172-B2E2-4AFC-BBD5-023A467F5BE5}" type="presParOf" srcId="{A6AE0494-0B7C-46CC-80C8-4E398878E5ED}" destId="{688CE489-D762-4263-8466-05D7F95B9472}" srcOrd="1" destOrd="0" presId="urn:microsoft.com/office/officeart/2005/8/layout/hierarchy2"/>
    <dgm:cxn modelId="{F5F857AA-F9F8-4CBD-8B13-80B9B43DE34A}" type="presParOf" srcId="{688CE489-D762-4263-8466-05D7F95B9472}" destId="{001CC14B-5983-48C4-818E-BC749F3A5852}" srcOrd="0" destOrd="0" presId="urn:microsoft.com/office/officeart/2005/8/layout/hierarchy2"/>
    <dgm:cxn modelId="{1E4B61A3-8ABF-4466-99C1-E4C7193C7914}" type="presParOf" srcId="{001CC14B-5983-48C4-818E-BC749F3A5852}" destId="{85DD044E-9E09-4033-9227-972FA1332260}" srcOrd="0" destOrd="0" presId="urn:microsoft.com/office/officeart/2005/8/layout/hierarchy2"/>
    <dgm:cxn modelId="{9E3A8B18-7ACE-4242-A4F2-EC1057997A92}" type="presParOf" srcId="{688CE489-D762-4263-8466-05D7F95B9472}" destId="{B69C355B-29A8-4CA1-AA50-0F9B5D4F24E0}" srcOrd="1" destOrd="0" presId="urn:microsoft.com/office/officeart/2005/8/layout/hierarchy2"/>
    <dgm:cxn modelId="{5A748EE4-3226-406D-87BA-7D3250CF985F}" type="presParOf" srcId="{B69C355B-29A8-4CA1-AA50-0F9B5D4F24E0}" destId="{E387D5F1-EF04-42AF-8E48-DE0EE17EF697}" srcOrd="0" destOrd="0" presId="urn:microsoft.com/office/officeart/2005/8/layout/hierarchy2"/>
    <dgm:cxn modelId="{36F22DE9-08A3-46F4-BD5B-D3D802CC5928}" type="presParOf" srcId="{B69C355B-29A8-4CA1-AA50-0F9B5D4F24E0}" destId="{6244C58D-60B7-48F3-949C-99E8318B536A}" srcOrd="1" destOrd="0" presId="urn:microsoft.com/office/officeart/2005/8/layout/hierarchy2"/>
    <dgm:cxn modelId="{892BFDA7-D41A-4229-9EAC-2FA1F880A2B7}" type="presParOf" srcId="{6244C58D-60B7-48F3-949C-99E8318B536A}" destId="{F3DBE909-3423-4BA4-A102-D561999C26FF}" srcOrd="0" destOrd="0" presId="urn:microsoft.com/office/officeart/2005/8/layout/hierarchy2"/>
    <dgm:cxn modelId="{F24FF68E-EE51-4781-9EA0-F25C8822C249}" type="presParOf" srcId="{F3DBE909-3423-4BA4-A102-D561999C26FF}" destId="{28EC955B-9D8B-45E9-81B0-36FEA2DD75D0}" srcOrd="0" destOrd="0" presId="urn:microsoft.com/office/officeart/2005/8/layout/hierarchy2"/>
    <dgm:cxn modelId="{32E479F0-ED90-43B2-A884-70BAAC391463}" type="presParOf" srcId="{6244C58D-60B7-48F3-949C-99E8318B536A}" destId="{55269E2C-7460-462F-8092-D467365C18EC}" srcOrd="1" destOrd="0" presId="urn:microsoft.com/office/officeart/2005/8/layout/hierarchy2"/>
    <dgm:cxn modelId="{0255D66D-C93D-478B-BED1-9B79E1D0F745}" type="presParOf" srcId="{55269E2C-7460-462F-8092-D467365C18EC}" destId="{0EF178FE-673D-45F3-9707-38EF45CD0F59}" srcOrd="0" destOrd="0" presId="urn:microsoft.com/office/officeart/2005/8/layout/hierarchy2"/>
    <dgm:cxn modelId="{47D737BB-FD05-4BF7-8236-564105BD38EB}" type="presParOf" srcId="{55269E2C-7460-462F-8092-D467365C18EC}" destId="{309CDB0A-1E6C-4FE7-A591-1B6A8EBEAD83}" srcOrd="1" destOrd="0" presId="urn:microsoft.com/office/officeart/2005/8/layout/hierarchy2"/>
    <dgm:cxn modelId="{B5744A8C-37E4-442D-9614-C5C80D174C9C}" type="presParOf" srcId="{6244C58D-60B7-48F3-949C-99E8318B536A}" destId="{F75BE4C4-7FB9-4047-822A-3D772A47B17F}" srcOrd="2" destOrd="0" presId="urn:microsoft.com/office/officeart/2005/8/layout/hierarchy2"/>
    <dgm:cxn modelId="{9119BA04-195D-4252-90FD-F0FFEC4D4E18}" type="presParOf" srcId="{F75BE4C4-7FB9-4047-822A-3D772A47B17F}" destId="{0705F1C2-0402-422E-B232-C436CFD3BEEE}" srcOrd="0" destOrd="0" presId="urn:microsoft.com/office/officeart/2005/8/layout/hierarchy2"/>
    <dgm:cxn modelId="{8AB12EF1-3BA0-44E5-9771-1FDB4A53D7F7}" type="presParOf" srcId="{6244C58D-60B7-48F3-949C-99E8318B536A}" destId="{5595624B-3CF5-405C-9015-ADDA30E139BB}" srcOrd="3" destOrd="0" presId="urn:microsoft.com/office/officeart/2005/8/layout/hierarchy2"/>
    <dgm:cxn modelId="{05725571-463A-45D8-ADD9-496820E544B8}" type="presParOf" srcId="{5595624B-3CF5-405C-9015-ADDA30E139BB}" destId="{4E1CC7A1-71CE-4771-9171-8D3CB924EB65}" srcOrd="0" destOrd="0" presId="urn:microsoft.com/office/officeart/2005/8/layout/hierarchy2"/>
    <dgm:cxn modelId="{9EA03069-7F74-44B1-BF10-2B6ADE4282B8}" type="presParOf" srcId="{5595624B-3CF5-405C-9015-ADDA30E139BB}" destId="{2F1D0976-C4F1-4061-8896-FBA358637E45}" srcOrd="1" destOrd="0" presId="urn:microsoft.com/office/officeart/2005/8/layout/hierarchy2"/>
    <dgm:cxn modelId="{5862D21D-FFE3-4C57-A6C5-8DFF930B0D3D}" type="presParOf" srcId="{688CE489-D762-4263-8466-05D7F95B9472}" destId="{B6599D01-7BCF-47A4-B925-4BFD864C6514}" srcOrd="2" destOrd="0" presId="urn:microsoft.com/office/officeart/2005/8/layout/hierarchy2"/>
    <dgm:cxn modelId="{FA03D4A0-351D-4371-937E-9486333FFF3F}" type="presParOf" srcId="{B6599D01-7BCF-47A4-B925-4BFD864C6514}" destId="{39F9E891-313D-4070-92AC-429E6ECC018E}" srcOrd="0" destOrd="0" presId="urn:microsoft.com/office/officeart/2005/8/layout/hierarchy2"/>
    <dgm:cxn modelId="{ECCB21FC-B823-4246-8A38-E045D81B0794}" type="presParOf" srcId="{688CE489-D762-4263-8466-05D7F95B9472}" destId="{64BC65EF-B021-4752-8C71-F0FC4229756F}" srcOrd="3" destOrd="0" presId="urn:microsoft.com/office/officeart/2005/8/layout/hierarchy2"/>
    <dgm:cxn modelId="{1FD72BA0-B8AC-4C49-9EDE-82869E20FC14}" type="presParOf" srcId="{64BC65EF-B021-4752-8C71-F0FC4229756F}" destId="{D40644B8-08D3-453C-8F78-BD001FB5C71B}" srcOrd="0" destOrd="0" presId="urn:microsoft.com/office/officeart/2005/8/layout/hierarchy2"/>
    <dgm:cxn modelId="{73412FC0-2F5E-4CC2-B710-11144492FF8D}" type="presParOf" srcId="{64BC65EF-B021-4752-8C71-F0FC4229756F}" destId="{0A164E52-50F1-4FFC-A0C1-5CDF6595375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EB64AF-21CD-43DF-AD7E-DFC69A8D077C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E5DDC1F0-E220-4B81-A0E1-0A5F3D71E6B1}">
      <dgm:prSet phldrT="[Texto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pt-BR" b="1" dirty="0" smtClean="0"/>
            <a:t>Piso Variável de Vigilância em Saúde – </a:t>
          </a:r>
          <a:r>
            <a:rPr lang="pt-BR" b="1" dirty="0" err="1" smtClean="0"/>
            <a:t>PVVS</a:t>
          </a:r>
          <a:endParaRPr lang="pt-BR" b="1" dirty="0" smtClean="0"/>
        </a:p>
        <a:p>
          <a:r>
            <a:rPr lang="pt-BR" b="1" dirty="0" smtClean="0"/>
            <a:t>(434 milhões)</a:t>
          </a:r>
          <a:endParaRPr lang="pt-BR" b="1" dirty="0"/>
        </a:p>
      </dgm:t>
    </dgm:pt>
    <dgm:pt modelId="{7426A9F2-C7E5-429E-A802-36A848463ADF}" type="parTrans" cxnId="{2BB76162-60AF-42CF-9614-BAB377EB4661}">
      <dgm:prSet/>
      <dgm:spPr/>
      <dgm:t>
        <a:bodyPr/>
        <a:lstStyle/>
        <a:p>
          <a:endParaRPr lang="pt-BR"/>
        </a:p>
      </dgm:t>
    </dgm:pt>
    <dgm:pt modelId="{D3D6A5E4-4CB6-400C-87DD-060A22B33B00}" type="sibTrans" cxnId="{2BB76162-60AF-42CF-9614-BAB377EB4661}">
      <dgm:prSet/>
      <dgm:spPr/>
      <dgm:t>
        <a:bodyPr/>
        <a:lstStyle/>
        <a:p>
          <a:endParaRPr lang="pt-BR"/>
        </a:p>
      </dgm:t>
    </dgm:pt>
    <dgm:pt modelId="{68B6D22F-845E-41B2-83D7-1F10018534A8}">
      <dgm:prSet phldrT="[Texto]"/>
      <dgm:spPr>
        <a:solidFill>
          <a:schemeClr val="accent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b="1" dirty="0" smtClean="0"/>
            <a:t>Programa de Qualificação das Ações de Vigilância em Saúde</a:t>
          </a:r>
        </a:p>
        <a:p>
          <a:r>
            <a:rPr lang="pt-BR" b="1" dirty="0" smtClean="0"/>
            <a:t>(136 milhões) </a:t>
          </a:r>
          <a:endParaRPr lang="pt-BR" b="1" dirty="0"/>
        </a:p>
      </dgm:t>
    </dgm:pt>
    <dgm:pt modelId="{D4B39D98-C18E-46F4-9EDD-F1F923156B27}" type="parTrans" cxnId="{A671ED00-E642-4447-9D10-6933829872C2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1C20AB51-18FC-46FB-AD2B-776FCE3F8A87}" type="sibTrans" cxnId="{A671ED00-E642-4447-9D10-6933829872C2}">
      <dgm:prSet/>
      <dgm:spPr/>
      <dgm:t>
        <a:bodyPr/>
        <a:lstStyle/>
        <a:p>
          <a:endParaRPr lang="pt-BR"/>
        </a:p>
      </dgm:t>
    </dgm:pt>
    <dgm:pt modelId="{2D5D5B06-98A4-4E0C-BBBB-0D9D16DEBD9C}">
      <dgm:prSet phldrT="[Texto]"/>
      <dgm:spPr>
        <a:solidFill>
          <a:schemeClr val="accent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b="1" dirty="0" smtClean="0"/>
            <a:t>Incentivo para implantação e manutenção de ações e serviços públicos estratégicos de vigilância em saúde</a:t>
          </a:r>
        </a:p>
        <a:p>
          <a:r>
            <a:rPr lang="pt-BR" b="1" dirty="0" smtClean="0"/>
            <a:t>(118 milhões)</a:t>
          </a:r>
          <a:endParaRPr lang="pt-BR" b="1" dirty="0"/>
        </a:p>
      </dgm:t>
    </dgm:pt>
    <dgm:pt modelId="{30DAE3C0-C869-489D-B01E-82A049672B01}" type="sibTrans" cxnId="{35E7B448-40B4-4797-887E-5EA5C010B103}">
      <dgm:prSet/>
      <dgm:spPr/>
      <dgm:t>
        <a:bodyPr/>
        <a:lstStyle/>
        <a:p>
          <a:endParaRPr lang="pt-BR"/>
        </a:p>
      </dgm:t>
    </dgm:pt>
    <dgm:pt modelId="{E2B3E158-50DC-4D03-95CB-56A11E48E248}" type="parTrans" cxnId="{35E7B448-40B4-4797-887E-5EA5C010B103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9835BD45-712F-46DE-81DA-34236848E642}">
      <dgm:prSet phldrT="[Texto]"/>
      <dgm:spPr>
        <a:solidFill>
          <a:schemeClr val="accent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b="1" dirty="0" smtClean="0"/>
            <a:t>Incentivo às ações de vigilância, prevenção e controle das DST/AIDS e hepatites virais</a:t>
          </a:r>
        </a:p>
        <a:p>
          <a:r>
            <a:rPr lang="pt-BR" b="1" dirty="0" smtClean="0"/>
            <a:t>(180 milhões)</a:t>
          </a:r>
          <a:endParaRPr lang="pt-BR" b="1" dirty="0"/>
        </a:p>
      </dgm:t>
    </dgm:pt>
    <dgm:pt modelId="{FB6FFF0B-367F-465D-807A-A6557B77CA50}" type="sibTrans" cxnId="{DCD995D0-0DD3-4873-BF41-BF400BF76EEE}">
      <dgm:prSet/>
      <dgm:spPr/>
      <dgm:t>
        <a:bodyPr/>
        <a:lstStyle/>
        <a:p>
          <a:endParaRPr lang="pt-BR"/>
        </a:p>
      </dgm:t>
    </dgm:pt>
    <dgm:pt modelId="{BF813031-8827-4C58-9797-03B3C53028E9}" type="parTrans" cxnId="{DCD995D0-0DD3-4873-BF41-BF400BF76EEE}">
      <dgm:prSet/>
      <dgm:spPr>
        <a:ln>
          <a:solidFill>
            <a:schemeClr val="accent2"/>
          </a:solidFill>
        </a:ln>
      </dgm:spPr>
      <dgm:t>
        <a:bodyPr/>
        <a:lstStyle/>
        <a:p>
          <a:endParaRPr lang="pt-BR"/>
        </a:p>
      </dgm:t>
    </dgm:pt>
    <dgm:pt modelId="{2BC70CD6-FD34-4E57-9FA1-94924B6E0BE3}" type="pres">
      <dgm:prSet presAssocID="{76EB64AF-21CD-43DF-AD7E-DFC69A8D077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0248209-0AF6-43E9-B717-6C7699DFBDA0}" type="pres">
      <dgm:prSet presAssocID="{E5DDC1F0-E220-4B81-A0E1-0A5F3D71E6B1}" presName="root1" presStyleCnt="0"/>
      <dgm:spPr/>
    </dgm:pt>
    <dgm:pt modelId="{ABDDC678-4039-4A1E-9F62-6F76041CEADC}" type="pres">
      <dgm:prSet presAssocID="{E5DDC1F0-E220-4B81-A0E1-0A5F3D71E6B1}" presName="LevelOneTextNode" presStyleLbl="node0" presStyleIdx="0" presStyleCnt="1" custLinFactNeighborX="-59" custLinFactNeighborY="-28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2586E3F-A57B-4D1B-B8CD-00ABF17E04FB}" type="pres">
      <dgm:prSet presAssocID="{E5DDC1F0-E220-4B81-A0E1-0A5F3D71E6B1}" presName="level2hierChild" presStyleCnt="0"/>
      <dgm:spPr/>
    </dgm:pt>
    <dgm:pt modelId="{C2CB350F-FE3D-4149-9766-255AA893E39D}" type="pres">
      <dgm:prSet presAssocID="{D4B39D98-C18E-46F4-9EDD-F1F923156B27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1F989C26-5916-4D89-895A-E5A46B7B3076}" type="pres">
      <dgm:prSet presAssocID="{D4B39D98-C18E-46F4-9EDD-F1F923156B27}" presName="connTx" presStyleLbl="parChTrans1D2" presStyleIdx="0" presStyleCnt="3"/>
      <dgm:spPr/>
      <dgm:t>
        <a:bodyPr/>
        <a:lstStyle/>
        <a:p>
          <a:endParaRPr lang="pt-BR"/>
        </a:p>
      </dgm:t>
    </dgm:pt>
    <dgm:pt modelId="{9477D841-CC37-495F-862E-A6DC30603F80}" type="pres">
      <dgm:prSet presAssocID="{68B6D22F-845E-41B2-83D7-1F10018534A8}" presName="root2" presStyleCnt="0"/>
      <dgm:spPr/>
    </dgm:pt>
    <dgm:pt modelId="{FAF34306-8E09-4EC5-9E12-314FD0C49D20}" type="pres">
      <dgm:prSet presAssocID="{68B6D22F-845E-41B2-83D7-1F10018534A8}" presName="LevelTwoTextNode" presStyleLbl="node2" presStyleIdx="0" presStyleCnt="3" custLinFactY="100000" custLinFactNeighborX="2080" custLinFactNeighborY="12830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B3C5876-EEBA-4A7E-994F-082095A12EA9}" type="pres">
      <dgm:prSet presAssocID="{68B6D22F-845E-41B2-83D7-1F10018534A8}" presName="level3hierChild" presStyleCnt="0"/>
      <dgm:spPr/>
    </dgm:pt>
    <dgm:pt modelId="{9DDB2301-2EAF-4DD2-BD32-D1B634786517}" type="pres">
      <dgm:prSet presAssocID="{BF813031-8827-4C58-9797-03B3C53028E9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094CCF5B-D0DA-4DC9-B39C-97FA6DAE0897}" type="pres">
      <dgm:prSet presAssocID="{BF813031-8827-4C58-9797-03B3C53028E9}" presName="connTx" presStyleLbl="parChTrans1D2" presStyleIdx="1" presStyleCnt="3"/>
      <dgm:spPr/>
      <dgm:t>
        <a:bodyPr/>
        <a:lstStyle/>
        <a:p>
          <a:endParaRPr lang="pt-BR"/>
        </a:p>
      </dgm:t>
    </dgm:pt>
    <dgm:pt modelId="{76CFDB70-BBB7-4A03-864D-8A2CE2875FF5}" type="pres">
      <dgm:prSet presAssocID="{9835BD45-712F-46DE-81DA-34236848E642}" presName="root2" presStyleCnt="0"/>
      <dgm:spPr/>
    </dgm:pt>
    <dgm:pt modelId="{DE88631E-27C6-422E-B76D-01038DEE507C}" type="pres">
      <dgm:prSet presAssocID="{9835BD45-712F-46DE-81DA-34236848E642}" presName="LevelTwoTextNode" presStyleLbl="node2" presStyleIdx="1" presStyleCnt="3" custLinFactNeighborX="1973" custLinFactNeighborY="-130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3AACE03-F0F3-4DA8-8608-C185BF9E127B}" type="pres">
      <dgm:prSet presAssocID="{9835BD45-712F-46DE-81DA-34236848E642}" presName="level3hierChild" presStyleCnt="0"/>
      <dgm:spPr/>
    </dgm:pt>
    <dgm:pt modelId="{64E32E09-1581-43C3-82DB-456BCAF8CFBD}" type="pres">
      <dgm:prSet presAssocID="{E2B3E158-50DC-4D03-95CB-56A11E48E248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283C1C4B-836B-4078-AB86-1D7E305A6ED9}" type="pres">
      <dgm:prSet presAssocID="{E2B3E158-50DC-4D03-95CB-56A11E48E248}" presName="connTx" presStyleLbl="parChTrans1D2" presStyleIdx="2" presStyleCnt="3"/>
      <dgm:spPr/>
      <dgm:t>
        <a:bodyPr/>
        <a:lstStyle/>
        <a:p>
          <a:endParaRPr lang="pt-BR"/>
        </a:p>
      </dgm:t>
    </dgm:pt>
    <dgm:pt modelId="{1FDDEE7A-935F-4D89-9B44-80962E7FAFDA}" type="pres">
      <dgm:prSet presAssocID="{2D5D5B06-98A4-4E0C-BBBB-0D9D16DEBD9C}" presName="root2" presStyleCnt="0"/>
      <dgm:spPr/>
    </dgm:pt>
    <dgm:pt modelId="{902594A0-5365-4160-9185-218CAB8C6962}" type="pres">
      <dgm:prSet presAssocID="{2D5D5B06-98A4-4E0C-BBBB-0D9D16DEBD9C}" presName="LevelTwoTextNode" presStyleLbl="node2" presStyleIdx="2" presStyleCnt="3" custLinFactY="-100000" custLinFactNeighborX="1652" custLinFactNeighborY="-13721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044709C-B8CD-4E4F-819F-182EDBBDA870}" type="pres">
      <dgm:prSet presAssocID="{2D5D5B06-98A4-4E0C-BBBB-0D9D16DEBD9C}" presName="level3hierChild" presStyleCnt="0"/>
      <dgm:spPr/>
    </dgm:pt>
  </dgm:ptLst>
  <dgm:cxnLst>
    <dgm:cxn modelId="{56D1205A-26C0-4177-8F72-A9B7E11CD01D}" type="presOf" srcId="{BF813031-8827-4C58-9797-03B3C53028E9}" destId="{094CCF5B-D0DA-4DC9-B39C-97FA6DAE0897}" srcOrd="1" destOrd="0" presId="urn:microsoft.com/office/officeart/2005/8/layout/hierarchy2"/>
    <dgm:cxn modelId="{DCD995D0-0DD3-4873-BF41-BF400BF76EEE}" srcId="{E5DDC1F0-E220-4B81-A0E1-0A5F3D71E6B1}" destId="{9835BD45-712F-46DE-81DA-34236848E642}" srcOrd="1" destOrd="0" parTransId="{BF813031-8827-4C58-9797-03B3C53028E9}" sibTransId="{FB6FFF0B-367F-465D-807A-A6557B77CA50}"/>
    <dgm:cxn modelId="{185531DD-FFC0-4674-B1B9-4D879242D7B2}" type="presOf" srcId="{D4B39D98-C18E-46F4-9EDD-F1F923156B27}" destId="{C2CB350F-FE3D-4149-9766-255AA893E39D}" srcOrd="0" destOrd="0" presId="urn:microsoft.com/office/officeart/2005/8/layout/hierarchy2"/>
    <dgm:cxn modelId="{91F41240-0BB8-4E9C-A787-11D958F536C6}" type="presOf" srcId="{68B6D22F-845E-41B2-83D7-1F10018534A8}" destId="{FAF34306-8E09-4EC5-9E12-314FD0C49D20}" srcOrd="0" destOrd="0" presId="urn:microsoft.com/office/officeart/2005/8/layout/hierarchy2"/>
    <dgm:cxn modelId="{9A1B1CCF-92E9-4E7B-B5B7-3B0966406EC9}" type="presOf" srcId="{76EB64AF-21CD-43DF-AD7E-DFC69A8D077C}" destId="{2BC70CD6-FD34-4E57-9FA1-94924B6E0BE3}" srcOrd="0" destOrd="0" presId="urn:microsoft.com/office/officeart/2005/8/layout/hierarchy2"/>
    <dgm:cxn modelId="{9F5D6EEB-AA81-4AB2-ADAA-0B7CDAB2AA4B}" type="presOf" srcId="{BF813031-8827-4C58-9797-03B3C53028E9}" destId="{9DDB2301-2EAF-4DD2-BD32-D1B634786517}" srcOrd="0" destOrd="0" presId="urn:microsoft.com/office/officeart/2005/8/layout/hierarchy2"/>
    <dgm:cxn modelId="{466E2A64-1EAA-4C91-A793-C1D91EDD2E83}" type="presOf" srcId="{E2B3E158-50DC-4D03-95CB-56A11E48E248}" destId="{64E32E09-1581-43C3-82DB-456BCAF8CFBD}" srcOrd="0" destOrd="0" presId="urn:microsoft.com/office/officeart/2005/8/layout/hierarchy2"/>
    <dgm:cxn modelId="{A671ED00-E642-4447-9D10-6933829872C2}" srcId="{E5DDC1F0-E220-4B81-A0E1-0A5F3D71E6B1}" destId="{68B6D22F-845E-41B2-83D7-1F10018534A8}" srcOrd="0" destOrd="0" parTransId="{D4B39D98-C18E-46F4-9EDD-F1F923156B27}" sibTransId="{1C20AB51-18FC-46FB-AD2B-776FCE3F8A87}"/>
    <dgm:cxn modelId="{B6173D8A-DF19-49A9-AE08-30E9D9FDEAA5}" type="presOf" srcId="{E5DDC1F0-E220-4B81-A0E1-0A5F3D71E6B1}" destId="{ABDDC678-4039-4A1E-9F62-6F76041CEADC}" srcOrd="0" destOrd="0" presId="urn:microsoft.com/office/officeart/2005/8/layout/hierarchy2"/>
    <dgm:cxn modelId="{1BA82DB6-6815-4545-B15D-8BE16CFD1142}" type="presOf" srcId="{9835BD45-712F-46DE-81DA-34236848E642}" destId="{DE88631E-27C6-422E-B76D-01038DEE507C}" srcOrd="0" destOrd="0" presId="urn:microsoft.com/office/officeart/2005/8/layout/hierarchy2"/>
    <dgm:cxn modelId="{8AE9AEFC-7B9B-4F33-B277-5A3E1F3C0A38}" type="presOf" srcId="{E2B3E158-50DC-4D03-95CB-56A11E48E248}" destId="{283C1C4B-836B-4078-AB86-1D7E305A6ED9}" srcOrd="1" destOrd="0" presId="urn:microsoft.com/office/officeart/2005/8/layout/hierarchy2"/>
    <dgm:cxn modelId="{2BB76162-60AF-42CF-9614-BAB377EB4661}" srcId="{76EB64AF-21CD-43DF-AD7E-DFC69A8D077C}" destId="{E5DDC1F0-E220-4B81-A0E1-0A5F3D71E6B1}" srcOrd="0" destOrd="0" parTransId="{7426A9F2-C7E5-429E-A802-36A848463ADF}" sibTransId="{D3D6A5E4-4CB6-400C-87DD-060A22B33B00}"/>
    <dgm:cxn modelId="{08ECCD29-B09C-4898-9B8C-D5BBC7392CBC}" type="presOf" srcId="{D4B39D98-C18E-46F4-9EDD-F1F923156B27}" destId="{1F989C26-5916-4D89-895A-E5A46B7B3076}" srcOrd="1" destOrd="0" presId="urn:microsoft.com/office/officeart/2005/8/layout/hierarchy2"/>
    <dgm:cxn modelId="{35E7B448-40B4-4797-887E-5EA5C010B103}" srcId="{E5DDC1F0-E220-4B81-A0E1-0A5F3D71E6B1}" destId="{2D5D5B06-98A4-4E0C-BBBB-0D9D16DEBD9C}" srcOrd="2" destOrd="0" parTransId="{E2B3E158-50DC-4D03-95CB-56A11E48E248}" sibTransId="{30DAE3C0-C869-489D-B01E-82A049672B01}"/>
    <dgm:cxn modelId="{733CEDCF-8247-4A17-8821-15432CBE08E0}" type="presOf" srcId="{2D5D5B06-98A4-4E0C-BBBB-0D9D16DEBD9C}" destId="{902594A0-5365-4160-9185-218CAB8C6962}" srcOrd="0" destOrd="0" presId="urn:microsoft.com/office/officeart/2005/8/layout/hierarchy2"/>
    <dgm:cxn modelId="{CB061E38-C483-46A4-84BC-D08FA289B0C4}" type="presParOf" srcId="{2BC70CD6-FD34-4E57-9FA1-94924B6E0BE3}" destId="{B0248209-0AF6-43E9-B717-6C7699DFBDA0}" srcOrd="0" destOrd="0" presId="urn:microsoft.com/office/officeart/2005/8/layout/hierarchy2"/>
    <dgm:cxn modelId="{B17F2A71-D875-488A-9F90-67916CA3F964}" type="presParOf" srcId="{B0248209-0AF6-43E9-B717-6C7699DFBDA0}" destId="{ABDDC678-4039-4A1E-9F62-6F76041CEADC}" srcOrd="0" destOrd="0" presId="urn:microsoft.com/office/officeart/2005/8/layout/hierarchy2"/>
    <dgm:cxn modelId="{1BB31B7E-4BBA-4453-B58B-538718164310}" type="presParOf" srcId="{B0248209-0AF6-43E9-B717-6C7699DFBDA0}" destId="{52586E3F-A57B-4D1B-B8CD-00ABF17E04FB}" srcOrd="1" destOrd="0" presId="urn:microsoft.com/office/officeart/2005/8/layout/hierarchy2"/>
    <dgm:cxn modelId="{3BCA2C6C-3759-43B9-A16C-3490AB8761B8}" type="presParOf" srcId="{52586E3F-A57B-4D1B-B8CD-00ABF17E04FB}" destId="{C2CB350F-FE3D-4149-9766-255AA893E39D}" srcOrd="0" destOrd="0" presId="urn:microsoft.com/office/officeart/2005/8/layout/hierarchy2"/>
    <dgm:cxn modelId="{F08370F2-82DD-4AFE-B46A-37A9D009CC70}" type="presParOf" srcId="{C2CB350F-FE3D-4149-9766-255AA893E39D}" destId="{1F989C26-5916-4D89-895A-E5A46B7B3076}" srcOrd="0" destOrd="0" presId="urn:microsoft.com/office/officeart/2005/8/layout/hierarchy2"/>
    <dgm:cxn modelId="{1C155B39-8627-4111-B285-041C9DDA86E8}" type="presParOf" srcId="{52586E3F-A57B-4D1B-B8CD-00ABF17E04FB}" destId="{9477D841-CC37-495F-862E-A6DC30603F80}" srcOrd="1" destOrd="0" presId="urn:microsoft.com/office/officeart/2005/8/layout/hierarchy2"/>
    <dgm:cxn modelId="{ED2CD58B-AC5A-4080-BDD6-16A9CAB53FAC}" type="presParOf" srcId="{9477D841-CC37-495F-862E-A6DC30603F80}" destId="{FAF34306-8E09-4EC5-9E12-314FD0C49D20}" srcOrd="0" destOrd="0" presId="urn:microsoft.com/office/officeart/2005/8/layout/hierarchy2"/>
    <dgm:cxn modelId="{0E7FD55B-BAA0-41A2-9E45-395F2C3DF8B9}" type="presParOf" srcId="{9477D841-CC37-495F-862E-A6DC30603F80}" destId="{EB3C5876-EEBA-4A7E-994F-082095A12EA9}" srcOrd="1" destOrd="0" presId="urn:microsoft.com/office/officeart/2005/8/layout/hierarchy2"/>
    <dgm:cxn modelId="{C3309513-5E98-4EA5-B10A-9C15D93CC881}" type="presParOf" srcId="{52586E3F-A57B-4D1B-B8CD-00ABF17E04FB}" destId="{9DDB2301-2EAF-4DD2-BD32-D1B634786517}" srcOrd="2" destOrd="0" presId="urn:microsoft.com/office/officeart/2005/8/layout/hierarchy2"/>
    <dgm:cxn modelId="{44BB5D93-3978-4341-90C3-81FF46898F47}" type="presParOf" srcId="{9DDB2301-2EAF-4DD2-BD32-D1B634786517}" destId="{094CCF5B-D0DA-4DC9-B39C-97FA6DAE0897}" srcOrd="0" destOrd="0" presId="urn:microsoft.com/office/officeart/2005/8/layout/hierarchy2"/>
    <dgm:cxn modelId="{00F8A7A6-7370-4325-986D-6A49CF3D56A9}" type="presParOf" srcId="{52586E3F-A57B-4D1B-B8CD-00ABF17E04FB}" destId="{76CFDB70-BBB7-4A03-864D-8A2CE2875FF5}" srcOrd="3" destOrd="0" presId="urn:microsoft.com/office/officeart/2005/8/layout/hierarchy2"/>
    <dgm:cxn modelId="{543F1FB8-8C91-4B9A-89A5-EE8100242BF7}" type="presParOf" srcId="{76CFDB70-BBB7-4A03-864D-8A2CE2875FF5}" destId="{DE88631E-27C6-422E-B76D-01038DEE507C}" srcOrd="0" destOrd="0" presId="urn:microsoft.com/office/officeart/2005/8/layout/hierarchy2"/>
    <dgm:cxn modelId="{6BD4DF1C-7EF0-43B6-B966-1BC5AF5E2C8D}" type="presParOf" srcId="{76CFDB70-BBB7-4A03-864D-8A2CE2875FF5}" destId="{E3AACE03-F0F3-4DA8-8608-C185BF9E127B}" srcOrd="1" destOrd="0" presId="urn:microsoft.com/office/officeart/2005/8/layout/hierarchy2"/>
    <dgm:cxn modelId="{AD96F382-E882-4E38-A519-8B596982566C}" type="presParOf" srcId="{52586E3F-A57B-4D1B-B8CD-00ABF17E04FB}" destId="{64E32E09-1581-43C3-82DB-456BCAF8CFBD}" srcOrd="4" destOrd="0" presId="urn:microsoft.com/office/officeart/2005/8/layout/hierarchy2"/>
    <dgm:cxn modelId="{7B948256-80A3-4436-8D17-0D7CB880A36C}" type="presParOf" srcId="{64E32E09-1581-43C3-82DB-456BCAF8CFBD}" destId="{283C1C4B-836B-4078-AB86-1D7E305A6ED9}" srcOrd="0" destOrd="0" presId="urn:microsoft.com/office/officeart/2005/8/layout/hierarchy2"/>
    <dgm:cxn modelId="{58C8B8A8-432E-4C41-BA92-AED05BC332B9}" type="presParOf" srcId="{52586E3F-A57B-4D1B-B8CD-00ABF17E04FB}" destId="{1FDDEE7A-935F-4D89-9B44-80962E7FAFDA}" srcOrd="5" destOrd="0" presId="urn:microsoft.com/office/officeart/2005/8/layout/hierarchy2"/>
    <dgm:cxn modelId="{A0030828-0599-4F74-BA8E-AA79B14E4CD3}" type="presParOf" srcId="{1FDDEE7A-935F-4D89-9B44-80962E7FAFDA}" destId="{902594A0-5365-4160-9185-218CAB8C6962}" srcOrd="0" destOrd="0" presId="urn:microsoft.com/office/officeart/2005/8/layout/hierarchy2"/>
    <dgm:cxn modelId="{475DCE7A-1513-440D-8999-E835BF74D4B5}" type="presParOf" srcId="{1FDDEE7A-935F-4D89-9B44-80962E7FAFDA}" destId="{4044709C-B8CD-4E4F-819F-182EDBBDA8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8B956-C395-451F-AF07-89D118415FF3}">
      <dsp:nvSpPr>
        <dsp:cNvPr id="0" name=""/>
        <dsp:cNvSpPr/>
      </dsp:nvSpPr>
      <dsp:spPr>
        <a:xfrm>
          <a:off x="2092" y="2122931"/>
          <a:ext cx="2045442" cy="1022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Bloco de Vigilância</a:t>
          </a:r>
          <a:endParaRPr lang="pt-BR" sz="2200" kern="1200" dirty="0"/>
        </a:p>
      </dsp:txBody>
      <dsp:txXfrm>
        <a:off x="32046" y="2152885"/>
        <a:ext cx="1985534" cy="962813"/>
      </dsp:txXfrm>
    </dsp:sp>
    <dsp:sp modelId="{001CC14B-5983-48C4-818E-BC749F3A5852}">
      <dsp:nvSpPr>
        <dsp:cNvPr id="0" name=""/>
        <dsp:cNvSpPr/>
      </dsp:nvSpPr>
      <dsp:spPr>
        <a:xfrm rot="19457599">
          <a:off x="1952828" y="2320594"/>
          <a:ext cx="1007587" cy="39331"/>
        </a:xfrm>
        <a:custGeom>
          <a:avLst/>
          <a:gdLst/>
          <a:ahLst/>
          <a:cxnLst/>
          <a:rect l="0" t="0" r="0" b="0"/>
          <a:pathLst>
            <a:path>
              <a:moveTo>
                <a:pt x="0" y="19665"/>
              </a:moveTo>
              <a:lnTo>
                <a:pt x="1007587" y="19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 dirty="0"/>
        </a:p>
      </dsp:txBody>
      <dsp:txXfrm>
        <a:off x="2431432" y="2315070"/>
        <a:ext cx="50379" cy="50379"/>
      </dsp:txXfrm>
    </dsp:sp>
    <dsp:sp modelId="{E387D5F1-EF04-42AF-8E48-DE0EE17EF697}">
      <dsp:nvSpPr>
        <dsp:cNvPr id="0" name=""/>
        <dsp:cNvSpPr/>
      </dsp:nvSpPr>
      <dsp:spPr>
        <a:xfrm>
          <a:off x="2865710" y="1534867"/>
          <a:ext cx="2045442" cy="1022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Vigilância em Saúde</a:t>
          </a:r>
          <a:endParaRPr lang="pt-BR" sz="2200" kern="1200" dirty="0"/>
        </a:p>
      </dsp:txBody>
      <dsp:txXfrm>
        <a:off x="2895664" y="1564821"/>
        <a:ext cx="1985534" cy="962813"/>
      </dsp:txXfrm>
    </dsp:sp>
    <dsp:sp modelId="{F3DBE909-3423-4BA4-A102-D561999C26FF}">
      <dsp:nvSpPr>
        <dsp:cNvPr id="0" name=""/>
        <dsp:cNvSpPr/>
      </dsp:nvSpPr>
      <dsp:spPr>
        <a:xfrm rot="19457599">
          <a:off x="4816447" y="1732529"/>
          <a:ext cx="1007587" cy="39331"/>
        </a:xfrm>
        <a:custGeom>
          <a:avLst/>
          <a:gdLst/>
          <a:ahLst/>
          <a:cxnLst/>
          <a:rect l="0" t="0" r="0" b="0"/>
          <a:pathLst>
            <a:path>
              <a:moveTo>
                <a:pt x="0" y="19665"/>
              </a:moveTo>
              <a:lnTo>
                <a:pt x="1007587" y="196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 dirty="0"/>
        </a:p>
      </dsp:txBody>
      <dsp:txXfrm>
        <a:off x="5295051" y="1727005"/>
        <a:ext cx="50379" cy="50379"/>
      </dsp:txXfrm>
    </dsp:sp>
    <dsp:sp modelId="{0EF178FE-673D-45F3-9707-38EF45CD0F59}">
      <dsp:nvSpPr>
        <dsp:cNvPr id="0" name=""/>
        <dsp:cNvSpPr/>
      </dsp:nvSpPr>
      <dsp:spPr>
        <a:xfrm>
          <a:off x="5729329" y="946802"/>
          <a:ext cx="2045442" cy="1022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Piso Fixo de Vigilância em Saúde – PFVS</a:t>
          </a:r>
          <a:endParaRPr lang="pt-BR" sz="2200" kern="1200" dirty="0"/>
        </a:p>
      </dsp:txBody>
      <dsp:txXfrm>
        <a:off x="5759283" y="976756"/>
        <a:ext cx="1985534" cy="962813"/>
      </dsp:txXfrm>
    </dsp:sp>
    <dsp:sp modelId="{F75BE4C4-7FB9-4047-822A-3D772A47B17F}">
      <dsp:nvSpPr>
        <dsp:cNvPr id="0" name=""/>
        <dsp:cNvSpPr/>
      </dsp:nvSpPr>
      <dsp:spPr>
        <a:xfrm rot="2142401">
          <a:off x="4816447" y="2320594"/>
          <a:ext cx="1007587" cy="39331"/>
        </a:xfrm>
        <a:custGeom>
          <a:avLst/>
          <a:gdLst/>
          <a:ahLst/>
          <a:cxnLst/>
          <a:rect l="0" t="0" r="0" b="0"/>
          <a:pathLst>
            <a:path>
              <a:moveTo>
                <a:pt x="0" y="19665"/>
              </a:moveTo>
              <a:lnTo>
                <a:pt x="1007587" y="196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 dirty="0"/>
        </a:p>
      </dsp:txBody>
      <dsp:txXfrm>
        <a:off x="5295051" y="2315070"/>
        <a:ext cx="50379" cy="50379"/>
      </dsp:txXfrm>
    </dsp:sp>
    <dsp:sp modelId="{4E1CC7A1-71CE-4771-9171-8D3CB924EB65}">
      <dsp:nvSpPr>
        <dsp:cNvPr id="0" name=""/>
        <dsp:cNvSpPr/>
      </dsp:nvSpPr>
      <dsp:spPr>
        <a:xfrm>
          <a:off x="5729329" y="2122931"/>
          <a:ext cx="2045442" cy="1022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Piso Variável de Vigilância em Saúde – PVVS</a:t>
          </a:r>
          <a:endParaRPr lang="pt-BR" sz="2200" kern="1200" dirty="0"/>
        </a:p>
      </dsp:txBody>
      <dsp:txXfrm>
        <a:off x="5759283" y="2152885"/>
        <a:ext cx="1985534" cy="962813"/>
      </dsp:txXfrm>
    </dsp:sp>
    <dsp:sp modelId="{B6599D01-7BCF-47A4-B925-4BFD864C6514}">
      <dsp:nvSpPr>
        <dsp:cNvPr id="0" name=""/>
        <dsp:cNvSpPr/>
      </dsp:nvSpPr>
      <dsp:spPr>
        <a:xfrm rot="2142401">
          <a:off x="1952828" y="2908659"/>
          <a:ext cx="1007587" cy="39331"/>
        </a:xfrm>
        <a:custGeom>
          <a:avLst/>
          <a:gdLst/>
          <a:ahLst/>
          <a:cxnLst/>
          <a:rect l="0" t="0" r="0" b="0"/>
          <a:pathLst>
            <a:path>
              <a:moveTo>
                <a:pt x="0" y="19665"/>
              </a:moveTo>
              <a:lnTo>
                <a:pt x="1007587" y="196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 dirty="0"/>
        </a:p>
      </dsp:txBody>
      <dsp:txXfrm>
        <a:off x="2431432" y="2903134"/>
        <a:ext cx="50379" cy="50379"/>
      </dsp:txXfrm>
    </dsp:sp>
    <dsp:sp modelId="{D40644B8-08D3-453C-8F78-BD001FB5C71B}">
      <dsp:nvSpPr>
        <dsp:cNvPr id="0" name=""/>
        <dsp:cNvSpPr/>
      </dsp:nvSpPr>
      <dsp:spPr>
        <a:xfrm>
          <a:off x="2865710" y="2710996"/>
          <a:ext cx="2045442" cy="1022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kern="1200" dirty="0" smtClean="0"/>
            <a:t>Vigilância Sanitária</a:t>
          </a:r>
          <a:endParaRPr lang="pt-BR" sz="2200" kern="1200" dirty="0"/>
        </a:p>
      </dsp:txBody>
      <dsp:txXfrm>
        <a:off x="2895664" y="2740950"/>
        <a:ext cx="1985534" cy="962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DC678-4039-4A1E-9F62-6F76041CEADC}">
      <dsp:nvSpPr>
        <dsp:cNvPr id="0" name=""/>
        <dsp:cNvSpPr/>
      </dsp:nvSpPr>
      <dsp:spPr>
        <a:xfrm>
          <a:off x="332361" y="1714410"/>
          <a:ext cx="3051901" cy="152595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Piso Variável de Vigilância em Saúde – </a:t>
          </a:r>
          <a:r>
            <a:rPr lang="pt-BR" sz="1800" b="1" kern="1200" dirty="0" err="1" smtClean="0"/>
            <a:t>PVVS</a:t>
          </a:r>
          <a:endParaRPr lang="pt-BR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(434 milhões)</a:t>
          </a:r>
          <a:endParaRPr lang="pt-BR" sz="1800" b="1" kern="1200" dirty="0"/>
        </a:p>
      </dsp:txBody>
      <dsp:txXfrm>
        <a:off x="377055" y="1759104"/>
        <a:ext cx="2962513" cy="1436562"/>
      </dsp:txXfrm>
    </dsp:sp>
    <dsp:sp modelId="{C2CB350F-FE3D-4149-9766-255AA893E39D}">
      <dsp:nvSpPr>
        <dsp:cNvPr id="0" name=""/>
        <dsp:cNvSpPr/>
      </dsp:nvSpPr>
      <dsp:spPr>
        <a:xfrm rot="3241694">
          <a:off x="2932569" y="3336098"/>
          <a:ext cx="218942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89428" y="27246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3972547" y="3308609"/>
        <a:ext cx="109471" cy="109471"/>
      </dsp:txXfrm>
    </dsp:sp>
    <dsp:sp modelId="{FAF34306-8E09-4EC5-9E12-314FD0C49D20}">
      <dsp:nvSpPr>
        <dsp:cNvPr id="0" name=""/>
        <dsp:cNvSpPr/>
      </dsp:nvSpPr>
      <dsp:spPr>
        <a:xfrm>
          <a:off x="4670303" y="3486328"/>
          <a:ext cx="3051901" cy="152595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Programa de Qualificação das Ações de Vigilância em Saúde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(136 milhões) </a:t>
          </a:r>
          <a:endParaRPr lang="pt-BR" sz="1800" b="1" kern="1200" dirty="0"/>
        </a:p>
      </dsp:txBody>
      <dsp:txXfrm>
        <a:off x="4714997" y="3531022"/>
        <a:ext cx="2962513" cy="1436562"/>
      </dsp:txXfrm>
    </dsp:sp>
    <dsp:sp modelId="{9DDB2301-2EAF-4DD2-BD32-D1B634786517}">
      <dsp:nvSpPr>
        <dsp:cNvPr id="0" name=""/>
        <dsp:cNvSpPr/>
      </dsp:nvSpPr>
      <dsp:spPr>
        <a:xfrm rot="61499">
          <a:off x="3384160" y="2461614"/>
          <a:ext cx="128298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82980" y="27246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993576" y="2456786"/>
        <a:ext cx="64149" cy="64149"/>
      </dsp:txXfrm>
    </dsp:sp>
    <dsp:sp modelId="{DE88631E-27C6-422E-B76D-01038DEE507C}">
      <dsp:nvSpPr>
        <dsp:cNvPr id="0" name=""/>
        <dsp:cNvSpPr/>
      </dsp:nvSpPr>
      <dsp:spPr>
        <a:xfrm>
          <a:off x="4667038" y="1737360"/>
          <a:ext cx="3051901" cy="152595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Incentivo às ações de vigilância, prevenção e controle das DST/AIDS e hepatites virais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(180 milhões)</a:t>
          </a:r>
          <a:endParaRPr lang="pt-BR" sz="1800" b="1" kern="1200" dirty="0"/>
        </a:p>
      </dsp:txBody>
      <dsp:txXfrm>
        <a:off x="4711732" y="1782054"/>
        <a:ext cx="2962513" cy="1436562"/>
      </dsp:txXfrm>
    </dsp:sp>
    <dsp:sp modelId="{64E32E09-1581-43C3-82DB-456BCAF8CFBD}">
      <dsp:nvSpPr>
        <dsp:cNvPr id="0" name=""/>
        <dsp:cNvSpPr/>
      </dsp:nvSpPr>
      <dsp:spPr>
        <a:xfrm rot="18395671">
          <a:off x="2953082" y="1592934"/>
          <a:ext cx="213533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35339" y="27246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3967368" y="1566796"/>
        <a:ext cx="106766" cy="106766"/>
      </dsp:txXfrm>
    </dsp:sp>
    <dsp:sp modelId="{902594A0-5365-4160-9185-218CAB8C6962}">
      <dsp:nvSpPr>
        <dsp:cNvPr id="0" name=""/>
        <dsp:cNvSpPr/>
      </dsp:nvSpPr>
      <dsp:spPr>
        <a:xfrm>
          <a:off x="4657241" y="0"/>
          <a:ext cx="3051901" cy="152595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Incentivo para implantação e manutenção de ações e serviços públicos estratégicos de vigilância em saúde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(118 milhões)</a:t>
          </a:r>
          <a:endParaRPr lang="pt-BR" sz="1800" b="1" kern="1200" dirty="0"/>
        </a:p>
      </dsp:txBody>
      <dsp:txXfrm>
        <a:off x="4701935" y="44694"/>
        <a:ext cx="2962513" cy="143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5D78F4E6-4742-4E4F-B544-E31EAC1A5AC0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FB93DED9-89D3-4F05-9041-8302CC568F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136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6BF35E5B-EA78-4C87-9829-A25B2ECCF903}" type="datetimeFigureOut">
              <a:rPr lang="pt-BR" smtClean="0"/>
              <a:pPr/>
              <a:t>25/08/2017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EEA944A-F1E1-460C-86D2-041235CBBA8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95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9" indent="-285719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76" indent="-2285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26" indent="-2285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77" indent="-2285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26" indent="-228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77" indent="-228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27" indent="-228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77" indent="-228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44ED46-10C5-472F-AEDD-F41DA3DA4984}" type="slidenum">
              <a:rPr lang="pt-BR" altLang="pt-BR" smtClean="0"/>
              <a:pPr eaLnBrk="1" hangingPunct="1">
                <a:spcBef>
                  <a:spcPct val="0"/>
                </a:spcBef>
              </a:pPr>
              <a:t>16</a:t>
            </a:fld>
            <a:endParaRPr lang="pt-BR" altLang="pt-B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pt-BR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37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1E48D4F2-D305-134D-B60F-A3DCDFE747F7}" type="datetimeFigureOut">
              <a:rPr lang="pt-BR" smtClean="0">
                <a:solidFill>
                  <a:prstClr val="black"/>
                </a:solidFill>
              </a:rPr>
              <a:pPr defTabSz="457200"/>
              <a:t>25/08/2017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D15DE18-73BB-8847-9049-85CB2ED526BA}" type="slidenum">
              <a:rPr lang="pt-BR" smtClean="0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67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1E48D4F2-D305-134D-B60F-A3DCDFE747F7}" type="datetimeFigureOut">
              <a:rPr lang="pt-BR" smtClean="0">
                <a:solidFill>
                  <a:prstClr val="black"/>
                </a:solidFill>
              </a:rPr>
              <a:pPr defTabSz="457200"/>
              <a:t>25/08/2017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0D15DE18-73BB-8847-9049-85CB2ED526BA}" type="slidenum">
              <a:rPr lang="pt-BR" smtClean="0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Retângulo 6"/>
          <p:cNvSpPr/>
          <p:nvPr userDrawn="1"/>
        </p:nvSpPr>
        <p:spPr>
          <a:xfrm>
            <a:off x="8100392" y="5949280"/>
            <a:ext cx="792088" cy="6480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32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48D4F2-D305-134D-B60F-A3DCDFE747F7}" type="datetimeFigureOut">
              <a:rPr lang="pt-BR" smtClean="0">
                <a:solidFill>
                  <a:prstClr val="black"/>
                </a:solidFill>
              </a:rPr>
              <a:pPr/>
              <a:t>25/08/2017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15DE18-73BB-8847-9049-85CB2ED526BA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Retângulo 6"/>
          <p:cNvSpPr/>
          <p:nvPr userDrawn="1"/>
        </p:nvSpPr>
        <p:spPr>
          <a:xfrm>
            <a:off x="8172400" y="5949280"/>
            <a:ext cx="72008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971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2.png"/><Relationship Id="rId4" Type="http://schemas.openxmlformats.org/officeDocument/2006/relationships/theme" Target="../theme/theme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8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>
              <a:defRPr/>
            </a:pPr>
            <a:endParaRPr lang="pt-BR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8" name="Rectangle 4"/>
          <p:cNvSpPr/>
          <p:nvPr userDrawn="1"/>
        </p:nvSpPr>
        <p:spPr>
          <a:xfrm>
            <a:off x="0" y="808038"/>
            <a:ext cx="9144000" cy="460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>
              <a:defRPr/>
            </a:pPr>
            <a:endParaRPr lang="pt-BR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9"/>
          <p:cNvSpPr/>
          <p:nvPr userDrawn="1"/>
        </p:nvSpPr>
        <p:spPr>
          <a:xfrm>
            <a:off x="0" y="762000"/>
            <a:ext cx="9144000" cy="46038"/>
          </a:xfrm>
          <a:prstGeom prst="rect">
            <a:avLst/>
          </a:prstGeom>
          <a:solidFill>
            <a:srgbClr val="FFD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>
              <a:defRPr/>
            </a:pPr>
            <a:endParaRPr lang="pt-BR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0" name="Picture 6" descr="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357158" y="285728"/>
            <a:ext cx="828652" cy="801258"/>
          </a:xfrm>
          <a:prstGeom prst="rect">
            <a:avLst/>
          </a:prstGeom>
        </p:spPr>
      </p:pic>
      <p:sp>
        <p:nvSpPr>
          <p:cNvPr id="11" name="Rectangle 5"/>
          <p:cNvSpPr/>
          <p:nvPr userDrawn="1"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457200">
              <a:defRPr/>
            </a:pPr>
            <a:endParaRPr lang="pt-BR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900" y="5929330"/>
            <a:ext cx="827584" cy="61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10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ude.gov.br/svs" TargetMode="External"/><Relationship Id="rId2" Type="http://schemas.openxmlformats.org/officeDocument/2006/relationships/hyperlink" Target="mailto:fabio.mesquita@aids.gov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ds.gov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ds.gov.br/dadosCOAP" TargetMode="External"/><Relationship Id="rId2" Type="http://schemas.openxmlformats.org/officeDocument/2006/relationships/hyperlink" Target="http://www.aids.gov.br/monitoramento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95537" y="2240285"/>
            <a:ext cx="83529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Oficina de Planejamento com Interlocutores Regionais de DST/HIV/Aids do estado de São Paulo</a:t>
            </a:r>
          </a:p>
          <a:p>
            <a:pPr algn="ctr"/>
            <a:endParaRPr lang="pt-B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 Paulo/SP, 16 de agosto de 2017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2857488" y="3786190"/>
            <a:ext cx="535785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pt-BR" sz="1600" b="1" dirty="0"/>
          </a:p>
          <a:p>
            <a:pPr algn="ctr"/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pt-BR" sz="1600" b="1" dirty="0"/>
          </a:p>
        </p:txBody>
      </p:sp>
      <p:sp>
        <p:nvSpPr>
          <p:cNvPr id="3" name="Retângulo 2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Legislação Vigente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87524" y="1591632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b="1" dirty="0">
                <a:solidFill>
                  <a:schemeClr val="tx2"/>
                </a:solidFill>
                <a:ea typeface="Times New Roman" panose="02020603050405020304" pitchFamily="18" charset="0"/>
              </a:rPr>
              <a:t>Portaria nº 3.276/GM/MS, de 26 de dezembro de 2013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tx2"/>
                </a:solidFill>
                <a:ea typeface="Times New Roman" panose="02020603050405020304" pitchFamily="18" charset="0"/>
              </a:rPr>
              <a:t>Regulamenta o incentivo financeiro de custeio às ações de vigilância, prevenção e controle das DST/AIDS e Hepatites Virais, previsto no art. 18, inciso II, da Portaria nº 1.378/GM/MS, de 9 de julho de 2013, com a definição de critérios gerais, regras de financiamento e </a:t>
            </a:r>
            <a:r>
              <a:rPr lang="pt-BR" dirty="0" smtClean="0">
                <a:solidFill>
                  <a:schemeClr val="tx2"/>
                </a:solidFill>
                <a:ea typeface="Times New Roman" panose="02020603050405020304" pitchFamily="18" charset="0"/>
              </a:rPr>
              <a:t>monitoramento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196752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3º Para habilitar-se ao recebimento do incentivo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financeiro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custeio de que trata esta Portaria, os Estados e 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Municípios terão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até 90 (noventa) dias, contados a partir da data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publicação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desta Portaria, para encaminhar à SVS/MS a Resolução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da respectiva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Comissão </a:t>
            </a:r>
            <a:r>
              <a:rPr lang="pt-BR" sz="1400" dirty="0" err="1">
                <a:solidFill>
                  <a:schemeClr val="tx2"/>
                </a:solidFill>
                <a:latin typeface="Calibri" panose="020F0502020204030204" pitchFamily="34" charset="0"/>
              </a:rPr>
              <a:t>Intergestores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pt-BR" sz="1400" dirty="0" err="1">
                <a:solidFill>
                  <a:schemeClr val="tx2"/>
                </a:solidFill>
                <a:latin typeface="Calibri" panose="020F0502020204030204" pitchFamily="34" charset="0"/>
              </a:rPr>
              <a:t>Bipartite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 (CIB) que contenha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 distribuição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do valor dos recursos financeiros a serem repassados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pelo Ministério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da Saúde, segundo os valores consignados no anexo,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entre 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Secretaria de Saúde do Estado e cada uma das Secretarias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Saúde dos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Municípios prioritários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§ 1º Para definição dos valores do incentivo financeiro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custeio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 serem distribuídos entre a Secretaria de Saúde do Estado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 as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Secretarias de Saúde dos Municípios prioritários, a CIB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observará as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seguintes condições: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 - carga de doença;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 - Município de Região Metropolitana;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III - Município referência de Região de Saúde; e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IV - Município cuja população seja superior a 100.000 (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cem mil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) habitantes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§ 2º Para subsidiar a </a:t>
            </a:r>
            <a:r>
              <a:rPr lang="pt-BR" sz="1400" dirty="0" err="1">
                <a:solidFill>
                  <a:schemeClr val="tx2"/>
                </a:solidFill>
                <a:latin typeface="Calibri" panose="020F0502020204030204" pitchFamily="34" charset="0"/>
              </a:rPr>
              <a:t>pactuação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 na CIB em relação 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distribuição do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valor do incentivo financeiro de custeio, 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SVS/MS disponibilizará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 relação dos Municípios prioritários de cada Estado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considerando-se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para sua eleição o porte populacional e a carga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doença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com base nos seguintes critérios: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 - número de casos de AIDS;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 - número de casos de Hepatite B;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III - número de casos de Hepatite C; e</a:t>
            </a: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IV - número de casos de nascidos com Sífilis Congênita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§ 3º A relação dos Municípios prioritários está disponível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no Portal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do Ministério da Saúde, especificamente nos sítios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eletrônicos www.saude.gov.br/svs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www.aids.gov.br/incentivos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que será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anualmente atualizada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pela SVS/MS de acordo com os critérios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definidos no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parágrafo anterior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3276, de 26/12/2013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57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7504" y="904646"/>
            <a:ext cx="89289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4º Para habilitar-se ao recebimento do incentivo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financeiro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custeio de que trata esta Portaria o Distrito Federal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terá até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90 (noventa) dias, contados a partir da data de publicação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desta Portaria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para encaminhar à SVS/MS a Resolução de seu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Colegiado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Gestão da Secretaria de Saúde do Distrito Federal (CGSES/DF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5º O valor do incentivo financeiro de custeio,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que trata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esta Portaria, recebido pelos entes federativos, bem como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os recursos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financeiros atualmente disponíveis, poderão ser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utilizados para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financiar quaisquer ações de custeio de vigilância, prevenção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 controle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das DST/AIDS e Hepatites Virais, incluindo-se o apoio às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organizações da sociedade civil, a manutenção de Casas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Apoio para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Pessoas Vivendo com HIV/AIDS e a aquisição de fórmula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infantil para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crianças verticalmente expostas ao HIV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6º O Ministério da Saúde, por intermédio da SVS/MS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promoverá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 distribuição do incentivo financeiro de custeio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acordo com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as Resoluções das respectivas CIB e do CGSES/DF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7º Apresentada a Resolução da CIB e do CGSES/DF,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 Ministro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de Estado da Saúde editará ato específico de habilitação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com indicação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dos entes federativos aptos ao recebimento do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incentivo financeiro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de custeio e os respectivos valores a serem repassados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§ 1º O valor do incentivo financeiro constante no ato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específico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que trata o "caput" será repassado em 12 (doze)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parcelas mensais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de idêntico valor, a partir da apresentação das Resoluções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da CIB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e do CGSES/DF, sendo retroativo a janeiro de 2014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2º O repasse do incentivo financeiro de custeio será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realizado mensalmente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pelo Fundo Nacional de Saúde ao fundo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saúde do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ente federativo estadual, distrital ou municipal beneficiário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3º O incentivo financeiro de custeio de que trata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esta Portaria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será devido anualmente, com base nos valores constantes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do anexo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e distribuídos nos termos previstos neste artigo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4º Qualquer alteração na distribuição do incentivo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financeiro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custeio de que trata esta Portaria no âmbito dos Estados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 Municípios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tendo em vista o disposto nos §§ 1º, 2º e 3º do art. 3º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deverá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ser formalizada por meio do envio da nova Resolução da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CIB à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SVS/MS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3276, de 26/12/2013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92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412776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8º O detalhamento das ações de vigilância, prevenção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 controle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das DST/AIDS e Hepatites Virais deverá ser inserido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pelo ente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federativo beneficiário na Programação Anual de Saúde (PAS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), observadas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as diretrizes constantes nos Planos de Saúde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9º O Ministério da Saúde, por meio da SVS/MS,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efetuará 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monitoramento sistemático e regular das ações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vigilância por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intermédio dos sistemas de informação de base nacional,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previstos no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33 da Portaria nº 1.378/GM/MS, de 2013, para fins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manutenção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do recebimento do incentivo financeiro de custeio mensal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Parágrafo único. A manutenção do repasse dos recursos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do incentivo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financeiro de que trata esta Portaria está condicionada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à alimentação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regular dos sistemas descritos no "caput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".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10. O ente federativo beneficiário estará sujeito: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 - à devolução imediata dos recursos financeiros repassados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acrescidos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da correção monetária prevista em lei, mas apenas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em relação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aos recursos que foram repassados pelo Fundo Nacional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Saúde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para o respectivo fundo de saúde e não executados nos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termos desta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Portaria; e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 - ao regramento disposto na Lei Complementar nº 141,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3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de janeiro de 2012, e no Decreto nº 7.827, de 16 de outubro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2012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em relação aos recursos financeiros que foram repassados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pelo Fundo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Nacional de Saúde para o respectivo fundo de saúde 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executados parcial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ou totalmente em objeto diverso ao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originalmente pactuado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3276, de 26/12/2013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67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43608" y="1544012"/>
            <a:ext cx="70567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Art.11. O monitoramento de que trata esta Portaria não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dispensa 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ente federativo beneficiário de comprovação da aplicação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dos recursos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financeiros percebidos por meio do Relatório Anual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Gestão (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RAG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12. Aplica-se subsidiariamente a esta Portaria, no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que couber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as regras previstas na Portaria nº 1.378/GM/MS, de 2013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13. Os recursos financeiros para a execução das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atividades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que trata esta Portaria são oriundos do orçamento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do Ministério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da Saúde, devendo onerar o Programa de Trabalho -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10.302.2015.20AC - Incentivo Financeiro aos Estados, Distrito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Federal 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Municípios para Ações de Prevenção e Qualificação da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Atenção em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HIV/AIDS e outras DST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14. Esta Portaria entra em vigor na data de sua publicação.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3276, de 26/12/2013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02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67544" y="1190357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Art. 15. Ficam revogadas: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 - a Portaria nº 2.313/GM/MS, de 19 de dezembro de 2002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Diário Oficial da União (DOU) nº 246, de 20 de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dezembro de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2002, Seção 1, do dia seguinte, p. 211; e republicada no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DOU nº 55, Seção 1, do dia 20 de março de 2003, p. 25;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 - a Portaria nº 2.314/GM/MS, de 20 de dezembro de 2002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250, Seção 1, do dia 27 seguinte, p. 315;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III - a Portaria nº 1.071/GM/MS, de 9 de julho de 2003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131, Seção 1, do dia seguinte, p. 61;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IV - a Portaria nº 2.129/GM/MS de 6 de novembro de 2003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217, Seção 1, do dia seguinte, p. 121;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V - a Portaria nº 1.679/GM/MS, de 13 de agosto de 2004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157, Seção 1, do dia 16 seguinte, p. 36;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VI - a Portaria nº 1.680/GM/MS, de 13 de agosto de 2004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157, Seção 1, do dia 16 seguinte, p. 36;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VII - a Portaria nº 2.190/GM/MS, de 9 de novembro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2005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publicada no DOU nº 218, Seção 1, do dia 14 seguinte,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p. 33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VIII - a Portaria nº 2.802/GM/MS, de 18 de novembro 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de 2008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, publicada no DOU nº 225, Seção 1, do dia seguinte, p. 125;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IX - a Portaria nº 2.555/GM/MS, de 28 de outubro de 2011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209, Seção 1, do dia 31 seguinte, p. 29;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X - a Portaria nº 2.849/GM/MS, de 2 de dezembro de 2011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232, Seção 1, do dia 5 seguinte, p. 91; e</a:t>
            </a:r>
          </a:p>
          <a:p>
            <a:pPr algn="just"/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XI - a Portaria nº 731/GM/MS, de 29 de abril de 2013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, publicada </a:t>
            </a:r>
            <a:r>
              <a:rPr lang="pt-BR" sz="1400" dirty="0">
                <a:solidFill>
                  <a:schemeClr val="tx2"/>
                </a:solidFill>
                <a:latin typeface="Calibri" panose="020F0502020204030204" pitchFamily="34" charset="0"/>
              </a:rPr>
              <a:t>no DOU nº 83, Seção 1, do dia 2 seguinte, p. 51</a:t>
            </a:r>
            <a:r>
              <a:rPr lang="pt-BR" sz="1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sz="1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3276, de 26/12/2013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39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18935"/>
              </p:ext>
            </p:extLst>
          </p:nvPr>
        </p:nvGraphicFramePr>
        <p:xfrm>
          <a:off x="1331913" y="1086569"/>
          <a:ext cx="6769100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Planilha" r:id="rId5" imgW="6962677" imgH="6877185" progId="Excel.Sheet.8">
                  <p:embed/>
                </p:oleObj>
              </mc:Choice>
              <mc:Fallback>
                <p:oleObj name="Planilha" r:id="rId5" imgW="6962677" imgH="687718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086569"/>
                        <a:ext cx="6769100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/>
          <p:cNvSpPr/>
          <p:nvPr/>
        </p:nvSpPr>
        <p:spPr>
          <a:xfrm>
            <a:off x="992845" y="77143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Recursos destinados ao Incentivo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2857488" y="3786190"/>
            <a:ext cx="535785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pt-BR" sz="1600" b="1" dirty="0"/>
          </a:p>
          <a:p>
            <a:pPr algn="ctr"/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pt-BR" sz="1600" b="1" dirty="0"/>
          </a:p>
        </p:txBody>
      </p:sp>
      <p:sp>
        <p:nvSpPr>
          <p:cNvPr id="3" name="Retângulo 2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Legislação Vigente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491749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b="1" dirty="0" smtClean="0">
                <a:solidFill>
                  <a:schemeClr val="tx2"/>
                </a:solidFill>
                <a:ea typeface="Times New Roman" panose="02020603050405020304" pitchFamily="18" charset="0"/>
              </a:rPr>
              <a:t>Portaria </a:t>
            </a:r>
            <a:r>
              <a:rPr lang="pt-BR" b="1" dirty="0">
                <a:solidFill>
                  <a:schemeClr val="tx2"/>
                </a:solidFill>
                <a:ea typeface="Times New Roman" panose="02020603050405020304" pitchFamily="18" charset="0"/>
              </a:rPr>
              <a:t>nº 966/GM/MS, de 19 de maio de 2014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tx2"/>
                </a:solidFill>
                <a:ea typeface="Times New Roman" panose="02020603050405020304" pitchFamily="18" charset="0"/>
              </a:rPr>
              <a:t>Habilita estados e seus municípios ao recebimento do Incentivo às Ações de Vigilância, Prevenção e controle das DST, Aids e Hepatites Virais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</a:rPr>
              <a:t>AC, AL, AM, AP, BA, CE, DF, ES, GO, MA, MG, MS, SC, SE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</a:rPr>
              <a:t> 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b="1" dirty="0">
                <a:solidFill>
                  <a:schemeClr val="tx2"/>
                </a:solidFill>
                <a:ea typeface="Times New Roman" panose="02020603050405020304" pitchFamily="18" charset="0"/>
              </a:rPr>
              <a:t>Portaria nº 1.390/GM/MS, de 3 de julho de 2014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tx2"/>
                </a:solidFill>
                <a:ea typeface="Times New Roman" panose="02020603050405020304" pitchFamily="18" charset="0"/>
              </a:rPr>
              <a:t>Habilita Estados e seus Municípios ao recebimento do Incentivo às Ações de Vigilância, Prevenção e Controle das DST, Aids e Hepatites Virais</a:t>
            </a: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chemeClr val="tx2"/>
                </a:solidFill>
                <a:ea typeface="Times New Roman" panose="02020603050405020304" pitchFamily="18" charset="0"/>
              </a:rPr>
              <a:t>MT, PA, PB, PE, PI, PR, RJ, RN, RO, RR, RS, SP, </a:t>
            </a:r>
            <a:r>
              <a:rPr lang="en-US" dirty="0" smtClean="0">
                <a:solidFill>
                  <a:schemeClr val="tx2"/>
                </a:solidFill>
                <a:ea typeface="Times New Roman" panose="02020603050405020304" pitchFamily="18" charset="0"/>
              </a:rPr>
              <a:t>TO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-27384"/>
            <a:ext cx="8064599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Incentivo </a:t>
            </a:r>
            <a:r>
              <a:rPr lang="pt-BR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financeiro de custeio às </a:t>
            </a:r>
            <a:r>
              <a:rPr lang="pt-BR" sz="2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ações de vigilância, prevenção e controle das DST/Aids e </a:t>
            </a:r>
            <a:r>
              <a:rPr lang="pt-BR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Hepatites Virais</a:t>
            </a:r>
            <a:endParaRPr lang="pt-BR" sz="26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1412776"/>
            <a:ext cx="7992888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pt-BR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Importante lembrar:</a:t>
            </a:r>
          </a:p>
          <a:p>
            <a:pPr algn="just">
              <a:lnSpc>
                <a:spcPct val="90000"/>
              </a:lnSpc>
              <a:defRPr/>
            </a:pPr>
            <a:endParaRPr lang="pt-BR" b="1" kern="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pt-BR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É necessário programar os recursos do Incentivo no orçamento da Secretaria, incluindo a sobra dos recursos do ano vigente e inserir as ações de DST, Aids e HV no Plano Estadual de Saúde</a:t>
            </a:r>
          </a:p>
          <a:p>
            <a:pPr algn="just">
              <a:lnSpc>
                <a:spcPct val="90000"/>
              </a:lnSpc>
              <a:defRPr/>
            </a:pPr>
            <a:endParaRPr lang="pt-BR" b="1" kern="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pt-BR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A prestação de contas será realizada no RAG das SES/SMS, independente da alimentação do </a:t>
            </a:r>
            <a:r>
              <a:rPr lang="pt-BR" b="1" kern="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SisIncentivo</a:t>
            </a:r>
            <a:endParaRPr lang="pt-BR" b="1" kern="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endParaRPr lang="pt-BR" b="1" kern="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pt-BR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A compra de medicamentos para IO e DST são de responsabilidade das SES/SMS</a:t>
            </a:r>
          </a:p>
          <a:p>
            <a:pPr algn="just">
              <a:lnSpc>
                <a:spcPct val="90000"/>
              </a:lnSpc>
              <a:defRPr/>
            </a:pPr>
            <a:endParaRPr lang="pt-BR" b="1" kern="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pt-BR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Os recursos repassados para o Incentivo estão no Bloco de Vigilância em Saúde</a:t>
            </a:r>
          </a:p>
          <a:p>
            <a:pPr algn="just">
              <a:lnSpc>
                <a:spcPct val="90000"/>
              </a:lnSpc>
              <a:defRPr/>
            </a:pPr>
            <a:endParaRPr lang="pt-BR" kern="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920837" y="44624"/>
            <a:ext cx="782762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Situação de Preenchimento da PAM 2017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97303" y="5517232"/>
            <a:ext cx="2050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Fonte: </a:t>
            </a:r>
            <a:r>
              <a:rPr lang="pt-BR" sz="1000" dirty="0" err="1" smtClean="0"/>
              <a:t>SisIncentivo</a:t>
            </a:r>
            <a:r>
              <a:rPr lang="pt-BR" sz="1000" dirty="0" smtClean="0"/>
              <a:t>, em 11/08/2017</a:t>
            </a:r>
            <a:endParaRPr lang="pt-BR" sz="10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16949"/>
              </p:ext>
            </p:extLst>
          </p:nvPr>
        </p:nvGraphicFramePr>
        <p:xfrm>
          <a:off x="1259632" y="1310571"/>
          <a:ext cx="6624736" cy="4134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1857279"/>
                <a:gridCol w="1286147"/>
                <a:gridCol w="1384544"/>
                <a:gridCol w="1088654"/>
              </a:tblGrid>
              <a:tr h="6477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Não tem PAM digitada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Aberta / Em digitação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Fechada pelo Gestor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Revisada / Aberta pela AE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Revisada / Fechada pelo Estado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9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</a:rPr>
                        <a:t>112</a:t>
                      </a:r>
                      <a:endParaRPr lang="pt-BR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77432"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Caieiras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Campinas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Jaguariúna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Lins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São Paulo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Valinhos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Campo Limpo Paulista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Caraguatatuba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Guarulhos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Ituverava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Matão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Mauá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Olímpia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Porto Ferreira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São Bernardo do Campo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São José dos Campos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Ubatuba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Votorantim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Barretos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Bebedouro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Itu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Promissão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Ribeirão Pires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Santa Isabel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SES / São Paulo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Tatuí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Bauru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Cosmópolis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Franco da Rocha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Mongaguá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Ourinhos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Pederneiras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Santo André</a:t>
                      </a:r>
                    </a:p>
                    <a:p>
                      <a:pPr marL="182563" lvl="0" indent="-182563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t-BR" sz="1200" dirty="0">
                          <a:effectLst/>
                        </a:rPr>
                        <a:t>Sumaré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Todos os outros municípios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2857488" y="3786190"/>
            <a:ext cx="535785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pt-BR" sz="1600" b="1" dirty="0"/>
          </a:p>
          <a:p>
            <a:pPr algn="ctr"/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pt-BR" sz="1600" b="1" dirty="0"/>
          </a:p>
        </p:txBody>
      </p:sp>
      <p:sp>
        <p:nvSpPr>
          <p:cNvPr id="4" name="Retângulo 3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Legislação Vigente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95536" y="159163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70510" algn="l"/>
                <a:tab pos="3028950" algn="l"/>
              </a:tabLst>
            </a:pPr>
            <a:r>
              <a:rPr lang="pt-BR" b="1" dirty="0" smtClean="0">
                <a:solidFill>
                  <a:schemeClr val="tx2"/>
                </a:solidFill>
                <a:ea typeface="Times New Roman" panose="02020603050405020304" pitchFamily="18" charset="0"/>
              </a:rPr>
              <a:t>Portaria </a:t>
            </a:r>
            <a:r>
              <a:rPr lang="pt-BR" b="1" dirty="0">
                <a:solidFill>
                  <a:schemeClr val="tx2"/>
                </a:solidFill>
                <a:ea typeface="Times New Roman" panose="02020603050405020304" pitchFamily="18" charset="0"/>
              </a:rPr>
              <a:t>nº 1.378/GM/MS, de 9 de julho de 2013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70510" algn="l"/>
                <a:tab pos="3028950" algn="l"/>
              </a:tabLst>
            </a:pPr>
            <a:r>
              <a:rPr lang="pt-BR" dirty="0">
                <a:solidFill>
                  <a:schemeClr val="tx2"/>
                </a:solidFill>
                <a:ea typeface="Times New Roman" panose="02020603050405020304" pitchFamily="18" charset="0"/>
              </a:rPr>
              <a:t>Regulamenta as responsabilidades e define diretrizes para execução e financiamento das ações de Vigilância em Saúde pela União, Estados, Distrito Federal e Municípios, relativos ao Sistema Nacional de Vigilância em Saúde e Sistema Nacional de Vigilância </a:t>
            </a:r>
            <a:r>
              <a:rPr lang="pt-BR" dirty="0" smtClean="0">
                <a:solidFill>
                  <a:schemeClr val="tx2"/>
                </a:solidFill>
                <a:ea typeface="Times New Roman" panose="02020603050405020304" pitchFamily="18" charset="0"/>
              </a:rPr>
              <a:t>Sanitária</a:t>
            </a:r>
            <a:endParaRPr lang="pt-BR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17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992845" y="44625"/>
            <a:ext cx="725156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SUS LEGAL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1098024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2"/>
                </a:solidFill>
              </a:rPr>
              <a:t>A nova forma de repasse deverá ser operacionalizada a </a:t>
            </a:r>
            <a:r>
              <a:rPr lang="pt-BR" dirty="0">
                <a:solidFill>
                  <a:schemeClr val="tx2"/>
                </a:solidFill>
              </a:rPr>
              <a:t>partir </a:t>
            </a:r>
            <a:r>
              <a:rPr lang="pt-BR" dirty="0" smtClean="0">
                <a:solidFill>
                  <a:schemeClr val="tx2"/>
                </a:solidFill>
              </a:rPr>
              <a:t>da legislação vigente:</a:t>
            </a:r>
          </a:p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b="1" dirty="0">
                <a:solidFill>
                  <a:schemeClr val="tx2"/>
                </a:solidFill>
              </a:rPr>
              <a:t>Lei 8080, de 19/09/1990</a:t>
            </a:r>
          </a:p>
          <a:p>
            <a:r>
              <a:rPr lang="pt-BR" dirty="0">
                <a:solidFill>
                  <a:schemeClr val="tx2"/>
                </a:solidFill>
              </a:rPr>
              <a:t>Dispõe sobre as condições para a promoção, proteção e recuperação da saúde, a organização e o funcionamento dos serviços correspondentes e dá outras providências.</a:t>
            </a:r>
          </a:p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b="1" dirty="0" smtClean="0">
                <a:solidFill>
                  <a:schemeClr val="tx2"/>
                </a:solidFill>
              </a:rPr>
              <a:t>Lei 141, de 13/01/2012</a:t>
            </a:r>
          </a:p>
          <a:p>
            <a:r>
              <a:rPr lang="pt-BR" dirty="0">
                <a:solidFill>
                  <a:schemeClr val="tx2"/>
                </a:solidFill>
              </a:rPr>
              <a:t>Regulamenta o § 3</a:t>
            </a:r>
            <a:r>
              <a:rPr lang="pt-BR" u="sng" baseline="30000" dirty="0">
                <a:solidFill>
                  <a:schemeClr val="tx2"/>
                </a:solidFill>
              </a:rPr>
              <a:t>o</a:t>
            </a:r>
            <a:r>
              <a:rPr lang="pt-BR" dirty="0">
                <a:solidFill>
                  <a:schemeClr val="tx2"/>
                </a:solidFill>
              </a:rPr>
              <a:t> do art. 198 da Constituição Federal para dispor sobre os valores mínimos a serem aplicados anualmente pela União, Estados, Distrito Federal e Municípios em ações e serviços públicos de saúde; estabelece os critérios de rateio dos recursos de transferências para a saúde e as normas de fiscalização, avaliação e controle das despesas com saúde nas 3 (três) esferas de governo; revoga dispositivos das Leis n</a:t>
            </a:r>
            <a:r>
              <a:rPr lang="pt-BR" u="sng" baseline="30000" dirty="0">
                <a:solidFill>
                  <a:schemeClr val="tx2"/>
                </a:solidFill>
              </a:rPr>
              <a:t>os</a:t>
            </a:r>
            <a:r>
              <a:rPr lang="pt-BR" dirty="0">
                <a:solidFill>
                  <a:schemeClr val="tx2"/>
                </a:solidFill>
              </a:rPr>
              <a:t>  8.080, de 19 de setembro de 1990, e 8.689, de 27 de julho de 1993; e dá outras providências.</a:t>
            </a:r>
          </a:p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dirty="0" smtClean="0">
                <a:solidFill>
                  <a:schemeClr val="tx2"/>
                </a:solidFill>
              </a:rPr>
              <a:t>Os </a:t>
            </a:r>
            <a:r>
              <a:rPr lang="pt-BR" dirty="0">
                <a:solidFill>
                  <a:schemeClr val="tx2"/>
                </a:solidFill>
              </a:rPr>
              <a:t>recursos federais destinados às Ações e Serviços Públicos de Saúde - ASP serão transferidos em duas modalidades de repasse classificadas nas categorias econômicas de custeio e </a:t>
            </a:r>
            <a:r>
              <a:rPr lang="pt-BR" dirty="0" smtClean="0">
                <a:solidFill>
                  <a:schemeClr val="tx2"/>
                </a:solidFill>
              </a:rPr>
              <a:t>capital</a:t>
            </a:r>
          </a:p>
          <a:p>
            <a:endParaRPr lang="pt-BR" dirty="0">
              <a:solidFill>
                <a:schemeClr val="tx2"/>
              </a:solidFill>
            </a:endParaRPr>
          </a:p>
          <a:p>
            <a:r>
              <a:rPr lang="pt-BR" dirty="0">
                <a:solidFill>
                  <a:schemeClr val="tx2"/>
                </a:solidFill>
              </a:rPr>
              <a:t>Deverá ser aprovada portaria que regulamenta e estabelece o processo, as diretrizes e as regras de transição, sem a descontinuidade da atenção e responsabilidades sanitárias, conforme metodologia pactuada na </a:t>
            </a:r>
            <a:r>
              <a:rPr lang="pt-BR" dirty="0" smtClean="0">
                <a:solidFill>
                  <a:schemeClr val="tx2"/>
                </a:solidFill>
              </a:rPr>
              <a:t>CIT</a:t>
            </a:r>
            <a:endParaRPr lang="pt-B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2"/>
          <p:cNvSpPr txBox="1">
            <a:spLocks noChangeArrowheads="1"/>
          </p:cNvSpPr>
          <p:nvPr/>
        </p:nvSpPr>
        <p:spPr bwMode="auto">
          <a:xfrm>
            <a:off x="856654" y="1340768"/>
            <a:ext cx="738775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Arial" pitchFamily="-111" charset="0"/>
                <a:cs typeface="Arial" pitchFamily="-111" charset="0"/>
              </a:rPr>
              <a:t>Obrigada</a:t>
            </a: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ea typeface="Arial" pitchFamily="-111" charset="0"/>
              <a:cs typeface="Arial" pitchFamily="-111" charset="0"/>
            </a:endParaRPr>
          </a:p>
          <a:p>
            <a:pPr algn="ctr">
              <a:defRPr/>
            </a:pP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ea typeface="Arial" pitchFamily="-111" charset="0"/>
              <a:cs typeface="Arial" pitchFamily="-111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2"/>
                </a:solidFill>
                <a:latin typeface="Calibri" panose="020F0502020204030204" pitchFamily="34" charset="0"/>
                <a:ea typeface="Arial" pitchFamily="-111" charset="0"/>
                <a:cs typeface="Arial" pitchFamily="-111" charset="0"/>
              </a:rPr>
              <a:t>(61) 3315 8901</a:t>
            </a:r>
            <a:endParaRPr lang="en-US" sz="2400" dirty="0">
              <a:solidFill>
                <a:schemeClr val="tx2"/>
              </a:solidFill>
              <a:latin typeface="Calibri" panose="020F0502020204030204" pitchFamily="34" charset="0"/>
              <a:ea typeface="Arial" pitchFamily="-111" charset="0"/>
              <a:cs typeface="Arial" pitchFamily="-111" charset="0"/>
            </a:endParaRPr>
          </a:p>
          <a:p>
            <a:pPr algn="ctr">
              <a:defRPr/>
            </a:pPr>
            <a:r>
              <a:rPr lang="en-US" sz="2400" dirty="0" smtClean="0">
                <a:solidFill>
                  <a:schemeClr val="tx2"/>
                </a:solidFill>
                <a:ea typeface="Arial" pitchFamily="-111" charset="0"/>
                <a:cs typeface="Arial" pitchFamily="-111" charset="0"/>
                <a:hlinkClick r:id="rId2"/>
              </a:rPr>
              <a:t>sandra@aids.gov.br</a:t>
            </a:r>
            <a:endParaRPr lang="en-US" sz="2400" dirty="0" smtClean="0">
              <a:solidFill>
                <a:schemeClr val="tx2"/>
              </a:solidFill>
              <a:ea typeface="Arial" pitchFamily="-111" charset="0"/>
              <a:cs typeface="Arial" pitchFamily="-111" charset="0"/>
            </a:endParaRPr>
          </a:p>
          <a:p>
            <a:pPr algn="ctr">
              <a:defRPr/>
            </a:pPr>
            <a:endParaRPr lang="en-US" sz="2400" dirty="0" smtClean="0">
              <a:solidFill>
                <a:schemeClr val="tx2"/>
              </a:solidFill>
              <a:ea typeface="Arial" pitchFamily="-111" charset="0"/>
              <a:cs typeface="Arial" pitchFamily="-111" charset="0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tx2"/>
                </a:solidFill>
                <a:ea typeface="Arial" pitchFamily="-111" charset="0"/>
                <a:cs typeface="Arial" pitchFamily="-111" charset="0"/>
              </a:rPr>
              <a:t>DEPARTAMENTO DE VIGILÂNCIA, PREVENÇÃO E CONTROLE DAS IST, DO HIV/AIDS E DAS HEPATITES VIRAIS - DIAHV</a:t>
            </a:r>
          </a:p>
          <a:p>
            <a:pPr algn="ctr">
              <a:defRPr/>
            </a:pPr>
            <a:endParaRPr lang="en-US" sz="2400" b="1" dirty="0">
              <a:solidFill>
                <a:schemeClr val="tx2"/>
              </a:solidFill>
              <a:ea typeface="Arial" pitchFamily="-111" charset="0"/>
              <a:cs typeface="Arial" pitchFamily="-111" charset="0"/>
            </a:endParaRPr>
          </a:p>
          <a:p>
            <a:pPr algn="ctr"/>
            <a:r>
              <a:rPr lang="pt-BR" sz="2400" b="1" dirty="0">
                <a:solidFill>
                  <a:schemeClr val="tx2"/>
                </a:solidFill>
                <a:hlinkClick r:id="rId3"/>
              </a:rPr>
              <a:t>www.saude.gov.br/svs</a:t>
            </a:r>
            <a:endParaRPr lang="pt-BR" sz="2400" b="1" dirty="0">
              <a:solidFill>
                <a:schemeClr val="tx2"/>
              </a:solidFill>
            </a:endParaRPr>
          </a:p>
          <a:p>
            <a:pPr algn="ctr"/>
            <a:r>
              <a:rPr lang="pt-BR" sz="2400" b="1" dirty="0">
                <a:solidFill>
                  <a:schemeClr val="tx2"/>
                </a:solidFill>
                <a:hlinkClick r:id="rId4"/>
              </a:rPr>
              <a:t>www.aids.gov.br</a:t>
            </a:r>
            <a:endParaRPr lang="pt-BR" sz="2400" b="1" dirty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2800" b="1" dirty="0">
              <a:solidFill>
                <a:schemeClr val="tx2"/>
              </a:solidFill>
              <a:ea typeface="Arial" pitchFamily="-111" charset="0"/>
              <a:cs typeface="Arial" pitchFamily="-111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857488" y="3786190"/>
            <a:ext cx="5357850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pt-BR" sz="1600" b="1" dirty="0"/>
          </a:p>
          <a:p>
            <a:pPr algn="ctr"/>
            <a:endParaRPr lang="pt-BR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75168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884574298"/>
              </p:ext>
            </p:extLst>
          </p:nvPr>
        </p:nvGraphicFramePr>
        <p:xfrm>
          <a:off x="827584" y="1484784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ângulo 1"/>
          <p:cNvSpPr/>
          <p:nvPr/>
        </p:nvSpPr>
        <p:spPr>
          <a:xfrm>
            <a:off x="1619672" y="1106741"/>
            <a:ext cx="58326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Financiamento das ações de </a:t>
            </a:r>
            <a:r>
              <a:rPr lang="pt-BR" sz="28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Vigilância</a:t>
            </a:r>
          </a:p>
          <a:p>
            <a:pPr algn="ctr"/>
            <a:r>
              <a:rPr lang="pt-BR" sz="28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Artigos 13 e 15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801115240"/>
              </p:ext>
            </p:extLst>
          </p:nvPr>
        </p:nvGraphicFramePr>
        <p:xfrm>
          <a:off x="611560" y="1412776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467544" y="836712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Piso </a:t>
            </a:r>
            <a:r>
              <a:rPr lang="pt-BR" sz="28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Variável de </a:t>
            </a:r>
            <a:r>
              <a:rPr lang="pt-BR" sz="2800" b="1" dirty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Vigilância em Saúde – </a:t>
            </a:r>
            <a:r>
              <a:rPr lang="pt-BR" sz="28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PVVS</a:t>
            </a:r>
          </a:p>
          <a:p>
            <a:pPr algn="ctr">
              <a:defRPr/>
            </a:pPr>
            <a:r>
              <a:rPr lang="pt-BR" sz="28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Artigo 18</a:t>
            </a:r>
            <a:endParaRPr lang="pt-BR" sz="28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6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51520" y="1125116"/>
            <a:ext cx="8636000" cy="525621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Incentivo </a:t>
            </a:r>
            <a:r>
              <a:rPr lang="pt-BR" sz="2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para implantação e manutenção de ações e serviços públicos estratégicos de vigilância em </a:t>
            </a: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saúde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Artigo 19</a:t>
            </a:r>
            <a:endParaRPr lang="pt-BR" sz="2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Regulamentado pela Portaria </a:t>
            </a:r>
            <a:r>
              <a:rPr lang="pt-BR" sz="2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GM/MS </a:t>
            </a: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183, </a:t>
            </a:r>
            <a:r>
              <a:rPr lang="pt-BR" sz="2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 30/01/2014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pt-BR" sz="2400" b="1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pt-BR" sz="2400" b="1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Unificação dos seguintes incentivos: 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Núcleos Hospitalares de Epidemiologia - NHE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Serviço de Verificação de Óbito – SVO 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Registro de Câncer de Base Populacional – RCBP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dirty="0">
                <a:solidFill>
                  <a:schemeClr val="tx2"/>
                </a:solidFill>
              </a:rPr>
              <a:t>Apoio de laboratório para o monitoramento da resistência a inseticidas de populações de "Aedes aegypti" provenientes de diferentes Estados do </a:t>
            </a:r>
            <a:r>
              <a:rPr lang="pt-BR" sz="2000" dirty="0" smtClean="0">
                <a:solidFill>
                  <a:schemeClr val="tx2"/>
                </a:solidFill>
              </a:rPr>
              <a:t>País</a:t>
            </a:r>
            <a:endParaRPr lang="pt-BR" sz="2000" kern="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Fator de Incentivo para os Laboratórios Centrais de Saúde Pública – FINLACEN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Vigilância Epidemiológica da Influenza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Ações do Projeto Vida no Trânsito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Ações de Promoção da Saúde do Programa Academia da Saúde</a:t>
            </a:r>
          </a:p>
          <a:p>
            <a:pPr marL="0" indent="0">
              <a:buNone/>
            </a:pPr>
            <a:endParaRPr lang="pt-BR" sz="2000" dirty="0"/>
          </a:p>
          <a:p>
            <a:pPr lvl="1" indent="-206375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pt-BR" sz="20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0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55576" y="119675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Incentivo às ações de vigilância, prevenção e controle das DST/Aids e hepatites </a:t>
            </a: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virais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Artigo 20</a:t>
            </a:r>
            <a:endParaRPr lang="pt-BR" sz="2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Regulamentado pela Portaria </a:t>
            </a:r>
            <a:r>
              <a:rPr lang="pt-BR" sz="2000" b="1" dirty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GM/MS 3276 de 26/12/2013</a:t>
            </a:r>
            <a:endParaRPr lang="pt-BR" sz="2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endParaRPr lang="pt-BR" sz="2000" kern="0" dirty="0"/>
          </a:p>
          <a:p>
            <a:pPr algn="just">
              <a:lnSpc>
                <a:spcPct val="90000"/>
              </a:lnSpc>
              <a:defRPr/>
            </a:pPr>
            <a:r>
              <a:rPr lang="pt-BR" sz="2000" b="1" kern="0" dirty="0">
                <a:solidFill>
                  <a:schemeClr val="tx2"/>
                </a:solidFill>
                <a:latin typeface="Calibri" panose="020F0502020204030204" pitchFamily="34" charset="0"/>
              </a:rPr>
              <a:t>Unificação dos </a:t>
            </a:r>
            <a:r>
              <a:rPr lang="pt-BR" sz="2000" b="1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seguintes incentivos</a:t>
            </a: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: </a:t>
            </a:r>
            <a:endParaRPr lang="pt-BR" sz="2000" kern="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Qualificação </a:t>
            </a:r>
            <a:r>
              <a:rPr lang="pt-BR" sz="2000" kern="0" dirty="0">
                <a:solidFill>
                  <a:schemeClr val="tx2"/>
                </a:solidFill>
                <a:latin typeface="Calibri" panose="020F0502020204030204" pitchFamily="34" charset="0"/>
              </a:rPr>
              <a:t>das Ações de Vigilância e Promoção da Saúde as DST/Aids e Hepatites Virais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>
                <a:solidFill>
                  <a:schemeClr val="tx2"/>
                </a:solidFill>
                <a:latin typeface="Calibri" panose="020F0502020204030204" pitchFamily="34" charset="0"/>
              </a:rPr>
              <a:t>Casas de Apoio para Pessoas Vivendo com HIV/Aids</a:t>
            </a: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pt-BR" sz="2000" kern="0" dirty="0">
                <a:solidFill>
                  <a:schemeClr val="tx2"/>
                </a:solidFill>
                <a:latin typeface="Calibri" panose="020F0502020204030204" pitchFamily="34" charset="0"/>
              </a:rPr>
              <a:t>Fórmula infantil às crianças verticalmente expostas ao </a:t>
            </a:r>
            <a:r>
              <a:rPr lang="pt-BR" sz="2000" kern="0" dirty="0" smtClean="0">
                <a:solidFill>
                  <a:schemeClr val="tx2"/>
                </a:solidFill>
                <a:latin typeface="Calibri" panose="020F0502020204030204" pitchFamily="34" charset="0"/>
              </a:rPr>
              <a:t>HIV</a:t>
            </a:r>
            <a:endParaRPr lang="pt-BR" sz="2000" b="1" kern="0" dirty="0">
              <a:latin typeface="Calibri" panose="020F0502020204030204" pitchFamily="34" charset="0"/>
            </a:endParaRPr>
          </a:p>
          <a:p>
            <a:pPr marL="177800" lvl="1" indent="-177800" algn="just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pt-BR" sz="2000" b="1" kern="0" dirty="0" smtClean="0">
              <a:latin typeface="Calibri" panose="020F0502020204030204" pitchFamily="34" charset="0"/>
            </a:endParaRPr>
          </a:p>
          <a:p>
            <a:pPr marL="0" lvl="1" algn="just">
              <a:lnSpc>
                <a:spcPct val="90000"/>
              </a:lnSpc>
              <a:defRPr/>
            </a:pPr>
            <a:r>
              <a:rPr lang="pt-BR" sz="2000" dirty="0" smtClean="0">
                <a:solidFill>
                  <a:schemeClr val="tx2"/>
                </a:solidFill>
              </a:rPr>
              <a:t>Parágrafo Único: As </a:t>
            </a:r>
            <a:r>
              <a:rPr lang="pt-BR" sz="2000" dirty="0">
                <a:solidFill>
                  <a:schemeClr val="tx2"/>
                </a:solidFill>
              </a:rPr>
              <a:t>Secretarias de Saúde dos Estados, Distrito Federal e Municípios que, na data da publicação desta Portaria, recebam os incentivos de que trata o “caput”, garantirão a manutenção do conjunto das ações programadas na oportunidade de sua instituição, incluindo o apoio a organizações da sociedade civil para o desenvolvimento de ações de prevenção e/ou de apoio às pessoas vivendo com HIV/AIDS e hepatites virais.</a:t>
            </a:r>
            <a:endParaRPr lang="pt-BR" sz="2000" b="1" kern="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55576" y="1196752"/>
            <a:ext cx="763284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Programa de Qualificação das Ações de Vigilância em Saúde – PQAVS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Artigo 21</a:t>
            </a:r>
            <a:endParaRPr lang="pt-BR" sz="2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pt-BR" sz="20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Regulamentado pela Portaria </a:t>
            </a:r>
            <a:r>
              <a:rPr lang="pt-BR" sz="2000" b="1" dirty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GM/MS </a:t>
            </a:r>
            <a:r>
              <a:rPr lang="pt-BR" sz="20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1708, de 16/08/2013</a:t>
            </a:r>
          </a:p>
          <a:p>
            <a:pPr algn="ctr"/>
            <a:r>
              <a:rPr lang="pt-BR" sz="20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Revisado pela Portaria 2082</a:t>
            </a:r>
            <a:r>
              <a:rPr lang="pt-BR" sz="2000" b="1" dirty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, </a:t>
            </a:r>
            <a:r>
              <a:rPr lang="pt-BR" sz="20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de 17/12/2015</a:t>
            </a:r>
            <a:endParaRPr lang="pt-BR" sz="2000" b="1" dirty="0">
              <a:solidFill>
                <a:srgbClr val="0464B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endParaRPr lang="pt-BR" sz="2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pt-BR" sz="2000" b="1" kern="0" dirty="0" smtClean="0">
                <a:solidFill>
                  <a:schemeClr val="tx2"/>
                </a:solidFill>
                <a:latin typeface="+mj-lt"/>
              </a:rPr>
              <a:t>Indicadores no PQAVS</a:t>
            </a:r>
          </a:p>
          <a:p>
            <a:pPr algn="just">
              <a:lnSpc>
                <a:spcPct val="90000"/>
              </a:lnSpc>
              <a:defRPr/>
            </a:pPr>
            <a:endParaRPr lang="pt-BR" sz="2000" b="1" kern="0" dirty="0">
              <a:solidFill>
                <a:schemeClr val="tx2"/>
              </a:solidFill>
              <a:latin typeface="+mj-lt"/>
            </a:endParaRP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Indicador 12: Número de testes de sífilis por gestante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Meta: 2 testes de sífilis por gestante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Fonte: SIA/SUS – SIH/SUS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 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Indicador 13: Número de testes de HIV realizados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Meta: 15% de ampliação no número de testes de HIV realizados em relação ao ano anterior</a:t>
            </a:r>
          </a:p>
          <a:p>
            <a:r>
              <a:rPr lang="pt-BR" sz="2000" dirty="0">
                <a:solidFill>
                  <a:schemeClr val="tx2"/>
                </a:solidFill>
                <a:latin typeface="+mj-lt"/>
              </a:rPr>
              <a:t>Fonte: </a:t>
            </a:r>
            <a:r>
              <a:rPr lang="pt-BR" sz="2000" dirty="0" smtClean="0">
                <a:solidFill>
                  <a:schemeClr val="tx2"/>
                </a:solidFill>
                <a:latin typeface="+mj-lt"/>
              </a:rPr>
              <a:t>SIA/SUS</a:t>
            </a:r>
          </a:p>
          <a:p>
            <a:endParaRPr lang="pt-BR" sz="2000" kern="0" dirty="0">
              <a:solidFill>
                <a:schemeClr val="tx2"/>
              </a:solidFill>
              <a:latin typeface="+mj-lt"/>
            </a:endParaRPr>
          </a:p>
          <a:p>
            <a:r>
              <a:rPr lang="pt-BR" sz="1200" kern="0" dirty="0" smtClean="0">
                <a:solidFill>
                  <a:schemeClr val="tx2"/>
                </a:solidFill>
                <a:latin typeface="+mj-lt"/>
              </a:rPr>
              <a:t>Ficha de todos os indicadores pode ser acessada em:</a:t>
            </a:r>
          </a:p>
          <a:p>
            <a:r>
              <a:rPr lang="pt-BR" sz="1200" u="sng" dirty="0">
                <a:latin typeface="+mj-lt"/>
                <a:hlinkClick r:id="rId2"/>
              </a:rPr>
              <a:t>http://www.aids.gov.br/monitoramento</a:t>
            </a:r>
            <a:endParaRPr lang="pt-BR" sz="1200" dirty="0">
              <a:latin typeface="+mj-lt"/>
            </a:endParaRPr>
          </a:p>
          <a:p>
            <a:r>
              <a:rPr lang="pt-BR" sz="1200" u="sng" dirty="0">
                <a:latin typeface="+mj-lt"/>
                <a:hlinkClick r:id="rId3"/>
              </a:rPr>
              <a:t>http://</a:t>
            </a:r>
            <a:r>
              <a:rPr lang="pt-BR" sz="1200" u="sng" dirty="0" smtClean="0">
                <a:latin typeface="+mj-lt"/>
                <a:hlinkClick r:id="rId3"/>
              </a:rPr>
              <a:t>www.aids.gov.br/dadosCOAP</a:t>
            </a:r>
            <a:endParaRPr lang="pt-BR" sz="1200" kern="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32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11560" y="1312307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2"/>
                </a:solidFill>
                <a:latin typeface="Calibri" panose="020F0502020204030204" pitchFamily="34" charset="0"/>
              </a:rPr>
              <a:t>Das diretrizes, monitoramento das ações, resultados e demonstrativo do uso dos </a:t>
            </a:r>
            <a:r>
              <a:rPr lang="pt-BR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recursos</a:t>
            </a:r>
          </a:p>
          <a:p>
            <a:pPr algn="just"/>
            <a:r>
              <a:rPr lang="pt-BR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Art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. 31. As diretrizes, ações e metas serão inseridas no Plano de Saúde e nas Programações Anuais de Saúde (PAS) das três esferas de gestão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0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Art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. 32. Os demonstrativos das ações, resultados alcançados e da aplicação dos recursos comporão o Relatório de Gestão (RG) em cada esfera de gestão, aprovado pelo respectivo Conselho de Saúde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0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Art. 33. A manutenção do repasse dos recursos do 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PFVS E PVVS está 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condicionada à alimentação regular do Sistema de Informação de Agravos de Notificação (SINAN), de Sistema de Informações de Nascidos Vivos (SINASC) e do Sistema de Informações sobre Mortalidade (SIM), conforme regulamentações específicas destes Sistemas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77143"/>
            <a:ext cx="60486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3400" b="1" dirty="0" smtClean="0">
                <a:solidFill>
                  <a:srgbClr val="0464B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Portaria GM/MS 1378/2013</a:t>
            </a:r>
            <a:endParaRPr lang="pt-BR" sz="3400" dirty="0">
              <a:solidFill>
                <a:srgbClr val="0464B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7504" y="908720"/>
            <a:ext cx="88569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Art. 38. A relação de Secretarias Estaduais, Distrital e Municipais de Saúde que tiveram seus recursos bloqueados será publicada em ato específico do Ministro de Estado da Saúde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Art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. 39. O Fundo Nacional de Saúde efetuará o desbloqueio do repasse dos recursos no mês seguinte ao restabelecimento do preenchimento dos sistemas de informação referentes aos meses que geraram o bloqueio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1º A regularização do repasse ocorrerá com a transferência retroativa dos recursos anteriormente bloqueados caso o preenchimento dos sistemas ocorra até 90 (noventa) dias da data de publicação do bloqueio. </a:t>
            </a:r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2º A regularização do repasse ocorrerá sem a transferência dos recursos </a:t>
            </a:r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anteriormente 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bloqueados caso a alimentação dos sistemas ocorra após 90 (noventa) dias da data de publicação do bloqueio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pt-BR" sz="20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§ </a:t>
            </a:r>
            <a:r>
              <a:rPr lang="pt-BR" sz="2000" dirty="0">
                <a:solidFill>
                  <a:schemeClr val="tx2"/>
                </a:solidFill>
                <a:latin typeface="Calibri" panose="020F0502020204030204" pitchFamily="34" charset="0"/>
              </a:rPr>
              <a:t>3º O Ministério da Saúde publicará em ato normativo específico a relação de Secretarias Estaduais, Distrital e Municipais de Saúde que tiveram seus recursos desbloqueados</a:t>
            </a:r>
            <a:r>
              <a:rPr lang="pt-BR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</a:t>
            </a:r>
            <a:endParaRPr lang="pt-BR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5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5266</TotalTime>
  <Words>2690</Words>
  <Application>Microsoft Office PowerPoint</Application>
  <PresentationFormat>Apresentação na tela (4:3)</PresentationFormat>
  <Paragraphs>246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3" baseType="lpstr">
      <vt:lpstr>Office Theme</vt:lpstr>
      <vt:lpstr>Planilha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</dc:creator>
  <cp:lastModifiedBy>CRT</cp:lastModifiedBy>
  <cp:revision>619</cp:revision>
  <cp:lastPrinted>2017-08-14T18:41:29Z</cp:lastPrinted>
  <dcterms:created xsi:type="dcterms:W3CDTF">2014-11-28T13:36:54Z</dcterms:created>
  <dcterms:modified xsi:type="dcterms:W3CDTF">2017-08-25T14:15:04Z</dcterms:modified>
</cp:coreProperties>
</file>