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2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39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2786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81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7059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3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830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6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9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73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80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79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00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6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07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2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3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4775" y="403613"/>
            <a:ext cx="9331498" cy="2789963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pt-BR" b="1" dirty="0"/>
              <a:t>ELABORAÇÃO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PLANO </a:t>
            </a:r>
            <a:r>
              <a:rPr lang="pt-BR" b="1" dirty="0"/>
              <a:t>DE AÇÕES E </a:t>
            </a:r>
            <a:r>
              <a:rPr lang="pt-BR" b="1" dirty="0" smtClean="0"/>
              <a:t>METAS</a:t>
            </a:r>
            <a:endParaRPr lang="pt-BR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578221" y="3944203"/>
            <a:ext cx="4817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Mara Cristina Vilela</a:t>
            </a:r>
          </a:p>
          <a:p>
            <a:pPr algn="r"/>
            <a:r>
              <a:rPr lang="pt-BR" b="1" dirty="0" smtClean="0"/>
              <a:t>Articulação com os município</a:t>
            </a:r>
          </a:p>
          <a:p>
            <a:pPr algn="r"/>
            <a:r>
              <a:rPr lang="pt-BR" b="1" dirty="0" smtClean="0"/>
              <a:t>CRT/DST/Aids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310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2197" y="351155"/>
            <a:ext cx="9948767" cy="1280890"/>
          </a:xfrm>
        </p:spPr>
        <p:txBody>
          <a:bodyPr/>
          <a:lstStyle/>
          <a:p>
            <a:pPr algn="ctr"/>
            <a:r>
              <a:rPr lang="pt-BR" b="1" dirty="0" smtClean="0"/>
              <a:t>PAM 2017 – EM DIGITAÇÃO</a:t>
            </a:r>
            <a:endParaRPr lang="pt-BR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310" y="1001263"/>
            <a:ext cx="9935571" cy="533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260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55846" y="241972"/>
            <a:ext cx="992147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PAM 2017 QUE ESTAVAM FECHADOS E FORAM ABERTOS POR SOLICITAÇÃO DOS MUNICÍPIO</a:t>
            </a:r>
            <a:endParaRPr lang="pt-BR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4726" y="2299447"/>
            <a:ext cx="9862592" cy="430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1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0562" y="255621"/>
            <a:ext cx="9593925" cy="1280890"/>
          </a:xfrm>
        </p:spPr>
        <p:txBody>
          <a:bodyPr/>
          <a:lstStyle/>
          <a:p>
            <a:pPr algn="ctr"/>
            <a:r>
              <a:rPr lang="pt-BR" b="1" dirty="0" smtClean="0"/>
              <a:t>PAM 2018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8424" y="1105469"/>
            <a:ext cx="10112540" cy="4913194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pt-BR" sz="2000" b="1" dirty="0" smtClean="0"/>
              <a:t>SISTEMA JÁ ESTÁ ABERTO PARA DIGITAÇÃO</a:t>
            </a:r>
          </a:p>
          <a:p>
            <a:pPr>
              <a:lnSpc>
                <a:spcPct val="200000"/>
              </a:lnSpc>
            </a:pPr>
            <a:r>
              <a:rPr lang="pt-BR" sz="2000" b="1" dirty="0" smtClean="0"/>
              <a:t>CALENDÁRIO FLUXO </a:t>
            </a:r>
          </a:p>
          <a:p>
            <a:pPr marL="737100" indent="0">
              <a:lnSpc>
                <a:spcPct val="200000"/>
              </a:lnSpc>
              <a:buNone/>
            </a:pPr>
            <a:r>
              <a:rPr lang="pt-BR" sz="2000" dirty="0" smtClean="0"/>
              <a:t>INICÍO  06/10/2017</a:t>
            </a:r>
          </a:p>
          <a:p>
            <a:pPr marL="737100" indent="0">
              <a:lnSpc>
                <a:spcPct val="200000"/>
              </a:lnSpc>
              <a:buNone/>
            </a:pPr>
            <a:r>
              <a:rPr lang="pt-BR" sz="2000" dirty="0" smtClean="0"/>
              <a:t>TÉRMINO 15/12/2017</a:t>
            </a:r>
          </a:p>
          <a:p>
            <a:pPr>
              <a:lnSpc>
                <a:spcPct val="200000"/>
              </a:lnSpc>
            </a:pPr>
            <a:r>
              <a:rPr lang="pt-BR" sz="2000" b="1" dirty="0" smtClean="0"/>
              <a:t>PARA ELABORAÇÃO DAS METAS 2018</a:t>
            </a:r>
          </a:p>
          <a:p>
            <a:pPr marL="936000" indent="-457200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2000" dirty="0" smtClean="0"/>
              <a:t>CONSULTAR O PLANO ESTRATÉGICO</a:t>
            </a:r>
          </a:p>
          <a:p>
            <a:pPr marL="936000" indent="-457200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2000" dirty="0" smtClean="0"/>
              <a:t>CONSULTAR O PLANO MUNICIPAL DE SAÚDE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8415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1982" y="532264"/>
            <a:ext cx="8915400" cy="50223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300000"/>
              </a:lnSpc>
            </a:pPr>
            <a:r>
              <a:rPr lang="pt-BR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Apresentação no Conselho:</a:t>
            </a:r>
            <a:br>
              <a:rPr lang="pt-BR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ão é obrigatório...</a:t>
            </a:r>
          </a:p>
          <a:p>
            <a:pPr>
              <a:lnSpc>
                <a:spcPct val="300000"/>
              </a:lnSpc>
            </a:pPr>
            <a:r>
              <a:rPr lang="pt-BR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 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recomendamos</a:t>
            </a:r>
          </a:p>
          <a:p>
            <a:pPr algn="ctr">
              <a:lnSpc>
                <a:spcPct val="300000"/>
              </a:lnSpc>
            </a:pPr>
            <a:r>
              <a:rPr lang="pt-BR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Essa prática fortalece a gestão</a:t>
            </a:r>
            <a:endParaRPr lang="pt-BR" sz="2800" b="1" dirty="0"/>
          </a:p>
        </p:txBody>
      </p:sp>
      <p:sp>
        <p:nvSpPr>
          <p:cNvPr id="4" name="Retângulo 3"/>
          <p:cNvSpPr/>
          <p:nvPr/>
        </p:nvSpPr>
        <p:spPr>
          <a:xfrm>
            <a:off x="6851176" y="5753500"/>
            <a:ext cx="4571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Obrigada</a:t>
            </a:r>
          </a:p>
          <a:p>
            <a:pPr algn="ctr"/>
            <a:r>
              <a:rPr lang="pt-BR" b="1" dirty="0"/>
              <a:t>Mara Cristina</a:t>
            </a:r>
          </a:p>
        </p:txBody>
      </p:sp>
    </p:spTree>
    <p:extLst>
      <p:ext uri="{BB962C8B-B14F-4D97-AF65-F5344CB8AC3E}">
        <p14:creationId xmlns:p14="http://schemas.microsoft.com/office/powerpoint/2010/main" val="36552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0061" y="296563"/>
            <a:ext cx="9880529" cy="1280890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/>
              <a:t>Monitoramento </a:t>
            </a:r>
            <a:br>
              <a:rPr lang="pt-BR" sz="4400" b="1" dirty="0"/>
            </a:br>
            <a:r>
              <a:rPr lang="pt-BR" sz="4400" b="1" dirty="0"/>
              <a:t>Metas Comuns </a:t>
            </a:r>
            <a:r>
              <a:rPr lang="pt-BR" sz="4400" b="1" dirty="0" err="1"/>
              <a:t>Pam</a:t>
            </a:r>
            <a:r>
              <a:rPr lang="pt-BR" sz="4400" b="1" dirty="0"/>
              <a:t> 2016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1445" y="1801506"/>
            <a:ext cx="11068334" cy="3207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Elaboramos um questionário no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FormSus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com o período de janeiro a março para os 145 municípios responderem questões relacionadas as metas comuns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Você inseriu a meta na sua </a:t>
            </a:r>
            <a:r>
              <a:rPr lang="pt-B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Pam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2016? Sim ou não</a:t>
            </a:r>
          </a:p>
          <a:p>
            <a:pPr marL="400050" lvl="1" indent="0">
              <a:buNone/>
            </a:pP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Porque não inseriu?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Você ampliou? Sim ou não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Quanto?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Porque não ampliou?</a:t>
            </a:r>
          </a:p>
          <a:p>
            <a:pPr marL="400050" lvl="1" indent="0">
              <a:buNone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Fez alguma ação em relação a PEP Sexual no seu município?</a:t>
            </a:r>
          </a:p>
          <a:p>
            <a:pPr marL="400050" lvl="1" indent="0">
              <a:buNone/>
            </a:pPr>
            <a:endParaRPr lang="pt-BR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Dos 145 municípios, 142 responderam o monitoramento das metas comuns.</a:t>
            </a:r>
          </a:p>
          <a:p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Não responderam Guarujá, São Bernardo, Santa Izabel e Ubatuba.</a:t>
            </a:r>
          </a:p>
        </p:txBody>
      </p:sp>
    </p:spTree>
    <p:extLst>
      <p:ext uri="{BB962C8B-B14F-4D97-AF65-F5344CB8AC3E}">
        <p14:creationId xmlns:p14="http://schemas.microsoft.com/office/powerpoint/2010/main" val="415018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1" y="0"/>
            <a:ext cx="11526165" cy="1605089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/>
              <a:t>META EIXO I: </a:t>
            </a:r>
            <a:r>
              <a:rPr lang="pt-BR" sz="2800" dirty="0"/>
              <a:t>Ampliar em 10% a realização da PEP sexual no município para o enfrentamento da epidemia de HIV/Aids até dezembro de </a:t>
            </a:r>
            <a:r>
              <a:rPr lang="pt-BR" sz="2800" dirty="0" smtClean="0"/>
              <a:t>2016</a:t>
            </a:r>
            <a:endParaRPr lang="pt-BR" sz="2800" dirty="0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060" y="2017059"/>
            <a:ext cx="9487552" cy="465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56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4440" y="271349"/>
            <a:ext cx="10781730" cy="1331259"/>
          </a:xfrm>
        </p:spPr>
        <p:txBody>
          <a:bodyPr>
            <a:noAutofit/>
          </a:bodyPr>
          <a:lstStyle/>
          <a:p>
            <a:pPr algn="just"/>
            <a:r>
              <a:rPr lang="pt-BR" sz="2800" b="1" dirty="0" smtClean="0"/>
              <a:t>EIXO II: </a:t>
            </a:r>
            <a:r>
              <a:rPr lang="pt-BR" sz="2800" dirty="0"/>
              <a:t>Realizar uma capacitação para os profissionais dos SAE e UBS para discussão do racismo institucional e vulnerabilidade ao HIV/Aids da mulher negra.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61367" y="5657593"/>
            <a:ext cx="8915399" cy="840951"/>
          </a:xfrm>
        </p:spPr>
        <p:txBody>
          <a:bodyPr/>
          <a:lstStyle/>
          <a:p>
            <a:r>
              <a:rPr lang="pt-BR" dirty="0" smtClean="0"/>
              <a:t>Total profissionais capacitados 1.585, sendo que o município de Guarulhos capacitou 1.424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035" y="2051184"/>
            <a:ext cx="8498541" cy="341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0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8739" y="342004"/>
            <a:ext cx="10945505" cy="1709180"/>
          </a:xfrm>
        </p:spPr>
        <p:txBody>
          <a:bodyPr>
            <a:noAutofit/>
          </a:bodyPr>
          <a:lstStyle/>
          <a:p>
            <a:pPr algn="just"/>
            <a:r>
              <a:rPr lang="pt-BR" sz="2700" b="1" dirty="0"/>
              <a:t>EIXO </a:t>
            </a:r>
            <a:r>
              <a:rPr lang="pt-BR" sz="2700" b="1" dirty="0" smtClean="0"/>
              <a:t>III</a:t>
            </a:r>
            <a:r>
              <a:rPr lang="pt-BR" sz="2700" dirty="0" smtClean="0"/>
              <a:t> Até </a:t>
            </a:r>
            <a:r>
              <a:rPr lang="pt-BR" sz="2700" dirty="0"/>
              <a:t>dezembro de 2016, no pré-natal, cobertura  de 95% de tratamento  com  penicilina, adequado para a fase da doença, em gestantes com sífilis e de tratamento com antirretroviral em gestantes HIV positivas.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436" y="2051184"/>
            <a:ext cx="10126639" cy="453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0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5218" y="298042"/>
            <a:ext cx="10481480" cy="1264024"/>
          </a:xfrm>
        </p:spPr>
        <p:txBody>
          <a:bodyPr>
            <a:noAutofit/>
          </a:bodyPr>
          <a:lstStyle/>
          <a:p>
            <a:pPr algn="just"/>
            <a:r>
              <a:rPr lang="pt-BR" sz="2700" b="1" dirty="0" smtClean="0"/>
              <a:t>EIXO IV:</a:t>
            </a:r>
            <a:r>
              <a:rPr lang="pt-BR" sz="2700" dirty="0" smtClean="0"/>
              <a:t> Até </a:t>
            </a:r>
            <a:r>
              <a:rPr lang="pt-BR" sz="2700" dirty="0"/>
              <a:t>dezembro de 2016, ampliar em X% o número de unidades básicas que fazem teste rápido para diagnóstico </a:t>
            </a:r>
            <a:r>
              <a:rPr lang="pt-BR" sz="2700" dirty="0" err="1"/>
              <a:t>Anti-HIV</a:t>
            </a:r>
            <a:r>
              <a:rPr lang="pt-BR" sz="2700" dirty="0"/>
              <a:t> (TRD HIV) e para sífilis.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084" y="2051184"/>
            <a:ext cx="10044751" cy="409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8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5078" y="99674"/>
            <a:ext cx="8911687" cy="1280890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pt-BR" sz="2800" b="1" dirty="0" smtClean="0"/>
              <a:t>EIXO V: </a:t>
            </a:r>
            <a:r>
              <a:rPr lang="pt-BR" sz="2800" dirty="0" smtClean="0"/>
              <a:t>Até </a:t>
            </a:r>
            <a:r>
              <a:rPr lang="pt-BR" sz="2800" dirty="0"/>
              <a:t>dezembro de 2016, aumentar em 10% o percentual de cura dos </a:t>
            </a:r>
            <a:r>
              <a:rPr lang="pt-BR" sz="2800" dirty="0" err="1"/>
              <a:t>coinfectados</a:t>
            </a:r>
            <a:r>
              <a:rPr lang="pt-BR" sz="2800" dirty="0"/>
              <a:t> HIV/TB.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260" y="2051184"/>
            <a:ext cx="10179422" cy="457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0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6639" y="296564"/>
            <a:ext cx="8911687" cy="1280890"/>
          </a:xfrm>
        </p:spPr>
        <p:txBody>
          <a:bodyPr/>
          <a:lstStyle/>
          <a:p>
            <a:pPr algn="ctr"/>
            <a:r>
              <a:rPr lang="pt-BR" b="1" dirty="0" smtClean="0"/>
              <a:t>PAM 2017</a:t>
            </a:r>
            <a:endParaRPr lang="pt-BR" b="1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91" y="1514901"/>
            <a:ext cx="10754436" cy="402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937" y="5719525"/>
            <a:ext cx="6823881" cy="84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10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2323" y="624110"/>
            <a:ext cx="9812290" cy="1280890"/>
          </a:xfrm>
        </p:spPr>
        <p:txBody>
          <a:bodyPr/>
          <a:lstStyle/>
          <a:p>
            <a:r>
              <a:rPr lang="pt-BR" b="1" dirty="0" smtClean="0"/>
              <a:t>PAM 2017 AGUARDANDO REVISÃO GVE</a:t>
            </a:r>
            <a:endParaRPr lang="pt-BR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75" y="2811440"/>
            <a:ext cx="10686197" cy="3029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8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252</TotalTime>
  <Words>314</Words>
  <Application>Microsoft Office PowerPoint</Application>
  <PresentationFormat>Personalizar</PresentationFormat>
  <Paragraphs>38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Cacho</vt:lpstr>
      <vt:lpstr>ELABORAÇÃO  PLANO DE AÇÕES E METAS</vt:lpstr>
      <vt:lpstr>Monitoramento  Metas Comuns Pam 2016 </vt:lpstr>
      <vt:lpstr>META EIXO I: Ampliar em 10% a realização da PEP sexual no município para o enfrentamento da epidemia de HIV/Aids até dezembro de 2016</vt:lpstr>
      <vt:lpstr>EIXO II: Realizar uma capacitação para os profissionais dos SAE e UBS para discussão do racismo institucional e vulnerabilidade ao HIV/Aids da mulher negra. </vt:lpstr>
      <vt:lpstr>EIXO III Até dezembro de 2016, no pré-natal, cobertura  de 95% de tratamento  com  penicilina, adequado para a fase da doença, em gestantes com sífilis e de tratamento com antirretroviral em gestantes HIV positivas.</vt:lpstr>
      <vt:lpstr>EIXO IV: Até dezembro de 2016, ampliar em X% o número de unidades básicas que fazem teste rápido para diagnóstico Anti-HIV (TRD HIV) e para sífilis. </vt:lpstr>
      <vt:lpstr>EIXO V: Até dezembro de 2016, aumentar em 10% o percentual de cura dos coinfectados HIV/TB. </vt:lpstr>
      <vt:lpstr>PAM 2017</vt:lpstr>
      <vt:lpstr>PAM 2017 AGUARDANDO REVISÃO GVE</vt:lpstr>
      <vt:lpstr>PAM 2017 – EM DIGITAÇÃO</vt:lpstr>
      <vt:lpstr>PAM 2017 QUE ESTAVAM FECHADOS E FORAM ABERTOS POR SOLICITAÇÃO DOS MUNICÍPIO</vt:lpstr>
      <vt:lpstr>PAM 2018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Monitoramento  Metas comum Pam 2016</dc:title>
  <dc:creator>Mara Cristina Vilela</dc:creator>
  <cp:lastModifiedBy>CRT</cp:lastModifiedBy>
  <cp:revision>21</cp:revision>
  <cp:lastPrinted>2017-08-15T21:23:52Z</cp:lastPrinted>
  <dcterms:created xsi:type="dcterms:W3CDTF">2017-08-15T01:45:52Z</dcterms:created>
  <dcterms:modified xsi:type="dcterms:W3CDTF">2017-08-25T14:15:52Z</dcterms:modified>
</cp:coreProperties>
</file>