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72" r:id="rId2"/>
    <p:sldId id="286" r:id="rId3"/>
    <p:sldId id="261" r:id="rId4"/>
    <p:sldId id="287" r:id="rId5"/>
    <p:sldId id="288" r:id="rId6"/>
    <p:sldId id="289" r:id="rId7"/>
    <p:sldId id="278" r:id="rId8"/>
    <p:sldId id="285" r:id="rId9"/>
    <p:sldId id="283" r:id="rId10"/>
    <p:sldId id="280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ranklin Gothic Book" panose="020B0503020102020204" pitchFamily="34" charset="0"/>
      <p:regular r:id="rId17"/>
      <p:italic r:id="rId18"/>
    </p:embeddedFont>
    <p:embeddedFont>
      <p:font typeface="Franklin Gothic Demi" panose="020B0703020102020204" pitchFamily="34" charset="0"/>
      <p:regular r:id="rId19"/>
      <p:italic r:id="rId20"/>
    </p:embeddedFont>
    <p:embeddedFont>
      <p:font typeface="Franklin Gothic Heavy" panose="020B0903020102020204" pitchFamily="34" charset="0"/>
      <p:regular r:id="rId21"/>
      <p:italic r:id="rId22"/>
    </p:embeddedFont>
    <p:embeddedFont>
      <p:font typeface="Raleway Bold" panose="020B0604020202020204" charset="0"/>
      <p:regular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EE6C"/>
    <a:srgbClr val="003B8A"/>
    <a:srgbClr val="C9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0" autoAdjust="0"/>
    <p:restoredTop sz="94622" autoAdjust="0"/>
  </p:normalViewPr>
  <p:slideViewPr>
    <p:cSldViewPr>
      <p:cViewPr varScale="1">
        <p:scale>
          <a:sx n="57" d="100"/>
          <a:sy n="57" d="100"/>
        </p:scale>
        <p:origin x="3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9D82A2-94D4-43EB-82F8-B81F89D7CD63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B376C03C-50D5-4DF8-89D3-BFEF253D1F6D}">
      <dgm:prSet phldrT="[Texto]"/>
      <dgm:spPr/>
      <dgm:t>
        <a:bodyPr/>
        <a:lstStyle/>
        <a:p>
          <a:r>
            <a:rPr lang="pt-BR" b="0" dirty="0">
              <a:latin typeface="Franklin Gothic Demi" pitchFamily="34" charset="0"/>
            </a:rPr>
            <a:t>MOMENTO I </a:t>
          </a:r>
        </a:p>
        <a:p>
          <a:r>
            <a:rPr lang="pt-BR" b="0" dirty="0">
              <a:latin typeface="Franklin Gothic Demi" pitchFamily="34" charset="0"/>
            </a:rPr>
            <a:t>Análise de situação Identificação, priorização causas e nós críticos dos problemas</a:t>
          </a:r>
        </a:p>
      </dgm:t>
    </dgm:pt>
    <dgm:pt modelId="{BD002321-F3D0-4381-96CE-20A406145F7D}" type="parTrans" cxnId="{FB2CF2E8-A8BC-406E-9074-83868A68E1AD}">
      <dgm:prSet/>
      <dgm:spPr/>
      <dgm:t>
        <a:bodyPr/>
        <a:lstStyle/>
        <a:p>
          <a:endParaRPr lang="pt-BR"/>
        </a:p>
      </dgm:t>
    </dgm:pt>
    <dgm:pt modelId="{8700880D-D973-4ACB-A6E1-38EE72A5DC3D}" type="sibTrans" cxnId="{FB2CF2E8-A8BC-406E-9074-83868A68E1AD}">
      <dgm:prSet/>
      <dgm:spPr/>
      <dgm:t>
        <a:bodyPr/>
        <a:lstStyle/>
        <a:p>
          <a:endParaRPr lang="pt-BR"/>
        </a:p>
      </dgm:t>
    </dgm:pt>
    <dgm:pt modelId="{A739F6F7-95AE-4DCB-8A79-D1E3250BFC36}">
      <dgm:prSet phldrT="[Texto]"/>
      <dgm:spPr/>
      <dgm:t>
        <a:bodyPr/>
        <a:lstStyle/>
        <a:p>
          <a:r>
            <a:rPr lang="en-US" b="0" spc="348">
              <a:latin typeface="Franklin Gothic Demi" pitchFamily="34" charset="0"/>
            </a:rPr>
            <a:t>Momento II  Objetivos  </a:t>
          </a:r>
        </a:p>
        <a:p>
          <a:r>
            <a:rPr lang="en-US" b="0" spc="348">
              <a:latin typeface="Franklin Gothic Demi" pitchFamily="34" charset="0"/>
            </a:rPr>
            <a:t>Metas  </a:t>
          </a:r>
        </a:p>
        <a:p>
          <a:r>
            <a:rPr lang="en-US" b="0" spc="348">
              <a:latin typeface="Franklin Gothic Demi" pitchFamily="34" charset="0"/>
            </a:rPr>
            <a:t> Ações</a:t>
          </a:r>
          <a:endParaRPr lang="pt-BR" b="0" dirty="0">
            <a:latin typeface="Franklin Gothic Demi" pitchFamily="34" charset="0"/>
          </a:endParaRPr>
        </a:p>
      </dgm:t>
    </dgm:pt>
    <dgm:pt modelId="{2B0A5D46-97F6-455B-AD71-CA94E2F4E752}" type="parTrans" cxnId="{DAC5E94F-17CE-42C0-A67B-F51E79D774E4}">
      <dgm:prSet/>
      <dgm:spPr/>
      <dgm:t>
        <a:bodyPr/>
        <a:lstStyle/>
        <a:p>
          <a:endParaRPr lang="pt-BR"/>
        </a:p>
      </dgm:t>
    </dgm:pt>
    <dgm:pt modelId="{6AC6BC68-BB20-45DD-93A9-F2D7D5798E58}" type="sibTrans" cxnId="{DAC5E94F-17CE-42C0-A67B-F51E79D774E4}">
      <dgm:prSet/>
      <dgm:spPr/>
      <dgm:t>
        <a:bodyPr/>
        <a:lstStyle/>
        <a:p>
          <a:endParaRPr lang="pt-BR"/>
        </a:p>
      </dgm:t>
    </dgm:pt>
    <dgm:pt modelId="{4E718CA4-20A4-4678-9F61-B13F63F64EA3}">
      <dgm:prSet phldrT="[Texto]"/>
      <dgm:spPr/>
      <dgm:t>
        <a:bodyPr/>
        <a:lstStyle/>
        <a:p>
          <a:pPr marL="0"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b="0" dirty="0">
              <a:latin typeface="Franklin Gothic Demi" pitchFamily="34" charset="0"/>
            </a:rPr>
            <a:t>Momento III </a:t>
          </a:r>
        </a:p>
        <a:p>
          <a:pPr marL="0"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b="0" dirty="0">
              <a:latin typeface="Franklin Gothic Demi" pitchFamily="34" charset="0"/>
            </a:rPr>
            <a:t>Indicadores Monitoramento </a:t>
          </a:r>
        </a:p>
        <a:p>
          <a:pPr marL="0"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b="0" dirty="0">
              <a:latin typeface="Franklin Gothic Demi" pitchFamily="34" charset="0"/>
            </a:rPr>
            <a:t>DIGISUS</a:t>
          </a:r>
        </a:p>
        <a:p>
          <a:pPr marL="0"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b="0" dirty="0">
            <a:latin typeface="Franklin Gothic Demi" pitchFamily="34" charset="0"/>
          </a:endParaRPr>
        </a:p>
      </dgm:t>
    </dgm:pt>
    <dgm:pt modelId="{2297F0BF-77B3-4938-8E86-E72E6A4859B0}" type="parTrans" cxnId="{B8915D63-B4E1-4A92-81F4-9F2FEFF570AA}">
      <dgm:prSet/>
      <dgm:spPr/>
      <dgm:t>
        <a:bodyPr/>
        <a:lstStyle/>
        <a:p>
          <a:endParaRPr lang="pt-BR"/>
        </a:p>
      </dgm:t>
    </dgm:pt>
    <dgm:pt modelId="{8E32146E-6326-4F8E-8D39-B8ED797FB2DE}" type="sibTrans" cxnId="{B8915D63-B4E1-4A92-81F4-9F2FEFF570AA}">
      <dgm:prSet/>
      <dgm:spPr/>
      <dgm:t>
        <a:bodyPr/>
        <a:lstStyle/>
        <a:p>
          <a:endParaRPr lang="pt-BR"/>
        </a:p>
      </dgm:t>
    </dgm:pt>
    <dgm:pt modelId="{F9668010-8306-4B1D-A7CD-93C8E7A97FC0}" type="pres">
      <dgm:prSet presAssocID="{029D82A2-94D4-43EB-82F8-B81F89D7CD63}" presName="Name0" presStyleCnt="0">
        <dgm:presLayoutVars>
          <dgm:dir/>
          <dgm:animLvl val="lvl"/>
          <dgm:resizeHandles val="exact"/>
        </dgm:presLayoutVars>
      </dgm:prSet>
      <dgm:spPr/>
    </dgm:pt>
    <dgm:pt modelId="{D13486B5-4A12-4B58-945E-5069FFC27693}" type="pres">
      <dgm:prSet presAssocID="{B376C03C-50D5-4DF8-89D3-BFEF253D1F6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9EFFCB1-E470-4B12-8556-5EC8F48FBF9E}" type="pres">
      <dgm:prSet presAssocID="{8700880D-D973-4ACB-A6E1-38EE72A5DC3D}" presName="parTxOnlySpace" presStyleCnt="0"/>
      <dgm:spPr/>
    </dgm:pt>
    <dgm:pt modelId="{827DF2B9-5DBE-4D2F-B0BB-D4B1A6C4B0EE}" type="pres">
      <dgm:prSet presAssocID="{A739F6F7-95AE-4DCB-8A79-D1E3250BFC3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B4E688F-EF2D-4764-AD2D-B8C1538ED0BD}" type="pres">
      <dgm:prSet presAssocID="{6AC6BC68-BB20-45DD-93A9-F2D7D5798E58}" presName="parTxOnlySpace" presStyleCnt="0"/>
      <dgm:spPr/>
    </dgm:pt>
    <dgm:pt modelId="{66485FC9-DF1D-435F-8AFC-C831FB27B161}" type="pres">
      <dgm:prSet presAssocID="{4E718CA4-20A4-4678-9F61-B13F63F64EA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75BEE2D-92A5-4937-8FD3-DA6FE172506F}" type="presOf" srcId="{A739F6F7-95AE-4DCB-8A79-D1E3250BFC36}" destId="{827DF2B9-5DBE-4D2F-B0BB-D4B1A6C4B0EE}" srcOrd="0" destOrd="0" presId="urn:microsoft.com/office/officeart/2005/8/layout/chevron1"/>
    <dgm:cxn modelId="{B8915D63-B4E1-4A92-81F4-9F2FEFF570AA}" srcId="{029D82A2-94D4-43EB-82F8-B81F89D7CD63}" destId="{4E718CA4-20A4-4678-9F61-B13F63F64EA3}" srcOrd="2" destOrd="0" parTransId="{2297F0BF-77B3-4938-8E86-E72E6A4859B0}" sibTransId="{8E32146E-6326-4F8E-8D39-B8ED797FB2DE}"/>
    <dgm:cxn modelId="{DAC5E94F-17CE-42C0-A67B-F51E79D774E4}" srcId="{029D82A2-94D4-43EB-82F8-B81F89D7CD63}" destId="{A739F6F7-95AE-4DCB-8A79-D1E3250BFC36}" srcOrd="1" destOrd="0" parTransId="{2B0A5D46-97F6-455B-AD71-CA94E2F4E752}" sibTransId="{6AC6BC68-BB20-45DD-93A9-F2D7D5798E58}"/>
    <dgm:cxn modelId="{360D7481-1111-403D-82A8-B195D7BECEC9}" type="presOf" srcId="{B376C03C-50D5-4DF8-89D3-BFEF253D1F6D}" destId="{D13486B5-4A12-4B58-945E-5069FFC27693}" srcOrd="0" destOrd="0" presId="urn:microsoft.com/office/officeart/2005/8/layout/chevron1"/>
    <dgm:cxn modelId="{CE01A5D3-6636-4176-9E03-7222E60AA405}" type="presOf" srcId="{029D82A2-94D4-43EB-82F8-B81F89D7CD63}" destId="{F9668010-8306-4B1D-A7CD-93C8E7A97FC0}" srcOrd="0" destOrd="0" presId="urn:microsoft.com/office/officeart/2005/8/layout/chevron1"/>
    <dgm:cxn modelId="{FB2CF2E8-A8BC-406E-9074-83868A68E1AD}" srcId="{029D82A2-94D4-43EB-82F8-B81F89D7CD63}" destId="{B376C03C-50D5-4DF8-89D3-BFEF253D1F6D}" srcOrd="0" destOrd="0" parTransId="{BD002321-F3D0-4381-96CE-20A406145F7D}" sibTransId="{8700880D-D973-4ACB-A6E1-38EE72A5DC3D}"/>
    <dgm:cxn modelId="{7BAEF4EF-EFFB-4A1E-BB1D-D2409312CE4C}" type="presOf" srcId="{4E718CA4-20A4-4678-9F61-B13F63F64EA3}" destId="{66485FC9-DF1D-435F-8AFC-C831FB27B161}" srcOrd="0" destOrd="0" presId="urn:microsoft.com/office/officeart/2005/8/layout/chevron1"/>
    <dgm:cxn modelId="{3056BE26-DDAB-4CE6-A8D2-2902FFD65A0A}" type="presParOf" srcId="{F9668010-8306-4B1D-A7CD-93C8E7A97FC0}" destId="{D13486B5-4A12-4B58-945E-5069FFC27693}" srcOrd="0" destOrd="0" presId="urn:microsoft.com/office/officeart/2005/8/layout/chevron1"/>
    <dgm:cxn modelId="{A7366775-98BE-45D0-955F-8B7934ACF5A3}" type="presParOf" srcId="{F9668010-8306-4B1D-A7CD-93C8E7A97FC0}" destId="{29EFFCB1-E470-4B12-8556-5EC8F48FBF9E}" srcOrd="1" destOrd="0" presId="urn:microsoft.com/office/officeart/2005/8/layout/chevron1"/>
    <dgm:cxn modelId="{99113493-49AF-4D78-B5AC-FEC611191429}" type="presParOf" srcId="{F9668010-8306-4B1D-A7CD-93C8E7A97FC0}" destId="{827DF2B9-5DBE-4D2F-B0BB-D4B1A6C4B0EE}" srcOrd="2" destOrd="0" presId="urn:microsoft.com/office/officeart/2005/8/layout/chevron1"/>
    <dgm:cxn modelId="{584FE1CA-D041-4EA8-94A6-D7983144364D}" type="presParOf" srcId="{F9668010-8306-4B1D-A7CD-93C8E7A97FC0}" destId="{BB4E688F-EF2D-4764-AD2D-B8C1538ED0BD}" srcOrd="3" destOrd="0" presId="urn:microsoft.com/office/officeart/2005/8/layout/chevron1"/>
    <dgm:cxn modelId="{24150601-2A33-4228-8682-092C18E11C42}" type="presParOf" srcId="{F9668010-8306-4B1D-A7CD-93C8E7A97FC0}" destId="{66485FC9-DF1D-435F-8AFC-C831FB27B16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486B5-4A12-4B58-945E-5069FFC27693}">
      <dsp:nvSpPr>
        <dsp:cNvPr id="0" name=""/>
        <dsp:cNvSpPr/>
      </dsp:nvSpPr>
      <dsp:spPr>
        <a:xfrm>
          <a:off x="5034" y="1826517"/>
          <a:ext cx="6134167" cy="245366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kern="1200" dirty="0">
              <a:latin typeface="Franklin Gothic Demi" pitchFamily="34" charset="0"/>
            </a:rPr>
            <a:t>MOMENTO I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kern="1200" dirty="0">
              <a:latin typeface="Franklin Gothic Demi" pitchFamily="34" charset="0"/>
            </a:rPr>
            <a:t>Análise de situação Identificação, priorização causas e nós críticos dos problemas</a:t>
          </a:r>
        </a:p>
      </dsp:txBody>
      <dsp:txXfrm>
        <a:off x="1231867" y="1826517"/>
        <a:ext cx="3680501" cy="2453666"/>
      </dsp:txXfrm>
    </dsp:sp>
    <dsp:sp modelId="{827DF2B9-5DBE-4D2F-B0BB-D4B1A6C4B0EE}">
      <dsp:nvSpPr>
        <dsp:cNvPr id="0" name=""/>
        <dsp:cNvSpPr/>
      </dsp:nvSpPr>
      <dsp:spPr>
        <a:xfrm>
          <a:off x="5525785" y="1826517"/>
          <a:ext cx="6134167" cy="2453666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spc="348">
              <a:latin typeface="Franklin Gothic Demi" pitchFamily="34" charset="0"/>
            </a:rPr>
            <a:t>Momento II  Objetivos 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spc="348">
              <a:latin typeface="Franklin Gothic Demi" pitchFamily="34" charset="0"/>
            </a:rPr>
            <a:t>Metas 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spc="348">
              <a:latin typeface="Franklin Gothic Demi" pitchFamily="34" charset="0"/>
            </a:rPr>
            <a:t> Ações</a:t>
          </a:r>
          <a:endParaRPr lang="pt-BR" sz="2800" b="0" kern="1200" dirty="0">
            <a:latin typeface="Franklin Gothic Demi" pitchFamily="34" charset="0"/>
          </a:endParaRPr>
        </a:p>
      </dsp:txBody>
      <dsp:txXfrm>
        <a:off x="6752618" y="1826517"/>
        <a:ext cx="3680501" cy="2453666"/>
      </dsp:txXfrm>
    </dsp:sp>
    <dsp:sp modelId="{66485FC9-DF1D-435F-8AFC-C831FB27B161}">
      <dsp:nvSpPr>
        <dsp:cNvPr id="0" name=""/>
        <dsp:cNvSpPr/>
      </dsp:nvSpPr>
      <dsp:spPr>
        <a:xfrm>
          <a:off x="11046535" y="1826517"/>
          <a:ext cx="6134167" cy="2453666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kern="1200" dirty="0">
              <a:latin typeface="Franklin Gothic Demi" pitchFamily="34" charset="0"/>
            </a:rPr>
            <a:t>Momento III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kern="1200" dirty="0">
              <a:latin typeface="Franklin Gothic Demi" pitchFamily="34" charset="0"/>
            </a:rPr>
            <a:t>Indicadores Monitoramento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0" kern="1200" dirty="0">
              <a:latin typeface="Franklin Gothic Demi" pitchFamily="34" charset="0"/>
            </a:rPr>
            <a:t>DIGISUS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b="0" kern="1200" dirty="0">
            <a:latin typeface="Franklin Gothic Demi" pitchFamily="34" charset="0"/>
          </a:endParaRPr>
        </a:p>
      </dsp:txBody>
      <dsp:txXfrm>
        <a:off x="12273368" y="1826517"/>
        <a:ext cx="3680501" cy="2453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5CBC4-78E7-4B9C-9E40-F17D43AB8153}" type="datetimeFigureOut">
              <a:rPr lang="pt-BR" smtClean="0"/>
              <a:t>09/03/2022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DDC88-B6D0-49AA-9FF3-5B7C9E5058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244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00B01-0760-4583-ADDD-2E3D0811F82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1769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DDC88-B6D0-49AA-9FF3-5B7C9E5058A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406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DDC88-B6D0-49AA-9FF3-5B7C9E5058A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112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DDC88-B6D0-49AA-9FF3-5B7C9E5058A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406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DDC88-B6D0-49AA-9FF3-5B7C9E5058A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285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DDC88-B6D0-49AA-9FF3-5B7C9E5058A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08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DDC88-B6D0-49AA-9FF3-5B7C9E5058A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286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DDC88-B6D0-49AA-9FF3-5B7C9E5058A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406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DDC88-B6D0-49AA-9FF3-5B7C9E5058A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837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DDC88-B6D0-49AA-9FF3-5B7C9E5058A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406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4932733-DE66-A844-89AA-0043C6E3F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3313" r="16138" b="32200"/>
          <a:stretch/>
        </p:blipFill>
        <p:spPr>
          <a:xfrm>
            <a:off x="2951312" y="2551213"/>
            <a:ext cx="12385376" cy="334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80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leis/L8080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5359525"/>
            <a:ext cx="18072992" cy="2811959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2738736" y="7087716"/>
            <a:ext cx="12801600" cy="4428492"/>
          </a:xfrm>
          <a:prstGeom prst="rect">
            <a:avLst/>
          </a:prstGeom>
        </p:spPr>
        <p:txBody>
          <a:bodyPr vert="horz" lIns="163284" tIns="81642" rIns="163284" bIns="81642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632844">
              <a:defRPr/>
            </a:pPr>
            <a:endParaRPr lang="pt-BR" sz="21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1632844">
              <a:defRPr/>
            </a:pPr>
            <a:endParaRPr lang="pt-BR" sz="21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defTabSz="1632844">
              <a:defRPr/>
            </a:pPr>
            <a:endParaRPr lang="pt-BR" sz="21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8F2C735-D6EE-437D-9ED8-4367755A22C6}"/>
              </a:ext>
            </a:extLst>
          </p:cNvPr>
          <p:cNvSpPr txBox="1"/>
          <p:nvPr/>
        </p:nvSpPr>
        <p:spPr>
          <a:xfrm>
            <a:off x="3124200" y="7505700"/>
            <a:ext cx="12192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latin typeface="Verdana" panose="020B0604030504040204" pitchFamily="34" charset="0"/>
                <a:ea typeface="Verdana" panose="020B0604030504040204" pitchFamily="34" charset="0"/>
              </a:rPr>
              <a:t>DRS IV </a:t>
            </a:r>
          </a:p>
          <a:p>
            <a:pPr algn="ctr"/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</a:rPr>
              <a:t>REGIÃO METROPOLITANA DA BAIXADA SANTISTA </a:t>
            </a:r>
          </a:p>
        </p:txBody>
      </p:sp>
    </p:spTree>
    <p:extLst>
      <p:ext uri="{BB962C8B-B14F-4D97-AF65-F5344CB8AC3E}">
        <p14:creationId xmlns:p14="http://schemas.microsoft.com/office/powerpoint/2010/main" val="1764698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" y="800100"/>
            <a:ext cx="16683192" cy="9014611"/>
            <a:chOff x="2518009" y="-2079050"/>
            <a:chExt cx="70370831" cy="45464708"/>
          </a:xfrm>
        </p:grpSpPr>
        <p:sp>
          <p:nvSpPr>
            <p:cNvPr id="3" name="Freeform 3"/>
            <p:cNvSpPr/>
            <p:nvPr/>
          </p:nvSpPr>
          <p:spPr>
            <a:xfrm>
              <a:off x="2518009" y="-2079050"/>
              <a:ext cx="70370831" cy="45464708"/>
            </a:xfrm>
            <a:custGeom>
              <a:avLst/>
              <a:gdLst/>
              <a:ahLst/>
              <a:cxnLst/>
              <a:rect l="l" t="t" r="r" b="b"/>
              <a:pathLst>
                <a:path w="72888841" h="43385659">
                  <a:moveTo>
                    <a:pt x="72662783" y="0"/>
                  </a:moveTo>
                  <a:lnTo>
                    <a:pt x="0" y="0"/>
                  </a:lnTo>
                  <a:lnTo>
                    <a:pt x="0" y="43385659"/>
                  </a:lnTo>
                  <a:lnTo>
                    <a:pt x="72888841" y="43385659"/>
                  </a:lnTo>
                  <a:lnTo>
                    <a:pt x="72888841" y="0"/>
                  </a:lnTo>
                  <a:lnTo>
                    <a:pt x="72662783" y="0"/>
                  </a:lnTo>
                  <a:close/>
                  <a:moveTo>
                    <a:pt x="72662783" y="43159598"/>
                  </a:moveTo>
                  <a:lnTo>
                    <a:pt x="228600" y="43159598"/>
                  </a:lnTo>
                  <a:lnTo>
                    <a:pt x="228600" y="228600"/>
                  </a:lnTo>
                  <a:lnTo>
                    <a:pt x="72662783" y="228600"/>
                  </a:lnTo>
                  <a:lnTo>
                    <a:pt x="72662783" y="43159598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434673" y="800100"/>
            <a:ext cx="17220281" cy="824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80"/>
              </a:lnSpc>
            </a:pPr>
            <a:r>
              <a:rPr lang="en-US" sz="4800" spc="348" dirty="0">
                <a:solidFill>
                  <a:srgbClr val="003B8A"/>
                </a:solidFill>
                <a:latin typeface="Franklin Gothic Heavy" panose="020B0903020102020204" pitchFamily="34" charset="0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0" y="2932910"/>
            <a:ext cx="16154400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19"/>
              </a:lnSpc>
            </a:pPr>
            <a:r>
              <a:rPr lang="en-US" sz="3200" spc="248" dirty="0">
                <a:solidFill>
                  <a:srgbClr val="003B8A"/>
                </a:solidFill>
                <a:latin typeface="Franklin Gothic Heavy" panose="020B0903020102020204" pitchFamily="34" charset="0"/>
              </a:rPr>
              <a:t> </a:t>
            </a:r>
          </a:p>
          <a:p>
            <a:pPr>
              <a:lnSpc>
                <a:spcPts val="3719"/>
              </a:lnSpc>
            </a:pPr>
            <a:endParaRPr lang="en-US" sz="3200" spc="2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72482" y="6974902"/>
            <a:ext cx="1289409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endParaRPr lang="en-US" sz="4000" spc="112" dirty="0">
              <a:solidFill>
                <a:srgbClr val="003B8A"/>
              </a:solidFill>
              <a:latin typeface="Raleway Bold"/>
            </a:endParaRPr>
          </a:p>
          <a:p>
            <a:pPr>
              <a:lnSpc>
                <a:spcPts val="4200"/>
              </a:lnSpc>
            </a:pPr>
            <a:endParaRPr lang="en-US" sz="4000" spc="112" dirty="0">
              <a:solidFill>
                <a:srgbClr val="003B8A"/>
              </a:solidFill>
              <a:latin typeface="Raleway Bold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14401" y="952501"/>
            <a:ext cx="164592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accent5">
                    <a:lumMod val="75000"/>
                  </a:schemeClr>
                </a:solidFill>
                <a:latin typeface="Franklin Gothic Demi" pitchFamily="34" charset="0"/>
              </a:rPr>
              <a:t>                                             </a:t>
            </a:r>
          </a:p>
          <a:p>
            <a:pPr algn="ctr"/>
            <a:r>
              <a:rPr lang="pt-BR" sz="3600" dirty="0">
                <a:solidFill>
                  <a:schemeClr val="accent5">
                    <a:lumMod val="75000"/>
                  </a:schemeClr>
                </a:solidFill>
                <a:latin typeface="Franklin Gothic Demi" pitchFamily="34" charset="0"/>
              </a:rPr>
              <a:t>                 </a:t>
            </a:r>
          </a:p>
          <a:p>
            <a:pPr algn="ctr"/>
            <a:endParaRPr lang="pt-BR" sz="4400" b="1" dirty="0">
              <a:solidFill>
                <a:schemeClr val="accent5">
                  <a:lumMod val="75000"/>
                </a:schemeClr>
              </a:solidFill>
              <a:latin typeface="Franklin Gothic Demi" pitchFamily="34" charset="0"/>
            </a:endParaRPr>
          </a:p>
          <a:p>
            <a:pPr algn="ctr"/>
            <a:r>
              <a:rPr lang="pt-BR" sz="4400" b="1" dirty="0">
                <a:solidFill>
                  <a:schemeClr val="accent5">
                    <a:lumMod val="75000"/>
                  </a:schemeClr>
                </a:solidFill>
                <a:latin typeface="Franklin Gothic Demi" pitchFamily="34" charset="0"/>
              </a:rPr>
              <a:t>        </a:t>
            </a:r>
          </a:p>
          <a:p>
            <a:pPr algn="ctr"/>
            <a:endParaRPr lang="pt-BR" sz="4400" b="1" dirty="0">
              <a:solidFill>
                <a:schemeClr val="accent5">
                  <a:lumMod val="75000"/>
                </a:schemeClr>
              </a:solidFill>
              <a:latin typeface="Franklin Gothic Demi" pitchFamily="34" charset="0"/>
            </a:endParaRPr>
          </a:p>
          <a:p>
            <a:pPr algn="ctr"/>
            <a:endParaRPr lang="pt-BR" sz="4400" b="1" dirty="0">
              <a:solidFill>
                <a:schemeClr val="accent5">
                  <a:lumMod val="75000"/>
                </a:schemeClr>
              </a:solidFill>
              <a:latin typeface="Franklin Gothic Demi" pitchFamily="34" charset="0"/>
            </a:endParaRPr>
          </a:p>
          <a:p>
            <a:pPr algn="ctr"/>
            <a:endParaRPr lang="pt-BR" sz="4400" b="1" dirty="0">
              <a:solidFill>
                <a:schemeClr val="accent5">
                  <a:lumMod val="75000"/>
                </a:schemeClr>
              </a:solidFill>
              <a:latin typeface="Franklin Gothic Demi" pitchFamily="34" charset="0"/>
            </a:endParaRPr>
          </a:p>
          <a:p>
            <a:pPr algn="ctr"/>
            <a:endParaRPr lang="pt-BR" sz="4400" b="1" dirty="0">
              <a:solidFill>
                <a:schemeClr val="accent5">
                  <a:lumMod val="75000"/>
                </a:schemeClr>
              </a:solidFill>
              <a:latin typeface="Franklin Gothic Demi" pitchFamily="34" charset="0"/>
            </a:endParaRPr>
          </a:p>
          <a:p>
            <a:pPr algn="ctr"/>
            <a:endParaRPr lang="pt-BR" sz="4400" b="1" dirty="0">
              <a:solidFill>
                <a:schemeClr val="accent5">
                  <a:lumMod val="75000"/>
                </a:schemeClr>
              </a:solidFill>
              <a:latin typeface="Franklin Gothic Demi" pitchFamily="34" charset="0"/>
            </a:endParaRPr>
          </a:p>
          <a:p>
            <a:pPr algn="r"/>
            <a:r>
              <a:rPr lang="pt-BR" sz="4800" b="1" dirty="0">
                <a:solidFill>
                  <a:srgbClr val="0000FF"/>
                </a:solidFill>
                <a:latin typeface="Franklin Gothic Demi" pitchFamily="34" charset="0"/>
              </a:rPr>
              <a:t>OBRIGADA</a:t>
            </a:r>
          </a:p>
          <a:p>
            <a:pPr algn="r"/>
            <a:r>
              <a:rPr lang="pt-BR" sz="4800" b="1" dirty="0">
                <a:solidFill>
                  <a:srgbClr val="0000FF"/>
                </a:solidFill>
                <a:latin typeface="Franklin Gothic Demi" pitchFamily="34" charset="0"/>
              </a:rPr>
              <a:t>            ESTAMOS JUNTOS!</a:t>
            </a:r>
          </a:p>
          <a:p>
            <a:pPr algn="ctr"/>
            <a:r>
              <a:rPr lang="pt-BR" sz="4400" b="1" dirty="0">
                <a:solidFill>
                  <a:srgbClr val="0000FF"/>
                </a:solidFill>
                <a:latin typeface="Franklin Gothic Demi" pitchFamily="34" charset="0"/>
              </a:rPr>
              <a:t>                   </a:t>
            </a:r>
          </a:p>
          <a:p>
            <a:pPr algn="ctr"/>
            <a:endParaRPr lang="pt-BR" sz="3600" dirty="0">
              <a:solidFill>
                <a:schemeClr val="accent5">
                  <a:lumMod val="75000"/>
                </a:schemeClr>
              </a:solidFill>
              <a:latin typeface="Franklin Gothic Demi" pitchFamily="34" charset="0"/>
            </a:endParaRPr>
          </a:p>
          <a:p>
            <a:pPr algn="r"/>
            <a:endParaRPr lang="pt-BR" i="1" dirty="0"/>
          </a:p>
          <a:p>
            <a:pPr algn="r"/>
            <a:endParaRPr lang="pt-BR" sz="3600" i="1" dirty="0">
              <a:solidFill>
                <a:schemeClr val="accent5">
                  <a:lumMod val="75000"/>
                </a:schemeClr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40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4673" y="655917"/>
            <a:ext cx="17280151" cy="8602383"/>
            <a:chOff x="0" y="0"/>
            <a:chExt cx="72888844" cy="433856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888841" cy="43385659"/>
            </a:xfrm>
            <a:custGeom>
              <a:avLst/>
              <a:gdLst/>
              <a:ahLst/>
              <a:cxnLst/>
              <a:rect l="l" t="t" r="r" b="b"/>
              <a:pathLst>
                <a:path w="72888841" h="43385659">
                  <a:moveTo>
                    <a:pt x="72662783" y="0"/>
                  </a:moveTo>
                  <a:lnTo>
                    <a:pt x="0" y="0"/>
                  </a:lnTo>
                  <a:lnTo>
                    <a:pt x="0" y="43385659"/>
                  </a:lnTo>
                  <a:lnTo>
                    <a:pt x="72888841" y="43385659"/>
                  </a:lnTo>
                  <a:lnTo>
                    <a:pt x="72888841" y="0"/>
                  </a:lnTo>
                  <a:lnTo>
                    <a:pt x="72662783" y="0"/>
                  </a:lnTo>
                  <a:close/>
                  <a:moveTo>
                    <a:pt x="72662783" y="43159598"/>
                  </a:moveTo>
                  <a:lnTo>
                    <a:pt x="228600" y="43159598"/>
                  </a:lnTo>
                  <a:lnTo>
                    <a:pt x="228600" y="228600"/>
                  </a:lnTo>
                  <a:lnTo>
                    <a:pt x="72662783" y="228600"/>
                  </a:lnTo>
                  <a:lnTo>
                    <a:pt x="72662783" y="43159598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39263" y="703385"/>
            <a:ext cx="16986738" cy="144820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80"/>
              </a:lnSpc>
            </a:pPr>
            <a:r>
              <a:rPr lang="pt-BR" sz="4000" spc="348" dirty="0">
                <a:solidFill>
                  <a:schemeClr val="accent5">
                    <a:lumMod val="75000"/>
                  </a:schemeClr>
                </a:solidFill>
                <a:latin typeface="Franklin Gothic Heavy" panose="020B0903020102020204" pitchFamily="34" charset="0"/>
              </a:rPr>
              <a:t>    </a:t>
            </a:r>
            <a:r>
              <a:rPr lang="pt-BR" sz="4800" spc="348" dirty="0"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</a:rPr>
              <a:t>PLANO MUNICIPAL DE SAÚDE</a:t>
            </a:r>
          </a:p>
          <a:p>
            <a:pPr algn="ctr">
              <a:lnSpc>
                <a:spcPts val="7080"/>
              </a:lnSpc>
            </a:pPr>
            <a:endParaRPr lang="pt-BR" sz="4800" spc="348" dirty="0">
              <a:solidFill>
                <a:schemeClr val="tx2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pPr marL="571500" indent="-571500" algn="just">
              <a:lnSpc>
                <a:spcPts val="7080"/>
              </a:lnSpc>
              <a:buFont typeface="Arial" pitchFamily="34" charset="0"/>
              <a:buChar char="•"/>
            </a:pPr>
            <a:r>
              <a:rPr lang="pt-BR" sz="4000" spc="348" dirty="0">
                <a:solidFill>
                  <a:schemeClr val="accent5">
                    <a:lumMod val="75000"/>
                  </a:schemeClr>
                </a:solidFill>
                <a:latin typeface="Franklin Gothic Heavy" panose="020B0903020102020204" pitchFamily="34" charset="0"/>
              </a:rPr>
              <a:t>Instrumento de planejamento para o período de </a:t>
            </a:r>
            <a:r>
              <a:rPr lang="pt-BR" sz="4000" b="1" spc="348" dirty="0">
                <a:solidFill>
                  <a:srgbClr val="0000FF"/>
                </a:solidFill>
                <a:latin typeface="Franklin Gothic Heavy" panose="020B0903020102020204" pitchFamily="34" charset="0"/>
              </a:rPr>
              <a:t>quatro</a:t>
            </a:r>
            <a:r>
              <a:rPr lang="pt-BR" sz="4000" spc="348" dirty="0">
                <a:solidFill>
                  <a:srgbClr val="0000FF"/>
                </a:solidFill>
                <a:latin typeface="Franklin Gothic Heavy" panose="020B0903020102020204" pitchFamily="34" charset="0"/>
              </a:rPr>
              <a:t> anos.</a:t>
            </a:r>
          </a:p>
          <a:p>
            <a:pPr marL="571500" indent="-571500" algn="just">
              <a:lnSpc>
                <a:spcPts val="7080"/>
              </a:lnSpc>
              <a:buFont typeface="Arial" pitchFamily="34" charset="0"/>
              <a:buChar char="•"/>
            </a:pPr>
            <a:r>
              <a:rPr lang="pt-BR" sz="4000" spc="348" dirty="0">
                <a:solidFill>
                  <a:schemeClr val="accent5">
                    <a:lumMod val="75000"/>
                  </a:schemeClr>
                </a:solidFill>
                <a:latin typeface="Franklin Gothic Heavy" panose="020B0903020102020204" pitchFamily="34" charset="0"/>
              </a:rPr>
              <a:t>Definidos os </a:t>
            </a:r>
            <a:r>
              <a:rPr lang="pt-BR" sz="4000" b="1" spc="348" dirty="0">
                <a:solidFill>
                  <a:srgbClr val="0000FF"/>
                </a:solidFill>
                <a:latin typeface="Franklin Gothic Heavy" panose="020B0903020102020204" pitchFamily="34" charset="0"/>
              </a:rPr>
              <a:t>compromissos</a:t>
            </a:r>
            <a:r>
              <a:rPr lang="pt-BR" sz="4000" spc="348" dirty="0">
                <a:solidFill>
                  <a:srgbClr val="0000FF"/>
                </a:solidFill>
                <a:latin typeface="Franklin Gothic Heavy" panose="020B0903020102020204" pitchFamily="34" charset="0"/>
              </a:rPr>
              <a:t> </a:t>
            </a:r>
            <a:r>
              <a:rPr lang="pt-BR" sz="4000" spc="348" dirty="0">
                <a:solidFill>
                  <a:schemeClr val="accent5">
                    <a:lumMod val="75000"/>
                  </a:schemeClr>
                </a:solidFill>
                <a:latin typeface="Franklin Gothic Heavy" panose="020B0903020102020204" pitchFamily="34" charset="0"/>
              </a:rPr>
              <a:t>do governo municipal para o setor saúde.</a:t>
            </a:r>
          </a:p>
          <a:p>
            <a:pPr marL="571500" indent="-571500" algn="just">
              <a:lnSpc>
                <a:spcPts val="7080"/>
              </a:lnSpc>
              <a:buFont typeface="Arial" pitchFamily="34" charset="0"/>
              <a:buChar char="•"/>
            </a:pPr>
            <a:r>
              <a:rPr lang="pt-BR" sz="4000" spc="348" dirty="0">
                <a:solidFill>
                  <a:schemeClr val="accent5">
                    <a:lumMod val="75000"/>
                  </a:schemeClr>
                </a:solidFill>
                <a:latin typeface="Franklin Gothic Heavy" panose="020B0903020102020204" pitchFamily="34" charset="0"/>
              </a:rPr>
              <a:t>Elaborado até </a:t>
            </a:r>
            <a:r>
              <a:rPr lang="pt-BR" sz="4000" b="1" spc="348" dirty="0">
                <a:solidFill>
                  <a:srgbClr val="0000FF"/>
                </a:solidFill>
                <a:latin typeface="Franklin Gothic Heavy" panose="020B0903020102020204" pitchFamily="34" charset="0"/>
              </a:rPr>
              <a:t>agosto</a:t>
            </a:r>
            <a:r>
              <a:rPr lang="pt-BR" sz="4000" spc="348" dirty="0">
                <a:solidFill>
                  <a:srgbClr val="0000FF"/>
                </a:solidFill>
                <a:latin typeface="Franklin Gothic Heavy" panose="020B0903020102020204" pitchFamily="34" charset="0"/>
              </a:rPr>
              <a:t> do</a:t>
            </a:r>
            <a:r>
              <a:rPr lang="pt-BR" sz="4000" spc="348" dirty="0">
                <a:solidFill>
                  <a:schemeClr val="accent5">
                    <a:lumMod val="75000"/>
                  </a:schemeClr>
                </a:solidFill>
                <a:latin typeface="Franklin Gothic Heavy" panose="020B0903020102020204" pitchFamily="34" charset="0"/>
              </a:rPr>
              <a:t> </a:t>
            </a:r>
            <a:r>
              <a:rPr lang="pt-BR" sz="4000" spc="348" dirty="0">
                <a:solidFill>
                  <a:srgbClr val="0000FF"/>
                </a:solidFill>
                <a:latin typeface="Franklin Gothic Heavy" panose="020B0903020102020204" pitchFamily="34" charset="0"/>
              </a:rPr>
              <a:t>primeiro ano do governo</a:t>
            </a:r>
            <a:r>
              <a:rPr lang="pt-BR" sz="4000" spc="348" dirty="0">
                <a:solidFill>
                  <a:schemeClr val="accent5">
                    <a:lumMod val="75000"/>
                  </a:schemeClr>
                </a:solidFill>
                <a:latin typeface="Franklin Gothic Heavy" panose="020B0903020102020204" pitchFamily="34" charset="0"/>
              </a:rPr>
              <a:t>.</a:t>
            </a:r>
          </a:p>
          <a:p>
            <a:pPr marL="571500" indent="-571500" algn="just">
              <a:lnSpc>
                <a:spcPts val="7080"/>
              </a:lnSpc>
              <a:buFont typeface="Arial" pitchFamily="34" charset="0"/>
              <a:buChar char="•"/>
            </a:pPr>
            <a:r>
              <a:rPr lang="pt-BR" sz="4000" spc="348" dirty="0">
                <a:solidFill>
                  <a:schemeClr val="accent5">
                    <a:lumMod val="75000"/>
                  </a:schemeClr>
                </a:solidFill>
                <a:latin typeface="Franklin Gothic Heavy" panose="020B0903020102020204" pitchFamily="34" charset="0"/>
              </a:rPr>
              <a:t>Aprovado pelo </a:t>
            </a:r>
            <a:r>
              <a:rPr lang="pt-BR" sz="4000" spc="348" dirty="0">
                <a:solidFill>
                  <a:srgbClr val="0000FF"/>
                </a:solidFill>
                <a:latin typeface="Franklin Gothic Heavy" panose="020B0903020102020204" pitchFamily="34" charset="0"/>
              </a:rPr>
              <a:t>Conselho Municipal de Saúde</a:t>
            </a:r>
            <a:r>
              <a:rPr lang="pt-BR" sz="4000" spc="348" dirty="0">
                <a:solidFill>
                  <a:schemeClr val="accent5">
                    <a:lumMod val="75000"/>
                  </a:schemeClr>
                </a:solidFill>
                <a:latin typeface="Franklin Gothic Heavy" panose="020B0903020102020204" pitchFamily="34" charset="0"/>
              </a:rPr>
              <a:t>.</a:t>
            </a:r>
          </a:p>
          <a:p>
            <a:pPr marL="571500" indent="-571500" algn="just">
              <a:lnSpc>
                <a:spcPts val="7080"/>
              </a:lnSpc>
              <a:buFont typeface="Arial" pitchFamily="34" charset="0"/>
              <a:buChar char="•"/>
            </a:pPr>
            <a:r>
              <a:rPr lang="pt-BR" sz="4000" spc="348" dirty="0">
                <a:solidFill>
                  <a:schemeClr val="accent5">
                    <a:lumMod val="75000"/>
                  </a:schemeClr>
                </a:solidFill>
                <a:latin typeface="Franklin Gothic Heavy" panose="020B0903020102020204" pitchFamily="34" charset="0"/>
              </a:rPr>
              <a:t>Disponibilizado no Sistema </a:t>
            </a:r>
            <a:r>
              <a:rPr lang="pt-BR" sz="4000" spc="348" dirty="0">
                <a:solidFill>
                  <a:srgbClr val="0000FF"/>
                </a:solidFill>
                <a:latin typeface="Franklin Gothic Heavy" panose="020B0903020102020204" pitchFamily="34" charset="0"/>
              </a:rPr>
              <a:t>DIGISUS</a:t>
            </a:r>
            <a:endParaRPr lang="en-US" sz="4000" spc="348" dirty="0">
              <a:solidFill>
                <a:srgbClr val="0000FF"/>
              </a:solidFill>
              <a:latin typeface="Franklin Gothic Heavy" panose="020B0903020102020204" pitchFamily="34" charset="0"/>
            </a:endParaRPr>
          </a:p>
          <a:p>
            <a:pPr>
              <a:lnSpc>
                <a:spcPts val="7080"/>
              </a:lnSpc>
            </a:pPr>
            <a:endParaRPr lang="en-US" sz="4800" spc="3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  <a:p>
            <a:pPr algn="ctr">
              <a:lnSpc>
                <a:spcPts val="7080"/>
              </a:lnSpc>
            </a:pPr>
            <a:endParaRPr lang="en-US" sz="4800" spc="3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  <a:p>
            <a:pPr algn="ctr">
              <a:lnSpc>
                <a:spcPts val="7080"/>
              </a:lnSpc>
            </a:pPr>
            <a:endParaRPr lang="en-US" sz="4800" spc="3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  <a:p>
            <a:pPr algn="ctr">
              <a:lnSpc>
                <a:spcPts val="7080"/>
              </a:lnSpc>
            </a:pPr>
            <a:endParaRPr lang="en-US" sz="4800" spc="3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  <a:p>
            <a:pPr algn="ctr">
              <a:lnSpc>
                <a:spcPts val="7080"/>
              </a:lnSpc>
            </a:pPr>
            <a:endParaRPr lang="en-US" sz="4800" spc="3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  <a:p>
            <a:pPr algn="ctr">
              <a:lnSpc>
                <a:spcPts val="7080"/>
              </a:lnSpc>
            </a:pPr>
            <a:endParaRPr lang="en-US" sz="4800" spc="3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  <a:p>
            <a:pPr algn="ctr">
              <a:lnSpc>
                <a:spcPts val="7080"/>
              </a:lnSpc>
            </a:pPr>
            <a:endParaRPr lang="en-US" sz="4800" spc="3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6800" y="2705100"/>
            <a:ext cx="16154400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19"/>
              </a:lnSpc>
            </a:pPr>
            <a:endParaRPr lang="en-US" sz="3200" spc="2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  <a:p>
            <a:pPr>
              <a:lnSpc>
                <a:spcPts val="3719"/>
              </a:lnSpc>
            </a:pPr>
            <a:endParaRPr lang="en-US" sz="3200" spc="2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  <a:p>
            <a:pPr>
              <a:lnSpc>
                <a:spcPts val="3719"/>
              </a:lnSpc>
            </a:pPr>
            <a:endParaRPr lang="pt-BR" sz="3200" dirty="0">
              <a:solidFill>
                <a:schemeClr val="accent5">
                  <a:lumMod val="75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72482" y="6974902"/>
            <a:ext cx="1289409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endParaRPr lang="en-US" sz="4000" spc="112" dirty="0">
              <a:solidFill>
                <a:srgbClr val="003B8A"/>
              </a:solidFill>
              <a:latin typeface="Raleway Bold"/>
            </a:endParaRPr>
          </a:p>
          <a:p>
            <a:pPr>
              <a:lnSpc>
                <a:spcPts val="4200"/>
              </a:lnSpc>
            </a:pPr>
            <a:endParaRPr lang="en-US" sz="4000" spc="112" dirty="0">
              <a:solidFill>
                <a:srgbClr val="003B8A"/>
              </a:solidFill>
              <a:latin typeface="Raleway Bold"/>
            </a:endParaRPr>
          </a:p>
        </p:txBody>
      </p:sp>
    </p:spTree>
    <p:extLst>
      <p:ext uri="{BB962C8B-B14F-4D97-AF65-F5344CB8AC3E}">
        <p14:creationId xmlns:p14="http://schemas.microsoft.com/office/powerpoint/2010/main" val="1206507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4673" y="655917"/>
            <a:ext cx="17280151" cy="8602383"/>
            <a:chOff x="0" y="0"/>
            <a:chExt cx="72888844" cy="433856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888841" cy="43385659"/>
            </a:xfrm>
            <a:custGeom>
              <a:avLst/>
              <a:gdLst/>
              <a:ahLst/>
              <a:cxnLst/>
              <a:rect l="l" t="t" r="r" b="b"/>
              <a:pathLst>
                <a:path w="72888841" h="43385659">
                  <a:moveTo>
                    <a:pt x="72662783" y="0"/>
                  </a:moveTo>
                  <a:lnTo>
                    <a:pt x="0" y="0"/>
                  </a:lnTo>
                  <a:lnTo>
                    <a:pt x="0" y="43385659"/>
                  </a:lnTo>
                  <a:lnTo>
                    <a:pt x="72888841" y="43385659"/>
                  </a:lnTo>
                  <a:lnTo>
                    <a:pt x="72888841" y="0"/>
                  </a:lnTo>
                  <a:lnTo>
                    <a:pt x="72662783" y="0"/>
                  </a:lnTo>
                  <a:close/>
                  <a:moveTo>
                    <a:pt x="72662783" y="43159598"/>
                  </a:moveTo>
                  <a:lnTo>
                    <a:pt x="228600" y="43159598"/>
                  </a:lnTo>
                  <a:lnTo>
                    <a:pt x="228600" y="228600"/>
                  </a:lnTo>
                  <a:lnTo>
                    <a:pt x="72662783" y="228600"/>
                  </a:lnTo>
                  <a:lnTo>
                    <a:pt x="72662783" y="43159598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39263" y="703385"/>
            <a:ext cx="16986738" cy="123865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80"/>
              </a:lnSpc>
            </a:pPr>
            <a:r>
              <a:rPr lang="pt-BR" sz="4000" spc="348" dirty="0">
                <a:solidFill>
                  <a:schemeClr val="accent5">
                    <a:lumMod val="75000"/>
                  </a:schemeClr>
                </a:solidFill>
                <a:latin typeface="Franklin Gothic Heavy" panose="020B0903020102020204" pitchFamily="34" charset="0"/>
              </a:rPr>
              <a:t>    </a:t>
            </a:r>
            <a:r>
              <a:rPr lang="pt-BR" sz="4800" spc="348" dirty="0"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</a:rPr>
              <a:t>PLANO MUNICIPAL DE SAÚDE</a:t>
            </a:r>
          </a:p>
          <a:p>
            <a:pPr algn="ctr">
              <a:lnSpc>
                <a:spcPts val="7080"/>
              </a:lnSpc>
            </a:pPr>
            <a:endParaRPr lang="pt-BR" sz="4800" spc="348" dirty="0">
              <a:solidFill>
                <a:schemeClr val="tx2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0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 o </a:t>
            </a:r>
            <a:r>
              <a:rPr lang="pt-BR" sz="20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instrumento de planejamento </a:t>
            </a:r>
            <a:r>
              <a:rPr lang="pt-BR" sz="20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estabelecimento e implantação de objetivos e metas no âmbito da saúde para o período de quatros anos. No Plano, são definidos os compromissos do governo municipal para o setor saúde.</a:t>
            </a:r>
            <a:br>
              <a:rPr lang="pt-BR" sz="20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20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Parte da análise situacional das necessidades de saúde da população e das especificidades do município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000" b="1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pt-BR" sz="20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stabelece </a:t>
            </a:r>
            <a:r>
              <a:rPr lang="pt-BR" sz="20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diretrizes, objetivos e metas, </a:t>
            </a:r>
            <a:r>
              <a:rPr lang="pt-BR" sz="20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orientam as ações que serão planejadas nas Programações Anuais de Saúde e posteriormente implantadas.</a:t>
            </a:r>
            <a:br>
              <a:rPr lang="pt-BR" sz="20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t-BR" sz="20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 elaborado </a:t>
            </a:r>
            <a:r>
              <a:rPr lang="pt-BR" sz="20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primeiro ano de cada gestão</a:t>
            </a:r>
            <a:r>
              <a:rPr lang="pt-BR" sz="20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Sua </a:t>
            </a:r>
            <a:r>
              <a:rPr lang="pt-BR" sz="20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execução inicia-se a partir do segundo ano</a:t>
            </a:r>
            <a:r>
              <a:rPr lang="pt-BR" sz="20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 gestão em que foi elaborado e finaliza-se no primeiro ano da gestão subsequente.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000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pt-BR" sz="20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 ser formulado </a:t>
            </a:r>
            <a:r>
              <a:rPr lang="pt-BR" sz="20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consonância com os demais instrumentos de planejamento governamental, em especial o Plano Plurianual (PPA).</a:t>
            </a:r>
            <a:endParaRPr lang="pt-B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7080"/>
              </a:lnSpc>
            </a:pPr>
            <a:endParaRPr lang="en-US" sz="2000" spc="3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  <a:p>
            <a:pPr algn="ctr">
              <a:lnSpc>
                <a:spcPts val="7080"/>
              </a:lnSpc>
            </a:pPr>
            <a:endParaRPr lang="en-US" sz="4800" spc="3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  <a:p>
            <a:pPr algn="ctr">
              <a:lnSpc>
                <a:spcPts val="7080"/>
              </a:lnSpc>
            </a:pPr>
            <a:endParaRPr lang="en-US" sz="4800" spc="3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  <a:p>
            <a:pPr algn="ctr">
              <a:lnSpc>
                <a:spcPts val="7080"/>
              </a:lnSpc>
            </a:pPr>
            <a:endParaRPr lang="en-US" sz="4800" spc="3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  <a:p>
            <a:pPr algn="ctr">
              <a:lnSpc>
                <a:spcPts val="7080"/>
              </a:lnSpc>
            </a:pPr>
            <a:endParaRPr lang="en-US" sz="4800" spc="3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  <a:p>
            <a:pPr algn="ctr">
              <a:lnSpc>
                <a:spcPts val="7080"/>
              </a:lnSpc>
            </a:pPr>
            <a:endParaRPr lang="en-US" sz="4800" spc="3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  <a:p>
            <a:pPr algn="ctr">
              <a:lnSpc>
                <a:spcPts val="7080"/>
              </a:lnSpc>
            </a:pPr>
            <a:endParaRPr lang="en-US" sz="4800" spc="3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6800" y="2705100"/>
            <a:ext cx="16154400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19"/>
              </a:lnSpc>
            </a:pPr>
            <a:endParaRPr lang="en-US" sz="3200" spc="2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  <a:p>
            <a:pPr>
              <a:lnSpc>
                <a:spcPts val="3719"/>
              </a:lnSpc>
            </a:pPr>
            <a:endParaRPr lang="en-US" sz="3200" spc="2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  <a:p>
            <a:pPr>
              <a:lnSpc>
                <a:spcPts val="3719"/>
              </a:lnSpc>
            </a:pPr>
            <a:endParaRPr lang="pt-BR" sz="3200" dirty="0">
              <a:solidFill>
                <a:schemeClr val="accent5">
                  <a:lumMod val="75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72482" y="6974902"/>
            <a:ext cx="1289409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endParaRPr lang="en-US" sz="4000" spc="112" dirty="0">
              <a:solidFill>
                <a:srgbClr val="003B8A"/>
              </a:solidFill>
              <a:latin typeface="Raleway Bold"/>
            </a:endParaRPr>
          </a:p>
          <a:p>
            <a:pPr>
              <a:lnSpc>
                <a:spcPts val="4200"/>
              </a:lnSpc>
            </a:pPr>
            <a:endParaRPr lang="en-US" sz="4000" spc="112" dirty="0">
              <a:solidFill>
                <a:srgbClr val="003B8A"/>
              </a:solidFill>
              <a:latin typeface="Raleway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4673" y="655917"/>
            <a:ext cx="17280151" cy="8602383"/>
            <a:chOff x="0" y="0"/>
            <a:chExt cx="72888844" cy="433856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888841" cy="43385659"/>
            </a:xfrm>
            <a:custGeom>
              <a:avLst/>
              <a:gdLst/>
              <a:ahLst/>
              <a:cxnLst/>
              <a:rect l="l" t="t" r="r" b="b"/>
              <a:pathLst>
                <a:path w="72888841" h="43385659">
                  <a:moveTo>
                    <a:pt x="72662783" y="0"/>
                  </a:moveTo>
                  <a:lnTo>
                    <a:pt x="0" y="0"/>
                  </a:lnTo>
                  <a:lnTo>
                    <a:pt x="0" y="43385659"/>
                  </a:lnTo>
                  <a:lnTo>
                    <a:pt x="72888841" y="43385659"/>
                  </a:lnTo>
                  <a:lnTo>
                    <a:pt x="72888841" y="0"/>
                  </a:lnTo>
                  <a:lnTo>
                    <a:pt x="72662783" y="0"/>
                  </a:lnTo>
                  <a:close/>
                  <a:moveTo>
                    <a:pt x="72662783" y="43159598"/>
                  </a:moveTo>
                  <a:lnTo>
                    <a:pt x="228600" y="43159598"/>
                  </a:lnTo>
                  <a:lnTo>
                    <a:pt x="228600" y="228600"/>
                  </a:lnTo>
                  <a:lnTo>
                    <a:pt x="72662783" y="228600"/>
                  </a:lnTo>
                  <a:lnTo>
                    <a:pt x="72662783" y="43159598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39263" y="703385"/>
            <a:ext cx="16986738" cy="8802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80"/>
              </a:lnSpc>
            </a:pPr>
            <a:r>
              <a:rPr lang="pt-BR" sz="4000" spc="348" dirty="0">
                <a:solidFill>
                  <a:schemeClr val="accent5">
                    <a:lumMod val="75000"/>
                  </a:schemeClr>
                </a:solidFill>
                <a:latin typeface="Franklin Gothic Heavy" panose="020B0903020102020204" pitchFamily="34" charset="0"/>
              </a:rPr>
              <a:t>    </a:t>
            </a:r>
            <a:r>
              <a:rPr lang="pt-BR" sz="4800" spc="348" dirty="0"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</a:rPr>
              <a:t>PLANO MUNICIPAL DE SAÚDE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t-BR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Lei n° 8.080, de 19/09/90</a:t>
            </a:r>
            <a:r>
              <a:rPr lang="pt-BR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r>
              <a:rPr lang="pt-BR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–Planejamento e orçamento do SUS </a:t>
            </a:r>
            <a:r>
              <a:rPr lang="pt-BR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será ascendente, </a:t>
            </a:r>
            <a:r>
              <a:rPr lang="pt-BR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 nível local até o federal, ouvidos seus órgãos deliberativos, compatibilizando-se as necessidades da política de saúde com a disponibilidade de recursos em planos de saúde dos Municípios, dos Estados, do Distrito Federal e da União.</a:t>
            </a:r>
            <a:endParaRPr lang="pt-BR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t-BR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Os planos de saúde </a:t>
            </a:r>
            <a:r>
              <a:rPr lang="pt-BR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serão a base </a:t>
            </a:r>
            <a:r>
              <a:rPr lang="pt-BR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das atividades e programações de cada nível de direção do Sistema Único de Saúde (SUS), e seu </a:t>
            </a:r>
            <a:r>
              <a:rPr lang="pt-BR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financiamento será previsto na respectiva proposta orçamentária</a:t>
            </a:r>
            <a:endParaRPr lang="pt-BR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t-BR" sz="18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lgun Gothic" panose="020B0503020000020004" pitchFamily="34" charset="-127"/>
              </a:rPr>
              <a:t>Lei nº 8142 de 1990</a:t>
            </a:r>
            <a:endParaRPr lang="pt-BR" sz="1800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lgun Gothic" panose="020B0503020000020004" pitchFamily="34" charset="-127"/>
              </a:rPr>
              <a:t>O Art. 1º dispõe que: “A </a:t>
            </a:r>
            <a:r>
              <a:rPr lang="pt-BR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lgun Gothic" panose="020B0503020000020004" pitchFamily="34" charset="-127"/>
              </a:rPr>
              <a:t>Conferência de Saúde</a:t>
            </a:r>
            <a:r>
              <a:rPr lang="pt-B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lgun Gothic" panose="020B0503020000020004" pitchFamily="34" charset="-127"/>
              </a:rPr>
              <a:t> reunir-se-á a cada quatro anos com a representação dos vários segmentos sociais, para avaliar a situação de saúde e </a:t>
            </a:r>
            <a:r>
              <a:rPr lang="pt-BR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lgun Gothic" panose="020B0503020000020004" pitchFamily="34" charset="-127"/>
              </a:rPr>
              <a:t>propor as diretrizes para a formulação da política de saúde nos níveis correspondentes</a:t>
            </a:r>
            <a:r>
              <a:rPr lang="pt-B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Malgun Gothic" panose="020B0503020000020004" pitchFamily="34" charset="-127"/>
              </a:rPr>
              <a:t>, convocada pelo Poder Executivo ou, extraordinariamente, por esta ou pelo Conselho de Saúde”.</a:t>
            </a:r>
            <a:endParaRPr lang="pt-BR" sz="18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tabLst>
                <a:tab pos="1992630" algn="l"/>
              </a:tabLst>
            </a:pPr>
            <a:r>
              <a:rPr lang="pt-B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r>
              <a:rPr lang="pt-BR" sz="18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Portaria nº 2.135, de 25 de setembro de 2013</a:t>
            </a:r>
            <a:endParaRPr lang="pt-BR" sz="1800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Estabelece diretrizes para o processo de planejamento no âmbito do Sistema Único de Saúde (SUS)</a:t>
            </a:r>
            <a:r>
              <a:rPr lang="pt-BR" sz="1800" b="1" i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pt-BR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Pressupostos:</a:t>
            </a:r>
            <a:endParaRPr lang="pt-BR" sz="18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</a:t>
            </a:r>
            <a:r>
              <a:rPr lang="pt-BR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esponsabilidade individual de cada um dos três entes federados,</a:t>
            </a:r>
            <a:r>
              <a:rPr lang="pt-B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 ser desenvolvido de forma contínua, articulada e integrada.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</a:t>
            </a:r>
            <a:r>
              <a:rPr lang="pt-B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lanejamento </a:t>
            </a:r>
            <a:r>
              <a:rPr lang="pt-BR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ascendente e integrado</a:t>
            </a:r>
            <a:r>
              <a:rPr lang="pt-B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do nível local até o federal, orientado por problemas e necessidades de saúde para a construção das diretrizes, objetivos e metas.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</a:t>
            </a:r>
            <a:r>
              <a:rPr lang="pt-BR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ompatibilização entre os instrumentos de planejamento da saúde </a:t>
            </a:r>
            <a:r>
              <a:rPr lang="pt-B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(Plano de Saúde e respectivas Programações Anuais, Relatório de Gestão) e os instrumentos de planejamento e orçamento de governo, quais sejam o Plano Plurianual (PPA), a Lei de Diretrizes Orçamentárias (LDO) e a Lei Orçamentária Anual (LOA), em cada esfera de gestão;</a:t>
            </a:r>
            <a:endParaRPr lang="pt-BR" sz="18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</a:t>
            </a:r>
            <a:r>
              <a:rPr lang="pt-BR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ransparência e visibilidade da gestão </a:t>
            </a:r>
            <a:r>
              <a:rPr lang="pt-B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 saúde, mediante incentivo à participação da comunidade;</a:t>
            </a:r>
            <a:endParaRPr lang="pt-BR" sz="18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</a:t>
            </a:r>
            <a:r>
              <a:rPr lang="pt-B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lanejamento a </a:t>
            </a:r>
            <a:r>
              <a:rPr lang="pt-BR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partir das necessidades de saúde da população</a:t>
            </a:r>
            <a:r>
              <a:rPr lang="pt-B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em cada região de saúde, para elaboração de forma integrada.</a:t>
            </a:r>
            <a:endParaRPr lang="pt-BR" sz="18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pt-BR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pt-BR" sz="18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ts val="7080"/>
              </a:lnSpc>
            </a:pPr>
            <a:endParaRPr lang="en-US" sz="4800" spc="3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6800" y="2705100"/>
            <a:ext cx="16154400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19"/>
              </a:lnSpc>
            </a:pPr>
            <a:endParaRPr lang="en-US" sz="3200" spc="2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  <a:p>
            <a:pPr>
              <a:lnSpc>
                <a:spcPts val="3719"/>
              </a:lnSpc>
            </a:pPr>
            <a:endParaRPr lang="en-US" sz="3200" spc="2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  <a:p>
            <a:pPr>
              <a:lnSpc>
                <a:spcPts val="3719"/>
              </a:lnSpc>
            </a:pPr>
            <a:endParaRPr lang="pt-BR" sz="3200" dirty="0">
              <a:solidFill>
                <a:schemeClr val="accent5">
                  <a:lumMod val="75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72482" y="6974902"/>
            <a:ext cx="1289409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endParaRPr lang="en-US" sz="4000" spc="112" dirty="0">
              <a:solidFill>
                <a:srgbClr val="003B8A"/>
              </a:solidFill>
              <a:latin typeface="Raleway Bold"/>
            </a:endParaRPr>
          </a:p>
          <a:p>
            <a:pPr>
              <a:lnSpc>
                <a:spcPts val="4200"/>
              </a:lnSpc>
            </a:pPr>
            <a:endParaRPr lang="en-US" sz="4000" spc="112" dirty="0">
              <a:solidFill>
                <a:srgbClr val="003B8A"/>
              </a:solidFill>
              <a:latin typeface="Raleway Bold"/>
            </a:endParaRPr>
          </a:p>
        </p:txBody>
      </p:sp>
    </p:spTree>
    <p:extLst>
      <p:ext uri="{BB962C8B-B14F-4D97-AF65-F5344CB8AC3E}">
        <p14:creationId xmlns:p14="http://schemas.microsoft.com/office/powerpoint/2010/main" val="173253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4673" y="655917"/>
            <a:ext cx="17280151" cy="8602383"/>
            <a:chOff x="0" y="0"/>
            <a:chExt cx="72888844" cy="433856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888841" cy="43385659"/>
            </a:xfrm>
            <a:custGeom>
              <a:avLst/>
              <a:gdLst/>
              <a:ahLst/>
              <a:cxnLst/>
              <a:rect l="l" t="t" r="r" b="b"/>
              <a:pathLst>
                <a:path w="72888841" h="43385659">
                  <a:moveTo>
                    <a:pt x="72662783" y="0"/>
                  </a:moveTo>
                  <a:lnTo>
                    <a:pt x="0" y="0"/>
                  </a:lnTo>
                  <a:lnTo>
                    <a:pt x="0" y="43385659"/>
                  </a:lnTo>
                  <a:lnTo>
                    <a:pt x="72888841" y="43385659"/>
                  </a:lnTo>
                  <a:lnTo>
                    <a:pt x="72888841" y="0"/>
                  </a:lnTo>
                  <a:lnTo>
                    <a:pt x="72662783" y="0"/>
                  </a:lnTo>
                  <a:close/>
                  <a:moveTo>
                    <a:pt x="72662783" y="43159598"/>
                  </a:moveTo>
                  <a:lnTo>
                    <a:pt x="228600" y="43159598"/>
                  </a:lnTo>
                  <a:lnTo>
                    <a:pt x="228600" y="228600"/>
                  </a:lnTo>
                  <a:lnTo>
                    <a:pt x="72662783" y="228600"/>
                  </a:lnTo>
                  <a:lnTo>
                    <a:pt x="72662783" y="43159598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39263" y="703385"/>
            <a:ext cx="16986738" cy="114817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80"/>
              </a:lnSpc>
            </a:pPr>
            <a:r>
              <a:rPr lang="pt-BR" sz="4000" spc="348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    </a:t>
            </a:r>
            <a:r>
              <a:rPr lang="pt-BR" sz="4000" spc="348" dirty="0">
                <a:solidFill>
                  <a:schemeClr val="accent5">
                    <a:lumMod val="75000"/>
                  </a:schemeClr>
                </a:solidFill>
                <a:latin typeface="Franklin Gothic Heavy" panose="020B0903020102020204" pitchFamily="34" charset="0"/>
              </a:rPr>
              <a:t>PLANO MUNICIPAL DE SAÚDE.</a:t>
            </a:r>
          </a:p>
          <a:p>
            <a:pPr algn="just"/>
            <a:r>
              <a:rPr lang="pt-BR" sz="18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pt-BR" sz="1800" dirty="0">
              <a:effectLst/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t-BR" sz="2000" b="1" dirty="0">
                <a:solidFill>
                  <a:srgbClr val="FF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Portaria de Consolidação nº 1 de 28 de setembro de 2017</a:t>
            </a:r>
          </a:p>
          <a:p>
            <a:pPr lvl="0" algn="just"/>
            <a:endParaRPr lang="pt-BR" sz="2000" dirty="0">
              <a:effectLst/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95.</a:t>
            </a:r>
            <a:r>
              <a:rPr lang="pt-BR" sz="20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Os instrumentos para o planejamento no âmbito do SUS são o </a:t>
            </a:r>
            <a:r>
              <a:rPr lang="pt-BR" sz="20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Plano de Saúde, as respectivas Programações Anuais e o Relatório de Gestão. </a:t>
            </a:r>
            <a:endParaRPr lang="pt-BR" sz="2000" b="1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 1º </a:t>
            </a:r>
            <a:r>
              <a:rPr lang="pt-BR" sz="20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 instrumentos referidos no "caput" interligam-se sequencialmente, compondo um </a:t>
            </a:r>
            <a:r>
              <a:rPr lang="pt-BR" sz="20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processo cíclico de planejamento </a:t>
            </a:r>
            <a:r>
              <a:rPr lang="pt-BR" sz="20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operacionalização integrada, solidária e sistêmica do SUS.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 2º O Plano de Saúde norteia a elaboração do planejamento e orçamento </a:t>
            </a:r>
            <a:r>
              <a:rPr lang="pt-BR" sz="20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governo no tocante a saúde. </a:t>
            </a:r>
            <a:endParaRPr lang="pt-BR" sz="20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 3º Os prazos para elaboração do PPA, da LDO e da LOA </a:t>
            </a:r>
            <a:r>
              <a:rPr lang="pt-BR" sz="20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observam o disposto nas Constituições e Leis Orgânicas dos entes federados. </a:t>
            </a:r>
            <a:endParaRPr lang="pt-BR" sz="20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Art. 96.</a:t>
            </a:r>
            <a:r>
              <a:rPr lang="pt-BR" sz="20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 Plano de Saúde, instrumento central de planejamento para definição e implementação de todas as iniciativas no âmbito da saúde de cada esfera da gestão do SUS </a:t>
            </a:r>
            <a:r>
              <a:rPr lang="pt-BR" sz="20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o período de 4 (quatro) anos</a:t>
            </a:r>
            <a:r>
              <a:rPr lang="pt-BR" sz="20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explicita os </a:t>
            </a:r>
            <a:r>
              <a:rPr lang="pt-BR" sz="20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compromissos do governo </a:t>
            </a:r>
            <a:r>
              <a:rPr lang="pt-BR" sz="20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o setor saúde e reflete, a partir da análise situacional, as necessidades de saúde da população e as peculiaridades próprias de cada esfera.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1º </a:t>
            </a:r>
            <a:r>
              <a:rPr lang="pt-BR" sz="20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Plano de Saúde configura-se como base para a execução, o acompanhamento, a avaliação da gestão do sistema de saúde e contempla todas as áreas da atenção à saúde, de modo a </a:t>
            </a:r>
            <a:r>
              <a:rPr lang="pt-BR" sz="20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garantir a integralidade dessa atenção</a:t>
            </a:r>
            <a:r>
              <a:rPr lang="pt-BR" sz="20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0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 2º </a:t>
            </a:r>
            <a:r>
              <a:rPr lang="pt-BR" sz="20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Plano de Saúde </a:t>
            </a:r>
            <a:r>
              <a:rPr lang="pt-BR" sz="20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observará os prazos do PPA</a:t>
            </a:r>
            <a:r>
              <a:rPr lang="pt-BR" sz="20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conforme definido nas Leis Orgânicas dos entes federados. </a:t>
            </a:r>
            <a:endParaRPr lang="pt-BR" sz="20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4800" spc="348" dirty="0">
              <a:solidFill>
                <a:srgbClr val="003B8A"/>
              </a:solidFill>
              <a:latin typeface="Franklin Gothic Book" panose="020B0503020102020204" pitchFamily="34" charset="0"/>
            </a:endParaRPr>
          </a:p>
          <a:p>
            <a:pPr algn="ctr">
              <a:lnSpc>
                <a:spcPts val="7080"/>
              </a:lnSpc>
            </a:pPr>
            <a:endParaRPr lang="en-US" sz="4800" spc="3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  <a:p>
            <a:pPr algn="ctr">
              <a:lnSpc>
                <a:spcPts val="7080"/>
              </a:lnSpc>
            </a:pPr>
            <a:endParaRPr lang="en-US" sz="4800" spc="3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  <a:p>
            <a:pPr algn="ctr">
              <a:lnSpc>
                <a:spcPts val="7080"/>
              </a:lnSpc>
            </a:pPr>
            <a:endParaRPr lang="en-US" sz="4800" spc="3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  <a:p>
            <a:pPr algn="ctr">
              <a:lnSpc>
                <a:spcPts val="7080"/>
              </a:lnSpc>
            </a:pPr>
            <a:endParaRPr lang="en-US" sz="4800" spc="3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6800" y="2705100"/>
            <a:ext cx="16154400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19"/>
              </a:lnSpc>
            </a:pPr>
            <a:endParaRPr lang="en-US" sz="3200" spc="2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  <a:p>
            <a:pPr>
              <a:lnSpc>
                <a:spcPts val="3719"/>
              </a:lnSpc>
            </a:pPr>
            <a:endParaRPr lang="en-US" sz="3200" spc="2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  <a:p>
            <a:pPr>
              <a:lnSpc>
                <a:spcPts val="3719"/>
              </a:lnSpc>
            </a:pPr>
            <a:endParaRPr lang="pt-BR" sz="3200" dirty="0">
              <a:solidFill>
                <a:schemeClr val="accent5">
                  <a:lumMod val="75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72482" y="6974902"/>
            <a:ext cx="1289409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endParaRPr lang="en-US" sz="4000" spc="112" dirty="0">
              <a:solidFill>
                <a:srgbClr val="003B8A"/>
              </a:solidFill>
              <a:latin typeface="Raleway Bold"/>
            </a:endParaRPr>
          </a:p>
          <a:p>
            <a:pPr>
              <a:lnSpc>
                <a:spcPts val="4200"/>
              </a:lnSpc>
            </a:pPr>
            <a:endParaRPr lang="en-US" sz="4000" spc="112" dirty="0">
              <a:solidFill>
                <a:srgbClr val="003B8A"/>
              </a:solidFill>
              <a:latin typeface="Raleway Bold"/>
            </a:endParaRPr>
          </a:p>
        </p:txBody>
      </p:sp>
    </p:spTree>
    <p:extLst>
      <p:ext uri="{BB962C8B-B14F-4D97-AF65-F5344CB8AC3E}">
        <p14:creationId xmlns:p14="http://schemas.microsoft.com/office/powerpoint/2010/main" val="437420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4673" y="655917"/>
            <a:ext cx="17280151" cy="8602383"/>
            <a:chOff x="0" y="0"/>
            <a:chExt cx="72888844" cy="433856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888841" cy="43385659"/>
            </a:xfrm>
            <a:custGeom>
              <a:avLst/>
              <a:gdLst/>
              <a:ahLst/>
              <a:cxnLst/>
              <a:rect l="l" t="t" r="r" b="b"/>
              <a:pathLst>
                <a:path w="72888841" h="43385659">
                  <a:moveTo>
                    <a:pt x="72662783" y="0"/>
                  </a:moveTo>
                  <a:lnTo>
                    <a:pt x="0" y="0"/>
                  </a:lnTo>
                  <a:lnTo>
                    <a:pt x="0" y="43385659"/>
                  </a:lnTo>
                  <a:lnTo>
                    <a:pt x="72888841" y="43385659"/>
                  </a:lnTo>
                  <a:lnTo>
                    <a:pt x="72888841" y="0"/>
                  </a:lnTo>
                  <a:lnTo>
                    <a:pt x="72662783" y="0"/>
                  </a:lnTo>
                  <a:close/>
                  <a:moveTo>
                    <a:pt x="72662783" y="43159598"/>
                  </a:moveTo>
                  <a:lnTo>
                    <a:pt x="228600" y="43159598"/>
                  </a:lnTo>
                  <a:lnTo>
                    <a:pt x="228600" y="228600"/>
                  </a:lnTo>
                  <a:lnTo>
                    <a:pt x="72662783" y="228600"/>
                  </a:lnTo>
                  <a:lnTo>
                    <a:pt x="72662783" y="43159598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39263" y="703385"/>
            <a:ext cx="16986738" cy="13485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80"/>
              </a:lnSpc>
            </a:pPr>
            <a:r>
              <a:rPr lang="pt-BR" sz="4000" spc="348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</a:rPr>
              <a:t>    </a:t>
            </a:r>
            <a:r>
              <a:rPr lang="pt-BR" sz="5400" b="1" spc="348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PLANO MUNICIPAL DE SAÚDE</a:t>
            </a:r>
            <a:r>
              <a:rPr lang="pt-BR" sz="5400" b="1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pt-BR" sz="5400" b="1" dirty="0">
              <a:effectLst/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pt-BR" sz="18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pt-BR" sz="1800" dirty="0">
              <a:effectLst/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6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 </a:t>
            </a:r>
            <a:r>
              <a:rPr lang="pt-BR" sz="24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3º A elaboração do Plano de Saúde será orientada pelas necessidades de saúde da população, </a:t>
            </a:r>
            <a:r>
              <a:rPr lang="pt-BR" sz="2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considerando: </a:t>
            </a:r>
            <a:r>
              <a:rPr lang="pt-BR" sz="24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- </a:t>
            </a:r>
            <a:r>
              <a:rPr lang="pt-BR" sz="2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análise situacional, orientada, dentre outros, pelos seguintes temas contidos no Mapa da Saúde: </a:t>
            </a:r>
            <a:r>
              <a:rPr lang="pt-BR" sz="24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 </a:t>
            </a:r>
            <a:r>
              <a:rPr lang="pt-BR" sz="2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estrutura do sistema de saúde; </a:t>
            </a:r>
            <a:r>
              <a:rPr lang="pt-BR" sz="24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 </a:t>
            </a:r>
            <a:r>
              <a:rPr lang="pt-BR" sz="2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redes de atenção à saúde; </a:t>
            </a:r>
            <a:r>
              <a:rPr lang="pt-BR" sz="24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 </a:t>
            </a:r>
            <a:r>
              <a:rPr lang="pt-BR" sz="2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condições </a:t>
            </a:r>
            <a:r>
              <a:rPr lang="pt-BR" sz="2400" dirty="0" err="1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sociossanitárias</a:t>
            </a:r>
            <a:r>
              <a:rPr lang="pt-BR" sz="2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pt-BR" sz="24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 </a:t>
            </a:r>
            <a:r>
              <a:rPr lang="pt-BR" sz="2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fluxos de acesso; </a:t>
            </a:r>
            <a:r>
              <a:rPr lang="pt-BR" sz="24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e) </a:t>
            </a:r>
            <a:r>
              <a:rPr lang="pt-BR" sz="2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recursos financeiros; </a:t>
            </a:r>
            <a:r>
              <a:rPr lang="pt-BR" sz="24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f) </a:t>
            </a:r>
            <a:r>
              <a:rPr lang="pt-BR" sz="2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gestão do trabalho e da educação na saúde; e </a:t>
            </a:r>
            <a:r>
              <a:rPr lang="pt-BR" sz="24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g) </a:t>
            </a:r>
            <a:r>
              <a:rPr lang="pt-BR" sz="2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ciência, tecnologia, produção e inovação em saúde e gestão</a:t>
            </a:r>
            <a:endParaRPr lang="pt-BR" sz="2400" dirty="0">
              <a:effectLst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4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- </a:t>
            </a:r>
            <a:r>
              <a:rPr lang="pt-BR" sz="2400" b="1" u="sng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definição das diretrizes, objetivos, metas e indicadores</a:t>
            </a:r>
            <a:r>
              <a:rPr lang="pt-BR" sz="24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e</a:t>
            </a:r>
            <a:r>
              <a:rPr lang="pt-BR" sz="2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4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 - </a:t>
            </a:r>
            <a:r>
              <a:rPr lang="pt-BR" sz="2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processo </a:t>
            </a:r>
            <a:r>
              <a:rPr lang="pt-BR" sz="24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monitoramento e avaliação.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4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§ 4º Os Planos Estaduais de Saúde </a:t>
            </a:r>
            <a:r>
              <a:rPr lang="pt-BR" sz="2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deverão ainda explicitar a metodologia de alocação dos recursos estaduais e a previsão anual de </a:t>
            </a:r>
            <a:r>
              <a:rPr lang="pt-BR" sz="24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repasse recursos aos municípios, p</a:t>
            </a:r>
            <a:r>
              <a:rPr lang="pt-BR" sz="2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actuada pelos gestores estaduais e municipais na CIB e aprovadas pelo Conselho Estadual de Saúde. </a:t>
            </a:r>
          </a:p>
          <a:p>
            <a:pPr algn="just"/>
            <a:r>
              <a:rPr lang="pt-BR" sz="24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§ 5º </a:t>
            </a:r>
            <a:r>
              <a:rPr lang="pt-BR" sz="2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Os Planos Estaduais de Saúde terão como base as </a:t>
            </a:r>
            <a:r>
              <a:rPr lang="pt-BR" sz="24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metas regionais</a:t>
            </a:r>
            <a:r>
              <a:rPr lang="pt-BR" sz="2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, resultantes das pactuações intermunicipais, com vistas à promoção da </a:t>
            </a:r>
            <a:r>
              <a:rPr lang="pt-BR" sz="24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equidade </a:t>
            </a:r>
            <a:r>
              <a:rPr lang="pt-BR" sz="2400" b="1" dirty="0" err="1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interregional</a:t>
            </a:r>
            <a:r>
              <a:rPr lang="pt-BR" sz="24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pt-BR" sz="24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§ 6º </a:t>
            </a:r>
            <a:r>
              <a:rPr lang="pt-BR" sz="2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A transparência e a visibilidade serão também asseguradas mediante incentivo </a:t>
            </a:r>
            <a:r>
              <a:rPr lang="pt-BR" sz="24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à participação popular</a:t>
            </a:r>
            <a:r>
              <a:rPr lang="pt-BR" sz="2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 e à realização de audiências públicas, </a:t>
            </a:r>
            <a:r>
              <a:rPr lang="pt-BR" sz="24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durante o processo de elaboração e discussão do Plano de Saúde</a:t>
            </a:r>
            <a:r>
              <a:rPr lang="pt-BR" sz="2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pt-BR" sz="24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§ 7º</a:t>
            </a:r>
            <a:r>
              <a:rPr lang="pt-BR" sz="2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 O Plano de Saúde deverá considerar as </a:t>
            </a:r>
            <a:r>
              <a:rPr lang="pt-BR" sz="24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diretrizes definidas pelos Conselhos e Conferências de Saúde</a:t>
            </a:r>
            <a:r>
              <a:rPr lang="pt-BR" sz="2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 e deve ser submetido à apreciação e aprovação do Conselho de Saúde respectivo e disponibilizado em meio eletrônico no sistema </a:t>
            </a:r>
            <a:r>
              <a:rPr lang="pt-BR" sz="2400" dirty="0" err="1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DigiSUS</a:t>
            </a:r>
            <a:r>
              <a:rPr lang="pt-BR" sz="2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 Gestor/Módulo Planejamento - DGMP. </a:t>
            </a:r>
            <a:endParaRPr lang="en-US" sz="2400" spc="348" dirty="0">
              <a:solidFill>
                <a:srgbClr val="003B8A"/>
              </a:solidFill>
              <a:latin typeface="Franklin Gothic Book" panose="020B0503020102020204" pitchFamily="34" charset="0"/>
            </a:endParaRPr>
          </a:p>
          <a:p>
            <a:pPr algn="ctr">
              <a:lnSpc>
                <a:spcPts val="7080"/>
              </a:lnSpc>
            </a:pPr>
            <a:endParaRPr lang="en-US" sz="2400" spc="3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  <a:p>
            <a:pPr algn="ctr">
              <a:lnSpc>
                <a:spcPts val="7080"/>
              </a:lnSpc>
            </a:pPr>
            <a:endParaRPr lang="en-US" sz="4800" spc="3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  <a:p>
            <a:pPr algn="ctr">
              <a:lnSpc>
                <a:spcPts val="7080"/>
              </a:lnSpc>
            </a:pPr>
            <a:endParaRPr lang="en-US" sz="4800" spc="3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  <a:p>
            <a:pPr algn="ctr">
              <a:lnSpc>
                <a:spcPts val="7080"/>
              </a:lnSpc>
            </a:pPr>
            <a:endParaRPr lang="en-US" sz="4800" spc="3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  <a:p>
            <a:pPr algn="ctr">
              <a:lnSpc>
                <a:spcPts val="7080"/>
              </a:lnSpc>
            </a:pPr>
            <a:endParaRPr lang="en-US" sz="4800" spc="3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  <a:p>
            <a:pPr algn="ctr">
              <a:lnSpc>
                <a:spcPts val="7080"/>
              </a:lnSpc>
            </a:pPr>
            <a:endParaRPr lang="en-US" sz="4800" spc="3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6800" y="2705100"/>
            <a:ext cx="16154400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19"/>
              </a:lnSpc>
            </a:pPr>
            <a:endParaRPr lang="en-US" sz="3200" spc="2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  <a:p>
            <a:pPr>
              <a:lnSpc>
                <a:spcPts val="3719"/>
              </a:lnSpc>
            </a:pPr>
            <a:endParaRPr lang="en-US" sz="3200" spc="2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  <a:p>
            <a:pPr>
              <a:lnSpc>
                <a:spcPts val="3719"/>
              </a:lnSpc>
            </a:pPr>
            <a:endParaRPr lang="pt-BR" sz="3200" dirty="0">
              <a:solidFill>
                <a:schemeClr val="accent5">
                  <a:lumMod val="75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72482" y="6974902"/>
            <a:ext cx="1289409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endParaRPr lang="en-US" sz="4000" spc="112" dirty="0">
              <a:solidFill>
                <a:srgbClr val="003B8A"/>
              </a:solidFill>
              <a:latin typeface="Raleway Bold"/>
            </a:endParaRPr>
          </a:p>
          <a:p>
            <a:pPr>
              <a:lnSpc>
                <a:spcPts val="4200"/>
              </a:lnSpc>
            </a:pPr>
            <a:endParaRPr lang="en-US" sz="4000" spc="112" dirty="0">
              <a:solidFill>
                <a:srgbClr val="003B8A"/>
              </a:solidFill>
              <a:latin typeface="Raleway Bold"/>
            </a:endParaRPr>
          </a:p>
        </p:txBody>
      </p:sp>
    </p:spTree>
    <p:extLst>
      <p:ext uri="{BB962C8B-B14F-4D97-AF65-F5344CB8AC3E}">
        <p14:creationId xmlns:p14="http://schemas.microsoft.com/office/powerpoint/2010/main" val="4130940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4673" y="655917"/>
            <a:ext cx="17280151" cy="8602383"/>
            <a:chOff x="0" y="0"/>
            <a:chExt cx="72888844" cy="433856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888841" cy="43385659"/>
            </a:xfrm>
            <a:custGeom>
              <a:avLst/>
              <a:gdLst/>
              <a:ahLst/>
              <a:cxnLst/>
              <a:rect l="l" t="t" r="r" b="b"/>
              <a:pathLst>
                <a:path w="72888841" h="43385659">
                  <a:moveTo>
                    <a:pt x="72662783" y="0"/>
                  </a:moveTo>
                  <a:lnTo>
                    <a:pt x="0" y="0"/>
                  </a:lnTo>
                  <a:lnTo>
                    <a:pt x="0" y="43385659"/>
                  </a:lnTo>
                  <a:lnTo>
                    <a:pt x="72888841" y="43385659"/>
                  </a:lnTo>
                  <a:lnTo>
                    <a:pt x="72888841" y="0"/>
                  </a:lnTo>
                  <a:lnTo>
                    <a:pt x="72662783" y="0"/>
                  </a:lnTo>
                  <a:close/>
                  <a:moveTo>
                    <a:pt x="72662783" y="43159598"/>
                  </a:moveTo>
                  <a:lnTo>
                    <a:pt x="228600" y="43159598"/>
                  </a:lnTo>
                  <a:lnTo>
                    <a:pt x="228600" y="228600"/>
                  </a:lnTo>
                  <a:lnTo>
                    <a:pt x="72662783" y="228600"/>
                  </a:lnTo>
                  <a:lnTo>
                    <a:pt x="72662783" y="43159598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39263" y="1247388"/>
            <a:ext cx="17162584" cy="6373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80"/>
              </a:lnSpc>
            </a:pPr>
            <a:r>
              <a:rPr lang="en-US" sz="4400" spc="348" dirty="0"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</a:rPr>
              <a:t>ELABORAÇÃO DO PLANO MUNICIPAL DE SAÚDE</a:t>
            </a:r>
          </a:p>
          <a:p>
            <a:pPr>
              <a:lnSpc>
                <a:spcPts val="7080"/>
              </a:lnSpc>
            </a:pPr>
            <a:endParaRPr lang="en-US" sz="6000" spc="3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  <a:p>
            <a:pPr>
              <a:lnSpc>
                <a:spcPts val="7080"/>
              </a:lnSpc>
            </a:pPr>
            <a:endParaRPr lang="en-US" sz="4000" spc="348" dirty="0">
              <a:solidFill>
                <a:schemeClr val="accent5">
                  <a:lumMod val="75000"/>
                </a:schemeClr>
              </a:solidFill>
              <a:latin typeface="Franklin Gothic Demi" pitchFamily="34" charset="0"/>
            </a:endParaRPr>
          </a:p>
          <a:p>
            <a:pPr>
              <a:lnSpc>
                <a:spcPts val="7080"/>
              </a:lnSpc>
            </a:pPr>
            <a:endParaRPr lang="en-US" sz="4000" spc="348" dirty="0">
              <a:solidFill>
                <a:schemeClr val="accent5">
                  <a:lumMod val="75000"/>
                </a:schemeClr>
              </a:solidFill>
              <a:latin typeface="Franklin Gothic Demi" pitchFamily="34" charset="0"/>
            </a:endParaRPr>
          </a:p>
          <a:p>
            <a:pPr>
              <a:lnSpc>
                <a:spcPts val="7080"/>
              </a:lnSpc>
            </a:pPr>
            <a:endParaRPr lang="en-US" sz="6000" spc="3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  <a:p>
            <a:pPr>
              <a:lnSpc>
                <a:spcPts val="7080"/>
              </a:lnSpc>
            </a:pPr>
            <a:endParaRPr lang="en-US" sz="6000" spc="3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  <a:p>
            <a:pPr>
              <a:lnSpc>
                <a:spcPts val="7080"/>
              </a:lnSpc>
            </a:pPr>
            <a:endParaRPr lang="en-US" sz="6000" spc="3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4400" y="2932910"/>
            <a:ext cx="16154400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19"/>
              </a:lnSpc>
            </a:pPr>
            <a:endParaRPr lang="en-US" sz="3200" spc="2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  <a:p>
            <a:pPr>
              <a:lnSpc>
                <a:spcPts val="3719"/>
              </a:lnSpc>
            </a:pPr>
            <a:endParaRPr lang="en-US" sz="3200" spc="2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  <a:p>
            <a:pPr>
              <a:lnSpc>
                <a:spcPts val="3719"/>
              </a:lnSpc>
            </a:pPr>
            <a:endParaRPr lang="pt-BR" sz="3200" dirty="0">
              <a:solidFill>
                <a:schemeClr val="accent5">
                  <a:lumMod val="75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72482" y="6974902"/>
            <a:ext cx="1289409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endParaRPr lang="en-US" sz="4000" spc="112" dirty="0">
              <a:solidFill>
                <a:srgbClr val="003B8A"/>
              </a:solidFill>
              <a:latin typeface="Raleway Bold"/>
            </a:endParaRPr>
          </a:p>
          <a:p>
            <a:pPr>
              <a:lnSpc>
                <a:spcPts val="4200"/>
              </a:lnSpc>
            </a:pPr>
            <a:endParaRPr lang="en-US" sz="4000" spc="112" dirty="0">
              <a:solidFill>
                <a:srgbClr val="003B8A"/>
              </a:solidFill>
              <a:latin typeface="Raleway Bold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79661433"/>
              </p:ext>
            </p:extLst>
          </p:nvPr>
        </p:nvGraphicFramePr>
        <p:xfrm>
          <a:off x="434673" y="2932910"/>
          <a:ext cx="17185738" cy="6106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377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4673" y="655917"/>
            <a:ext cx="17280151" cy="8602383"/>
            <a:chOff x="0" y="0"/>
            <a:chExt cx="72888844" cy="433856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888841" cy="43385659"/>
            </a:xfrm>
            <a:custGeom>
              <a:avLst/>
              <a:gdLst/>
              <a:ahLst/>
              <a:cxnLst/>
              <a:rect l="l" t="t" r="r" b="b"/>
              <a:pathLst>
                <a:path w="72888841" h="43385659">
                  <a:moveTo>
                    <a:pt x="72662783" y="0"/>
                  </a:moveTo>
                  <a:lnTo>
                    <a:pt x="0" y="0"/>
                  </a:lnTo>
                  <a:lnTo>
                    <a:pt x="0" y="43385659"/>
                  </a:lnTo>
                  <a:lnTo>
                    <a:pt x="72888841" y="43385659"/>
                  </a:lnTo>
                  <a:lnTo>
                    <a:pt x="72888841" y="0"/>
                  </a:lnTo>
                  <a:lnTo>
                    <a:pt x="72662783" y="0"/>
                  </a:lnTo>
                  <a:close/>
                  <a:moveTo>
                    <a:pt x="72662783" y="43159598"/>
                  </a:moveTo>
                  <a:lnTo>
                    <a:pt x="228600" y="43159598"/>
                  </a:lnTo>
                  <a:lnTo>
                    <a:pt x="228600" y="228600"/>
                  </a:lnTo>
                  <a:lnTo>
                    <a:pt x="72662783" y="228600"/>
                  </a:lnTo>
                  <a:lnTo>
                    <a:pt x="72662783" y="43159598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434673" y="800100"/>
            <a:ext cx="17220281" cy="824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80"/>
              </a:lnSpc>
            </a:pPr>
            <a:r>
              <a:rPr lang="en-US" sz="4800" spc="348" dirty="0">
                <a:solidFill>
                  <a:srgbClr val="003B8A"/>
                </a:solidFill>
                <a:latin typeface="Franklin Gothic Heavy" panose="020B0903020102020204" pitchFamily="34" charset="0"/>
              </a:rPr>
              <a:t> </a:t>
            </a:r>
            <a:r>
              <a:rPr lang="en-US" sz="4800" spc="348" dirty="0">
                <a:solidFill>
                  <a:schemeClr val="accent6">
                    <a:lumMod val="75000"/>
                  </a:schemeClr>
                </a:solidFill>
                <a:latin typeface="Franklin Gothic Heavy" panose="020B0903020102020204" pitchFamily="34" charset="0"/>
              </a:rPr>
              <a:t>DESAFIOS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0" y="2932910"/>
            <a:ext cx="16154400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19"/>
              </a:lnSpc>
            </a:pPr>
            <a:r>
              <a:rPr lang="en-US" sz="3200" spc="248" dirty="0">
                <a:solidFill>
                  <a:srgbClr val="003B8A"/>
                </a:solidFill>
                <a:latin typeface="Franklin Gothic Heavy" panose="020B0903020102020204" pitchFamily="34" charset="0"/>
              </a:rPr>
              <a:t> </a:t>
            </a:r>
          </a:p>
          <a:p>
            <a:pPr>
              <a:lnSpc>
                <a:spcPts val="3719"/>
              </a:lnSpc>
            </a:pPr>
            <a:endParaRPr lang="en-US" sz="3200" spc="2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72482" y="6974902"/>
            <a:ext cx="1289409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endParaRPr lang="en-US" sz="4000" spc="112" dirty="0">
              <a:solidFill>
                <a:srgbClr val="003B8A"/>
              </a:solidFill>
              <a:latin typeface="Raleway Bold"/>
            </a:endParaRPr>
          </a:p>
          <a:p>
            <a:pPr>
              <a:lnSpc>
                <a:spcPts val="4200"/>
              </a:lnSpc>
            </a:pPr>
            <a:endParaRPr lang="en-US" sz="4000" spc="112" dirty="0">
              <a:solidFill>
                <a:srgbClr val="003B8A"/>
              </a:solidFill>
              <a:latin typeface="Raleway Bold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15816" y="1758462"/>
            <a:ext cx="17139138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accent5">
                    <a:lumMod val="50000"/>
                  </a:schemeClr>
                </a:solidFill>
                <a:latin typeface="Franklin Gothic Demi" pitchFamily="34" charset="0"/>
              </a:rPr>
              <a:t> </a:t>
            </a:r>
          </a:p>
          <a:p>
            <a:r>
              <a:rPr lang="pt-BR" sz="3600" dirty="0">
                <a:solidFill>
                  <a:schemeClr val="accent5">
                    <a:lumMod val="75000"/>
                  </a:schemeClr>
                </a:solidFill>
                <a:latin typeface="Franklin Gothic Demi" pitchFamily="34" charset="0"/>
              </a:rPr>
              <a:t>                                        </a:t>
            </a:r>
          </a:p>
          <a:p>
            <a:endParaRPr lang="pt-BR" sz="3600" dirty="0">
              <a:solidFill>
                <a:schemeClr val="accent5">
                  <a:lumMod val="75000"/>
                </a:schemeClr>
              </a:solidFill>
              <a:latin typeface="Franklin Gothic Demi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pt-BR" sz="3600" dirty="0">
                <a:solidFill>
                  <a:schemeClr val="accent5">
                    <a:lumMod val="75000"/>
                  </a:schemeClr>
                </a:solidFill>
                <a:latin typeface="Franklin Gothic Demi" pitchFamily="34" charset="0"/>
              </a:rPr>
              <a:t>Ampliar a participação de representantes do Conselho Municipal de Saúde no processo de Planejamento.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pt-BR" sz="3600" dirty="0">
                <a:solidFill>
                  <a:schemeClr val="accent5">
                    <a:lumMod val="75000"/>
                  </a:schemeClr>
                </a:solidFill>
                <a:latin typeface="Franklin Gothic Demi" pitchFamily="34" charset="0"/>
              </a:rPr>
              <a:t>Utilizar as informações do monitoramento dos indicadores como instrumento de gestão e análise permanente da situação.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pt-BR" sz="3600" dirty="0">
                <a:solidFill>
                  <a:schemeClr val="accent5">
                    <a:lumMod val="75000"/>
                  </a:schemeClr>
                </a:solidFill>
                <a:latin typeface="Franklin Gothic Demi" pitchFamily="34" charset="0"/>
              </a:rPr>
              <a:t>Adequar a participação dos trabalhadores de acordo com as necessidades locais.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pt-BR" sz="3600" dirty="0">
                <a:solidFill>
                  <a:schemeClr val="accent5">
                    <a:lumMod val="75000"/>
                  </a:schemeClr>
                </a:solidFill>
                <a:latin typeface="Franklin Gothic Demi" pitchFamily="34" charset="0"/>
              </a:rPr>
              <a:t>Fundamental atenção para o Organograma e configuração atual da SMS</a:t>
            </a:r>
          </a:p>
          <a:p>
            <a:pPr marL="571500" indent="-571500">
              <a:buFont typeface="Wingdings" pitchFamily="2" charset="2"/>
              <a:buChar char="Ø"/>
            </a:pPr>
            <a:endParaRPr lang="pt-BR" sz="3600" dirty="0">
              <a:solidFill>
                <a:schemeClr val="accent5">
                  <a:lumMod val="75000"/>
                </a:schemeClr>
              </a:solidFill>
              <a:latin typeface="Franklin Gothic Demi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pt-BR" sz="3600" dirty="0">
              <a:solidFill>
                <a:schemeClr val="accent5">
                  <a:lumMod val="75000"/>
                </a:schemeClr>
              </a:solidFill>
              <a:latin typeface="Franklin Gothic Demi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pt-BR" sz="3600" dirty="0">
              <a:solidFill>
                <a:schemeClr val="accent5">
                  <a:lumMod val="75000"/>
                </a:schemeClr>
              </a:solidFill>
              <a:latin typeface="Franklin Gothic Demi" pitchFamily="34" charset="0"/>
            </a:endParaRPr>
          </a:p>
          <a:p>
            <a:endParaRPr lang="pt-BR" b="1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7092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4673" y="655917"/>
            <a:ext cx="17280151" cy="8602383"/>
            <a:chOff x="0" y="0"/>
            <a:chExt cx="72888844" cy="433856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888841" cy="43385659"/>
            </a:xfrm>
            <a:custGeom>
              <a:avLst/>
              <a:gdLst/>
              <a:ahLst/>
              <a:cxnLst/>
              <a:rect l="l" t="t" r="r" b="b"/>
              <a:pathLst>
                <a:path w="72888841" h="43385659">
                  <a:moveTo>
                    <a:pt x="72662783" y="0"/>
                  </a:moveTo>
                  <a:lnTo>
                    <a:pt x="0" y="0"/>
                  </a:lnTo>
                  <a:lnTo>
                    <a:pt x="0" y="43385659"/>
                  </a:lnTo>
                  <a:lnTo>
                    <a:pt x="72888841" y="43385659"/>
                  </a:lnTo>
                  <a:lnTo>
                    <a:pt x="72888841" y="0"/>
                  </a:lnTo>
                  <a:lnTo>
                    <a:pt x="72662783" y="0"/>
                  </a:lnTo>
                  <a:close/>
                  <a:moveTo>
                    <a:pt x="72662783" y="43159598"/>
                  </a:moveTo>
                  <a:lnTo>
                    <a:pt x="228600" y="43159598"/>
                  </a:lnTo>
                  <a:lnTo>
                    <a:pt x="228600" y="228600"/>
                  </a:lnTo>
                  <a:lnTo>
                    <a:pt x="72662783" y="228600"/>
                  </a:lnTo>
                  <a:lnTo>
                    <a:pt x="72662783" y="43159598"/>
                  </a:lnTo>
                  <a:close/>
                </a:path>
              </a:pathLst>
            </a:custGeom>
            <a:solidFill>
              <a:srgbClr val="01949A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434673" y="800100"/>
            <a:ext cx="17220281" cy="824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80"/>
              </a:lnSpc>
            </a:pPr>
            <a:r>
              <a:rPr lang="en-US" sz="4800" spc="348" dirty="0">
                <a:solidFill>
                  <a:srgbClr val="003B8A"/>
                </a:solidFill>
                <a:latin typeface="Franklin Gothic Heavy" panose="020B0903020102020204" pitchFamily="34" charset="0"/>
              </a:rPr>
              <a:t> </a:t>
            </a:r>
            <a:r>
              <a:rPr lang="en-US" sz="4800" spc="348" dirty="0">
                <a:solidFill>
                  <a:srgbClr val="00EE6C"/>
                </a:solidFill>
                <a:latin typeface="Franklin Gothic Heavy" panose="020B0903020102020204" pitchFamily="34" charset="0"/>
              </a:rPr>
              <a:t>AVANÇOS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0" y="2932910"/>
            <a:ext cx="16154400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19"/>
              </a:lnSpc>
            </a:pPr>
            <a:r>
              <a:rPr lang="en-US" sz="3200" spc="248" dirty="0">
                <a:solidFill>
                  <a:srgbClr val="003B8A"/>
                </a:solidFill>
                <a:latin typeface="Franklin Gothic Heavy" panose="020B0903020102020204" pitchFamily="34" charset="0"/>
              </a:rPr>
              <a:t> </a:t>
            </a:r>
          </a:p>
          <a:p>
            <a:pPr>
              <a:lnSpc>
                <a:spcPts val="3719"/>
              </a:lnSpc>
            </a:pPr>
            <a:endParaRPr lang="en-US" sz="3200" spc="248" dirty="0">
              <a:solidFill>
                <a:srgbClr val="003B8A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72482" y="6974902"/>
            <a:ext cx="12894095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endParaRPr lang="en-US" sz="4000" spc="112" dirty="0">
              <a:solidFill>
                <a:srgbClr val="003B8A"/>
              </a:solidFill>
              <a:latin typeface="Raleway Bold"/>
            </a:endParaRPr>
          </a:p>
          <a:p>
            <a:pPr>
              <a:lnSpc>
                <a:spcPts val="4200"/>
              </a:lnSpc>
            </a:pPr>
            <a:endParaRPr lang="en-US" sz="4000" spc="112" dirty="0">
              <a:solidFill>
                <a:srgbClr val="003B8A"/>
              </a:solidFill>
              <a:latin typeface="Raleway Bold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15816" y="1758462"/>
            <a:ext cx="17139138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Franklin Gothic Demi" pitchFamily="34" charset="0"/>
              </a:rPr>
              <a:t>Momento estratégico para os Secretários e diretores  motivarem a equipe. </a:t>
            </a:r>
            <a:r>
              <a:rPr lang="pt-BR" sz="3600" dirty="0">
                <a:solidFill>
                  <a:schemeClr val="accent5">
                    <a:lumMod val="75000"/>
                  </a:schemeClr>
                </a:solidFill>
                <a:latin typeface="Franklin Gothic Demi" pitchFamily="34" charset="0"/>
              </a:rPr>
              <a:t>                                     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Franklin Gothic Demi" pitchFamily="34" charset="0"/>
              </a:rPr>
              <a:t>Alguns municípios resgatam ou formulam a Missão da SMS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Franklin Gothic Demi" pitchFamily="34" charset="0"/>
              </a:rPr>
              <a:t>Plano propicia momento ímpar para os dirigentes olharem para as informações epidemiológicas do município, de forma coletiva.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Franklin Gothic Demi" pitchFamily="34" charset="0"/>
              </a:rPr>
              <a:t>O processo pode viabilizar que o grupo de dirigentes se aproprie dos trabalhos realizados pelas diferentes áreas da SMS.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Franklin Gothic Demi" pitchFamily="34" charset="0"/>
              </a:rPr>
              <a:t>A elaboração do Plano consiste num interessante exercício de construção coletiva.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Franklin Gothic Demi" pitchFamily="34" charset="0"/>
              </a:rPr>
              <a:t>Alguns municípios viabilizam o Planejamento ascendente, de forma que todas as unidades, realizam diagnóstico situacional, identificam nós críticos e </a:t>
            </a:r>
            <a:r>
              <a:rPr lang="pt-BR" sz="2800" dirty="0" err="1">
                <a:solidFill>
                  <a:schemeClr val="accent5">
                    <a:lumMod val="75000"/>
                  </a:schemeClr>
                </a:solidFill>
                <a:latin typeface="Franklin Gothic Demi" pitchFamily="34" charset="0"/>
              </a:rPr>
              <a:t>propoem</a:t>
            </a: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Franklin Gothic Demi" pitchFamily="34" charset="0"/>
              </a:rPr>
              <a:t> metas e ações para as diretrizes </a:t>
            </a:r>
            <a:r>
              <a:rPr lang="pt-BR" sz="2800" dirty="0" err="1">
                <a:solidFill>
                  <a:schemeClr val="accent5">
                    <a:lumMod val="75000"/>
                  </a:schemeClr>
                </a:solidFill>
                <a:latin typeface="Franklin Gothic Demi" pitchFamily="34" charset="0"/>
              </a:rPr>
              <a:t>pré</a:t>
            </a: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Franklin Gothic Demi" pitchFamily="34" charset="0"/>
              </a:rPr>
              <a:t> – definidas.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pt-BR" sz="2800" dirty="0">
                <a:solidFill>
                  <a:schemeClr val="accent5">
                    <a:lumMod val="75000"/>
                  </a:schemeClr>
                </a:solidFill>
                <a:latin typeface="Franklin Gothic Demi" pitchFamily="34" charset="0"/>
              </a:rPr>
              <a:t>É possível estabelecer um Fórum permanente de discussão dos dirigentes para monitoramento do Plano e outras questões estratégicas para aprimoramento da resposta do setor saúde do município.</a:t>
            </a:r>
          </a:p>
          <a:p>
            <a:pPr marL="571500" indent="-571500">
              <a:buFont typeface="Wingdings" pitchFamily="2" charset="2"/>
              <a:buChar char="Ø"/>
            </a:pPr>
            <a:endParaRPr lang="pt-BR" sz="2800" dirty="0">
              <a:solidFill>
                <a:schemeClr val="accent5">
                  <a:lumMod val="75000"/>
                </a:schemeClr>
              </a:solidFill>
              <a:latin typeface="Franklin Gothic Demi" pitchFamily="34" charset="0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pt-BR" sz="2800" dirty="0">
              <a:solidFill>
                <a:schemeClr val="accent5">
                  <a:lumMod val="75000"/>
                </a:schemeClr>
              </a:solidFill>
              <a:latin typeface="Franklin Gothic Demi" pitchFamily="34" charset="0"/>
            </a:endParaRPr>
          </a:p>
          <a:p>
            <a:endParaRPr lang="pt-BR" b="1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1672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1182</TotalTime>
  <Words>1312</Words>
  <Application>Microsoft Office PowerPoint</Application>
  <PresentationFormat>Personalizar</PresentationFormat>
  <Paragraphs>138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20" baseType="lpstr">
      <vt:lpstr>Franklin Gothic Book</vt:lpstr>
      <vt:lpstr>Calibri</vt:lpstr>
      <vt:lpstr>Arial</vt:lpstr>
      <vt:lpstr>Verdana</vt:lpstr>
      <vt:lpstr>Symbol</vt:lpstr>
      <vt:lpstr>Franklin Gothic Heavy</vt:lpstr>
      <vt:lpstr>Franklin Gothic Demi</vt:lpstr>
      <vt:lpstr>Raleway Bold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Branco, Vermelho, Azul e Amarelo Anúncio Apresentação</dc:title>
  <dc:creator>Sabrina David Pugliese</dc:creator>
  <cp:lastModifiedBy>Vilma Cervantes</cp:lastModifiedBy>
  <cp:revision>161</cp:revision>
  <dcterms:created xsi:type="dcterms:W3CDTF">2006-08-16T00:00:00Z</dcterms:created>
  <dcterms:modified xsi:type="dcterms:W3CDTF">2022-03-09T20:32:09Z</dcterms:modified>
  <dc:identifier>DAET9U9GAP0</dc:identifier>
</cp:coreProperties>
</file>