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839" r:id="rId2"/>
    <p:sldId id="834" r:id="rId3"/>
    <p:sldId id="365" r:id="rId4"/>
    <p:sldId id="363" r:id="rId5"/>
    <p:sldId id="271" r:id="rId6"/>
    <p:sldId id="611" r:id="rId7"/>
    <p:sldId id="838" r:id="rId8"/>
    <p:sldId id="287" r:id="rId9"/>
    <p:sldId id="844" r:id="rId10"/>
    <p:sldId id="269" r:id="rId11"/>
    <p:sldId id="845" r:id="rId12"/>
    <p:sldId id="843" r:id="rId13"/>
    <p:sldId id="285" r:id="rId14"/>
    <p:sldId id="283" r:id="rId15"/>
    <p:sldId id="279" r:id="rId16"/>
    <p:sldId id="286" r:id="rId17"/>
    <p:sldId id="535" r:id="rId18"/>
    <p:sldId id="537" r:id="rId19"/>
    <p:sldId id="842" r:id="rId20"/>
    <p:sldId id="538" r:id="rId21"/>
    <p:sldId id="539" r:id="rId22"/>
    <p:sldId id="280" r:id="rId23"/>
    <p:sldId id="840" r:id="rId24"/>
    <p:sldId id="282" r:id="rId25"/>
    <p:sldId id="846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5B"/>
    <a:srgbClr val="FFBDBD"/>
    <a:srgbClr val="E60000"/>
    <a:srgbClr val="FFFF00"/>
    <a:srgbClr val="FF8585"/>
    <a:srgbClr val="5F2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716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8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363BD79-1ECD-4117-9BFB-65248CCAAF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A42A38-7D13-8D2A-4D67-85C7008B37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A6AA1-9710-4B71-9595-D4C878DC4E03}" type="datetimeFigureOut">
              <a:rPr lang="pt-BR" smtClean="0"/>
              <a:t>13/10/2024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333F15B-8137-C6A5-4254-F16D193459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DA331E-1D02-9D89-19C8-129D98712F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611FC-7C5D-4A7D-BDDA-DD038098EE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905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16502-7FB3-4C88-BB11-4431C40D4386}" type="datetimeFigureOut">
              <a:rPr lang="pt-BR" smtClean="0"/>
              <a:t>13/10/2024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E0711-4662-43E6-A62E-43A63D5CAB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8408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8" name="Google Shape;4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3584-6DF6-4820-A230-D82C4DF0F809}" type="datetimeFigureOut">
              <a:rPr lang="pt-BR" smtClean="0"/>
              <a:t>13/10/2024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86FE-D20C-479C-8311-8920546158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819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3584-6DF6-4820-A230-D82C4DF0F809}" type="datetimeFigureOut">
              <a:rPr lang="pt-BR" smtClean="0"/>
              <a:t>13/10/2024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86FE-D20C-479C-8311-8920546158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14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3584-6DF6-4820-A230-D82C4DF0F809}" type="datetimeFigureOut">
              <a:rPr lang="pt-BR" smtClean="0"/>
              <a:t>13/10/2024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86FE-D20C-479C-8311-8920546158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452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ítulo e conteúdo" userDrawn="1">
  <p:cSld name="7_Título e conteúdo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6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518160" algn="l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SzPts val="3200"/>
              <a:buChar char="•"/>
              <a:defRPr/>
            </a:lvl1pPr>
            <a:lvl2pPr marL="1097280" lvl="1" indent="-487680" algn="l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ts val="2800"/>
              <a:buChar char="–"/>
              <a:defRPr/>
            </a:lvl2pPr>
            <a:lvl3pPr marL="1645920" lvl="2" indent="-45720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ts val="2400"/>
              <a:buChar char="•"/>
              <a:defRPr/>
            </a:lvl3pPr>
            <a:lvl4pPr marL="2194560" lvl="3" indent="-4267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Char char="–"/>
              <a:defRPr/>
            </a:lvl4pPr>
            <a:lvl5pPr marL="2743200" lvl="4" indent="-4267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Char char="»"/>
              <a:defRPr/>
            </a:lvl5pPr>
            <a:lvl6pPr marL="3291840" lvl="5" indent="-4267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6pPr>
            <a:lvl7pPr marL="3840480" lvl="6" indent="-4267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7pPr>
            <a:lvl8pPr marL="4389120" lvl="7" indent="-4267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8pPr>
            <a:lvl9pPr marL="4937760" lvl="8" indent="-4267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 dirty="0"/>
          </a:p>
        </p:txBody>
      </p:sp>
      <p:sp>
        <p:nvSpPr>
          <p:cNvPr id="122" name="Google Shape;122;p6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6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6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677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3584-6DF6-4820-A230-D82C4DF0F809}" type="datetimeFigureOut">
              <a:rPr lang="pt-BR" smtClean="0"/>
              <a:t>13/10/2024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86FE-D20C-479C-8311-8920546158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773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3584-6DF6-4820-A230-D82C4DF0F809}" type="datetimeFigureOut">
              <a:rPr lang="pt-BR" smtClean="0"/>
              <a:t>13/10/2024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86FE-D20C-479C-8311-8920546158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2500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3584-6DF6-4820-A230-D82C4DF0F809}" type="datetimeFigureOut">
              <a:rPr lang="pt-BR" smtClean="0"/>
              <a:t>13/10/2024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86FE-D20C-479C-8311-8920546158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351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3584-6DF6-4820-A230-D82C4DF0F809}" type="datetimeFigureOut">
              <a:rPr lang="pt-BR" smtClean="0"/>
              <a:t>13/10/2024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86FE-D20C-479C-8311-8920546158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34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3584-6DF6-4820-A230-D82C4DF0F809}" type="datetimeFigureOut">
              <a:rPr lang="pt-BR" smtClean="0"/>
              <a:t>13/10/2024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86FE-D20C-479C-8311-8920546158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033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3584-6DF6-4820-A230-D82C4DF0F809}" type="datetimeFigureOut">
              <a:rPr lang="pt-BR" smtClean="0"/>
              <a:t>13/10/2024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86FE-D20C-479C-8311-8920546158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082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3584-6DF6-4820-A230-D82C4DF0F809}" type="datetimeFigureOut">
              <a:rPr lang="pt-BR" smtClean="0"/>
              <a:t>13/10/2024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86FE-D20C-479C-8311-8920546158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8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3584-6DF6-4820-A230-D82C4DF0F809}" type="datetimeFigureOut">
              <a:rPr lang="pt-BR" smtClean="0"/>
              <a:t>13/10/2024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86FE-D20C-479C-8311-8920546158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80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23584-6DF6-4820-A230-D82C4DF0F809}" type="datetimeFigureOut">
              <a:rPr lang="pt-BR" smtClean="0"/>
              <a:t>13/10/2024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886FE-D20C-479C-8311-89205461589E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0BF400B-AFCD-C8E2-58EE-5A2A710A0D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9194" y="274638"/>
            <a:ext cx="1164437" cy="176189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4037C86-3055-B85B-CAA6-71552C49DAB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034" y="214487"/>
            <a:ext cx="789366" cy="104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7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crt.org/surveys/?s=JTJ3HL8LL4CLHFN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saude.sp.gov.br/centro-de-referencia-e-treinamento-dstaids-sp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vasus.ufrn.br/local/avasplugin/cursos/curso.php?id=56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mpusvirtual.fiocruz.br/portal/?q=node/66775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virtual.fiocruz.br/portal/?q=node/66775&#8203;" TargetMode="External"/><Relationship Id="rId2" Type="http://schemas.openxmlformats.org/officeDocument/2006/relationships/hyperlink" Target="https://avasus.ufrn.br/local/avasplugin/cursos/curso.php?id=564&#8203;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crt.org/surveys/?s=3JPWRXM9F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2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crt.org/surveys/?s=MW7JCYRRTF9YTJ7H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3.wdp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crt.org/surveys/?s=FMA3YYYFDFNKTXF8" TargetMode="External"/><Relationship Id="rId7" Type="http://schemas.openxmlformats.org/officeDocument/2006/relationships/hyperlink" Target="https://redcapcrt.org/surveys/?s=RPDKDDKTFTWENFYE" TargetMode="External"/><Relationship Id="rId2" Type="http://schemas.openxmlformats.org/officeDocument/2006/relationships/hyperlink" Target="https://redcapcrt.org/surveys/?s=3JJWFLLK9RFMLX4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dcapcrt.org/surveys/?s=MW7JCYRRTF9YTJ7H" TargetMode="External"/><Relationship Id="rId5" Type="http://schemas.openxmlformats.org/officeDocument/2006/relationships/hyperlink" Target="https://redcapcrt.org/surveys/?s=3JPWRXM9FE" TargetMode="External"/><Relationship Id="rId4" Type="http://schemas.openxmlformats.org/officeDocument/2006/relationships/hyperlink" Target="https://redcapcrt.org/surveys/?s=ADMNFX8EC89HFAR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21875" r="64846" b="6250"/>
          <a:stretch/>
        </p:blipFill>
        <p:spPr bwMode="auto">
          <a:xfrm>
            <a:off x="-184766" y="-679637"/>
            <a:ext cx="7648918" cy="766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168;p3"/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2324704" y="3730880"/>
            <a:ext cx="4203345" cy="3225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Elipse 1"/>
          <p:cNvSpPr/>
          <p:nvPr/>
        </p:nvSpPr>
        <p:spPr>
          <a:xfrm>
            <a:off x="5591945" y="-1287524"/>
            <a:ext cx="11401267" cy="943304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pt-BR" sz="15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4103568" y="-312"/>
            <a:ext cx="7321024" cy="74617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761970">
              <a:lnSpc>
                <a:spcPct val="150000"/>
              </a:lnSpc>
            </a:pPr>
            <a:endParaRPr lang="pt-BR" sz="2667" b="1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r" defTabSz="761970"/>
            <a:r>
              <a:rPr lang="pt-BR" b="1" dirty="0">
                <a:solidFill>
                  <a:prstClr val="black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17ª CAMPANHA ESTADUAL</a:t>
            </a:r>
          </a:p>
          <a:p>
            <a:pPr algn="r" defTabSz="761970"/>
            <a:r>
              <a:rPr lang="pt-BR" b="1" dirty="0">
                <a:solidFill>
                  <a:prstClr val="black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DE TESTAGEM DO HIV E SÍFILIS</a:t>
            </a:r>
          </a:p>
          <a:p>
            <a:pPr algn="r" defTabSz="761970"/>
            <a:r>
              <a:rPr lang="pt-BR" sz="2667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   </a:t>
            </a:r>
            <a:r>
              <a:rPr lang="pt-BR" sz="28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FIQUE </a:t>
            </a:r>
            <a:r>
              <a:rPr lang="pt-BR" sz="28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SABENDO</a:t>
            </a:r>
            <a:r>
              <a:rPr lang="pt-BR" sz="28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2024!</a:t>
            </a:r>
          </a:p>
          <a:p>
            <a:pPr algn="r" defTabSz="761970"/>
            <a:endParaRPr lang="pt-BR" sz="28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r" defTabSz="761970"/>
            <a:r>
              <a:rPr lang="pt-BR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BENVINDOS !</a:t>
            </a:r>
          </a:p>
          <a:p>
            <a:pPr algn="r" defTabSz="761970"/>
            <a:r>
              <a:rPr lang="pt-BR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BENVINDAS !</a:t>
            </a:r>
          </a:p>
          <a:p>
            <a:pPr algn="r" defTabSz="761970"/>
            <a:endParaRPr lang="pt-BR" sz="28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r" defTabSz="761970"/>
            <a:r>
              <a:rPr lang="pt-BR" sz="25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WEB </a:t>
            </a:r>
          </a:p>
          <a:p>
            <a:pPr algn="r" defTabSz="761970"/>
            <a:r>
              <a:rPr lang="pt-BR" sz="25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ORGANIZAÇÃO </a:t>
            </a:r>
          </a:p>
          <a:p>
            <a:pPr algn="r" defTabSz="761970"/>
            <a:r>
              <a:rPr lang="pt-BR" sz="25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DA CAMPANHA</a:t>
            </a:r>
          </a:p>
          <a:p>
            <a:pPr algn="r" defTabSz="761970"/>
            <a:r>
              <a:rPr lang="pt-BR" sz="25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pt-BR" sz="25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PARTE 1 </a:t>
            </a:r>
          </a:p>
          <a:p>
            <a:pPr algn="r" defTabSz="761970"/>
            <a:r>
              <a:rPr lang="pt-BR" sz="32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</a:p>
          <a:p>
            <a:pPr algn="r" defTabSz="761970"/>
            <a:r>
              <a:rPr lang="pt-BR" sz="24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15 DE OUT- </a:t>
            </a:r>
            <a:r>
              <a:rPr lang="pt-BR" sz="24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TERÇA</a:t>
            </a:r>
          </a:p>
          <a:p>
            <a:pPr algn="r" defTabSz="761970"/>
            <a:r>
              <a:rPr lang="pt-BR" sz="24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9H30 ÀS 11H30</a:t>
            </a:r>
            <a:endParaRPr lang="pt-BR" i="1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r" defTabSz="761970">
              <a:lnSpc>
                <a:spcPct val="150000"/>
              </a:lnSpc>
            </a:pPr>
            <a:endParaRPr lang="pt-BR" sz="2667" b="1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428" y="91256"/>
            <a:ext cx="2744108" cy="52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051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3"/>
          <p:cNvSpPr txBox="1">
            <a:spLocks noGrp="1"/>
          </p:cNvSpPr>
          <p:nvPr>
            <p:ph type="title"/>
          </p:nvPr>
        </p:nvSpPr>
        <p:spPr>
          <a:xfrm>
            <a:off x="1846834" y="476673"/>
            <a:ext cx="8497639" cy="14409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pt-BR" sz="3200" b="1" dirty="0">
                <a:solidFill>
                  <a:srgbClr val="0F243E"/>
                </a:solidFill>
              </a:rPr>
              <a:t>O município vai participar </a:t>
            </a:r>
            <a:br>
              <a:rPr lang="pt-BR" sz="3200" b="1" dirty="0">
                <a:solidFill>
                  <a:srgbClr val="0F243E"/>
                </a:solidFill>
              </a:rPr>
            </a:br>
            <a:r>
              <a:rPr lang="pt-BR" sz="3200" b="1" dirty="0">
                <a:solidFill>
                  <a:srgbClr val="0F243E"/>
                </a:solidFill>
              </a:rPr>
              <a:t>do Fique </a:t>
            </a:r>
            <a:r>
              <a:rPr lang="pt-BR" sz="3200" b="1" dirty="0">
                <a:solidFill>
                  <a:srgbClr val="FF0000"/>
                </a:solidFill>
              </a:rPr>
              <a:t>Sabendo</a:t>
            </a:r>
            <a:r>
              <a:rPr lang="pt-BR" sz="3200" b="1" dirty="0">
                <a:solidFill>
                  <a:srgbClr val="0F243E"/>
                </a:solidFill>
              </a:rPr>
              <a:t> 2024?</a:t>
            </a:r>
            <a:endParaRPr dirty="0"/>
          </a:p>
        </p:txBody>
      </p:sp>
      <p:sp>
        <p:nvSpPr>
          <p:cNvPr id="262" name="Google Shape;262;p43"/>
          <p:cNvSpPr txBox="1">
            <a:spLocks noGrp="1"/>
          </p:cNvSpPr>
          <p:nvPr>
            <p:ph type="body" idx="1"/>
          </p:nvPr>
        </p:nvSpPr>
        <p:spPr>
          <a:xfrm>
            <a:off x="2242370" y="1772817"/>
            <a:ext cx="7526039" cy="23762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t" anchorCtr="0">
            <a:normAutofit/>
          </a:bodyPr>
          <a:lstStyle/>
          <a:p>
            <a:pPr marL="548640" indent="20636" algn="ctr">
              <a:spcBef>
                <a:spcPts val="600"/>
              </a:spcBef>
              <a:buSzPts val="2800"/>
              <a:buNone/>
            </a:pPr>
            <a:r>
              <a:rPr lang="pt-BR" sz="3600" b="1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Sim</a:t>
            </a:r>
            <a:endParaRPr dirty="0"/>
          </a:p>
          <a:p>
            <a:pPr marL="548640" indent="-487680" algn="ctr">
              <a:spcBef>
                <a:spcPts val="600"/>
              </a:spcBef>
              <a:buSzPts val="2800"/>
            </a:pPr>
            <a:r>
              <a:rPr lang="pt-BR" sz="3200" b="1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1º passo: cadastramento online do município participante </a:t>
            </a:r>
            <a:endParaRPr dirty="0"/>
          </a:p>
        </p:txBody>
      </p:sp>
      <p:sp>
        <p:nvSpPr>
          <p:cNvPr id="263" name="Google Shape;263;p43"/>
          <p:cNvSpPr/>
          <p:nvPr/>
        </p:nvSpPr>
        <p:spPr>
          <a:xfrm>
            <a:off x="2242369" y="3961557"/>
            <a:ext cx="7707262" cy="2114426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r>
              <a:rPr lang="pt-BR" sz="384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Período: </a:t>
            </a:r>
            <a:br>
              <a:rPr lang="pt-BR" sz="3360" b="1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3360" b="1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De 11 de setembro a 31 de outubro</a:t>
            </a:r>
          </a:p>
          <a:p>
            <a:pPr algn="ctr"/>
            <a:r>
              <a:rPr lang="pt-BR" sz="2160" b="1" i="1" dirty="0">
                <a:solidFill>
                  <a:srgbClr val="0F243E"/>
                </a:solidFill>
                <a:latin typeface="Calibri"/>
                <a:cs typeface="Calibri"/>
                <a:sym typeface="Calibri"/>
              </a:rPr>
              <a:t>Link: </a:t>
            </a:r>
            <a:r>
              <a:rPr lang="pt-BR" sz="1920" b="1" i="1" dirty="0">
                <a:hlinkClick r:id="rId3"/>
              </a:rPr>
              <a:t>https://redcapcrt.org/surveys/?s=JTJ3HL8LL4CLHFNM</a:t>
            </a:r>
            <a:endParaRPr sz="1920" b="1" i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2191A64-273B-D196-23ED-FA03A0D9FEF9}"/>
              </a:ext>
            </a:extLst>
          </p:cNvPr>
          <p:cNvSpPr txBox="1"/>
          <p:nvPr/>
        </p:nvSpPr>
        <p:spPr>
          <a:xfrm>
            <a:off x="8632603" y="1449868"/>
            <a:ext cx="2682145" cy="954107"/>
          </a:xfrm>
          <a:custGeom>
            <a:avLst/>
            <a:gdLst>
              <a:gd name="connsiteX0" fmla="*/ 0 w 2682145"/>
              <a:gd name="connsiteY0" fmla="*/ 0 h 954107"/>
              <a:gd name="connsiteX1" fmla="*/ 482786 w 2682145"/>
              <a:gd name="connsiteY1" fmla="*/ 0 h 954107"/>
              <a:gd name="connsiteX2" fmla="*/ 1019215 w 2682145"/>
              <a:gd name="connsiteY2" fmla="*/ 0 h 954107"/>
              <a:gd name="connsiteX3" fmla="*/ 1609287 w 2682145"/>
              <a:gd name="connsiteY3" fmla="*/ 0 h 954107"/>
              <a:gd name="connsiteX4" fmla="*/ 2065252 w 2682145"/>
              <a:gd name="connsiteY4" fmla="*/ 0 h 954107"/>
              <a:gd name="connsiteX5" fmla="*/ 2682145 w 2682145"/>
              <a:gd name="connsiteY5" fmla="*/ 0 h 954107"/>
              <a:gd name="connsiteX6" fmla="*/ 2682145 w 2682145"/>
              <a:gd name="connsiteY6" fmla="*/ 467512 h 954107"/>
              <a:gd name="connsiteX7" fmla="*/ 2682145 w 2682145"/>
              <a:gd name="connsiteY7" fmla="*/ 954107 h 954107"/>
              <a:gd name="connsiteX8" fmla="*/ 2172537 w 2682145"/>
              <a:gd name="connsiteY8" fmla="*/ 954107 h 954107"/>
              <a:gd name="connsiteX9" fmla="*/ 1582466 w 2682145"/>
              <a:gd name="connsiteY9" fmla="*/ 954107 h 954107"/>
              <a:gd name="connsiteX10" fmla="*/ 1046037 w 2682145"/>
              <a:gd name="connsiteY10" fmla="*/ 954107 h 954107"/>
              <a:gd name="connsiteX11" fmla="*/ 482786 w 2682145"/>
              <a:gd name="connsiteY11" fmla="*/ 954107 h 954107"/>
              <a:gd name="connsiteX12" fmla="*/ 0 w 2682145"/>
              <a:gd name="connsiteY12" fmla="*/ 954107 h 954107"/>
              <a:gd name="connsiteX13" fmla="*/ 0 w 2682145"/>
              <a:gd name="connsiteY13" fmla="*/ 457971 h 954107"/>
              <a:gd name="connsiteX14" fmla="*/ 0 w 2682145"/>
              <a:gd name="connsiteY1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82145" h="954107" fill="none" extrusionOk="0">
                <a:moveTo>
                  <a:pt x="0" y="0"/>
                </a:moveTo>
                <a:cubicBezTo>
                  <a:pt x="113610" y="-28004"/>
                  <a:pt x="326992" y="31296"/>
                  <a:pt x="482786" y="0"/>
                </a:cubicBezTo>
                <a:cubicBezTo>
                  <a:pt x="638580" y="-31296"/>
                  <a:pt x="802314" y="57462"/>
                  <a:pt x="1019215" y="0"/>
                </a:cubicBezTo>
                <a:cubicBezTo>
                  <a:pt x="1236116" y="-57462"/>
                  <a:pt x="1436217" y="31659"/>
                  <a:pt x="1609287" y="0"/>
                </a:cubicBezTo>
                <a:cubicBezTo>
                  <a:pt x="1782357" y="-31659"/>
                  <a:pt x="1874465" y="53632"/>
                  <a:pt x="2065252" y="0"/>
                </a:cubicBezTo>
                <a:cubicBezTo>
                  <a:pt x="2256040" y="-53632"/>
                  <a:pt x="2407871" y="10964"/>
                  <a:pt x="2682145" y="0"/>
                </a:cubicBezTo>
                <a:cubicBezTo>
                  <a:pt x="2695669" y="95043"/>
                  <a:pt x="2681984" y="262047"/>
                  <a:pt x="2682145" y="467512"/>
                </a:cubicBezTo>
                <a:cubicBezTo>
                  <a:pt x="2682306" y="672977"/>
                  <a:pt x="2627331" y="850029"/>
                  <a:pt x="2682145" y="954107"/>
                </a:cubicBezTo>
                <a:cubicBezTo>
                  <a:pt x="2496890" y="974989"/>
                  <a:pt x="2368203" y="943629"/>
                  <a:pt x="2172537" y="954107"/>
                </a:cubicBezTo>
                <a:cubicBezTo>
                  <a:pt x="1976871" y="964585"/>
                  <a:pt x="1800700" y="950975"/>
                  <a:pt x="1582466" y="954107"/>
                </a:cubicBezTo>
                <a:cubicBezTo>
                  <a:pt x="1364232" y="957239"/>
                  <a:pt x="1310615" y="909000"/>
                  <a:pt x="1046037" y="954107"/>
                </a:cubicBezTo>
                <a:cubicBezTo>
                  <a:pt x="781459" y="999214"/>
                  <a:pt x="612778" y="927042"/>
                  <a:pt x="482786" y="954107"/>
                </a:cubicBezTo>
                <a:cubicBezTo>
                  <a:pt x="352794" y="981172"/>
                  <a:pt x="150862" y="950727"/>
                  <a:pt x="0" y="954107"/>
                </a:cubicBezTo>
                <a:cubicBezTo>
                  <a:pt x="-16683" y="781529"/>
                  <a:pt x="46138" y="575485"/>
                  <a:pt x="0" y="457971"/>
                </a:cubicBezTo>
                <a:cubicBezTo>
                  <a:pt x="-46138" y="340457"/>
                  <a:pt x="41348" y="136014"/>
                  <a:pt x="0" y="0"/>
                </a:cubicBezTo>
                <a:close/>
              </a:path>
              <a:path w="2682145" h="954107" stroke="0" extrusionOk="0">
                <a:moveTo>
                  <a:pt x="0" y="0"/>
                </a:moveTo>
                <a:cubicBezTo>
                  <a:pt x="183630" y="-17400"/>
                  <a:pt x="341464" y="13073"/>
                  <a:pt x="563250" y="0"/>
                </a:cubicBezTo>
                <a:cubicBezTo>
                  <a:pt x="785036" y="-13073"/>
                  <a:pt x="890620" y="34945"/>
                  <a:pt x="1046037" y="0"/>
                </a:cubicBezTo>
                <a:cubicBezTo>
                  <a:pt x="1201454" y="-34945"/>
                  <a:pt x="1321960" y="41674"/>
                  <a:pt x="1502001" y="0"/>
                </a:cubicBezTo>
                <a:cubicBezTo>
                  <a:pt x="1682042" y="-41674"/>
                  <a:pt x="1827943" y="28527"/>
                  <a:pt x="1957966" y="0"/>
                </a:cubicBezTo>
                <a:cubicBezTo>
                  <a:pt x="2087990" y="-28527"/>
                  <a:pt x="2369290" y="26940"/>
                  <a:pt x="2682145" y="0"/>
                </a:cubicBezTo>
                <a:cubicBezTo>
                  <a:pt x="2722459" y="109440"/>
                  <a:pt x="2672792" y="305183"/>
                  <a:pt x="2682145" y="467512"/>
                </a:cubicBezTo>
                <a:cubicBezTo>
                  <a:pt x="2691498" y="629841"/>
                  <a:pt x="2664749" y="848229"/>
                  <a:pt x="2682145" y="954107"/>
                </a:cubicBezTo>
                <a:cubicBezTo>
                  <a:pt x="2498657" y="1008779"/>
                  <a:pt x="2410721" y="919322"/>
                  <a:pt x="2226180" y="954107"/>
                </a:cubicBezTo>
                <a:cubicBezTo>
                  <a:pt x="2041639" y="988892"/>
                  <a:pt x="1846131" y="941314"/>
                  <a:pt x="1662930" y="954107"/>
                </a:cubicBezTo>
                <a:cubicBezTo>
                  <a:pt x="1479729" y="966900"/>
                  <a:pt x="1248902" y="918404"/>
                  <a:pt x="1126501" y="954107"/>
                </a:cubicBezTo>
                <a:cubicBezTo>
                  <a:pt x="1004100" y="989810"/>
                  <a:pt x="762397" y="936975"/>
                  <a:pt x="590072" y="954107"/>
                </a:cubicBezTo>
                <a:cubicBezTo>
                  <a:pt x="417747" y="971239"/>
                  <a:pt x="259938" y="951222"/>
                  <a:pt x="0" y="954107"/>
                </a:cubicBezTo>
                <a:cubicBezTo>
                  <a:pt x="-42239" y="862432"/>
                  <a:pt x="16866" y="625925"/>
                  <a:pt x="0" y="496136"/>
                </a:cubicBezTo>
                <a:cubicBezTo>
                  <a:pt x="-16866" y="366347"/>
                  <a:pt x="496" y="228032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054978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/>
              <a:t>434 MUNICÍPIOS</a:t>
            </a:r>
          </a:p>
          <a:p>
            <a:pPr algn="ctr"/>
            <a:r>
              <a:rPr lang="pt-BR" sz="2800" dirty="0"/>
              <a:t> </a:t>
            </a:r>
            <a:r>
              <a:rPr lang="pt-BR" sz="2400" dirty="0"/>
              <a:t>ATÉ 13 DE OUT</a:t>
            </a:r>
            <a:endParaRPr lang="pt-BR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2A2510-8B35-B72D-1234-9B1344C3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977" y="494267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pt-BR" sz="3200" dirty="0">
                <a:solidFill>
                  <a:srgbClr val="C00000"/>
                </a:solidFill>
              </a:rPr>
              <a:t>Utilize as instruções de preenchimento nas capacitações.</a:t>
            </a:r>
            <a:br>
              <a:rPr lang="pt-BR" sz="3200" dirty="0">
                <a:solidFill>
                  <a:srgbClr val="C00000"/>
                </a:solidFill>
              </a:rPr>
            </a:br>
            <a:r>
              <a:rPr lang="pt-BR" sz="3200" dirty="0">
                <a:solidFill>
                  <a:srgbClr val="C00000"/>
                </a:solidFill>
              </a:rPr>
              <a:t> São três diferentes instrucionais.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BB397A3-690A-6B29-181E-29CD8ABFD216}"/>
              </a:ext>
            </a:extLst>
          </p:cNvPr>
          <p:cNvSpPr txBox="1"/>
          <p:nvPr/>
        </p:nvSpPr>
        <p:spPr>
          <a:xfrm>
            <a:off x="407368" y="1975896"/>
            <a:ext cx="116647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highlight>
                  <a:srgbClr val="FFFF00"/>
                </a:highlight>
              </a:rPr>
              <a:t>Guia GERAL </a:t>
            </a:r>
            <a:r>
              <a:rPr lang="pt-BR" sz="2400" b="1" dirty="0"/>
              <a:t>: Consulte o documento com instruções</a:t>
            </a:r>
          </a:p>
          <a:p>
            <a:r>
              <a:rPr lang="pt-BR" sz="2400" b="1" dirty="0"/>
              <a:t> de utilização dos instrumentos.</a:t>
            </a:r>
          </a:p>
          <a:p>
            <a:endParaRPr lang="pt-BR" sz="2400" b="1" dirty="0"/>
          </a:p>
          <a:p>
            <a:r>
              <a:rPr lang="pt-BR" sz="2400" b="1" dirty="0"/>
              <a:t>Capacite profissionais para o preenchimento da </a:t>
            </a:r>
          </a:p>
          <a:p>
            <a:r>
              <a:rPr lang="pt-BR" sz="2400" b="1" dirty="0">
                <a:highlight>
                  <a:srgbClr val="FF5B5B"/>
                </a:highlight>
              </a:rPr>
              <a:t>Ficha de atendimento</a:t>
            </a:r>
            <a:r>
              <a:rPr lang="pt-BR" sz="2400" b="1" dirty="0"/>
              <a:t> utilizando o documento : </a:t>
            </a:r>
          </a:p>
          <a:p>
            <a:r>
              <a:rPr lang="pt-BR" sz="2400" b="1" dirty="0"/>
              <a:t>Instruções para preenchimento da ficha.</a:t>
            </a:r>
          </a:p>
          <a:p>
            <a:endParaRPr lang="pt-BR" sz="2400" b="1" dirty="0"/>
          </a:p>
          <a:p>
            <a:r>
              <a:rPr lang="pt-BR" sz="2400" b="1" dirty="0"/>
              <a:t>Capacite profissionais para preenchimento do </a:t>
            </a:r>
          </a:p>
          <a:p>
            <a:r>
              <a:rPr lang="pt-BR" sz="2400" b="1" dirty="0">
                <a:highlight>
                  <a:srgbClr val="00FF00"/>
                </a:highlight>
              </a:rPr>
              <a:t>formulário de monitoramento dos casos reagentes</a:t>
            </a:r>
          </a:p>
          <a:p>
            <a:r>
              <a:rPr lang="pt-BR" sz="2400" b="1" dirty="0"/>
              <a:t> utilizando o documento com instruções de</a:t>
            </a:r>
          </a:p>
          <a:p>
            <a:r>
              <a:rPr lang="pt-BR" sz="2400" b="1" dirty="0"/>
              <a:t> preenchimento.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548B8A9-6B8F-4A21-F6A3-3B870D9B3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548" y="1982210"/>
            <a:ext cx="4414084" cy="824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F93CD6E-DE14-788A-ABD8-1251CBD64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2345" y="3383189"/>
            <a:ext cx="4624857" cy="1083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0653344-FF72-3A26-5F50-E817C56A1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2345" y="5376785"/>
            <a:ext cx="4754571" cy="949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8500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AFB41-30FF-1B02-24DA-94FDB5024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67" y="353540"/>
            <a:ext cx="10972800" cy="114300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C00000"/>
                </a:solidFill>
              </a:rPr>
              <a:t>Formulários de monitoramento da campanha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A3AFE6-B736-A8BD-0538-D6D87EE35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630416" cy="4525963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ONDE ESTÃO DISPONÍVEIS ?</a:t>
            </a:r>
          </a:p>
          <a:p>
            <a:r>
              <a:rPr lang="pt-BR" sz="2000" dirty="0">
                <a:hlinkClick r:id="rId2"/>
              </a:rPr>
              <a:t>https://www.saude.sp.gov.br/centro-de-referencia-e-treinamento-dstaids-sp</a:t>
            </a:r>
            <a:endParaRPr lang="pt-BR" sz="4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9E4B1E4-02ED-A6DB-1FE6-95DDA3C58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51" y="2866478"/>
            <a:ext cx="5458316" cy="325968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9DDC578-57FB-CD1B-6D2E-948CD53FA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3454" y="1903530"/>
            <a:ext cx="4392488" cy="4941168"/>
          </a:xfrm>
          <a:prstGeom prst="rect">
            <a:avLst/>
          </a:prstGeom>
        </p:spPr>
      </p:pic>
      <p:sp>
        <p:nvSpPr>
          <p:cNvPr id="8" name="Seta: Dobrada 7">
            <a:extLst>
              <a:ext uri="{FF2B5EF4-FFF2-40B4-BE49-F238E27FC236}">
                <a16:creationId xmlns:a16="http://schemas.microsoft.com/office/drawing/2014/main" id="{0A7139E5-F4C1-17E2-08AB-97F534D922EA}"/>
              </a:ext>
            </a:extLst>
          </p:cNvPr>
          <p:cNvSpPr/>
          <p:nvPr/>
        </p:nvSpPr>
        <p:spPr>
          <a:xfrm flipV="1">
            <a:off x="1631504" y="4823458"/>
            <a:ext cx="5328592" cy="981806"/>
          </a:xfrm>
          <a:prstGeom prst="bentArrow">
            <a:avLst>
              <a:gd name="adj1" fmla="val 25000"/>
              <a:gd name="adj2" fmla="val 35621"/>
              <a:gd name="adj3" fmla="val 50000"/>
              <a:gd name="adj4" fmla="val 56822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79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6"/>
          <p:cNvSpPr txBox="1">
            <a:spLocks noGrp="1"/>
          </p:cNvSpPr>
          <p:nvPr>
            <p:ph type="title"/>
          </p:nvPr>
        </p:nvSpPr>
        <p:spPr>
          <a:xfrm>
            <a:off x="1991544" y="33265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pt-BR" sz="384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Preparação</a:t>
            </a:r>
            <a:endParaRPr/>
          </a:p>
        </p:txBody>
      </p:sp>
      <p:sp>
        <p:nvSpPr>
          <p:cNvPr id="412" name="Google Shape;412;p56"/>
          <p:cNvSpPr txBox="1">
            <a:spLocks noGrp="1"/>
          </p:cNvSpPr>
          <p:nvPr>
            <p:ph sz="half" idx="1"/>
          </p:nvPr>
        </p:nvSpPr>
        <p:spPr>
          <a:xfrm>
            <a:off x="2135561" y="1556793"/>
            <a:ext cx="8352928" cy="44640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548640" indent="-48768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pt-BR" sz="2400" b="1">
                <a:solidFill>
                  <a:srgbClr val="740000"/>
                </a:solidFill>
                <a:latin typeface="Arial"/>
                <a:ea typeface="Arial"/>
                <a:cs typeface="Arial"/>
                <a:sym typeface="Arial"/>
              </a:rPr>
              <a:t>Definir um responsável </a:t>
            </a:r>
            <a:r>
              <a:rPr lang="pt-BR" sz="2400" b="1">
                <a:latin typeface="Arial"/>
                <a:ea typeface="Arial"/>
                <a:cs typeface="Arial"/>
                <a:sym typeface="Arial"/>
              </a:rPr>
              <a:t>pela campanha no município</a:t>
            </a:r>
            <a:endParaRPr/>
          </a:p>
          <a:p>
            <a:pPr marL="548640" indent="-48768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pt-BR" sz="2400" b="1">
                <a:solidFill>
                  <a:srgbClr val="740000"/>
                </a:solidFill>
                <a:latin typeface="Arial"/>
                <a:ea typeface="Arial"/>
                <a:cs typeface="Arial"/>
                <a:sym typeface="Arial"/>
              </a:rPr>
              <a:t>Articulação </a:t>
            </a:r>
            <a:r>
              <a:rPr lang="pt-BR" sz="2400" b="1">
                <a:latin typeface="Arial"/>
                <a:ea typeface="Arial"/>
                <a:cs typeface="Arial"/>
                <a:sym typeface="Arial"/>
              </a:rPr>
              <a:t>com a rede e definição de locais de realização da Campanha.</a:t>
            </a:r>
            <a:endParaRPr/>
          </a:p>
          <a:p>
            <a:pPr marL="548640" indent="-48768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pt-BR" sz="2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Preparação das unidades </a:t>
            </a:r>
            <a:r>
              <a:rPr lang="pt-BR" sz="2400" b="1">
                <a:latin typeface="Arial"/>
                <a:ea typeface="Arial"/>
                <a:cs typeface="Arial"/>
                <a:sym typeface="Arial"/>
              </a:rPr>
              <a:t>de saúde participantes:</a:t>
            </a:r>
            <a:endParaRPr/>
          </a:p>
          <a:p>
            <a:pPr marL="1097280" lvl="1" indent="-457200">
              <a:lnSpc>
                <a:spcPct val="120000"/>
              </a:lnSpc>
              <a:spcBef>
                <a:spcPts val="0"/>
              </a:spcBef>
              <a:buSzPts val="2400"/>
              <a:buChar char="–"/>
            </a:pPr>
            <a:r>
              <a:rPr lang="pt-BR" sz="2000" b="1">
                <a:latin typeface="Arial"/>
                <a:ea typeface="Arial"/>
                <a:cs typeface="Arial"/>
                <a:sym typeface="Arial"/>
              </a:rPr>
              <a:t>Ficha de atendimento; </a:t>
            </a:r>
            <a:r>
              <a:rPr lang="pt-BR" sz="2000" b="1"/>
              <a:t>Formulário de monitoramento;</a:t>
            </a:r>
            <a:r>
              <a:rPr lang="pt-BR" sz="2000" b="1">
                <a:latin typeface="Arial"/>
                <a:ea typeface="Arial"/>
                <a:cs typeface="Arial"/>
                <a:sym typeface="Arial"/>
              </a:rPr>
              <a:t> Formulário de monitoramento de casos reagentes</a:t>
            </a:r>
            <a:endParaRPr/>
          </a:p>
          <a:p>
            <a:pPr marL="1097280" lvl="1" indent="-457200">
              <a:lnSpc>
                <a:spcPct val="120000"/>
              </a:lnSpc>
              <a:spcBef>
                <a:spcPts val="0"/>
              </a:spcBef>
              <a:buSzPts val="2400"/>
              <a:buChar char="–"/>
            </a:pPr>
            <a:r>
              <a:rPr lang="pt-BR" sz="2000" b="1">
                <a:latin typeface="Arial"/>
                <a:ea typeface="Arial"/>
                <a:cs typeface="Arial"/>
                <a:sym typeface="Arial"/>
              </a:rPr>
              <a:t>Definição de vinculadores nas unidades</a:t>
            </a:r>
            <a:endParaRPr/>
          </a:p>
          <a:p>
            <a:pPr marL="548640" indent="-48768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pt-BR" sz="2400" b="1">
                <a:solidFill>
                  <a:srgbClr val="740000"/>
                </a:solidFill>
                <a:latin typeface="Arial"/>
                <a:ea typeface="Arial"/>
                <a:cs typeface="Arial"/>
                <a:sym typeface="Arial"/>
              </a:rPr>
              <a:t>Planejamento e preparação </a:t>
            </a:r>
            <a:r>
              <a:rPr lang="pt-BR" sz="2400" b="1">
                <a:latin typeface="Arial"/>
                <a:ea typeface="Arial"/>
                <a:cs typeface="Arial"/>
                <a:sym typeface="Arial"/>
              </a:rPr>
              <a:t>das ações extramuros e nas unidades de saúde. </a:t>
            </a:r>
            <a:endParaRPr/>
          </a:p>
          <a:p>
            <a:pPr marL="548640" indent="-48768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pt-BR" sz="2400" b="1">
                <a:solidFill>
                  <a:srgbClr val="740000"/>
                </a:solidFill>
                <a:latin typeface="Arial"/>
                <a:ea typeface="Arial"/>
                <a:cs typeface="Arial"/>
                <a:sym typeface="Arial"/>
              </a:rPr>
              <a:t>Planejamento e realização </a:t>
            </a:r>
            <a:r>
              <a:rPr lang="pt-BR" sz="2400" b="1">
                <a:latin typeface="Arial"/>
                <a:ea typeface="Arial"/>
                <a:cs typeface="Arial"/>
                <a:sym typeface="Arial"/>
              </a:rPr>
              <a:t>de ações de divulgação.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3"/>
          <p:cNvSpPr/>
          <p:nvPr/>
        </p:nvSpPr>
        <p:spPr>
          <a:xfrm>
            <a:off x="2238854" y="468046"/>
            <a:ext cx="7452828" cy="97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ctr"/>
            <a:r>
              <a:rPr lang="pt-BR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Materiais para campanha 2024</a:t>
            </a:r>
            <a:endParaRPr sz="2160" dirty="0"/>
          </a:p>
          <a:p>
            <a:pPr algn="ctr"/>
            <a:r>
              <a:rPr lang="pt-BR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Ações Extramuros </a:t>
            </a:r>
            <a:endParaRPr sz="2160" dirty="0"/>
          </a:p>
        </p:txBody>
      </p:sp>
      <p:sp>
        <p:nvSpPr>
          <p:cNvPr id="390" name="Google Shape;390;p53"/>
          <p:cNvSpPr txBox="1"/>
          <p:nvPr/>
        </p:nvSpPr>
        <p:spPr>
          <a:xfrm>
            <a:off x="5003198" y="1969001"/>
            <a:ext cx="2568716" cy="1572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ctr"/>
            <a:r>
              <a:rPr lang="pt-BR" sz="19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Bonés</a:t>
            </a:r>
            <a:endParaRPr sz="2160" dirty="0"/>
          </a:p>
          <a:p>
            <a:pPr algn="ctr"/>
            <a:r>
              <a:rPr lang="pt-BR" sz="19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Bolsas Térmicas</a:t>
            </a:r>
            <a:endParaRPr sz="2160" dirty="0"/>
          </a:p>
          <a:p>
            <a:pPr algn="ctr"/>
            <a:r>
              <a:rPr lang="pt-BR" sz="19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Mochilas-saco</a:t>
            </a:r>
            <a:endParaRPr sz="2160" dirty="0"/>
          </a:p>
          <a:p>
            <a:pPr algn="ctr"/>
            <a:r>
              <a:rPr lang="pt-BR" sz="19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Jalecos</a:t>
            </a:r>
            <a:endParaRPr sz="2160" dirty="0"/>
          </a:p>
          <a:p>
            <a:pPr algn="ctr"/>
            <a:r>
              <a:rPr lang="pt-BR" sz="19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Sacolas</a:t>
            </a:r>
            <a:endParaRPr sz="2160" dirty="0"/>
          </a:p>
        </p:txBody>
      </p:sp>
      <p:pic>
        <p:nvPicPr>
          <p:cNvPr id="391" name="Google Shape;391;p53"/>
          <p:cNvPicPr preferRelativeResize="0"/>
          <p:nvPr/>
        </p:nvPicPr>
        <p:blipFill rotWithShape="1">
          <a:blip r:embed="rId3">
            <a:alphaModFix/>
          </a:blip>
          <a:srcRect t="50000"/>
          <a:stretch/>
        </p:blipFill>
        <p:spPr>
          <a:xfrm>
            <a:off x="695400" y="4202626"/>
            <a:ext cx="4104456" cy="223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3"/>
          <p:cNvPicPr preferRelativeResize="0"/>
          <p:nvPr/>
        </p:nvPicPr>
        <p:blipFill rotWithShape="1">
          <a:blip r:embed="rId4">
            <a:alphaModFix/>
          </a:blip>
          <a:srcRect t="32880" b="30198"/>
          <a:stretch/>
        </p:blipFill>
        <p:spPr>
          <a:xfrm>
            <a:off x="9625817" y="1524341"/>
            <a:ext cx="1437310" cy="127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3"/>
          <p:cNvPicPr preferRelativeResize="0"/>
          <p:nvPr/>
        </p:nvPicPr>
        <p:blipFill rotWithShape="1">
          <a:blip r:embed="rId5">
            <a:alphaModFix/>
          </a:blip>
          <a:srcRect r="50000"/>
          <a:stretch/>
        </p:blipFill>
        <p:spPr>
          <a:xfrm>
            <a:off x="8832304" y="2755346"/>
            <a:ext cx="3024336" cy="368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3"/>
          <p:cNvPicPr preferRelativeResize="0"/>
          <p:nvPr/>
        </p:nvPicPr>
        <p:blipFill rotWithShape="1">
          <a:blip r:embed="rId6">
            <a:alphaModFix/>
          </a:blip>
          <a:srcRect l="9614"/>
          <a:stretch/>
        </p:blipFill>
        <p:spPr>
          <a:xfrm>
            <a:off x="6287556" y="4178545"/>
            <a:ext cx="2032190" cy="222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3"/>
          <p:cNvPicPr preferRelativeResize="0"/>
          <p:nvPr/>
        </p:nvPicPr>
        <p:blipFill rotWithShape="1">
          <a:blip r:embed="rId7">
            <a:alphaModFix/>
          </a:blip>
          <a:srcRect b="49680"/>
          <a:stretch/>
        </p:blipFill>
        <p:spPr>
          <a:xfrm>
            <a:off x="695400" y="1610142"/>
            <a:ext cx="2717368" cy="2331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"/>
          <p:cNvSpPr txBox="1"/>
          <p:nvPr/>
        </p:nvSpPr>
        <p:spPr>
          <a:xfrm>
            <a:off x="2326704" y="62981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20" rIns="91440" bIns="45720" anchor="ctr" anchorCtr="0">
            <a:noAutofit/>
          </a:bodyPr>
          <a:lstStyle/>
          <a:p>
            <a:pPr algn="ctr"/>
            <a:r>
              <a:rPr lang="pt-BR" sz="288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Onde realizar ações de testagem?</a:t>
            </a:r>
            <a:endParaRPr sz="2160"/>
          </a:p>
        </p:txBody>
      </p:sp>
      <p:sp>
        <p:nvSpPr>
          <p:cNvPr id="362" name="Google Shape;362;p49"/>
          <p:cNvSpPr txBox="1">
            <a:spLocks noGrp="1"/>
          </p:cNvSpPr>
          <p:nvPr>
            <p:ph type="body" idx="1"/>
          </p:nvPr>
        </p:nvSpPr>
        <p:spPr>
          <a:xfrm>
            <a:off x="1544310" y="1448790"/>
            <a:ext cx="9400680" cy="53380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450832" indent="-450832">
              <a:spcBef>
                <a:spcPts val="0"/>
              </a:spcBef>
            </a:pPr>
            <a:r>
              <a:rPr lang="pt-BR" sz="2880" b="1">
                <a:latin typeface="Calibri"/>
                <a:ea typeface="Calibri"/>
                <a:cs typeface="Calibri"/>
                <a:sym typeface="Calibri"/>
              </a:rPr>
              <a:t>Ações extramuros em locais de concentração de populações mais vulneráveis</a:t>
            </a:r>
            <a:endParaRPr/>
          </a:p>
          <a:p>
            <a:pPr marL="450832" indent="-450832">
              <a:spcBef>
                <a:spcPts val="0"/>
              </a:spcBef>
            </a:pPr>
            <a:r>
              <a:rPr lang="pt-BR" sz="2880" b="1">
                <a:latin typeface="Calibri"/>
                <a:ea typeface="Calibri"/>
                <a:cs typeface="Calibri"/>
                <a:sym typeface="Calibri"/>
              </a:rPr>
              <a:t>Unidades de saúde localizadas em locais estratégicos e em horários alternativos</a:t>
            </a:r>
            <a:endParaRPr/>
          </a:p>
          <a:p>
            <a:pPr marL="450832" indent="-450832">
              <a:spcBef>
                <a:spcPts val="0"/>
              </a:spcBef>
            </a:pPr>
            <a:r>
              <a:rPr lang="pt-BR" sz="2880" b="1">
                <a:latin typeface="Calibri"/>
                <a:ea typeface="Calibri"/>
                <a:cs typeface="Calibri"/>
                <a:sym typeface="Calibri"/>
              </a:rPr>
              <a:t>Unidades especializadas em                                                       saúde do adolescente,                                             saúde mental</a:t>
            </a:r>
            <a:endParaRPr/>
          </a:p>
          <a:p>
            <a:pPr marL="450832" indent="-450832">
              <a:spcBef>
                <a:spcPts val="0"/>
              </a:spcBef>
            </a:pPr>
            <a:r>
              <a:rPr lang="pt-BR" sz="2880" b="1">
                <a:latin typeface="Calibri"/>
                <a:ea typeface="Calibri"/>
                <a:cs typeface="Calibri"/>
                <a:sym typeface="Calibri"/>
              </a:rPr>
              <a:t>Unidades da Secretaria de                                    Administração Penitenciária. </a:t>
            </a:r>
            <a:endParaRPr/>
          </a:p>
          <a:p>
            <a:pPr marL="450832" indent="-206992">
              <a:spcBef>
                <a:spcPts val="0"/>
              </a:spcBef>
              <a:buNone/>
            </a:pPr>
            <a:endParaRPr sz="288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6561" y="3538005"/>
            <a:ext cx="4035266" cy="269017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7"/>
          <p:cNvSpPr txBox="1">
            <a:spLocks noGrp="1"/>
          </p:cNvSpPr>
          <p:nvPr>
            <p:ph type="title"/>
          </p:nvPr>
        </p:nvSpPr>
        <p:spPr>
          <a:xfrm>
            <a:off x="1737380" y="59720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pt-BR" sz="3840" b="1">
                <a:solidFill>
                  <a:srgbClr val="C00000"/>
                </a:solidFill>
              </a:rPr>
              <a:t>Preparação – CAPACITAÇÕES para: </a:t>
            </a:r>
            <a:endParaRPr/>
          </a:p>
        </p:txBody>
      </p:sp>
      <p:sp>
        <p:nvSpPr>
          <p:cNvPr id="418" name="Google Shape;418;p57"/>
          <p:cNvSpPr txBox="1">
            <a:spLocks noGrp="1"/>
          </p:cNvSpPr>
          <p:nvPr>
            <p:ph sz="half" idx="1"/>
          </p:nvPr>
        </p:nvSpPr>
        <p:spPr>
          <a:xfrm>
            <a:off x="1196360" y="1081079"/>
            <a:ext cx="10713720" cy="46082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SzPts val="2800"/>
              <a:buNone/>
            </a:pPr>
            <a:r>
              <a:rPr lang="pt-BR" sz="2880" b="1">
                <a:solidFill>
                  <a:srgbClr val="74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1097280" lvl="1" indent="-4572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ts val="2400"/>
              <a:buFont typeface="Arial"/>
              <a:buChar char="•"/>
            </a:pP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Execução de TR de HIV, sífilis, hepatites B/C</a:t>
            </a:r>
            <a:endParaRPr/>
          </a:p>
          <a:p>
            <a:pPr marL="1097280" lvl="1" indent="-4572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ts val="2400"/>
              <a:buFont typeface="Arial"/>
              <a:buChar char="•"/>
            </a:pP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Atendimento individual das pessoas testadas e revelação diagnóstica</a:t>
            </a:r>
            <a:endParaRPr/>
          </a:p>
          <a:p>
            <a:pPr marL="1097280" lvl="1" indent="-4572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ts val="2400"/>
              <a:buFont typeface="Arial"/>
              <a:buChar char="•"/>
            </a:pP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Planejamento e realização das ações extramuros</a:t>
            </a:r>
            <a:endParaRPr/>
          </a:p>
          <a:p>
            <a:pPr marL="1097280" lvl="1" indent="-4572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ts val="2400"/>
              <a:buFont typeface="Arial"/>
              <a:buChar char="•"/>
            </a:pP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Preenchimento da ficha Fique </a:t>
            </a:r>
            <a:r>
              <a:rPr lang="pt-BR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Sabendo</a:t>
            </a:r>
            <a:endParaRPr/>
          </a:p>
          <a:p>
            <a:pPr marL="1097280" lvl="1" indent="-4572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ts val="2400"/>
              <a:buFont typeface="Arial"/>
              <a:buChar char="•"/>
            </a:pP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Preenchimento dos formulários de monitoramento da campanha</a:t>
            </a:r>
            <a:endParaRPr/>
          </a:p>
          <a:p>
            <a:pPr marL="1097280" lvl="1" indent="-4572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ts val="2400"/>
              <a:buFont typeface="Arial"/>
              <a:buChar char="•"/>
            </a:pP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Distribuição </a:t>
            </a:r>
            <a:r>
              <a:rPr lang="pt-BR" b="1" u="sng">
                <a:latin typeface="Calibri"/>
                <a:ea typeface="Calibri"/>
                <a:cs typeface="Calibri"/>
                <a:sym typeface="Calibri"/>
              </a:rPr>
              <a:t>orientada</a:t>
            </a: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 de autotestes de HIV</a:t>
            </a:r>
            <a:endParaRPr/>
          </a:p>
          <a:p>
            <a:pPr marL="1097280" lvl="1" indent="-4572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ts val="2400"/>
              <a:buFont typeface="Arial"/>
              <a:buChar char="•"/>
            </a:pP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Realização de autotestes em CABINE INDIVIDUAL</a:t>
            </a:r>
            <a:endParaRPr/>
          </a:p>
          <a:p>
            <a:pPr marL="1097280" lvl="1" indent="-27432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ts val="2400"/>
              <a:buNone/>
            </a:pP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548640" indent="-27432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ts val="2800"/>
              <a:buNone/>
            </a:pPr>
            <a:endParaRPr sz="2880" b="1">
              <a:latin typeface="Calibri"/>
              <a:ea typeface="Calibri"/>
              <a:cs typeface="Calibri"/>
              <a:sym typeface="Calibri"/>
            </a:endParaRPr>
          </a:p>
          <a:p>
            <a:pPr marL="548640" indent="-27432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ts val="2800"/>
              <a:buNone/>
            </a:pPr>
            <a:endParaRPr sz="2880" b="1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SzPts val="2800"/>
              <a:buNone/>
            </a:pPr>
            <a:endParaRPr sz="288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99" r="50907" b="41062"/>
          <a:stretch/>
        </p:blipFill>
        <p:spPr bwMode="auto">
          <a:xfrm>
            <a:off x="0" y="0"/>
            <a:ext cx="12192000" cy="384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491" y="3037887"/>
            <a:ext cx="11257186" cy="61042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pt-BR" sz="2735" b="1" dirty="0"/>
              <a:t>Curso </a:t>
            </a:r>
            <a:r>
              <a:rPr lang="pt-BR" sz="2735" b="1" dirty="0" err="1"/>
              <a:t>link:</a:t>
            </a:r>
            <a:r>
              <a:rPr lang="pt-BR" sz="2735" b="1" dirty="0" err="1">
                <a:hlinkClick r:id="rId4"/>
              </a:rPr>
              <a:t>https</a:t>
            </a:r>
            <a:r>
              <a:rPr lang="pt-BR" sz="2735" b="1" dirty="0">
                <a:hlinkClick r:id="rId4"/>
              </a:rPr>
              <a:t>://avasus.ufrn.br/local/</a:t>
            </a:r>
            <a:r>
              <a:rPr lang="pt-BR" sz="2735" b="1" dirty="0" err="1">
                <a:hlinkClick r:id="rId4"/>
              </a:rPr>
              <a:t>avasplugin</a:t>
            </a:r>
            <a:r>
              <a:rPr lang="pt-BR" sz="2735" b="1" dirty="0">
                <a:hlinkClick r:id="rId4"/>
              </a:rPr>
              <a:t>/cursos/</a:t>
            </a:r>
            <a:r>
              <a:rPr lang="pt-BR" sz="2735" b="1" dirty="0" err="1">
                <a:hlinkClick r:id="rId4"/>
              </a:rPr>
              <a:t>curso.php?id</a:t>
            </a:r>
            <a:r>
              <a:rPr lang="pt-BR" sz="2735" b="1" dirty="0">
                <a:hlinkClick r:id="rId4"/>
              </a:rPr>
              <a:t>=564</a:t>
            </a:r>
            <a:endParaRPr lang="pt-BR" sz="2735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9260" y="3732528"/>
            <a:ext cx="111981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Carga horária: 20 h</a:t>
            </a:r>
          </a:p>
          <a:p>
            <a:endParaRPr lang="pt-BR" sz="2000" dirty="0"/>
          </a:p>
          <a:p>
            <a:r>
              <a:rPr lang="pt-BR" sz="2000" dirty="0"/>
              <a:t>Objetivo Geral: Qualificar e/ou atualizar profissionais de saúde responsáveis pela gestão das estratégias para diagnóstico do HIV, da sífilis e das Hepatites virais e demais profissionais envolvidos na testagem rápida para IST.</a:t>
            </a:r>
          </a:p>
          <a:p>
            <a:endParaRPr lang="pt-BR" sz="2000" dirty="0"/>
          </a:p>
          <a:p>
            <a:r>
              <a:rPr lang="pt-BR" sz="2000" dirty="0"/>
              <a:t>Metodologia: </a:t>
            </a:r>
            <a:r>
              <a:rPr lang="pt-BR" sz="2000" dirty="0" err="1"/>
              <a:t>Educação</a:t>
            </a:r>
            <a:r>
              <a:rPr lang="pt-BR" sz="2000" dirty="0"/>
              <a:t> a </a:t>
            </a:r>
            <a:r>
              <a:rPr lang="pt-BR" sz="2000" dirty="0" err="1"/>
              <a:t>distância</a:t>
            </a:r>
            <a:r>
              <a:rPr lang="pt-BR" sz="2000" dirty="0"/>
              <a:t>, autoinstrucional, sendo mediado por material </a:t>
            </a:r>
            <a:r>
              <a:rPr lang="pt-BR" sz="2000" dirty="0" err="1"/>
              <a:t>didático</a:t>
            </a:r>
            <a:r>
              <a:rPr lang="pt-BR" sz="2000" dirty="0"/>
              <a:t> e por atividades de </a:t>
            </a:r>
            <a:r>
              <a:rPr lang="pt-BR" sz="2000" dirty="0" err="1"/>
              <a:t>correção</a:t>
            </a:r>
            <a:r>
              <a:rPr lang="pt-BR" sz="2000" dirty="0"/>
              <a:t> automatizada com feedback aos participantes do curso.</a:t>
            </a:r>
          </a:p>
        </p:txBody>
      </p:sp>
    </p:spTree>
    <p:extLst>
      <p:ext uri="{BB962C8B-B14F-4D97-AF65-F5344CB8AC3E}">
        <p14:creationId xmlns:p14="http://schemas.microsoft.com/office/powerpoint/2010/main" val="646655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2" r="50238" b="5404"/>
          <a:stretch/>
        </p:blipFill>
        <p:spPr bwMode="auto">
          <a:xfrm>
            <a:off x="1" y="1"/>
            <a:ext cx="12192000" cy="444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57089" y="4443140"/>
            <a:ext cx="7111306" cy="3628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758" b="1" dirty="0"/>
              <a:t>Curso LINK: </a:t>
            </a:r>
            <a:r>
              <a:rPr lang="pt-BR" sz="1758" b="1" dirty="0">
                <a:hlinkClick r:id="rId4"/>
              </a:rPr>
              <a:t>https://campusvirtual.fiocruz.br/portal/?q=node/66775</a:t>
            </a:r>
            <a:endParaRPr lang="pt-BR" sz="1758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341860" y="5027891"/>
            <a:ext cx="11555419" cy="11723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344" dirty="0"/>
              <a:t>curso um curso </a:t>
            </a:r>
            <a:r>
              <a:rPr lang="pt-BR" sz="2344" dirty="0" err="1"/>
              <a:t>autoinstrucional</a:t>
            </a:r>
            <a:r>
              <a:rPr lang="pt-BR" sz="2344" dirty="0"/>
              <a:t> com objetivo de orientar e sensibilizar os responsáveis pelo teste rápido (TR) sobre os procedimentos pré-teste, durante a testagem e pós-teste. </a:t>
            </a:r>
          </a:p>
          <a:p>
            <a:pPr algn="ctr"/>
            <a:r>
              <a:rPr lang="pt-BR" sz="2344" b="1" dirty="0"/>
              <a:t>15 horas (com certificado)</a:t>
            </a:r>
          </a:p>
        </p:txBody>
      </p:sp>
    </p:spTree>
    <p:extLst>
      <p:ext uri="{BB962C8B-B14F-4D97-AF65-F5344CB8AC3E}">
        <p14:creationId xmlns:p14="http://schemas.microsoft.com/office/powerpoint/2010/main" val="1385237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F8C950-231B-EE80-B4D1-B3A423BAC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12192000" cy="1406230"/>
          </a:xfrm>
          <a:solidFill>
            <a:schemeClr val="bg1"/>
          </a:solidFill>
        </p:spPr>
        <p:txBody>
          <a:bodyPr>
            <a:noAutofit/>
          </a:bodyPr>
          <a:lstStyle/>
          <a:p>
            <a:br>
              <a:rPr lang="pt-BR" sz="3200" b="1" dirty="0"/>
            </a:br>
            <a:br>
              <a:rPr lang="pt-BR" sz="3200" b="1" dirty="0"/>
            </a:br>
            <a:r>
              <a:rPr lang="pt-BR" sz="3200" b="1" dirty="0"/>
              <a:t>Preparo para a Campanha</a:t>
            </a:r>
            <a:br>
              <a:rPr lang="pt-BR" sz="3200" b="1" dirty="0"/>
            </a:br>
            <a:r>
              <a:rPr lang="pt-BR" sz="3200" b="1" dirty="0"/>
              <a:t>Oportunidade de atualização de TODOS OS EXECUTORES DE TR </a:t>
            </a:r>
            <a:br>
              <a:rPr lang="pt-BR" sz="3200" b="1" dirty="0"/>
            </a:br>
            <a:br>
              <a:rPr lang="pt-BR" sz="3200" b="1" dirty="0"/>
            </a:br>
            <a:endParaRPr lang="pt-BR" sz="3200" b="1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B7A5392-7A8D-21FF-0750-10BA155173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3432" y="4244475"/>
            <a:ext cx="4088656" cy="2299869"/>
          </a:xfrm>
          <a:prstGeom prst="rect">
            <a:avLst/>
          </a:prstGeom>
        </p:spPr>
      </p:pic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057F19F8-1AC8-EDD2-36BD-A9021881D9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19910" y="4244474"/>
            <a:ext cx="4088658" cy="22998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8913C5C-11FE-909E-C447-DFE8D2B02C71}"/>
              </a:ext>
            </a:extLst>
          </p:cNvPr>
          <p:cNvSpPr txBox="1"/>
          <p:nvPr/>
        </p:nvSpPr>
        <p:spPr>
          <a:xfrm>
            <a:off x="378042" y="1709525"/>
            <a:ext cx="11435916" cy="249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52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pt-BR" sz="2100" dirty="0"/>
              <a:t>Estes dois cursos EAD são OBRIGATÓRIOS para todos os NOVOS executores de TR no ESP</a:t>
            </a:r>
          </a:p>
          <a:p>
            <a:pPr marL="342900" indent="-342900">
              <a:lnSpc>
                <a:spcPts val="252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pt-BR" sz="2100" dirty="0"/>
              <a:t>Eles devem ser realizados e seus CERTIFICADOS entregues comprovando sua realização: uma via na unid. onde trabalha, uma via entregue os responsáveis pela capacitação de executores em TR do estado - MULTIPLICADORES + GVE</a:t>
            </a:r>
          </a:p>
          <a:p>
            <a:pPr marL="342900" indent="-342900">
              <a:lnSpc>
                <a:spcPts val="252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pt-BR" sz="2100" b="1" dirty="0">
                <a:highlight>
                  <a:srgbClr val="FFFF00"/>
                </a:highlight>
              </a:rPr>
              <a:t>Recomendamos que os executores de TR dos municípios que atuam na rede pública realizem estes cursos como parte da Educação Continuada necessária à manutenção e busca de aprimoramento da qualidade na oferta dos exames</a:t>
            </a:r>
          </a:p>
        </p:txBody>
      </p:sp>
    </p:spTree>
    <p:extLst>
      <p:ext uri="{BB962C8B-B14F-4D97-AF65-F5344CB8AC3E}">
        <p14:creationId xmlns:p14="http://schemas.microsoft.com/office/powerpoint/2010/main" val="1175018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256" y="2420888"/>
            <a:ext cx="5957488" cy="413388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169" name="Google Shape;169;p3"/>
          <p:cNvSpPr txBox="1">
            <a:spLocks noGrp="1"/>
          </p:cNvSpPr>
          <p:nvPr>
            <p:ph type="ctrTitle"/>
          </p:nvPr>
        </p:nvSpPr>
        <p:spPr>
          <a:xfrm>
            <a:off x="609599" y="567661"/>
            <a:ext cx="10972800" cy="15368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000"/>
            </a:pPr>
            <a:endParaRPr sz="2880" b="1" dirty="0">
              <a:solidFill>
                <a:srgbClr val="0F243E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000"/>
            </a:pPr>
            <a:endParaRPr sz="2880" b="1" dirty="0">
              <a:solidFill>
                <a:srgbClr val="0F243E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000"/>
            </a:pPr>
            <a:endParaRPr sz="2880" b="1" dirty="0">
              <a:solidFill>
                <a:srgbClr val="0F243E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000"/>
            </a:pPr>
            <a:endParaRPr sz="2880" b="1" dirty="0">
              <a:solidFill>
                <a:srgbClr val="0F243E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pt-BR" sz="3360" b="1" dirty="0">
                <a:solidFill>
                  <a:srgbClr val="0F243E"/>
                </a:solidFill>
              </a:rPr>
              <a:t>17ª Campanha Anual de Testagem do </a:t>
            </a:r>
            <a:r>
              <a:rPr lang="pt-BR" sz="3600" b="1" dirty="0">
                <a:solidFill>
                  <a:srgbClr val="0F243E"/>
                </a:solidFill>
              </a:rPr>
              <a:t>HIV e da Sífilis </a:t>
            </a:r>
            <a:endParaRPr sz="3600" b="1" dirty="0">
              <a:solidFill>
                <a:srgbClr val="0F243E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pt-BR" sz="3360" b="1" dirty="0">
                <a:solidFill>
                  <a:srgbClr val="0F243E"/>
                </a:solidFill>
              </a:rPr>
              <a:t> Fique </a:t>
            </a:r>
            <a:r>
              <a:rPr lang="pt-BR" sz="3360" b="1" dirty="0">
                <a:solidFill>
                  <a:srgbClr val="FF0000"/>
                </a:solidFill>
              </a:rPr>
              <a:t>Sabendo</a:t>
            </a:r>
            <a:r>
              <a:rPr lang="pt-BR" sz="3360" b="1" dirty="0">
                <a:solidFill>
                  <a:srgbClr val="0F243E"/>
                </a:solidFill>
              </a:rPr>
              <a:t> 2024 </a:t>
            </a:r>
            <a:br>
              <a:rPr lang="pt-BR" sz="3360" b="1" dirty="0">
                <a:solidFill>
                  <a:srgbClr val="0F243E"/>
                </a:solidFill>
              </a:rPr>
            </a:br>
            <a:endParaRPr sz="3360" b="1" dirty="0">
              <a:solidFill>
                <a:srgbClr val="0F243E"/>
              </a:solidFill>
            </a:endParaRPr>
          </a:p>
        </p:txBody>
      </p:sp>
      <p:pic>
        <p:nvPicPr>
          <p:cNvPr id="2" name="Espaço Reservado para Conteúdo 3">
            <a:extLst>
              <a:ext uri="{FF2B5EF4-FFF2-40B4-BE49-F238E27FC236}">
                <a16:creationId xmlns:a16="http://schemas.microsoft.com/office/drawing/2014/main" id="{3267C8DB-1EDF-14CD-2B09-3938301D462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6" r="216" b="15618"/>
          <a:stretch/>
        </p:blipFill>
        <p:spPr>
          <a:xfrm>
            <a:off x="3215679" y="188640"/>
            <a:ext cx="5760640" cy="8309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F3097B-3A4B-0D62-2622-13A973AA9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270" y="500062"/>
            <a:ext cx="9567530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Conteúdo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E6ED3A-D61F-7217-433D-777B4D799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t-BR" dirty="0"/>
          </a:p>
          <a:p>
            <a:r>
              <a:rPr lang="pt-BR" dirty="0"/>
              <a:t>Módulo 1- Organização do processo de trabalho em testagem rápida para HIV, Hepatites Virais e Sífilis</a:t>
            </a:r>
          </a:p>
          <a:p>
            <a:endParaRPr lang="pt-BR" dirty="0"/>
          </a:p>
          <a:p>
            <a:r>
              <a:rPr lang="pt-BR" dirty="0"/>
              <a:t>Módulo 2: Qualidade da testagem rápida para HIV, Hepatites Virais e Sífilis</a:t>
            </a:r>
          </a:p>
          <a:p>
            <a:endParaRPr lang="pt-BR" dirty="0"/>
          </a:p>
          <a:p>
            <a:r>
              <a:rPr lang="pt-BR" dirty="0"/>
              <a:t>Módulo 3: Autoteste de HIV </a:t>
            </a:r>
          </a:p>
          <a:p>
            <a:endParaRPr lang="pt-BR" dirty="0"/>
          </a:p>
          <a:p>
            <a:r>
              <a:rPr lang="pt-BR" dirty="0"/>
              <a:t>Módulo 4: Focalização da testagem para HIV e priorização de testagem para Hepatites Virais e Sífilis</a:t>
            </a:r>
          </a:p>
          <a:p>
            <a:endParaRPr lang="pt-BR" dirty="0"/>
          </a:p>
          <a:p>
            <a:r>
              <a:rPr lang="pt-BR" dirty="0"/>
              <a:t>Módulo 5:  Ferramentas para gestão local de testagem rápida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5486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59CAE8A-9581-026C-D9D6-0F991111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04" y="1369496"/>
            <a:ext cx="10515600" cy="1129155"/>
          </a:xfrm>
        </p:spPr>
        <p:txBody>
          <a:bodyPr/>
          <a:lstStyle/>
          <a:p>
            <a:pPr algn="ctr"/>
            <a:r>
              <a:rPr lang="pt-BR" dirty="0"/>
              <a:t>EAD FIOCRUZ + EAD AVASUS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C460D01-5AA7-E2CA-A135-5716CFBA2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448" y="2204864"/>
            <a:ext cx="10515600" cy="3714756"/>
          </a:xfrm>
        </p:spPr>
        <p:txBody>
          <a:bodyPr>
            <a:noAutofit/>
          </a:bodyPr>
          <a:lstStyle/>
          <a:p>
            <a:pPr algn="ctr"/>
            <a:r>
              <a:rPr lang="pt-BR" sz="2800" dirty="0">
                <a:solidFill>
                  <a:schemeClr val="tx1"/>
                </a:solidFill>
              </a:rPr>
              <a:t>PRÉ-REQUISITO - TODOS OS PROFISSIONAIS DEVEM REALIZAR!</a:t>
            </a:r>
          </a:p>
          <a:p>
            <a:pPr algn="ctr"/>
            <a:endParaRPr lang="pt-BR" sz="2800" dirty="0">
              <a:solidFill>
                <a:schemeClr val="tx1"/>
              </a:solidFill>
            </a:endParaRPr>
          </a:p>
          <a:p>
            <a:pPr algn="ctr"/>
            <a:r>
              <a:rPr lang="pt-BR" sz="2800" dirty="0">
                <a:solidFill>
                  <a:schemeClr val="tx1"/>
                </a:solidFill>
              </a:rPr>
              <a:t>LINK AVASUS = </a:t>
            </a:r>
            <a:r>
              <a:rPr lang="pt-BR" sz="28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https://avasus.ufrn.br/local/avasplugin/cursos/curso.php?id=564​</a:t>
            </a:r>
            <a:endParaRPr lang="pt-BR" sz="2800" dirty="0">
              <a:solidFill>
                <a:srgbClr val="0070C0"/>
              </a:solidFill>
            </a:endParaRPr>
          </a:p>
          <a:p>
            <a:pPr algn="ctr"/>
            <a:endParaRPr lang="pt-BR" sz="2800" dirty="0">
              <a:solidFill>
                <a:schemeClr val="tx1"/>
              </a:solidFill>
            </a:endParaRPr>
          </a:p>
          <a:p>
            <a:pPr algn="ctr"/>
            <a:r>
              <a:rPr lang="pt-BR" sz="2800" dirty="0">
                <a:solidFill>
                  <a:schemeClr val="tx1"/>
                </a:solidFill>
              </a:rPr>
              <a:t>LINK FIOCRUZ = </a:t>
            </a:r>
            <a:r>
              <a:rPr lang="pt-BR" sz="2800" dirty="0">
                <a:hlinkClick r:id="rId3"/>
              </a:rPr>
              <a:t>https://campusvirtual.fiocruz.br/portal/?q=node/66775​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748438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0"/>
          <p:cNvSpPr txBox="1">
            <a:spLocks noGrp="1"/>
          </p:cNvSpPr>
          <p:nvPr>
            <p:ph type="title"/>
          </p:nvPr>
        </p:nvSpPr>
        <p:spPr>
          <a:xfrm>
            <a:off x="1981200" y="39894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pt-BR" sz="384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Preparação</a:t>
            </a:r>
            <a:endParaRPr/>
          </a:p>
        </p:txBody>
      </p:sp>
      <p:sp>
        <p:nvSpPr>
          <p:cNvPr id="368" name="Google Shape;368;p50"/>
          <p:cNvSpPr txBox="1">
            <a:spLocks noGrp="1"/>
          </p:cNvSpPr>
          <p:nvPr>
            <p:ph sz="half" idx="1"/>
          </p:nvPr>
        </p:nvSpPr>
        <p:spPr>
          <a:xfrm>
            <a:off x="560200" y="1420416"/>
            <a:ext cx="6696744" cy="43923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t" anchorCtr="0">
            <a:normAutofit/>
          </a:bodyPr>
          <a:lstStyle/>
          <a:p>
            <a:pPr marL="548640" indent="-487680">
              <a:lnSpc>
                <a:spcPct val="100000"/>
              </a:lnSpc>
              <a:spcBef>
                <a:spcPts val="600"/>
              </a:spcBef>
              <a:buSzPts val="2800"/>
            </a:pPr>
            <a:r>
              <a:rPr lang="pt-BR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Recadastramento de todas as unidades de saúde que realizam TR independentemente de participarem da campanha em 2024 -  </a:t>
            </a:r>
            <a:endParaRPr dirty="0">
              <a:solidFill>
                <a:srgbClr val="C00000"/>
              </a:solidFill>
            </a:endParaRPr>
          </a:p>
          <a:p>
            <a:pPr marL="548640" indent="-487680">
              <a:lnSpc>
                <a:spcPct val="100000"/>
              </a:lnSpc>
              <a:spcBef>
                <a:spcPts val="1800"/>
              </a:spcBef>
              <a:buSzPts val="2800"/>
            </a:pPr>
            <a:r>
              <a:rPr lang="pt-BR" sz="2400" b="1" dirty="0">
                <a:latin typeface="Arial"/>
                <a:ea typeface="Arial"/>
                <a:cs typeface="Arial"/>
                <a:sym typeface="Arial"/>
              </a:rPr>
              <a:t>Digitação online das informações via REDCAP.</a:t>
            </a:r>
            <a:endParaRPr dirty="0"/>
          </a:p>
          <a:p>
            <a:pPr marL="548640" indent="-48768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SzPts val="2800"/>
            </a:pPr>
            <a:r>
              <a:rPr lang="pt-BR" sz="2400" b="1" dirty="0">
                <a:latin typeface="Arial"/>
                <a:ea typeface="Arial"/>
                <a:cs typeface="Arial"/>
                <a:sym typeface="Arial"/>
              </a:rPr>
              <a:t>Link=</a:t>
            </a:r>
            <a:r>
              <a:rPr lang="pt-BR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b="1" dirty="0">
                <a:latin typeface="Arial"/>
                <a:ea typeface="Arial"/>
                <a:cs typeface="Arial"/>
                <a:sym typeface="Arial"/>
                <a:hlinkClick r:id="rId3"/>
              </a:rPr>
              <a:t>https://redcapcrt.org/surveys/?s=3JPWRXM9FE</a:t>
            </a:r>
            <a:endParaRPr sz="2400" dirty="0"/>
          </a:p>
        </p:txBody>
      </p:sp>
      <p:sp>
        <p:nvSpPr>
          <p:cNvPr id="369" name="Google Shape;369;p50"/>
          <p:cNvSpPr txBox="1"/>
          <p:nvPr/>
        </p:nvSpPr>
        <p:spPr>
          <a:xfrm>
            <a:off x="983432" y="5158740"/>
            <a:ext cx="5535800" cy="10494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ctr"/>
            <a:r>
              <a:rPr lang="pt-BR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Recadastramento de Unidades </a:t>
            </a:r>
            <a:endParaRPr sz="2160" dirty="0"/>
          </a:p>
          <a:p>
            <a:pPr algn="ctr">
              <a:spcBef>
                <a:spcPts val="600"/>
              </a:spcBef>
            </a:pPr>
            <a:r>
              <a:rPr lang="pt-BR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Aberto de 1 de out a  15 de </a:t>
            </a:r>
            <a:r>
              <a:rPr lang="pt-BR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</a:t>
            </a:r>
            <a:endParaRPr sz="216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720B2B9-B487-C577-4089-7FD20D9BA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8199" y="1602820"/>
            <a:ext cx="4735459" cy="485623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4D2E61-952E-0D09-BC1A-5B69962016D8}"/>
              </a:ext>
            </a:extLst>
          </p:cNvPr>
          <p:cNvSpPr txBox="1"/>
          <p:nvPr/>
        </p:nvSpPr>
        <p:spPr>
          <a:xfrm>
            <a:off x="8247789" y="1042863"/>
            <a:ext cx="27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“Cara” do </a:t>
            </a:r>
            <a:r>
              <a:rPr lang="pt-BR" b="1" dirty="0" err="1"/>
              <a:t>form</a:t>
            </a:r>
            <a:r>
              <a:rPr lang="pt-BR" b="1" dirty="0"/>
              <a:t> no REDCAP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5E4EA-6B42-8F02-F414-CAFCF0676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FORMULÁRIO ESPECÍFICO PARA UNIDADES DA SAP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06E55E-DAFD-8712-BC3C-110CE06E9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6249" y="1167542"/>
            <a:ext cx="10219502" cy="1008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Atualmente são 182 unidades entre Centros de Detenção Provisória (CDPs) Centros de Progressão Penitenciária (</a:t>
            </a:r>
            <a:r>
              <a:rPr lang="pt-BR" dirty="0" err="1"/>
              <a:t>CPPs</a:t>
            </a:r>
            <a:r>
              <a:rPr lang="pt-BR" dirty="0"/>
              <a:t>) e Penitenciárias</a:t>
            </a:r>
          </a:p>
        </p:txBody>
      </p:sp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F6723F70-2C4C-F100-7B39-1C61817002D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5051907"/>
              </p:ext>
            </p:extLst>
          </p:nvPr>
        </p:nvGraphicFramePr>
        <p:xfrm>
          <a:off x="7336033" y="2634208"/>
          <a:ext cx="4334272" cy="3227589"/>
        </p:xfrm>
        <a:graphic>
          <a:graphicData uri="http://schemas.openxmlformats.org/drawingml/2006/table">
            <a:tbl>
              <a:tblPr/>
              <a:tblGrid>
                <a:gridCol w="3696586">
                  <a:extLst>
                    <a:ext uri="{9D8B030D-6E8A-4147-A177-3AD203B41FA5}">
                      <a16:colId xmlns:a16="http://schemas.microsoft.com/office/drawing/2014/main" val="2703841162"/>
                    </a:ext>
                  </a:extLst>
                </a:gridCol>
                <a:gridCol w="637686">
                  <a:extLst>
                    <a:ext uri="{9D8B030D-6E8A-4147-A177-3AD203B41FA5}">
                      <a16:colId xmlns:a16="http://schemas.microsoft.com/office/drawing/2014/main" val="1924032721"/>
                    </a:ext>
                  </a:extLst>
                </a:gridCol>
              </a:tblGrid>
              <a:tr h="414424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Regional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5494886"/>
                  </a:ext>
                </a:extLst>
              </a:tr>
              <a:tr h="414424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CRASPP Central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484281"/>
                  </a:ext>
                </a:extLst>
              </a:tr>
              <a:tr h="414424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CRASPP Metropolitana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827510"/>
                  </a:ext>
                </a:extLst>
              </a:tr>
              <a:tr h="414424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CRASPP Noroeste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30659"/>
                  </a:ext>
                </a:extLst>
              </a:tr>
              <a:tr h="414424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CRASPP Oeste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1803492"/>
                  </a:ext>
                </a:extLst>
              </a:tr>
              <a:tr h="686042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CRASPP Vale do Paraíba e Litoral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660525"/>
                  </a:ext>
                </a:extLst>
              </a:tr>
              <a:tr h="414424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Geral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686074"/>
                  </a:ext>
                </a:extLst>
              </a:tr>
            </a:tbl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4503585A-077B-4BB2-C5E0-B9B1CE8BA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13" y="2167034"/>
            <a:ext cx="6470522" cy="452596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ABAB3E9-DF66-8014-EA5E-738AB2CF5711}"/>
              </a:ext>
            </a:extLst>
          </p:cNvPr>
          <p:cNvSpPr txBox="1"/>
          <p:nvPr/>
        </p:nvSpPr>
        <p:spPr>
          <a:xfrm>
            <a:off x="7503615" y="5941542"/>
            <a:ext cx="3999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highlight>
                  <a:srgbClr val="FFFF00"/>
                </a:highlight>
              </a:rPr>
              <a:t>126 participarão da campanha! 95%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5532CDB-CD80-B50F-E118-1ECA8D991F9C}"/>
              </a:ext>
            </a:extLst>
          </p:cNvPr>
          <p:cNvSpPr txBox="1"/>
          <p:nvPr/>
        </p:nvSpPr>
        <p:spPr>
          <a:xfrm>
            <a:off x="7507046" y="2154353"/>
            <a:ext cx="413267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2000" b="1" dirty="0">
                <a:highlight>
                  <a:srgbClr val="00FFFF"/>
                </a:highlight>
              </a:rPr>
              <a:t>Aguardando resposta de 51 unidades</a:t>
            </a:r>
          </a:p>
        </p:txBody>
      </p:sp>
    </p:spTree>
    <p:extLst>
      <p:ext uri="{BB962C8B-B14F-4D97-AF65-F5344CB8AC3E}">
        <p14:creationId xmlns:p14="http://schemas.microsoft.com/office/powerpoint/2010/main" val="3218884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2"/>
          <p:cNvSpPr txBox="1">
            <a:spLocks noGrp="1"/>
          </p:cNvSpPr>
          <p:nvPr>
            <p:ph sz="half" idx="1"/>
          </p:nvPr>
        </p:nvSpPr>
        <p:spPr>
          <a:xfrm>
            <a:off x="168574" y="1772965"/>
            <a:ext cx="6946691" cy="33120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t" anchorCtr="0">
            <a:normAutofit/>
          </a:bodyPr>
          <a:lstStyle/>
          <a:p>
            <a:pPr marL="548640" indent="-48768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ts val="2800"/>
            </a:pPr>
            <a:r>
              <a:rPr lang="pt-BR" b="1" dirty="0">
                <a:latin typeface="Calibri"/>
                <a:ea typeface="Calibri"/>
                <a:cs typeface="Calibri"/>
                <a:sym typeface="Calibri"/>
              </a:rPr>
              <a:t>Divulgação das AÇÕES EXTRAMUROS DE CAMPANHA planejadas – Digitação </a:t>
            </a:r>
            <a:r>
              <a:rPr lang="pt-BR" b="1" i="1" dirty="0">
                <a:latin typeface="Calibri"/>
                <a:ea typeface="Calibri"/>
                <a:cs typeface="Calibri"/>
                <a:sym typeface="Calibri"/>
              </a:rPr>
              <a:t>online</a:t>
            </a:r>
            <a:r>
              <a:rPr lang="pt-BR" b="1" dirty="0">
                <a:latin typeface="Calibri"/>
                <a:ea typeface="Calibri"/>
                <a:cs typeface="Calibri"/>
                <a:sym typeface="Calibri"/>
              </a:rPr>
              <a:t> das informações.</a:t>
            </a:r>
          </a:p>
          <a:p>
            <a:pPr marL="548640" indent="-48768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ts val="2800"/>
            </a:pPr>
            <a:r>
              <a:rPr lang="pt-BR" b="1" dirty="0">
                <a:latin typeface="Calibri"/>
                <a:cs typeface="Calibri"/>
                <a:sym typeface="Calibri"/>
              </a:rPr>
              <a:t>LINK=</a:t>
            </a:r>
            <a:r>
              <a:rPr lang="pt-BR" sz="2000" b="1" dirty="0">
                <a:latin typeface="Calibri"/>
                <a:cs typeface="Calibri"/>
                <a:sym typeface="Calibri"/>
              </a:rPr>
              <a:t> </a:t>
            </a:r>
            <a:r>
              <a:rPr lang="pt-BR" sz="1800" b="1" dirty="0">
                <a:latin typeface="Calibri"/>
                <a:cs typeface="Calibri"/>
                <a:sym typeface="Calibri"/>
                <a:hlinkClick r:id="rId3"/>
              </a:rPr>
              <a:t>https://redcapcrt.org/surveys/?s=MW7JCYRRTF9YTJ7H</a:t>
            </a:r>
            <a:endParaRPr dirty="0"/>
          </a:p>
        </p:txBody>
      </p:sp>
      <p:sp>
        <p:nvSpPr>
          <p:cNvPr id="382" name="Google Shape;382;p52"/>
          <p:cNvSpPr txBox="1"/>
          <p:nvPr/>
        </p:nvSpPr>
        <p:spPr>
          <a:xfrm>
            <a:off x="351135" y="4509120"/>
            <a:ext cx="6559261" cy="20497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Formulário REDcap</a:t>
            </a:r>
          </a:p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8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Ações Extramuros</a:t>
            </a:r>
            <a:r>
              <a:rPr lang="pt-BR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disponível </a:t>
            </a:r>
          </a:p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1 de out a 15 de </a:t>
            </a:r>
            <a:r>
              <a:rPr lang="pt-BR" sz="2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nov</a:t>
            </a:r>
            <a:endParaRPr sz="1600" dirty="0"/>
          </a:p>
        </p:txBody>
      </p:sp>
      <p:sp>
        <p:nvSpPr>
          <p:cNvPr id="383" name="Google Shape;383;p52"/>
          <p:cNvSpPr txBox="1"/>
          <p:nvPr/>
        </p:nvSpPr>
        <p:spPr>
          <a:xfrm>
            <a:off x="1981200" y="46329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r>
              <a:rPr lang="pt-BR" sz="384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Preparação</a:t>
            </a:r>
            <a:endParaRPr sz="216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E743439-719A-6606-45BA-E0C7CC2EF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0134" y="1606290"/>
            <a:ext cx="4714445" cy="495257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D8C224E-B4BF-C62C-46B2-B21A87F793DA}"/>
              </a:ext>
            </a:extLst>
          </p:cNvPr>
          <p:cNvSpPr txBox="1"/>
          <p:nvPr/>
        </p:nvSpPr>
        <p:spPr>
          <a:xfrm>
            <a:off x="8300474" y="1155685"/>
            <a:ext cx="27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“Cara” do </a:t>
            </a:r>
            <a:r>
              <a:rPr lang="pt-BR" b="1" dirty="0" err="1"/>
              <a:t>form</a:t>
            </a:r>
            <a:r>
              <a:rPr lang="pt-BR" b="1" dirty="0"/>
              <a:t> no REDCAP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0"/>
          <p:cNvSpPr txBox="1">
            <a:spLocks noGrp="1"/>
          </p:cNvSpPr>
          <p:nvPr>
            <p:ph type="title"/>
          </p:nvPr>
        </p:nvSpPr>
        <p:spPr>
          <a:xfrm>
            <a:off x="2939392" y="302465"/>
            <a:ext cx="67392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rmAutofit/>
          </a:bodyPr>
          <a:lstStyle/>
          <a:p>
            <a:pPr algn="r"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pt-BR" b="1" dirty="0"/>
              <a:t>OBRIGADA!</a:t>
            </a:r>
            <a:endParaRPr b="1" dirty="0"/>
          </a:p>
        </p:txBody>
      </p:sp>
      <p:pic>
        <p:nvPicPr>
          <p:cNvPr id="454" name="Google Shape;45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1485" y="873965"/>
            <a:ext cx="6781778" cy="136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67" y="2016965"/>
            <a:ext cx="7826789" cy="491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1049C-0596-B3E1-E795-3117E32BC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3D45AF-7B26-A7A0-D4CC-3A5BFF804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9CDFCCB-F242-D258-96EF-C84A2B880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8" y="125535"/>
            <a:ext cx="12181112" cy="673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71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>
            <a:spLocks noGrp="1"/>
          </p:cNvSpPr>
          <p:nvPr>
            <p:ph type="title"/>
          </p:nvPr>
        </p:nvSpPr>
        <p:spPr>
          <a:xfrm>
            <a:off x="4068212" y="576044"/>
            <a:ext cx="6483469" cy="7684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vert="horz" wrap="square" lIns="82283" tIns="41130" rIns="82283" bIns="41130" rtlCol="0" anchor="ctr" anchorCtr="0">
            <a:normAutofit fontScale="90000"/>
          </a:bodyPr>
          <a:lstStyle/>
          <a:p>
            <a:pPr>
              <a:lnSpc>
                <a:spcPct val="90000"/>
              </a:lnSpc>
              <a:buSzPct val="100000"/>
            </a:pPr>
            <a:r>
              <a:rPr lang="pt-BR" sz="2520" dirty="0"/>
              <a:t>Diagnóstico do HIV no contínuo do cuidado e </a:t>
            </a:r>
            <a:br>
              <a:rPr lang="pt-BR" sz="2520" dirty="0"/>
            </a:br>
            <a:r>
              <a:rPr lang="pt-BR" sz="2520" dirty="0"/>
              <a:t>na Prevenção Combinada </a:t>
            </a:r>
            <a:endParaRPr dirty="0"/>
          </a:p>
        </p:txBody>
      </p:sp>
      <p:grpSp>
        <p:nvGrpSpPr>
          <p:cNvPr id="170" name="Google Shape;170;p12"/>
          <p:cNvGrpSpPr/>
          <p:nvPr/>
        </p:nvGrpSpPr>
        <p:grpSpPr>
          <a:xfrm>
            <a:off x="1774411" y="1482100"/>
            <a:ext cx="9174930" cy="3470856"/>
            <a:chOff x="924270" y="1645921"/>
            <a:chExt cx="10194366" cy="3383447"/>
          </a:xfrm>
        </p:grpSpPr>
        <p:sp>
          <p:nvSpPr>
            <p:cNvPr id="171" name="Google Shape;171;p12"/>
            <p:cNvSpPr/>
            <p:nvPr/>
          </p:nvSpPr>
          <p:spPr>
            <a:xfrm>
              <a:off x="3500775" y="1645921"/>
              <a:ext cx="2520538" cy="1671849"/>
            </a:xfrm>
            <a:prstGeom prst="downArrowCallout">
              <a:avLst>
                <a:gd name="adj1" fmla="val 9541"/>
                <a:gd name="adj2" fmla="val 5552"/>
                <a:gd name="adj3" fmla="val 12092"/>
                <a:gd name="adj4" fmla="val 87908"/>
              </a:avLst>
            </a:prstGeom>
            <a:noFill/>
            <a:ln w="38100" cap="flat" cmpd="sng">
              <a:solidFill>
                <a:srgbClr val="D86CC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algn="ctr"/>
              <a:endParaRPr sz="1620">
                <a:solidFill>
                  <a:schemeClr val="lt1"/>
                </a:solidFill>
              </a:endParaRPr>
            </a:p>
          </p:txBody>
        </p:sp>
        <p:grpSp>
          <p:nvGrpSpPr>
            <p:cNvPr id="172" name="Google Shape;172;p12"/>
            <p:cNvGrpSpPr/>
            <p:nvPr/>
          </p:nvGrpSpPr>
          <p:grpSpPr>
            <a:xfrm>
              <a:off x="924270" y="1723213"/>
              <a:ext cx="10194366" cy="3306155"/>
              <a:chOff x="886863" y="1715120"/>
              <a:chExt cx="10194366" cy="3306155"/>
            </a:xfrm>
          </p:grpSpPr>
          <p:grpSp>
            <p:nvGrpSpPr>
              <p:cNvPr id="173" name="Google Shape;173;p12"/>
              <p:cNvGrpSpPr/>
              <p:nvPr/>
            </p:nvGrpSpPr>
            <p:grpSpPr>
              <a:xfrm>
                <a:off x="886863" y="3429000"/>
                <a:ext cx="10194366" cy="1592275"/>
                <a:chOff x="1186200" y="2285298"/>
                <a:chExt cx="7079325" cy="1693764"/>
              </a:xfrm>
            </p:grpSpPr>
            <p:cxnSp>
              <p:nvCxnSpPr>
                <p:cNvPr id="174" name="Google Shape;174;p12"/>
                <p:cNvCxnSpPr/>
                <p:nvPr/>
              </p:nvCxnSpPr>
              <p:spPr>
                <a:xfrm>
                  <a:off x="7739034" y="2594604"/>
                  <a:ext cx="81707" cy="22408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grpSp>
              <p:nvGrpSpPr>
                <p:cNvPr id="175" name="Google Shape;175;p12"/>
                <p:cNvGrpSpPr/>
                <p:nvPr/>
              </p:nvGrpSpPr>
              <p:grpSpPr>
                <a:xfrm>
                  <a:off x="5790323" y="2824131"/>
                  <a:ext cx="696096" cy="1154931"/>
                  <a:chOff x="7564380" y="3201625"/>
                  <a:chExt cx="1244343" cy="1215095"/>
                </a:xfrm>
              </p:grpSpPr>
              <p:sp>
                <p:nvSpPr>
                  <p:cNvPr id="176" name="Google Shape;176;p12"/>
                  <p:cNvSpPr/>
                  <p:nvPr/>
                </p:nvSpPr>
                <p:spPr>
                  <a:xfrm>
                    <a:off x="7564380" y="3201625"/>
                    <a:ext cx="1244343" cy="121509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82283" tIns="41130" rIns="82283" bIns="41130" anchor="ctr" anchorCtr="0">
                    <a:noAutofit/>
                  </a:bodyPr>
                  <a:lstStyle/>
                  <a:p>
                    <a:pPr algn="ctr"/>
                    <a:endParaRPr sz="126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177" name="Google Shape;177;p12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7836538" y="3429256"/>
                    <a:ext cx="760836" cy="821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78" name="Google Shape;178;p12"/>
                <p:cNvGrpSpPr/>
                <p:nvPr/>
              </p:nvGrpSpPr>
              <p:grpSpPr>
                <a:xfrm>
                  <a:off x="2133172" y="2818116"/>
                  <a:ext cx="717296" cy="1160946"/>
                  <a:chOff x="1732675" y="3200617"/>
                  <a:chExt cx="1241888" cy="1216103"/>
                </a:xfrm>
              </p:grpSpPr>
              <p:sp>
                <p:nvSpPr>
                  <p:cNvPr id="179" name="Google Shape;179;p12"/>
                  <p:cNvSpPr/>
                  <p:nvPr/>
                </p:nvSpPr>
                <p:spPr>
                  <a:xfrm>
                    <a:off x="1732675" y="3200617"/>
                    <a:ext cx="1241888" cy="121610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82283" tIns="41130" rIns="82283" bIns="41130" anchor="ctr" anchorCtr="0">
                    <a:noAutofit/>
                  </a:bodyPr>
                  <a:lstStyle/>
                  <a:p>
                    <a:pPr algn="ctr"/>
                    <a:endParaRPr sz="126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180" name="Google Shape;180;p12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16859"/>
                  <a:stretch/>
                </p:blipFill>
                <p:spPr>
                  <a:xfrm>
                    <a:off x="2021504" y="3460463"/>
                    <a:ext cx="678579" cy="7039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81" name="Google Shape;181;p12"/>
                <p:cNvGrpSpPr/>
                <p:nvPr/>
              </p:nvGrpSpPr>
              <p:grpSpPr>
                <a:xfrm>
                  <a:off x="1186200" y="2822126"/>
                  <a:ext cx="742911" cy="1156936"/>
                  <a:chOff x="346755" y="3199780"/>
                  <a:chExt cx="1287196" cy="1216941"/>
                </a:xfrm>
              </p:grpSpPr>
              <p:sp>
                <p:nvSpPr>
                  <p:cNvPr id="182" name="Google Shape;182;p12"/>
                  <p:cNvSpPr/>
                  <p:nvPr/>
                </p:nvSpPr>
                <p:spPr>
                  <a:xfrm>
                    <a:off x="346755" y="3199780"/>
                    <a:ext cx="1239753" cy="121694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82283" tIns="41130" rIns="82283" bIns="41130" anchor="ctr" anchorCtr="0">
                    <a:noAutofit/>
                  </a:bodyPr>
                  <a:lstStyle/>
                  <a:p>
                    <a:pPr algn="ctr"/>
                    <a:endParaRPr sz="126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183" name="Google Shape;183;p12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t="12241" b="27266"/>
                  <a:stretch/>
                </p:blipFill>
                <p:spPr>
                  <a:xfrm>
                    <a:off x="357681" y="3497447"/>
                    <a:ext cx="1276270" cy="81767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84" name="Google Shape;184;p12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l="-1" r="14113" b="18994"/>
                  <a:stretch/>
                </p:blipFill>
                <p:spPr>
                  <a:xfrm>
                    <a:off x="428351" y="3355877"/>
                    <a:ext cx="478463" cy="4779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85" name="Google Shape;185;p12"/>
                <p:cNvGrpSpPr/>
                <p:nvPr/>
              </p:nvGrpSpPr>
              <p:grpSpPr>
                <a:xfrm>
                  <a:off x="3032443" y="2818116"/>
                  <a:ext cx="715530" cy="1160946"/>
                  <a:chOff x="3169172" y="3200617"/>
                  <a:chExt cx="1243047" cy="1216103"/>
                </a:xfrm>
              </p:grpSpPr>
              <p:sp>
                <p:nvSpPr>
                  <p:cNvPr id="186" name="Google Shape;186;p12"/>
                  <p:cNvSpPr/>
                  <p:nvPr/>
                </p:nvSpPr>
                <p:spPr>
                  <a:xfrm>
                    <a:off x="3169172" y="3200617"/>
                    <a:ext cx="1243047" cy="121610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82283" tIns="41130" rIns="82283" bIns="41130" anchor="ctr" anchorCtr="0">
                    <a:noAutofit/>
                  </a:bodyPr>
                  <a:lstStyle/>
                  <a:p>
                    <a:pPr algn="ctr"/>
                    <a:endParaRPr sz="126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187" name="Google Shape;187;p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73721" t="38452"/>
                  <a:stretch/>
                </p:blipFill>
                <p:spPr>
                  <a:xfrm>
                    <a:off x="3588789" y="3459436"/>
                    <a:ext cx="428136" cy="9130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88" name="Google Shape;188;p12"/>
                <p:cNvGrpSpPr/>
                <p:nvPr/>
              </p:nvGrpSpPr>
              <p:grpSpPr>
                <a:xfrm>
                  <a:off x="3963515" y="2816111"/>
                  <a:ext cx="696095" cy="1162951"/>
                  <a:chOff x="4536676" y="3200955"/>
                  <a:chExt cx="1243658" cy="1215765"/>
                </a:xfrm>
              </p:grpSpPr>
              <p:sp>
                <p:nvSpPr>
                  <p:cNvPr id="189" name="Google Shape;189;p12"/>
                  <p:cNvSpPr/>
                  <p:nvPr/>
                </p:nvSpPr>
                <p:spPr>
                  <a:xfrm>
                    <a:off x="4536676" y="3200955"/>
                    <a:ext cx="1243658" cy="121576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82283" tIns="41130" rIns="82283" bIns="41130" anchor="ctr" anchorCtr="0">
                    <a:noAutofit/>
                  </a:bodyPr>
                  <a:lstStyle/>
                  <a:p>
                    <a:pPr algn="ctr"/>
                    <a:endParaRPr sz="126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190" name="Google Shape;190;p12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24103" t="25671" r="23317" b="37584"/>
                  <a:stretch/>
                </p:blipFill>
                <p:spPr>
                  <a:xfrm>
                    <a:off x="4687969" y="3505708"/>
                    <a:ext cx="988152" cy="7145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91" name="Google Shape;191;p12"/>
                <p:cNvGrpSpPr/>
                <p:nvPr/>
              </p:nvGrpSpPr>
              <p:grpSpPr>
                <a:xfrm>
                  <a:off x="4866318" y="2810096"/>
                  <a:ext cx="719063" cy="1168966"/>
                  <a:chOff x="5895988" y="3200974"/>
                  <a:chExt cx="1241698" cy="1226637"/>
                </a:xfrm>
              </p:grpSpPr>
              <p:sp>
                <p:nvSpPr>
                  <p:cNvPr id="192" name="Google Shape;192;p12"/>
                  <p:cNvSpPr/>
                  <p:nvPr/>
                </p:nvSpPr>
                <p:spPr>
                  <a:xfrm>
                    <a:off x="5895988" y="3200974"/>
                    <a:ext cx="1241698" cy="12161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82283" tIns="41130" rIns="82283" bIns="41130" anchor="ctr" anchorCtr="0">
                    <a:noAutofit/>
                  </a:bodyPr>
                  <a:lstStyle/>
                  <a:p>
                    <a:pPr algn="ctr"/>
                    <a:endParaRPr sz="126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93" name="Google Shape;193;p12"/>
                  <p:cNvGrpSpPr/>
                  <p:nvPr/>
                </p:nvGrpSpPr>
                <p:grpSpPr>
                  <a:xfrm>
                    <a:off x="6107771" y="3483476"/>
                    <a:ext cx="808895" cy="944135"/>
                    <a:chOff x="7903471" y="758146"/>
                    <a:chExt cx="786711" cy="1203608"/>
                  </a:xfrm>
                </p:grpSpPr>
                <p:pic>
                  <p:nvPicPr>
                    <p:cNvPr id="194" name="Google Shape;194;p12"/>
                    <p:cNvPicPr preferRelativeResize="0"/>
                    <p:nvPr/>
                  </p:nvPicPr>
                  <p:blipFill rotWithShape="1">
                    <a:blip r:embed="rId9">
                      <a:alphaModFix/>
                    </a:blip>
                    <a:srcRect b="12263"/>
                    <a:stretch/>
                  </p:blipFill>
                  <p:spPr>
                    <a:xfrm>
                      <a:off x="8020666" y="758146"/>
                      <a:ext cx="669516" cy="689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95" name="Google Shape;195;p12"/>
                    <p:cNvPicPr preferRelativeResize="0"/>
                    <p:nvPr/>
                  </p:nvPicPr>
                  <p:blipFill rotWithShape="1">
                    <a:blip r:embed="rId10">
                      <a:alphaModFix/>
                    </a:blip>
                    <a:srcRect l="-7240" r="2" b="28491"/>
                    <a:stretch/>
                  </p:blipFill>
                  <p:spPr>
                    <a:xfrm>
                      <a:off x="7903471" y="1275311"/>
                      <a:ext cx="728621" cy="6864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  <p:grpSp>
              <p:nvGrpSpPr>
                <p:cNvPr id="196" name="Google Shape;196;p12"/>
                <p:cNvGrpSpPr/>
                <p:nvPr/>
              </p:nvGrpSpPr>
              <p:grpSpPr>
                <a:xfrm>
                  <a:off x="6701961" y="2818116"/>
                  <a:ext cx="697862" cy="1160946"/>
                  <a:chOff x="8646342" y="3200617"/>
                  <a:chExt cx="1242373" cy="1216103"/>
                </a:xfrm>
              </p:grpSpPr>
              <p:sp>
                <p:nvSpPr>
                  <p:cNvPr id="197" name="Google Shape;197;p12"/>
                  <p:cNvSpPr/>
                  <p:nvPr/>
                </p:nvSpPr>
                <p:spPr>
                  <a:xfrm>
                    <a:off x="8646342" y="3200617"/>
                    <a:ext cx="1242373" cy="121610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82283" tIns="41130" rIns="82283" bIns="41130" anchor="ctr" anchorCtr="0">
                    <a:noAutofit/>
                  </a:bodyPr>
                  <a:lstStyle/>
                  <a:p>
                    <a:pPr algn="ctr"/>
                    <a:endParaRPr sz="126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198" name="Google Shape;198;p12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b="16102"/>
                  <a:stretch/>
                </p:blipFill>
                <p:spPr>
                  <a:xfrm>
                    <a:off x="8858157" y="3397250"/>
                    <a:ext cx="935110" cy="8118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99" name="Google Shape;199;p12"/>
                <p:cNvGrpSpPr/>
                <p:nvPr/>
              </p:nvGrpSpPr>
              <p:grpSpPr>
                <a:xfrm>
                  <a:off x="1388265" y="2285298"/>
                  <a:ext cx="6877260" cy="1687750"/>
                  <a:chOff x="574737" y="2702720"/>
                  <a:chExt cx="10972259" cy="1691434"/>
                </a:xfrm>
              </p:grpSpPr>
              <p:grpSp>
                <p:nvGrpSpPr>
                  <p:cNvPr id="200" name="Google Shape;200;p12"/>
                  <p:cNvGrpSpPr/>
                  <p:nvPr/>
                </p:nvGrpSpPr>
                <p:grpSpPr>
                  <a:xfrm>
                    <a:off x="574737" y="2702720"/>
                    <a:ext cx="10972259" cy="1691434"/>
                    <a:chOff x="574737" y="2702720"/>
                    <a:chExt cx="10972259" cy="1691434"/>
                  </a:xfrm>
                </p:grpSpPr>
                <p:grpSp>
                  <p:nvGrpSpPr>
                    <p:cNvPr id="201" name="Google Shape;201;p12"/>
                    <p:cNvGrpSpPr/>
                    <p:nvPr/>
                  </p:nvGrpSpPr>
                  <p:grpSpPr>
                    <a:xfrm>
                      <a:off x="574737" y="2702720"/>
                      <a:ext cx="10882980" cy="1655263"/>
                      <a:chOff x="574737" y="2702720"/>
                      <a:chExt cx="10882980" cy="1655263"/>
                    </a:xfrm>
                  </p:grpSpPr>
                  <p:sp>
                    <p:nvSpPr>
                      <p:cNvPr id="202" name="Google Shape;202;p12"/>
                      <p:cNvSpPr txBox="1"/>
                      <p:nvPr/>
                    </p:nvSpPr>
                    <p:spPr>
                      <a:xfrm>
                        <a:off x="3249368" y="2704730"/>
                        <a:ext cx="2691595" cy="316609"/>
                      </a:xfrm>
                      <a:prstGeom prst="rect">
                        <a:avLst/>
                      </a:prstGeom>
                      <a:solidFill>
                        <a:srgbClr val="E59DDC"/>
                      </a:solidFill>
                      <a:ln w="19050" cap="flat" cmpd="sng">
                        <a:solidFill>
                          <a:srgbClr val="C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82283" tIns="41130" rIns="82283" bIns="41130" anchor="t" anchorCtr="0">
                        <a:spAutoFit/>
                      </a:bodyPr>
                      <a:lstStyle/>
                      <a:p>
                        <a:pPr algn="ctr"/>
                        <a:r>
                          <a:rPr lang="pt-BR" sz="1440" b="1">
                            <a:solidFill>
                              <a:srgbClr val="262626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Diagnóstico/Vinculação </a:t>
                        </a:r>
                        <a:endParaRPr sz="1260"/>
                      </a:p>
                    </p:txBody>
                  </p:sp>
                  <p:sp>
                    <p:nvSpPr>
                      <p:cNvPr id="203" name="Google Shape;203;p12"/>
                      <p:cNvSpPr txBox="1"/>
                      <p:nvPr/>
                    </p:nvSpPr>
                    <p:spPr>
                      <a:xfrm>
                        <a:off x="574737" y="2702720"/>
                        <a:ext cx="2342910" cy="316609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19050" cap="flat" cmpd="sng">
                        <a:solidFill>
                          <a:srgbClr val="C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82283" tIns="41130" rIns="82283" bIns="41130" anchor="t" anchorCtr="0">
                        <a:spAutoFit/>
                      </a:bodyPr>
                      <a:lstStyle/>
                      <a:p>
                        <a:pPr algn="ctr"/>
                        <a:r>
                          <a:rPr lang="pt-BR" sz="1440" b="1">
                            <a:solidFill>
                              <a:srgbClr val="262626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Promoção /Prevenção</a:t>
                        </a:r>
                        <a:endParaRPr sz="1260"/>
                      </a:p>
                    </p:txBody>
                  </p:sp>
                  <p:sp>
                    <p:nvSpPr>
                      <p:cNvPr id="204" name="Google Shape;204;p12"/>
                      <p:cNvSpPr/>
                      <p:nvPr/>
                    </p:nvSpPr>
                    <p:spPr>
                      <a:xfrm>
                        <a:off x="2047882" y="4211291"/>
                        <a:ext cx="132481" cy="146692"/>
                      </a:xfrm>
                      <a:prstGeom prst="mathMinus">
                        <a:avLst>
                          <a:gd name="adj1" fmla="val 23520"/>
                        </a:avLst>
                      </a:prstGeom>
                      <a:solidFill>
                        <a:srgbClr val="FFFFFF"/>
                      </a:solidFill>
                      <a:ln w="2540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82283" tIns="41130" rIns="82283" bIns="41130" anchor="ctr" anchorCtr="0">
                        <a:noAutofit/>
                      </a:bodyPr>
                      <a:lstStyle/>
                      <a:p>
                        <a:pPr algn="ctr"/>
                        <a:endParaRPr sz="1260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05" name="Google Shape;205;p12"/>
                      <p:cNvSpPr txBox="1"/>
                      <p:nvPr/>
                    </p:nvSpPr>
                    <p:spPr>
                      <a:xfrm>
                        <a:off x="6736802" y="2702721"/>
                        <a:ext cx="4720915" cy="316609"/>
                      </a:xfrm>
                      <a:prstGeom prst="rect">
                        <a:avLst/>
                      </a:prstGeom>
                      <a:noFill/>
                      <a:ln w="19050" cap="flat" cmpd="sng">
                        <a:solidFill>
                          <a:srgbClr val="C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82283" tIns="41130" rIns="82283" bIns="41130" anchor="t" anchorCtr="0">
                        <a:spAutoFit/>
                      </a:bodyPr>
                      <a:lstStyle/>
                      <a:p>
                        <a:pPr algn="ctr"/>
                        <a:r>
                          <a:rPr lang="pt-BR" sz="1440" b="1">
                            <a:solidFill>
                              <a:srgbClr val="262626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Tratamento/Retenção/Adesão/Cura/Supressão</a:t>
                        </a:r>
                        <a:endParaRPr sz="1260"/>
                      </a:p>
                    </p:txBody>
                  </p:sp>
                </p:grpSp>
                <p:grpSp>
                  <p:nvGrpSpPr>
                    <p:cNvPr id="206" name="Google Shape;206;p12"/>
                    <p:cNvGrpSpPr/>
                    <p:nvPr/>
                  </p:nvGrpSpPr>
                  <p:grpSpPr>
                    <a:xfrm>
                      <a:off x="10456150" y="3244740"/>
                      <a:ext cx="1090847" cy="1149415"/>
                      <a:chOff x="10072147" y="3200630"/>
                      <a:chExt cx="1242268" cy="1215793"/>
                    </a:xfrm>
                  </p:grpSpPr>
                  <p:sp>
                    <p:nvSpPr>
                      <p:cNvPr id="207" name="Google Shape;207;p12"/>
                      <p:cNvSpPr/>
                      <p:nvPr/>
                    </p:nvSpPr>
                    <p:spPr>
                      <a:xfrm>
                        <a:off x="10072147" y="3200630"/>
                        <a:ext cx="1242268" cy="121579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>
                        <a:solidFill>
                          <a:srgbClr val="000000"/>
                        </a:solidFill>
                        <a:prstDash val="dash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82283" tIns="41130" rIns="82283" bIns="41130" anchor="ctr" anchorCtr="0">
                        <a:noAutofit/>
                      </a:bodyPr>
                      <a:lstStyle/>
                      <a:p>
                        <a:pPr algn="ctr"/>
                        <a:endParaRPr sz="126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pic>
                    <p:nvPicPr>
                      <p:cNvPr id="208" name="Google Shape;208;p12"/>
                      <p:cNvPicPr preferRelativeResize="0"/>
                      <p:nvPr/>
                    </p:nvPicPr>
                    <p:blipFill rotWithShape="1">
                      <a:blip r:embed="rId12">
                        <a:alphaModFix/>
                      </a:blip>
                      <a:srcRect b="17059"/>
                      <a:stretch/>
                    </p:blipFill>
                    <p:spPr>
                      <a:xfrm>
                        <a:off x="10221758" y="3365840"/>
                        <a:ext cx="990985" cy="8505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</p:grpSp>
              <p:grpSp>
                <p:nvGrpSpPr>
                  <p:cNvPr id="209" name="Google Shape;209;p12"/>
                  <p:cNvGrpSpPr/>
                  <p:nvPr/>
                </p:nvGrpSpPr>
                <p:grpSpPr>
                  <a:xfrm>
                    <a:off x="1408033" y="3453724"/>
                    <a:ext cx="239590" cy="713360"/>
                    <a:chOff x="335891" y="1272623"/>
                    <a:chExt cx="239590" cy="713360"/>
                  </a:xfrm>
                </p:grpSpPr>
                <p:cxnSp>
                  <p:nvCxnSpPr>
                    <p:cNvPr id="210" name="Google Shape;210;p12"/>
                    <p:cNvCxnSpPr/>
                    <p:nvPr/>
                  </p:nvCxnSpPr>
                  <p:spPr>
                    <a:xfrm>
                      <a:off x="335891" y="1272623"/>
                      <a:ext cx="239590" cy="353666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11" name="Google Shape;211;p12"/>
                    <p:cNvCxnSpPr/>
                    <p:nvPr/>
                  </p:nvCxnSpPr>
                  <p:spPr>
                    <a:xfrm flipH="1">
                      <a:off x="335891" y="1626289"/>
                      <a:ext cx="239590" cy="359694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grpSp>
                <p:nvGrpSpPr>
                  <p:cNvPr id="212" name="Google Shape;212;p12"/>
                  <p:cNvGrpSpPr/>
                  <p:nvPr/>
                </p:nvGrpSpPr>
                <p:grpSpPr>
                  <a:xfrm>
                    <a:off x="2890684" y="3447695"/>
                    <a:ext cx="239590" cy="715370"/>
                    <a:chOff x="336122" y="1271613"/>
                    <a:chExt cx="239590" cy="715370"/>
                  </a:xfrm>
                </p:grpSpPr>
                <p:cxnSp>
                  <p:nvCxnSpPr>
                    <p:cNvPr id="213" name="Google Shape;213;p12"/>
                    <p:cNvCxnSpPr/>
                    <p:nvPr/>
                  </p:nvCxnSpPr>
                  <p:spPr>
                    <a:xfrm>
                      <a:off x="336122" y="1271613"/>
                      <a:ext cx="239590" cy="353666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14" name="Google Shape;214;p12"/>
                    <p:cNvCxnSpPr/>
                    <p:nvPr/>
                  </p:nvCxnSpPr>
                  <p:spPr>
                    <a:xfrm flipH="1">
                      <a:off x="336122" y="1625279"/>
                      <a:ext cx="239590" cy="361704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grpSp>
                <p:nvGrpSpPr>
                  <p:cNvPr id="215" name="Google Shape;215;p12"/>
                  <p:cNvGrpSpPr/>
                  <p:nvPr/>
                </p:nvGrpSpPr>
                <p:grpSpPr>
                  <a:xfrm>
                    <a:off x="4370515" y="3443676"/>
                    <a:ext cx="239592" cy="713361"/>
                    <a:chOff x="333512" y="1273141"/>
                    <a:chExt cx="239592" cy="713361"/>
                  </a:xfrm>
                </p:grpSpPr>
                <p:cxnSp>
                  <p:nvCxnSpPr>
                    <p:cNvPr id="216" name="Google Shape;216;p12"/>
                    <p:cNvCxnSpPr/>
                    <p:nvPr/>
                  </p:nvCxnSpPr>
                  <p:spPr>
                    <a:xfrm>
                      <a:off x="333512" y="1273141"/>
                      <a:ext cx="239592" cy="353666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17" name="Google Shape;217;p12"/>
                    <p:cNvCxnSpPr/>
                    <p:nvPr/>
                  </p:nvCxnSpPr>
                  <p:spPr>
                    <a:xfrm flipH="1">
                      <a:off x="333512" y="1626807"/>
                      <a:ext cx="239592" cy="359695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grpSp>
                <p:nvGrpSpPr>
                  <p:cNvPr id="218" name="Google Shape;218;p12"/>
                  <p:cNvGrpSpPr/>
                  <p:nvPr/>
                </p:nvGrpSpPr>
                <p:grpSpPr>
                  <a:xfrm>
                    <a:off x="5799611" y="3439657"/>
                    <a:ext cx="239590" cy="711350"/>
                    <a:chOff x="335582" y="1272416"/>
                    <a:chExt cx="239590" cy="711350"/>
                  </a:xfrm>
                </p:grpSpPr>
                <p:cxnSp>
                  <p:nvCxnSpPr>
                    <p:cNvPr id="219" name="Google Shape;219;p12"/>
                    <p:cNvCxnSpPr/>
                    <p:nvPr/>
                  </p:nvCxnSpPr>
                  <p:spPr>
                    <a:xfrm>
                      <a:off x="335582" y="1272416"/>
                      <a:ext cx="239590" cy="353666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20" name="Google Shape;220;p12"/>
                    <p:cNvCxnSpPr/>
                    <p:nvPr/>
                  </p:nvCxnSpPr>
                  <p:spPr>
                    <a:xfrm flipH="1">
                      <a:off x="335582" y="1626081"/>
                      <a:ext cx="239590" cy="357685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grpSp>
                <p:nvGrpSpPr>
                  <p:cNvPr id="221" name="Google Shape;221;p12"/>
                  <p:cNvGrpSpPr/>
                  <p:nvPr/>
                </p:nvGrpSpPr>
                <p:grpSpPr>
                  <a:xfrm>
                    <a:off x="7307629" y="3441667"/>
                    <a:ext cx="236772" cy="715369"/>
                    <a:chOff x="336217" y="1271654"/>
                    <a:chExt cx="236772" cy="715369"/>
                  </a:xfrm>
                </p:grpSpPr>
                <p:cxnSp>
                  <p:nvCxnSpPr>
                    <p:cNvPr id="222" name="Google Shape;222;p12"/>
                    <p:cNvCxnSpPr/>
                    <p:nvPr/>
                  </p:nvCxnSpPr>
                  <p:spPr>
                    <a:xfrm>
                      <a:off x="336217" y="1271654"/>
                      <a:ext cx="236772" cy="353666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23" name="Google Shape;223;p12"/>
                    <p:cNvCxnSpPr/>
                    <p:nvPr/>
                  </p:nvCxnSpPr>
                  <p:spPr>
                    <a:xfrm flipH="1">
                      <a:off x="336217" y="1625319"/>
                      <a:ext cx="236772" cy="361704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grpSp>
                <p:nvGrpSpPr>
                  <p:cNvPr id="224" name="Google Shape;224;p12"/>
                  <p:cNvGrpSpPr/>
                  <p:nvPr/>
                </p:nvGrpSpPr>
                <p:grpSpPr>
                  <a:xfrm>
                    <a:off x="8756456" y="3437647"/>
                    <a:ext cx="239592" cy="713360"/>
                    <a:chOff x="335855" y="1273181"/>
                    <a:chExt cx="239592" cy="713360"/>
                  </a:xfrm>
                </p:grpSpPr>
                <p:cxnSp>
                  <p:nvCxnSpPr>
                    <p:cNvPr id="225" name="Google Shape;225;p12"/>
                    <p:cNvCxnSpPr/>
                    <p:nvPr/>
                  </p:nvCxnSpPr>
                  <p:spPr>
                    <a:xfrm>
                      <a:off x="335855" y="1273181"/>
                      <a:ext cx="239592" cy="353666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26" name="Google Shape;226;p12"/>
                    <p:cNvCxnSpPr/>
                    <p:nvPr/>
                  </p:nvCxnSpPr>
                  <p:spPr>
                    <a:xfrm flipH="1">
                      <a:off x="335855" y="1626847"/>
                      <a:ext cx="239592" cy="359694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grpSp>
                <p:nvGrpSpPr>
                  <p:cNvPr id="227" name="Google Shape;227;p12"/>
                  <p:cNvGrpSpPr/>
                  <p:nvPr/>
                </p:nvGrpSpPr>
                <p:grpSpPr>
                  <a:xfrm>
                    <a:off x="10171458" y="3439657"/>
                    <a:ext cx="239592" cy="711351"/>
                    <a:chOff x="334923" y="1272422"/>
                    <a:chExt cx="239592" cy="711351"/>
                  </a:xfrm>
                </p:grpSpPr>
                <p:cxnSp>
                  <p:nvCxnSpPr>
                    <p:cNvPr id="228" name="Google Shape;228;p12"/>
                    <p:cNvCxnSpPr/>
                    <p:nvPr/>
                  </p:nvCxnSpPr>
                  <p:spPr>
                    <a:xfrm>
                      <a:off x="334923" y="1272422"/>
                      <a:ext cx="239592" cy="353666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29" name="Google Shape;229;p12"/>
                    <p:cNvCxnSpPr/>
                    <p:nvPr/>
                  </p:nvCxnSpPr>
                  <p:spPr>
                    <a:xfrm flipH="1">
                      <a:off x="334923" y="1626088"/>
                      <a:ext cx="239592" cy="357685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</p:grpSp>
            <p:cxnSp>
              <p:nvCxnSpPr>
                <p:cNvPr id="230" name="Google Shape;230;p12"/>
                <p:cNvCxnSpPr/>
                <p:nvPr/>
              </p:nvCxnSpPr>
              <p:spPr>
                <a:xfrm>
                  <a:off x="2340667" y="2661028"/>
                  <a:ext cx="83037" cy="169501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231" name="Google Shape;231;p12"/>
                <p:cNvCxnSpPr/>
                <p:nvPr/>
              </p:nvCxnSpPr>
              <p:spPr>
                <a:xfrm flipH="1">
                  <a:off x="1632415" y="2631386"/>
                  <a:ext cx="115875" cy="199142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232" name="Google Shape;232;p12"/>
                <p:cNvCxnSpPr/>
                <p:nvPr/>
              </p:nvCxnSpPr>
              <p:spPr>
                <a:xfrm>
                  <a:off x="4098446" y="2661028"/>
                  <a:ext cx="83037" cy="169501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233" name="Google Shape;233;p12"/>
                <p:cNvCxnSpPr/>
                <p:nvPr/>
              </p:nvCxnSpPr>
              <p:spPr>
                <a:xfrm flipH="1">
                  <a:off x="3539212" y="2661027"/>
                  <a:ext cx="115875" cy="199142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234" name="Google Shape;234;p12"/>
                <p:cNvCxnSpPr/>
                <p:nvPr/>
              </p:nvCxnSpPr>
              <p:spPr>
                <a:xfrm flipH="1">
                  <a:off x="6155380" y="2597540"/>
                  <a:ext cx="115875" cy="199142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235" name="Google Shape;235;p12"/>
                <p:cNvCxnSpPr/>
                <p:nvPr/>
              </p:nvCxnSpPr>
              <p:spPr>
                <a:xfrm>
                  <a:off x="7050892" y="2597541"/>
                  <a:ext cx="89777" cy="211119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236" name="Google Shape;236;p12"/>
                <p:cNvCxnSpPr/>
                <p:nvPr/>
              </p:nvCxnSpPr>
              <p:spPr>
                <a:xfrm flipH="1">
                  <a:off x="5316534" y="2594604"/>
                  <a:ext cx="115875" cy="199142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</p:grpSp>
          <p:sp>
            <p:nvSpPr>
              <p:cNvPr id="237" name="Google Shape;237;p12"/>
              <p:cNvSpPr txBox="1"/>
              <p:nvPr/>
            </p:nvSpPr>
            <p:spPr>
              <a:xfrm>
                <a:off x="1773790" y="2218736"/>
                <a:ext cx="1399487" cy="5670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283" tIns="41130" rIns="82283" bIns="41130" anchor="t" anchorCtr="0">
                <a:spAutoFit/>
              </a:bodyPr>
              <a:lstStyle/>
              <a:p>
                <a:pPr marL="257176" indent="-257176"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pt-BR" sz="1620">
                    <a:solidFill>
                      <a:schemeClr val="dk1"/>
                    </a:solidFill>
                  </a:rPr>
                  <a:t>PEP</a:t>
                </a:r>
                <a:endParaRPr sz="1260"/>
              </a:p>
              <a:p>
                <a:pPr marL="257176" indent="-257176"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pt-BR" sz="1620">
                    <a:solidFill>
                      <a:schemeClr val="dk1"/>
                    </a:solidFill>
                  </a:rPr>
                  <a:t>PrEP</a:t>
                </a:r>
                <a:endParaRPr sz="1260"/>
              </a:p>
            </p:txBody>
          </p:sp>
          <p:sp>
            <p:nvSpPr>
              <p:cNvPr id="238" name="Google Shape;238;p12"/>
              <p:cNvSpPr/>
              <p:nvPr/>
            </p:nvSpPr>
            <p:spPr>
              <a:xfrm>
                <a:off x="1593215" y="2217537"/>
                <a:ext cx="1469626" cy="1073671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64977"/>
                </a:avLst>
              </a:prstGeom>
              <a:noFill/>
              <a:ln w="38100" cap="flat" cmpd="sng">
                <a:solidFill>
                  <a:schemeClr val="accent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2283" tIns="41130" rIns="82283" bIns="41130" anchor="ctr" anchorCtr="0">
                <a:noAutofit/>
              </a:bodyPr>
              <a:lstStyle/>
              <a:p>
                <a:pPr algn="ctr"/>
                <a:endParaRPr sz="1620">
                  <a:solidFill>
                    <a:schemeClr val="lt1"/>
                  </a:solidFill>
                </a:endParaRPr>
              </a:p>
            </p:txBody>
          </p:sp>
          <p:sp>
            <p:nvSpPr>
              <p:cNvPr id="239" name="Google Shape;239;p12"/>
              <p:cNvSpPr txBox="1"/>
              <p:nvPr/>
            </p:nvSpPr>
            <p:spPr>
              <a:xfrm>
                <a:off x="3565081" y="1715120"/>
                <a:ext cx="2499529" cy="15390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283" tIns="41130" rIns="82283" bIns="41130" anchor="t" anchorCtr="0">
                <a:spAutoFit/>
              </a:bodyPr>
              <a:lstStyle/>
              <a:p>
                <a:pPr marL="257176" indent="-257176"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pt-BR" sz="1620" dirty="0">
                    <a:solidFill>
                      <a:schemeClr val="dk1"/>
                    </a:solidFill>
                  </a:rPr>
                  <a:t>Testagem Regular</a:t>
                </a:r>
                <a:endParaRPr sz="1260" dirty="0"/>
              </a:p>
              <a:p>
                <a:pPr marL="257176" indent="-257176"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pt-BR" sz="1620" dirty="0" err="1">
                    <a:solidFill>
                      <a:schemeClr val="dk1"/>
                    </a:solidFill>
                  </a:rPr>
                  <a:t>Parceirxs</a:t>
                </a:r>
                <a:r>
                  <a:rPr lang="pt-BR" sz="1620" dirty="0">
                    <a:solidFill>
                      <a:schemeClr val="dk1"/>
                    </a:solidFill>
                  </a:rPr>
                  <a:t> de PVHIV</a:t>
                </a:r>
                <a:endParaRPr sz="1260" dirty="0"/>
              </a:p>
              <a:p>
                <a:pPr marL="257176" indent="-257176"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pt-BR" sz="1620" dirty="0">
                    <a:solidFill>
                      <a:schemeClr val="dk1"/>
                    </a:solidFill>
                  </a:rPr>
                  <a:t>Oferta em rotinas:</a:t>
                </a:r>
                <a:endParaRPr sz="1260" dirty="0"/>
              </a:p>
              <a:p>
                <a:r>
                  <a:rPr lang="pt-BR" sz="1620" dirty="0">
                    <a:solidFill>
                      <a:schemeClr val="dk1"/>
                    </a:solidFill>
                  </a:rPr>
                  <a:t>Trans. Vertical, IST, TB, e outras.</a:t>
                </a:r>
                <a:endParaRPr sz="1260" dirty="0"/>
              </a:p>
              <a:p>
                <a:pPr marL="257176" indent="-154306">
                  <a:buClr>
                    <a:schemeClr val="dk1"/>
                  </a:buClr>
                  <a:buSzPts val="1800"/>
                </a:pPr>
                <a:endParaRPr sz="1620" dirty="0">
                  <a:solidFill>
                    <a:schemeClr val="dk1"/>
                  </a:solidFill>
                </a:endParaRPr>
              </a:p>
            </p:txBody>
          </p:sp>
        </p:grpSp>
      </p:grpSp>
      <p:pic>
        <p:nvPicPr>
          <p:cNvPr id="240" name="Google Shape;240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16206" y="980744"/>
            <a:ext cx="1629196" cy="212414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2"/>
          <p:cNvSpPr txBox="1"/>
          <p:nvPr/>
        </p:nvSpPr>
        <p:spPr>
          <a:xfrm>
            <a:off x="1827410" y="5216002"/>
            <a:ext cx="4568004" cy="7478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82283" tIns="41130" rIns="82283" bIns="41130" anchor="t" anchorCtr="0">
            <a:spAutoFit/>
          </a:bodyPr>
          <a:lstStyle/>
          <a:p>
            <a:pPr algn="ctr"/>
            <a:r>
              <a:rPr lang="pt-BR" sz="2160" b="1" dirty="0">
                <a:solidFill>
                  <a:schemeClr val="lt1"/>
                </a:solidFill>
              </a:rPr>
              <a:t>CAMPANHA ANUAL DE TESTAGEM DO HIV E SÍFILIS</a:t>
            </a:r>
            <a:endParaRPr sz="144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 txBox="1">
            <a:spLocks noGrp="1"/>
          </p:cNvSpPr>
          <p:nvPr>
            <p:ph type="title"/>
          </p:nvPr>
        </p:nvSpPr>
        <p:spPr>
          <a:xfrm>
            <a:off x="1824541" y="696304"/>
            <a:ext cx="9464040" cy="11931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60" tIns="41130" rIns="82260" bIns="41130" rtlCol="0" anchor="ctr" anchorCtr="0">
            <a:normAutofit/>
          </a:bodyPr>
          <a:lstStyle/>
          <a:p>
            <a:pPr algn="l">
              <a:spcBef>
                <a:spcPts val="0"/>
              </a:spcBef>
              <a:buSzPts val="3200"/>
            </a:pPr>
            <a:r>
              <a:rPr lang="pt-BR" sz="3840" dirty="0"/>
              <a:t>PREPARATIVOS PARA A 17ª CAMPANHA</a:t>
            </a:r>
            <a:endParaRPr sz="4320" dirty="0"/>
          </a:p>
        </p:txBody>
      </p:sp>
      <p:sp>
        <p:nvSpPr>
          <p:cNvPr id="278" name="Google Shape;278;p44"/>
          <p:cNvSpPr txBox="1">
            <a:spLocks noGrp="1"/>
          </p:cNvSpPr>
          <p:nvPr>
            <p:ph type="body" idx="1"/>
          </p:nvPr>
        </p:nvSpPr>
        <p:spPr>
          <a:xfrm>
            <a:off x="1624994" y="2130343"/>
            <a:ext cx="9154918" cy="8905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60" tIns="41130" rIns="82260" bIns="41130" rtlCol="0" anchor="t" anchorCtr="0">
            <a:normAutofit/>
          </a:bodyPr>
          <a:lstStyle/>
          <a:p>
            <a:pPr marL="0" indent="0">
              <a:spcBef>
                <a:spcPts val="900"/>
              </a:spcBef>
              <a:buSzPct val="80357"/>
              <a:buNone/>
            </a:pPr>
            <a:r>
              <a:rPr lang="pt-BR" dirty="0"/>
              <a:t>FOCO                         QUALIDADE         COMPROMISSO</a:t>
            </a:r>
            <a:endParaRPr dirty="0"/>
          </a:p>
        </p:txBody>
      </p:sp>
      <p:pic>
        <p:nvPicPr>
          <p:cNvPr id="280" name="Google Shape;28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0914" y="3013206"/>
            <a:ext cx="2489611" cy="232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4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596893" y="3065197"/>
            <a:ext cx="2985683" cy="227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8B2D59D-2582-D307-A02E-6A629F9C3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362" y="3065197"/>
            <a:ext cx="3559535" cy="22835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8A0642D6-CA02-252F-0805-2B29B5F1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618" y="382358"/>
            <a:ext cx="9875520" cy="1143000"/>
          </a:xfrm>
        </p:spPr>
        <p:txBody>
          <a:bodyPr>
            <a:normAutofit/>
          </a:bodyPr>
          <a:lstStyle/>
          <a:p>
            <a:pPr algn="l"/>
            <a:r>
              <a:rPr lang="pt-BR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DIÁLOGO EM TODO O PROCESSO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6075C42-AF19-98C4-2219-CD714A48A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9430" y="1820729"/>
            <a:ext cx="6187618" cy="4705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1E5ECF6-18F1-4502-457F-CD036D3AC04A}"/>
              </a:ext>
            </a:extLst>
          </p:cNvPr>
          <p:cNvSpPr txBox="1"/>
          <p:nvPr/>
        </p:nvSpPr>
        <p:spPr>
          <a:xfrm>
            <a:off x="5591944" y="2166940"/>
            <a:ext cx="1553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TESTAGEM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3FC5A5D-4C2D-34CB-901B-D143C013F716}"/>
              </a:ext>
            </a:extLst>
          </p:cNvPr>
          <p:cNvSpPr txBox="1"/>
          <p:nvPr/>
        </p:nvSpPr>
        <p:spPr>
          <a:xfrm>
            <a:off x="5591944" y="2672363"/>
            <a:ext cx="282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TESTAGEM REGULAR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1E2A662-7D0A-4D32-C713-7B56B2848D3C}"/>
              </a:ext>
            </a:extLst>
          </p:cNvPr>
          <p:cNvSpPr txBox="1"/>
          <p:nvPr/>
        </p:nvSpPr>
        <p:spPr>
          <a:xfrm>
            <a:off x="7144258" y="2130264"/>
            <a:ext cx="348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PREVENÇÃO COMBINADA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2D83054-C1E9-15A3-601E-E9EB66D7CD34}"/>
              </a:ext>
            </a:extLst>
          </p:cNvPr>
          <p:cNvSpPr txBox="1"/>
          <p:nvPr/>
        </p:nvSpPr>
        <p:spPr>
          <a:xfrm>
            <a:off x="8043015" y="2598731"/>
            <a:ext cx="2993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TRATAMENTO DAS IST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0D2D04D-DDCB-3852-477B-8DD972D7F49C}"/>
              </a:ext>
            </a:extLst>
          </p:cNvPr>
          <p:cNvSpPr txBox="1"/>
          <p:nvPr/>
        </p:nvSpPr>
        <p:spPr>
          <a:xfrm>
            <a:off x="8897629" y="347139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PEP E PrEP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26D5C81-5D92-9AF6-0926-C58FF0341FA5}"/>
              </a:ext>
            </a:extLst>
          </p:cNvPr>
          <p:cNvSpPr txBox="1"/>
          <p:nvPr/>
        </p:nvSpPr>
        <p:spPr>
          <a:xfrm>
            <a:off x="5863620" y="3251864"/>
            <a:ext cx="1657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AUTOTESTE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4FD30B2-38AC-9DB0-A44E-D56886EC42CD}"/>
              </a:ext>
            </a:extLst>
          </p:cNvPr>
          <p:cNvSpPr txBox="1"/>
          <p:nvPr/>
        </p:nvSpPr>
        <p:spPr>
          <a:xfrm>
            <a:off x="7318214" y="3067198"/>
            <a:ext cx="2228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PRESERVATIVOS</a:t>
            </a:r>
          </a:p>
        </p:txBody>
      </p:sp>
      <p:sp>
        <p:nvSpPr>
          <p:cNvPr id="12" name="Título 6">
            <a:extLst>
              <a:ext uri="{FF2B5EF4-FFF2-40B4-BE49-F238E27FC236}">
                <a16:creationId xmlns:a16="http://schemas.microsoft.com/office/drawing/2014/main" id="{087C0B2D-D500-8F0D-16BC-B0832A4C6EC9}"/>
              </a:ext>
            </a:extLst>
          </p:cNvPr>
          <p:cNvSpPr txBox="1">
            <a:spLocks/>
          </p:cNvSpPr>
          <p:nvPr/>
        </p:nvSpPr>
        <p:spPr>
          <a:xfrm>
            <a:off x="525955" y="1679096"/>
            <a:ext cx="4813475" cy="4796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lnSpc>
                <a:spcPts val="4320"/>
              </a:lnSpc>
              <a:buFont typeface="Wingdings" panose="05000000000000000000" pitchFamily="2" charset="2"/>
              <a:buChar char="ü"/>
            </a:pPr>
            <a:r>
              <a:rPr lang="pt-BR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 1ª ABORDAGENS DE CAPTAÇÃO</a:t>
            </a:r>
          </a:p>
          <a:p>
            <a:pPr marL="685800" indent="-685800" algn="l">
              <a:lnSpc>
                <a:spcPts val="4320"/>
              </a:lnSpc>
              <a:buFont typeface="Wingdings" panose="05000000000000000000" pitchFamily="2" charset="2"/>
              <a:buChar char="ü"/>
            </a:pPr>
            <a:r>
              <a:rPr lang="pt-BR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ACOLHIMENTO</a:t>
            </a:r>
          </a:p>
          <a:p>
            <a:pPr marL="685800" indent="-685800" algn="l">
              <a:lnSpc>
                <a:spcPts val="4320"/>
              </a:lnSpc>
              <a:buFont typeface="Wingdings" panose="05000000000000000000" pitchFamily="2" charset="2"/>
              <a:buChar char="ü"/>
            </a:pPr>
            <a:r>
              <a:rPr lang="pt-BR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ORIENTAÇÕES BÁSICAS</a:t>
            </a:r>
          </a:p>
          <a:p>
            <a:pPr marL="685800" indent="-685800" algn="l">
              <a:lnSpc>
                <a:spcPts val="4320"/>
              </a:lnSpc>
              <a:buFont typeface="Wingdings" panose="05000000000000000000" pitchFamily="2" charset="2"/>
              <a:buChar char="ü"/>
            </a:pPr>
            <a:r>
              <a:rPr lang="pt-BR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APOIO PARA GESTÃO DOS RISCOS</a:t>
            </a:r>
          </a:p>
          <a:p>
            <a:pPr marL="685800" indent="-685800" algn="l">
              <a:lnSpc>
                <a:spcPts val="4320"/>
              </a:lnSpc>
              <a:buFont typeface="Wingdings" panose="05000000000000000000" pitchFamily="2" charset="2"/>
              <a:buChar char="ü"/>
            </a:pPr>
            <a:r>
              <a:rPr lang="pt-BR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ENCAMINHAMENTO DAS NECESSIDADES</a:t>
            </a:r>
          </a:p>
        </p:txBody>
      </p:sp>
    </p:spTree>
    <p:extLst>
      <p:ext uri="{BB962C8B-B14F-4D97-AF65-F5344CB8AC3E}">
        <p14:creationId xmlns:p14="http://schemas.microsoft.com/office/powerpoint/2010/main" val="4211779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A98B8F5-7C99-D030-7971-9A959CDDD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76470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</a:rPr>
              <a:t>Ofertar a oportunidade de testagem no contexto da oferta da </a:t>
            </a:r>
            <a:br>
              <a:rPr lang="pt-BR" sz="2800" b="1" dirty="0">
                <a:solidFill>
                  <a:srgbClr val="C00000"/>
                </a:solidFill>
              </a:rPr>
            </a:br>
            <a:r>
              <a:rPr lang="pt-BR" sz="2800" b="1" dirty="0">
                <a:solidFill>
                  <a:srgbClr val="C00000"/>
                </a:solidFill>
              </a:rPr>
              <a:t> Prevenção Combinada ao HIV - três aspectos:</a:t>
            </a:r>
            <a:br>
              <a:rPr lang="pt-BR" sz="2800" b="1" dirty="0"/>
            </a:br>
            <a:endParaRPr lang="pt-BR" sz="2800" b="1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086511D-4BBA-ED86-FF98-817122522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8840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1. Como uma combinação de diferentes estratégias comportamentais  e/ou biomédicas de prevenção em diferentes momentos da vida de uma pessoa</a:t>
            </a:r>
          </a:p>
          <a:p>
            <a:r>
              <a:rPr lang="pt-BR" dirty="0"/>
              <a:t>2. Como uma estratégia de prevenção que deve ser combinada com a pessoa que irá utilizá-la, a partir da sua realidade e dentro das suas possibilidades, num processo de aconselhamento dialogado e não prescritivo.</a:t>
            </a:r>
          </a:p>
          <a:p>
            <a:r>
              <a:rPr lang="pt-BR" dirty="0"/>
              <a:t>3. Como uma estratégia orientada pelo respeito aos direitos humanos e a autonomia das pessoas, e por políticas públicas que garantam acolhimento, informação e acesso aos serviços de saúde e aos insumos de prevenção, principalmente para as pessoas mais vulneráveis. </a:t>
            </a:r>
          </a:p>
        </p:txBody>
      </p:sp>
    </p:spTree>
    <p:extLst>
      <p:ext uri="{BB962C8B-B14F-4D97-AF65-F5344CB8AC3E}">
        <p14:creationId xmlns:p14="http://schemas.microsoft.com/office/powerpoint/2010/main" val="131949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58"/>
          <p:cNvGrpSpPr/>
          <p:nvPr/>
        </p:nvGrpSpPr>
        <p:grpSpPr>
          <a:xfrm>
            <a:off x="623392" y="1484784"/>
            <a:ext cx="10729191" cy="5046466"/>
            <a:chOff x="0" y="1685"/>
            <a:chExt cx="7598735" cy="5174471"/>
          </a:xfrm>
        </p:grpSpPr>
        <p:sp>
          <p:nvSpPr>
            <p:cNvPr id="425" name="Google Shape;425;p58"/>
            <p:cNvSpPr/>
            <p:nvPr/>
          </p:nvSpPr>
          <p:spPr>
            <a:xfrm>
              <a:off x="0" y="1685"/>
              <a:ext cx="7598735" cy="680629"/>
            </a:xfrm>
            <a:prstGeom prst="roundRect">
              <a:avLst>
                <a:gd name="adj" fmla="val 10000"/>
              </a:avLst>
            </a:prstGeom>
            <a:solidFill>
              <a:srgbClr val="BF504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26" name="Google Shape;426;p58"/>
            <p:cNvSpPr txBox="1"/>
            <p:nvPr/>
          </p:nvSpPr>
          <p:spPr>
            <a:xfrm>
              <a:off x="1587809" y="1685"/>
              <a:ext cx="6010925" cy="68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990" tIns="63990" rIns="63990" bIns="6399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400"/>
              </a:pPr>
              <a:r>
                <a:rPr lang="pt-BR" sz="168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ORGANIZAR a campanha prevendo estratégias de captação de pessoas mais vulneráveis</a:t>
              </a:r>
              <a:endParaRPr sz="2160"/>
            </a:p>
          </p:txBody>
        </p:sp>
        <p:sp>
          <p:nvSpPr>
            <p:cNvPr id="427" name="Google Shape;427;p58"/>
            <p:cNvSpPr/>
            <p:nvPr/>
          </p:nvSpPr>
          <p:spPr>
            <a:xfrm>
              <a:off x="14887" y="10634"/>
              <a:ext cx="1209070" cy="684000"/>
            </a:xfrm>
            <a:prstGeom prst="roundRect">
              <a:avLst>
                <a:gd name="adj" fmla="val 10000"/>
              </a:avLst>
            </a:prstGeom>
            <a:blipFill rotWithShape="1">
              <a:blip r:embed="rId3">
                <a:alphaModFix/>
              </a:blip>
              <a:stretch>
                <a:fillRect t="-9999" b="-9999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28" name="Google Shape;428;p58"/>
            <p:cNvSpPr/>
            <p:nvPr/>
          </p:nvSpPr>
          <p:spPr>
            <a:xfrm>
              <a:off x="0" y="752063"/>
              <a:ext cx="7598735" cy="680629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29" name="Google Shape;429;p58"/>
            <p:cNvSpPr txBox="1"/>
            <p:nvPr/>
          </p:nvSpPr>
          <p:spPr>
            <a:xfrm>
              <a:off x="1587809" y="752063"/>
              <a:ext cx="6010925" cy="68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990" tIns="63990" rIns="63990" bIns="6399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400"/>
              </a:pPr>
              <a:r>
                <a:rPr lang="pt-BR" sz="168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CAPACITAR E ORIENTAR profissionais que realizarão ações de campanha: testagem, divulgação, outras ações de prevenção</a:t>
              </a:r>
              <a:endParaRPr sz="2160"/>
            </a:p>
          </p:txBody>
        </p:sp>
        <p:sp>
          <p:nvSpPr>
            <p:cNvPr id="430" name="Google Shape;430;p58"/>
            <p:cNvSpPr/>
            <p:nvPr/>
          </p:nvSpPr>
          <p:spPr>
            <a:xfrm>
              <a:off x="25526" y="768379"/>
              <a:ext cx="1198431" cy="647997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 t="-9999" b="-9999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31" name="Google Shape;431;p58"/>
            <p:cNvSpPr/>
            <p:nvPr/>
          </p:nvSpPr>
          <p:spPr>
            <a:xfrm>
              <a:off x="0" y="1500756"/>
              <a:ext cx="7598735" cy="680629"/>
            </a:xfrm>
            <a:prstGeom prst="roundRect">
              <a:avLst>
                <a:gd name="adj" fmla="val 10000"/>
              </a:avLst>
            </a:prstGeom>
            <a:solidFill>
              <a:srgbClr val="5F497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32" name="Google Shape;432;p58"/>
            <p:cNvSpPr txBox="1"/>
            <p:nvPr/>
          </p:nvSpPr>
          <p:spPr>
            <a:xfrm>
              <a:off x="1587809" y="1500756"/>
              <a:ext cx="6010925" cy="68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990" tIns="63990" rIns="63990" bIns="6399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400"/>
              </a:pPr>
              <a:r>
                <a:rPr lang="pt-BR" sz="168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RESPEITAR os princípios de não coerção, confidencialidade e sigilo no processo de testagem</a:t>
              </a:r>
              <a:endParaRPr sz="2160"/>
            </a:p>
          </p:txBody>
        </p:sp>
        <p:sp>
          <p:nvSpPr>
            <p:cNvPr id="433" name="Google Shape;433;p58"/>
            <p:cNvSpPr/>
            <p:nvPr/>
          </p:nvSpPr>
          <p:spPr>
            <a:xfrm>
              <a:off x="25526" y="1506438"/>
              <a:ext cx="1198431" cy="647997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34" name="Google Shape;434;p58"/>
            <p:cNvSpPr/>
            <p:nvPr/>
          </p:nvSpPr>
          <p:spPr>
            <a:xfrm>
              <a:off x="0" y="2210959"/>
              <a:ext cx="7598735" cy="680629"/>
            </a:xfrm>
            <a:prstGeom prst="roundRect">
              <a:avLst>
                <a:gd name="adj" fmla="val 10000"/>
              </a:avLst>
            </a:prstGeom>
            <a:solidFill>
              <a:srgbClr val="3F3F3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35" name="Google Shape;435;p58"/>
            <p:cNvSpPr txBox="1"/>
            <p:nvPr/>
          </p:nvSpPr>
          <p:spPr>
            <a:xfrm>
              <a:off x="1587809" y="2210959"/>
              <a:ext cx="6010925" cy="7191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990" tIns="63990" rIns="63990" bIns="6399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400"/>
              </a:pPr>
              <a:r>
                <a:rPr lang="pt-BR" sz="16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PREVER e IMPLEMENTAR ações de busca consentida (permissão de contato) com o objetivo de fazer chegar às mãos dos usuários que não retornaram, os resultados dos exames positivos e negativos</a:t>
              </a:r>
              <a:endParaRPr sz="1600" dirty="0"/>
            </a:p>
          </p:txBody>
        </p:sp>
        <p:sp>
          <p:nvSpPr>
            <p:cNvPr id="436" name="Google Shape;436;p58"/>
            <p:cNvSpPr/>
            <p:nvPr/>
          </p:nvSpPr>
          <p:spPr>
            <a:xfrm>
              <a:off x="21254" y="2245683"/>
              <a:ext cx="1202703" cy="647997"/>
            </a:xfrm>
            <a:prstGeom prst="roundRect">
              <a:avLst>
                <a:gd name="adj" fmla="val 10000"/>
              </a:avLst>
            </a:prstGeom>
            <a:blipFill rotWithShape="1">
              <a:blip r:embed="rId6">
                <a:alphaModFix/>
              </a:blip>
              <a:stretch>
                <a:fillRect t="-30997" b="-30995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37" name="Google Shape;437;p58"/>
            <p:cNvSpPr/>
            <p:nvPr/>
          </p:nvSpPr>
          <p:spPr>
            <a:xfrm>
              <a:off x="0" y="2998142"/>
              <a:ext cx="7598735" cy="680629"/>
            </a:xfrm>
            <a:prstGeom prst="roundRect">
              <a:avLst>
                <a:gd name="adj" fmla="val 10000"/>
              </a:avLst>
            </a:prstGeom>
            <a:solidFill>
              <a:srgbClr val="97480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38" name="Google Shape;438;p58"/>
            <p:cNvSpPr txBox="1"/>
            <p:nvPr/>
          </p:nvSpPr>
          <p:spPr>
            <a:xfrm>
              <a:off x="1587809" y="2998142"/>
              <a:ext cx="6010925" cy="68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990" tIns="63990" rIns="63990" bIns="6399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400"/>
              </a:pPr>
              <a:r>
                <a:rPr lang="pt-BR" sz="168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BUSCAR GARANTIR processos de testagem confiáveis com entrega de laudos às pessoas testadas.</a:t>
              </a:r>
              <a:endParaRPr sz="2160"/>
            </a:p>
          </p:txBody>
        </p:sp>
        <p:sp>
          <p:nvSpPr>
            <p:cNvPr id="439" name="Google Shape;439;p58"/>
            <p:cNvSpPr/>
            <p:nvPr/>
          </p:nvSpPr>
          <p:spPr>
            <a:xfrm>
              <a:off x="0" y="2993195"/>
              <a:ext cx="1223957" cy="647997"/>
            </a:xfrm>
            <a:prstGeom prst="roundRect">
              <a:avLst>
                <a:gd name="adj" fmla="val 10000"/>
              </a:avLst>
            </a:prstGeom>
            <a:blipFill rotWithShape="1">
              <a:blip r:embed="rId7">
                <a:alphaModFix/>
              </a:blip>
              <a:stretch>
                <a:fillRect t="-62998" b="-62995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40" name="Google Shape;440;p58"/>
            <p:cNvSpPr/>
            <p:nvPr/>
          </p:nvSpPr>
          <p:spPr>
            <a:xfrm>
              <a:off x="0" y="3746834"/>
              <a:ext cx="7598735" cy="680629"/>
            </a:xfrm>
            <a:prstGeom prst="roundRect">
              <a:avLst>
                <a:gd name="adj" fmla="val 10000"/>
              </a:avLst>
            </a:prstGeom>
            <a:solidFill>
              <a:srgbClr val="4F612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41" name="Google Shape;441;p58"/>
            <p:cNvSpPr txBox="1"/>
            <p:nvPr/>
          </p:nvSpPr>
          <p:spPr>
            <a:xfrm>
              <a:off x="1587809" y="3746834"/>
              <a:ext cx="6010925" cy="68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990" tIns="63990" rIns="63990" bIns="6399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400"/>
              </a:pPr>
              <a:r>
                <a:rPr lang="pt-BR" sz="168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ACOMPANHAR E MONITORAR as pessoas com resultados reagentes até sua chegada na referência</a:t>
              </a:r>
              <a:endParaRPr sz="2160"/>
            </a:p>
          </p:txBody>
        </p:sp>
        <p:sp>
          <p:nvSpPr>
            <p:cNvPr id="442" name="Google Shape;442;p58"/>
            <p:cNvSpPr/>
            <p:nvPr/>
          </p:nvSpPr>
          <p:spPr>
            <a:xfrm>
              <a:off x="14902" y="3752516"/>
              <a:ext cx="1209055" cy="647997"/>
            </a:xfrm>
            <a:prstGeom prst="roundRect">
              <a:avLst>
                <a:gd name="adj" fmla="val 10000"/>
              </a:avLst>
            </a:prstGeom>
            <a:blipFill rotWithShape="1">
              <a:blip r:embed="rId8">
                <a:alphaModFix/>
              </a:blip>
              <a:stretch>
                <a:fillRect t="-62998" b="-62995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43" name="Google Shape;443;p58"/>
            <p:cNvSpPr/>
            <p:nvPr/>
          </p:nvSpPr>
          <p:spPr>
            <a:xfrm>
              <a:off x="0" y="4495527"/>
              <a:ext cx="7598735" cy="680629"/>
            </a:xfrm>
            <a:prstGeom prst="roundRect">
              <a:avLst>
                <a:gd name="adj" fmla="val 10000"/>
              </a:avLst>
            </a:prstGeom>
            <a:solidFill>
              <a:srgbClr val="24406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444" name="Google Shape;444;p58"/>
            <p:cNvSpPr txBox="1"/>
            <p:nvPr/>
          </p:nvSpPr>
          <p:spPr>
            <a:xfrm>
              <a:off x="1587809" y="4495527"/>
              <a:ext cx="6010925" cy="68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990" tIns="63990" rIns="63990" bIns="6399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400"/>
              </a:pPr>
              <a:r>
                <a:rPr lang="pt-BR" sz="168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MANTER Informada a CE de DST/aids preenchendo os formulários de monitoramento online dentro dos prazos</a:t>
              </a:r>
              <a:endParaRPr sz="2160" dirty="0"/>
            </a:p>
          </p:txBody>
        </p:sp>
        <p:sp>
          <p:nvSpPr>
            <p:cNvPr id="445" name="Google Shape;445;p58"/>
            <p:cNvSpPr/>
            <p:nvPr/>
          </p:nvSpPr>
          <p:spPr>
            <a:xfrm>
              <a:off x="25540" y="4511843"/>
              <a:ext cx="1198417" cy="647997"/>
            </a:xfrm>
            <a:prstGeom prst="roundRect">
              <a:avLst>
                <a:gd name="adj" fmla="val 10000"/>
              </a:avLst>
            </a:prstGeom>
            <a:blipFill rotWithShape="1">
              <a:blip r:embed="rId9">
                <a:alphaModFix/>
              </a:blip>
              <a:stretch>
                <a:fillRect t="-82999" b="-82999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2E0C45F9-0E09-2723-98A5-E9A7304AC34A}"/>
              </a:ext>
            </a:extLst>
          </p:cNvPr>
          <p:cNvSpPr txBox="1"/>
          <p:nvPr/>
        </p:nvSpPr>
        <p:spPr>
          <a:xfrm>
            <a:off x="3828520" y="620613"/>
            <a:ext cx="4534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COMPROMISSOS ASSUMIDOS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2A2510-8B35-B72D-1234-9B1344C3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0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pt-BR" sz="3200" dirty="0">
                <a:solidFill>
                  <a:srgbClr val="C00000"/>
                </a:solidFill>
              </a:rPr>
              <a:t>Quais são os formulários de monitoramento da campanha?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BB397A3-690A-6B29-181E-29CD8ABFD216}"/>
              </a:ext>
            </a:extLst>
          </p:cNvPr>
          <p:cNvSpPr txBox="1"/>
          <p:nvPr/>
        </p:nvSpPr>
        <p:spPr>
          <a:xfrm>
            <a:off x="1192996" y="1143000"/>
            <a:ext cx="105196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t-BR" sz="2400" b="1" dirty="0"/>
              <a:t>Cadastro do município na campanha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t-BR" sz="2400" b="1" dirty="0"/>
              <a:t>Formulário 1 – </a:t>
            </a:r>
            <a:r>
              <a:rPr lang="pt-BR" sz="2400" dirty="0"/>
              <a:t>Tabela de resultados gerais: Nº de exames realizados;  Nº de resultados reagentes nos TR; Nº de pessoas que receberam autotestes de HIV e Nº de autotestes de HIV distribuídos </a:t>
            </a:r>
            <a:r>
              <a:rPr lang="pt-BR" sz="1600" b="1" dirty="0"/>
              <a:t>(link = </a:t>
            </a:r>
            <a:r>
              <a:rPr lang="pt-BR" sz="1600" b="1" dirty="0">
                <a:hlinkClick r:id="rId2"/>
              </a:rPr>
              <a:t>https://redcapcrt.org/surveys/?s=3JJWFLLK9RFMLX4W</a:t>
            </a:r>
            <a:r>
              <a:rPr lang="pt-BR" sz="1600" b="1" dirty="0"/>
              <a:t> )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t-BR" sz="2400" b="1" dirty="0"/>
              <a:t>Ficha de Atendimento Fique </a:t>
            </a:r>
            <a:r>
              <a:rPr lang="pt-BR" sz="2400" b="1" dirty="0">
                <a:solidFill>
                  <a:srgbClr val="C00000"/>
                </a:solidFill>
              </a:rPr>
              <a:t>Sabendo </a:t>
            </a:r>
            <a:r>
              <a:rPr lang="pt-BR" sz="1600" b="1" dirty="0">
                <a:solidFill>
                  <a:srgbClr val="C00000"/>
                </a:solidFill>
              </a:rPr>
              <a:t>(link=</a:t>
            </a:r>
            <a:r>
              <a:rPr lang="pt-BR" sz="1600" b="1" dirty="0">
                <a:solidFill>
                  <a:srgbClr val="C00000"/>
                </a:solidFill>
                <a:hlinkClick r:id="rId3"/>
              </a:rPr>
              <a:t>https://redcapcrt.org/surveys/?s=FMA3YYYFDFNKTXF8</a:t>
            </a:r>
            <a:r>
              <a:rPr lang="pt-BR" sz="1600" b="1" dirty="0">
                <a:solidFill>
                  <a:srgbClr val="C00000"/>
                </a:solidFill>
              </a:rPr>
              <a:t>)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t-BR" sz="2400" b="1" dirty="0"/>
              <a:t>Formulário de monitoramento de casos reagentes de HIV e Sífilis </a:t>
            </a:r>
            <a:r>
              <a:rPr lang="pt-BR" b="1" dirty="0"/>
              <a:t>(link = </a:t>
            </a:r>
            <a:r>
              <a:rPr lang="pt-BR" b="1" dirty="0">
                <a:hlinkClick r:id="rId4"/>
              </a:rPr>
              <a:t>https://redcapcrt.org/surveys/?s=ADMNFX8EC89HFARA</a:t>
            </a:r>
            <a:r>
              <a:rPr lang="pt-BR" b="1" dirty="0"/>
              <a:t> )</a:t>
            </a:r>
            <a:endParaRPr lang="pt-BR" sz="2400" b="1" dirty="0"/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t-BR" sz="2400" b="1" dirty="0"/>
              <a:t>Cadastro de unidades de testagem </a:t>
            </a:r>
            <a:r>
              <a:rPr lang="pt-BR" b="1" dirty="0"/>
              <a:t>( link = </a:t>
            </a:r>
            <a:r>
              <a:rPr lang="pt-BR" b="1" dirty="0">
                <a:hlinkClick r:id="rId5"/>
              </a:rPr>
              <a:t>https://redcapcrt.org/surveys/?s=3JPWRXM9FE</a:t>
            </a:r>
            <a:r>
              <a:rPr lang="pt-BR" b="1" dirty="0"/>
              <a:t> )</a:t>
            </a:r>
            <a:endParaRPr lang="pt-BR" sz="2400" b="1" dirty="0"/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t-BR" sz="2400" b="1" dirty="0"/>
              <a:t>Formulário</a:t>
            </a:r>
            <a:r>
              <a:rPr lang="pt-BR" sz="2400" dirty="0"/>
              <a:t> de divulgação das </a:t>
            </a:r>
            <a:r>
              <a:rPr lang="pt-BR" sz="2400" b="1" dirty="0"/>
              <a:t>ações extramuros planejadas </a:t>
            </a:r>
            <a:r>
              <a:rPr lang="pt-BR" sz="2400" dirty="0"/>
              <a:t>para a campanha </a:t>
            </a:r>
            <a:r>
              <a:rPr lang="pt-BR" dirty="0"/>
              <a:t>(link= </a:t>
            </a:r>
            <a:r>
              <a:rPr lang="pt-BR" dirty="0">
                <a:hlinkClick r:id="rId6"/>
              </a:rPr>
              <a:t>https://redcapcrt.org/surveys/?s=MW7JCYRRTF9YTJ7H</a:t>
            </a:r>
            <a:r>
              <a:rPr lang="pt-BR" dirty="0"/>
              <a:t> )</a:t>
            </a:r>
            <a:endParaRPr lang="pt-BR" sz="2400" dirty="0"/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t-BR" sz="2400" dirty="0"/>
              <a:t>Registro de </a:t>
            </a:r>
            <a:r>
              <a:rPr lang="pt-BR" sz="2400" b="1" dirty="0"/>
              <a:t>distribuição de autotestes de HIV </a:t>
            </a:r>
            <a:r>
              <a:rPr lang="pt-BR" sz="2400" dirty="0"/>
              <a:t>no SIMAV – link para solicitação de cadastro =</a:t>
            </a:r>
            <a:r>
              <a:rPr lang="pt-BR" dirty="0"/>
              <a:t> </a:t>
            </a:r>
            <a:r>
              <a:rPr lang="pt-BR" dirty="0">
                <a:hlinkClick r:id="rId7"/>
              </a:rPr>
              <a:t>https://redcapcrt.org/surveys/?s=RPDKDDKTFTWENFYE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00211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1265</TotalTime>
  <Words>1445</Words>
  <Application>Microsoft Office PowerPoint</Application>
  <PresentationFormat>Widescreen</PresentationFormat>
  <Paragraphs>183</Paragraphs>
  <Slides>25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5" baseType="lpstr">
      <vt:lpstr>Aptos</vt:lpstr>
      <vt:lpstr>Aptos Narrow</vt:lpstr>
      <vt:lpstr>Arial</vt:lpstr>
      <vt:lpstr>Calibri</vt:lpstr>
      <vt:lpstr>Courier New</vt:lpstr>
      <vt:lpstr>Segoe UI</vt:lpstr>
      <vt:lpstr>Segoe UI Black</vt:lpstr>
      <vt:lpstr>Segoe UI Semibold</vt:lpstr>
      <vt:lpstr>Wingdings</vt:lpstr>
      <vt:lpstr>Tema do Office</vt:lpstr>
      <vt:lpstr>Apresentação do PowerPoint</vt:lpstr>
      <vt:lpstr>    17ª Campanha Anual de Testagem do HIV e da Sífilis   Fique Sabendo 2024  </vt:lpstr>
      <vt:lpstr>Apresentação do PowerPoint</vt:lpstr>
      <vt:lpstr>Diagnóstico do HIV no contínuo do cuidado e  na Prevenção Combinada </vt:lpstr>
      <vt:lpstr>PREPARATIVOS PARA A 17ª CAMPANHA</vt:lpstr>
      <vt:lpstr>DIÁLOGO EM TODO O PROCESSO</vt:lpstr>
      <vt:lpstr>Ofertar a oportunidade de testagem no contexto da oferta da   Prevenção Combinada ao HIV - três aspectos: </vt:lpstr>
      <vt:lpstr>Apresentação do PowerPoint</vt:lpstr>
      <vt:lpstr>Quais são os formulários de monitoramento da campanha?</vt:lpstr>
      <vt:lpstr>O município vai participar  do Fique Sabendo 2024?</vt:lpstr>
      <vt:lpstr>Utilize as instruções de preenchimento nas capacitações.  São três diferentes instrucionais.</vt:lpstr>
      <vt:lpstr>Formulários de monitoramento da campanha</vt:lpstr>
      <vt:lpstr>Preparação</vt:lpstr>
      <vt:lpstr>Apresentação do PowerPoint</vt:lpstr>
      <vt:lpstr>Apresentação do PowerPoint</vt:lpstr>
      <vt:lpstr>Preparação – CAPACITAÇÕES para: </vt:lpstr>
      <vt:lpstr>Curso link:https://avasus.ufrn.br/local/avasplugin/cursos/curso.php?id=564</vt:lpstr>
      <vt:lpstr>Apresentação do PowerPoint</vt:lpstr>
      <vt:lpstr>  Preparo para a Campanha Oportunidade de atualização de TODOS OS EXECUTORES DE TR   </vt:lpstr>
      <vt:lpstr>Conteúdo </vt:lpstr>
      <vt:lpstr>EAD FIOCRUZ + EAD AVASUS</vt:lpstr>
      <vt:lpstr>Preparação</vt:lpstr>
      <vt:lpstr>FORMULÁRIO ESPECÍFICO PARA UNIDADES DA SAP</vt:lpstr>
      <vt:lpstr>Apresentação do PowerPoint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Márcia Teresinha Fernandes Santos</dc:creator>
  <cp:lastModifiedBy>Karina Wolffenbuttel</cp:lastModifiedBy>
  <cp:revision>35</cp:revision>
  <dcterms:created xsi:type="dcterms:W3CDTF">2023-10-09T16:45:34Z</dcterms:created>
  <dcterms:modified xsi:type="dcterms:W3CDTF">2024-10-13T22:03:45Z</dcterms:modified>
</cp:coreProperties>
</file>