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4.jpg" ContentType="image/jpeg"/>
  <Override PartName="/ppt/notesSlides/notesSlide13.xml" ContentType="application/vnd.openxmlformats-officedocument.presentationml.notesSlide+xml"/>
  <Override PartName="/ppt/media/image45.jpg" ContentType="image/jpeg"/>
  <Override PartName="/ppt/notesSlides/notesSlide14.xml" ContentType="application/vnd.openxmlformats-officedocument.presentationml.notesSlide+xml"/>
  <Override PartName="/ppt/media/image46.jpg" ContentType="image/jpeg"/>
  <Override PartName="/ppt/media/image47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  <p:sldMasterId id="2147483672" r:id="rId3"/>
    <p:sldMasterId id="2147483686" r:id="rId4"/>
  </p:sldMasterIdLst>
  <p:notesMasterIdLst>
    <p:notesMasterId r:id="rId66"/>
  </p:notesMasterIdLst>
  <p:sldIdLst>
    <p:sldId id="290" r:id="rId5"/>
    <p:sldId id="257" r:id="rId6"/>
    <p:sldId id="259" r:id="rId7"/>
    <p:sldId id="365" r:id="rId8"/>
    <p:sldId id="366" r:id="rId9"/>
    <p:sldId id="359" r:id="rId10"/>
    <p:sldId id="363" r:id="rId11"/>
    <p:sldId id="364" r:id="rId12"/>
    <p:sldId id="367" r:id="rId13"/>
    <p:sldId id="260" r:id="rId14"/>
    <p:sldId id="337" r:id="rId15"/>
    <p:sldId id="262" r:id="rId16"/>
    <p:sldId id="338" r:id="rId17"/>
    <p:sldId id="340" r:id="rId18"/>
    <p:sldId id="267" r:id="rId19"/>
    <p:sldId id="268" r:id="rId20"/>
    <p:sldId id="269" r:id="rId21"/>
    <p:sldId id="271" r:id="rId22"/>
    <p:sldId id="272" r:id="rId23"/>
    <p:sldId id="274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341" r:id="rId36"/>
    <p:sldId id="315" r:id="rId37"/>
    <p:sldId id="316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17" r:id="rId54"/>
    <p:sldId id="318" r:id="rId55"/>
    <p:sldId id="319" r:id="rId56"/>
    <p:sldId id="320" r:id="rId57"/>
    <p:sldId id="358" r:id="rId58"/>
    <p:sldId id="312" r:id="rId59"/>
    <p:sldId id="313" r:id="rId60"/>
    <p:sldId id="369" r:id="rId61"/>
    <p:sldId id="370" r:id="rId62"/>
    <p:sldId id="371" r:id="rId63"/>
    <p:sldId id="372" r:id="rId64"/>
    <p:sldId id="314" r:id="rId65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7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jVmqbEkrrOzH83WT5ktct7jIrC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594" autoAdjust="0"/>
  </p:normalViewPr>
  <p:slideViewPr>
    <p:cSldViewPr snapToGrid="0">
      <p:cViewPr>
        <p:scale>
          <a:sx n="70" d="100"/>
          <a:sy n="70" d="100"/>
        </p:scale>
        <p:origin x="-1302" y="-240"/>
      </p:cViewPr>
      <p:guideLst>
        <p:guide orient="horz" pos="177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customschemas.google.com/relationships/presentationmetadata" Target="meta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% de diagnóstico tardio e doença avançada (CD4&lt;200) por ano e sexo no estado de São Paulo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0567904605897824E-2"/>
          <c:y val="0.22476355575518314"/>
          <c:w val="0.91954869162417163"/>
          <c:h val="0.6352063474976124"/>
        </c:manualLayout>
      </c:layout>
      <c:lineChart>
        <c:grouping val="standard"/>
        <c:varyColors val="0"/>
        <c:ser>
          <c:idx val="0"/>
          <c:order val="0"/>
          <c:tx>
            <c:strRef>
              <c:f>Planilha2!$B$3</c:f>
              <c:strCache>
                <c:ptCount val="1"/>
                <c:pt idx="0">
                  <c:v>Homens</c:v>
                </c:pt>
              </c:strCache>
            </c:strRef>
          </c:tx>
          <c:spPr>
            <a:ln w="25400" cap="rnd" cmpd="sng" algn="ctr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Planilha2!$C$2:$P$2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Planilha2!$C$3:$P$3</c:f>
              <c:numCache>
                <c:formatCode>General</c:formatCode>
                <c:ptCount val="14"/>
                <c:pt idx="0">
                  <c:v>32</c:v>
                </c:pt>
                <c:pt idx="1">
                  <c:v>32</c:v>
                </c:pt>
                <c:pt idx="2">
                  <c:v>29</c:v>
                </c:pt>
                <c:pt idx="3">
                  <c:v>27</c:v>
                </c:pt>
                <c:pt idx="4">
                  <c:v>27</c:v>
                </c:pt>
                <c:pt idx="5">
                  <c:v>24</c:v>
                </c:pt>
                <c:pt idx="6">
                  <c:v>23</c:v>
                </c:pt>
                <c:pt idx="7">
                  <c:v>23</c:v>
                </c:pt>
                <c:pt idx="8">
                  <c:v>22</c:v>
                </c:pt>
                <c:pt idx="9">
                  <c:v>23</c:v>
                </c:pt>
                <c:pt idx="10">
                  <c:v>22</c:v>
                </c:pt>
                <c:pt idx="11">
                  <c:v>23</c:v>
                </c:pt>
                <c:pt idx="12">
                  <c:v>24</c:v>
                </c:pt>
                <c:pt idx="13">
                  <c:v>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0F9-447E-A4BA-42FE02DE37D3}"/>
            </c:ext>
          </c:extLst>
        </c:ser>
        <c:ser>
          <c:idx val="1"/>
          <c:order val="1"/>
          <c:tx>
            <c:strRef>
              <c:f>Planilha2!$B$4</c:f>
              <c:strCache>
                <c:ptCount val="1"/>
                <c:pt idx="0">
                  <c:v>Mulheres</c:v>
                </c:pt>
              </c:strCache>
            </c:strRef>
          </c:tx>
          <c:spPr>
            <a:ln w="31750" cap="rnd" cmpd="sng" algn="ctr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Planilha2!$C$2:$P$2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Planilha2!$C$4:$P$4</c:f>
              <c:numCache>
                <c:formatCode>General</c:formatCode>
                <c:ptCount val="14"/>
                <c:pt idx="0">
                  <c:v>27</c:v>
                </c:pt>
                <c:pt idx="1">
                  <c:v>26</c:v>
                </c:pt>
                <c:pt idx="2">
                  <c:v>27</c:v>
                </c:pt>
                <c:pt idx="3">
                  <c:v>27</c:v>
                </c:pt>
                <c:pt idx="4">
                  <c:v>22</c:v>
                </c:pt>
                <c:pt idx="5">
                  <c:v>23</c:v>
                </c:pt>
                <c:pt idx="6">
                  <c:v>22</c:v>
                </c:pt>
                <c:pt idx="7">
                  <c:v>23</c:v>
                </c:pt>
                <c:pt idx="8">
                  <c:v>21</c:v>
                </c:pt>
                <c:pt idx="9">
                  <c:v>21</c:v>
                </c:pt>
                <c:pt idx="10">
                  <c:v>23</c:v>
                </c:pt>
                <c:pt idx="11">
                  <c:v>23</c:v>
                </c:pt>
                <c:pt idx="12">
                  <c:v>23</c:v>
                </c:pt>
                <c:pt idx="13">
                  <c:v>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0F9-447E-A4BA-42FE02DE37D3}"/>
            </c:ext>
          </c:extLst>
        </c:ser>
        <c:ser>
          <c:idx val="2"/>
          <c:order val="2"/>
          <c:tx>
            <c:strRef>
              <c:f>Planilha2!$B$5</c:f>
              <c:strCache>
                <c:ptCount val="1"/>
                <c:pt idx="0">
                  <c:v>PVHA geral</c:v>
                </c:pt>
              </c:strCache>
            </c:strRef>
          </c:tx>
          <c:spPr>
            <a:ln w="28575" cap="rnd" cmpd="sng" algn="ctr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988974585277961E-2"/>
                  <c:y val="3.6667134801627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0F9-447E-A4BA-42FE02DE37D3}"/>
                </c:ext>
              </c:extLst>
            </c:dLbl>
            <c:dLbl>
              <c:idx val="8"/>
              <c:layout>
                <c:manualLayout>
                  <c:x val="-4.6565774155996479E-3"/>
                  <c:y val="-5.4857123111046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F9-447E-A4BA-42FE02DE37D3}"/>
                </c:ext>
              </c:extLst>
            </c:dLbl>
            <c:dLbl>
              <c:idx val="9"/>
              <c:layout>
                <c:manualLayout>
                  <c:x val="3.1043849437330227E-3"/>
                  <c:y val="-7.3142830814729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F9-447E-A4BA-42FE02DE37D3}"/>
                </c:ext>
              </c:extLst>
            </c:dLbl>
            <c:dLbl>
              <c:idx val="10"/>
              <c:layout>
                <c:manualLayout>
                  <c:x val="0"/>
                  <c:y val="-7.9238066715956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0F9-447E-A4BA-42FE02DE37D3}"/>
                </c:ext>
              </c:extLst>
            </c:dLbl>
            <c:dLbl>
              <c:idx val="11"/>
              <c:layout>
                <c:manualLayout>
                  <c:x val="1.2417539774931978E-2"/>
                  <c:y val="3.6571415407364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0F9-447E-A4BA-42FE02DE37D3}"/>
                </c:ext>
              </c:extLst>
            </c:dLbl>
            <c:dLbl>
              <c:idx val="12"/>
              <c:layout>
                <c:manualLayout>
                  <c:x val="1.5521924718663977E-3"/>
                  <c:y val="1.8285707703682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0F9-447E-A4BA-42FE02DE37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Planilha2!$C$2:$P$2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Planilha2!$C$5:$P$5</c:f>
              <c:numCache>
                <c:formatCode>General</c:formatCode>
                <c:ptCount val="14"/>
                <c:pt idx="0">
                  <c:v>31</c:v>
                </c:pt>
                <c:pt idx="1">
                  <c:v>30</c:v>
                </c:pt>
                <c:pt idx="2">
                  <c:v>29</c:v>
                </c:pt>
                <c:pt idx="3">
                  <c:v>27</c:v>
                </c:pt>
                <c:pt idx="4">
                  <c:v>25</c:v>
                </c:pt>
                <c:pt idx="5">
                  <c:v>24</c:v>
                </c:pt>
                <c:pt idx="6">
                  <c:v>23</c:v>
                </c:pt>
                <c:pt idx="7">
                  <c:v>23</c:v>
                </c:pt>
                <c:pt idx="8">
                  <c:v>22</c:v>
                </c:pt>
                <c:pt idx="9">
                  <c:v>22</c:v>
                </c:pt>
                <c:pt idx="10">
                  <c:v>22</c:v>
                </c:pt>
                <c:pt idx="11">
                  <c:v>23</c:v>
                </c:pt>
                <c:pt idx="12">
                  <c:v>23</c:v>
                </c:pt>
                <c:pt idx="13">
                  <c:v>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70F9-447E-A4BA-42FE02DE3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bg1">
                  <a:lumMod val="7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09136128"/>
        <c:axId val="109158400"/>
      </c:lineChart>
      <c:catAx>
        <c:axId val="10913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1140000" spcFirstLastPara="1" vertOverflow="ellipsis" wrap="square" anchor="ctr" anchorCtr="1"/>
          <a:lstStyle/>
          <a:p>
            <a:pPr>
              <a:defRPr sz="1400" b="0" i="0" u="none" strike="noStrike" kern="1200" spc="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9158400"/>
        <c:crosses val="autoZero"/>
        <c:auto val="1"/>
        <c:lblAlgn val="ctr"/>
        <c:lblOffset val="100"/>
        <c:noMultiLvlLbl val="0"/>
      </c:catAx>
      <c:valAx>
        <c:axId val="109158400"/>
        <c:scaling>
          <c:orientation val="minMax"/>
          <c:min val="2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9136128"/>
        <c:crosses val="autoZero"/>
        <c:crossBetween val="between"/>
        <c:majorUnit val="2.5"/>
        <c:minorUnit val="0.5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3647566834198916E-2"/>
          <c:y val="0.21684960019830773"/>
          <c:w val="0.60180913336121822"/>
          <c:h val="7.26801180195045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C6D9E6-B8D3-4DC6-BD51-E7C8F2261AD9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9758E93C-C405-42D3-93F1-058E0D5F82D2}">
      <dgm:prSet phldrT="[Texto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800" b="1" dirty="0">
              <a:solidFill>
                <a:schemeClr val="tx1"/>
              </a:solidFill>
            </a:rPr>
            <a:t>T1</a:t>
          </a:r>
        </a:p>
      </dgm:t>
    </dgm:pt>
    <dgm:pt modelId="{1CCCF283-3838-48A0-9E11-564577DC45DD}" type="parTrans" cxnId="{A34B7630-63E1-47D6-9979-96C32A611AC7}">
      <dgm:prSet/>
      <dgm:spPr/>
      <dgm:t>
        <a:bodyPr/>
        <a:lstStyle/>
        <a:p>
          <a:endParaRPr lang="pt-BR" sz="1800"/>
        </a:p>
      </dgm:t>
    </dgm:pt>
    <dgm:pt modelId="{A2CD400A-C9B9-46B1-A3B0-F43BC74C1437}" type="sibTrans" cxnId="{A34B7630-63E1-47D6-9979-96C32A611AC7}">
      <dgm:prSet/>
      <dgm:spPr/>
      <dgm:t>
        <a:bodyPr/>
        <a:lstStyle/>
        <a:p>
          <a:endParaRPr lang="pt-BR" sz="1800"/>
        </a:p>
      </dgm:t>
    </dgm:pt>
    <dgm:pt modelId="{826F9402-67D7-4494-907D-4150A4A11D96}">
      <dgm:prSet phldrT="[Texto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800" b="1" dirty="0"/>
            <a:t>ORBITAE</a:t>
          </a:r>
        </a:p>
      </dgm:t>
    </dgm:pt>
    <dgm:pt modelId="{55906DDC-5242-4C47-B1E7-1840A935B7F8}" type="parTrans" cxnId="{796DC0CE-E91A-44BD-8A38-28F7325B641F}">
      <dgm:prSet/>
      <dgm:spPr/>
      <dgm:t>
        <a:bodyPr/>
        <a:lstStyle/>
        <a:p>
          <a:endParaRPr lang="pt-BR" sz="1800"/>
        </a:p>
      </dgm:t>
    </dgm:pt>
    <dgm:pt modelId="{7C5C4265-E384-4059-94B7-5DFD18252AED}" type="sibTrans" cxnId="{796DC0CE-E91A-44BD-8A38-28F7325B641F}">
      <dgm:prSet/>
      <dgm:spPr/>
      <dgm:t>
        <a:bodyPr/>
        <a:lstStyle/>
        <a:p>
          <a:endParaRPr lang="pt-BR" sz="1800"/>
        </a:p>
      </dgm:t>
    </dgm:pt>
    <dgm:pt modelId="{7D1396A1-31BF-467A-AA4F-3F3A3CE52587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r>
            <a:rPr lang="pt-BR" sz="1800" dirty="0" err="1"/>
            <a:t>NReag</a:t>
          </a:r>
          <a:endParaRPr lang="pt-BR" sz="1800" dirty="0"/>
        </a:p>
      </dgm:t>
    </dgm:pt>
    <dgm:pt modelId="{9754B40D-EA8D-4020-B6E1-0086571C7C8B}" type="parTrans" cxnId="{36ADF913-2F0B-4364-9978-CBC2A8E9A13F}">
      <dgm:prSet/>
      <dgm:spPr/>
      <dgm:t>
        <a:bodyPr/>
        <a:lstStyle/>
        <a:p>
          <a:endParaRPr lang="pt-BR" sz="1800"/>
        </a:p>
      </dgm:t>
    </dgm:pt>
    <dgm:pt modelId="{BB50BFFD-1BBB-46BD-ABD6-AD012B18F916}" type="sibTrans" cxnId="{36ADF913-2F0B-4364-9978-CBC2A8E9A13F}">
      <dgm:prSet/>
      <dgm:spPr/>
      <dgm:t>
        <a:bodyPr/>
        <a:lstStyle/>
        <a:p>
          <a:endParaRPr lang="pt-BR" sz="1800"/>
        </a:p>
      </dgm:t>
    </dgm:pt>
    <dgm:pt modelId="{239FA823-2205-4DC1-ADA5-78F882F2075A}">
      <dgm:prSet phldrT="[Texto]" custT="1"/>
      <dgm:spPr/>
      <dgm:t>
        <a:bodyPr/>
        <a:lstStyle/>
        <a:p>
          <a:r>
            <a:rPr lang="pt-BR" sz="2800" b="1" dirty="0">
              <a:solidFill>
                <a:schemeClr val="tx1"/>
              </a:solidFill>
            </a:rPr>
            <a:t>T1</a:t>
          </a:r>
        </a:p>
      </dgm:t>
    </dgm:pt>
    <dgm:pt modelId="{3CDF5C77-7984-43AB-B241-9FEE27CF702B}" type="parTrans" cxnId="{401FE51E-5361-4837-9064-7D3ECC9FC0D3}">
      <dgm:prSet/>
      <dgm:spPr/>
      <dgm:t>
        <a:bodyPr/>
        <a:lstStyle/>
        <a:p>
          <a:endParaRPr lang="pt-BR" sz="1800"/>
        </a:p>
      </dgm:t>
    </dgm:pt>
    <dgm:pt modelId="{25FD34F5-27C1-4E44-A2E9-B892ACB3A5DC}" type="sibTrans" cxnId="{401FE51E-5361-4837-9064-7D3ECC9FC0D3}">
      <dgm:prSet/>
      <dgm:spPr/>
      <dgm:t>
        <a:bodyPr/>
        <a:lstStyle/>
        <a:p>
          <a:endParaRPr lang="pt-BR" sz="1800"/>
        </a:p>
      </dgm:t>
    </dgm:pt>
    <dgm:pt modelId="{D8F284A6-1F46-49B8-9317-387114CA15A0}">
      <dgm:prSet phldrT="[Texto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 sz="3200" b="1" dirty="0"/>
        </a:p>
        <a:p>
          <a:r>
            <a:rPr lang="pt-BR" sz="2400" b="1" dirty="0"/>
            <a:t>ORBITAE</a:t>
          </a:r>
        </a:p>
        <a:p>
          <a:endParaRPr lang="pt-BR" sz="2400" b="1" dirty="0"/>
        </a:p>
      </dgm:t>
    </dgm:pt>
    <dgm:pt modelId="{55913B13-2109-4673-8888-976A305559CC}" type="parTrans" cxnId="{26F56DB5-EE84-4224-912A-63BDAC78EA7E}">
      <dgm:prSet/>
      <dgm:spPr/>
      <dgm:t>
        <a:bodyPr/>
        <a:lstStyle/>
        <a:p>
          <a:endParaRPr lang="pt-BR" sz="1800"/>
        </a:p>
      </dgm:t>
    </dgm:pt>
    <dgm:pt modelId="{29B4D867-AA11-4EB9-B1C9-F4765A1CF294}" type="sibTrans" cxnId="{26F56DB5-EE84-4224-912A-63BDAC78EA7E}">
      <dgm:prSet/>
      <dgm:spPr/>
      <dgm:t>
        <a:bodyPr/>
        <a:lstStyle/>
        <a:p>
          <a:endParaRPr lang="pt-BR" sz="1800"/>
        </a:p>
      </dgm:t>
    </dgm:pt>
    <dgm:pt modelId="{5BBE758F-F508-4A1D-9E20-B889896D7BDE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FF3300"/>
        </a:solidFill>
      </dgm:spPr>
      <dgm:t>
        <a:bodyPr/>
        <a:lstStyle/>
        <a:p>
          <a:r>
            <a:rPr lang="pt-BR" sz="1800" b="1" dirty="0" err="1"/>
            <a:t>Reag</a:t>
          </a:r>
          <a:endParaRPr lang="pt-BR" sz="1800" b="1" dirty="0"/>
        </a:p>
      </dgm:t>
    </dgm:pt>
    <dgm:pt modelId="{484A1B4C-D8AA-466D-9165-3D84ED167E87}" type="parTrans" cxnId="{87907A18-EFC6-4848-946A-BD994381D29C}">
      <dgm:prSet/>
      <dgm:spPr/>
      <dgm:t>
        <a:bodyPr/>
        <a:lstStyle/>
        <a:p>
          <a:endParaRPr lang="pt-BR" sz="1800"/>
        </a:p>
      </dgm:t>
    </dgm:pt>
    <dgm:pt modelId="{82CC67A3-0AFC-4F2D-9041-6CB8717DCE5A}" type="sibTrans" cxnId="{87907A18-EFC6-4848-946A-BD994381D29C}">
      <dgm:prSet/>
      <dgm:spPr/>
      <dgm:t>
        <a:bodyPr/>
        <a:lstStyle/>
        <a:p>
          <a:endParaRPr lang="pt-BR" sz="1800"/>
        </a:p>
      </dgm:t>
    </dgm:pt>
    <dgm:pt modelId="{C3818FB7-582D-49AC-8543-FD2C425D21D4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2800" dirty="0"/>
            <a:t>T2</a:t>
          </a:r>
        </a:p>
      </dgm:t>
    </dgm:pt>
    <dgm:pt modelId="{E3B8B643-0E0A-4D14-9B56-E1B2322DC22F}" type="parTrans" cxnId="{59116CD0-D419-4628-B746-9A4BAB20317C}">
      <dgm:prSet/>
      <dgm:spPr/>
      <dgm:t>
        <a:bodyPr/>
        <a:lstStyle/>
        <a:p>
          <a:endParaRPr lang="pt-BR" sz="1800"/>
        </a:p>
      </dgm:t>
    </dgm:pt>
    <dgm:pt modelId="{167038F7-5874-4E7F-91CD-D79D631FE878}" type="sibTrans" cxnId="{59116CD0-D419-4628-B746-9A4BAB20317C}">
      <dgm:prSet/>
      <dgm:spPr/>
      <dgm:t>
        <a:bodyPr/>
        <a:lstStyle/>
        <a:p>
          <a:endParaRPr lang="pt-BR" sz="1800"/>
        </a:p>
      </dgm:t>
    </dgm:pt>
    <dgm:pt modelId="{585E5FE4-6BDA-43B4-A6DB-28EFA496A4C9}">
      <dgm:prSet phldrT="[Texto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pt-BR" sz="1800" b="1" dirty="0"/>
            <a:t>BIOMANGUINHOS</a:t>
          </a:r>
        </a:p>
      </dgm:t>
    </dgm:pt>
    <dgm:pt modelId="{7BE0E420-5E1D-4D68-936C-F3EEEC1D7447}" type="parTrans" cxnId="{1BB2EFF1-B8B6-4E78-B912-C7F8BD26791B}">
      <dgm:prSet/>
      <dgm:spPr/>
      <dgm:t>
        <a:bodyPr/>
        <a:lstStyle/>
        <a:p>
          <a:endParaRPr lang="pt-BR" sz="1800"/>
        </a:p>
      </dgm:t>
    </dgm:pt>
    <dgm:pt modelId="{FE65C42B-8B4A-48EA-B43C-3AB2786B007E}" type="sibTrans" cxnId="{1BB2EFF1-B8B6-4E78-B912-C7F8BD26791B}">
      <dgm:prSet/>
      <dgm:spPr/>
      <dgm:t>
        <a:bodyPr/>
        <a:lstStyle/>
        <a:p>
          <a:endParaRPr lang="pt-BR" sz="1800"/>
        </a:p>
      </dgm:t>
    </dgm:pt>
    <dgm:pt modelId="{A70EF1D2-5C84-431E-B911-D8C19E9A6B1A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FF3300"/>
        </a:solidFill>
      </dgm:spPr>
      <dgm:t>
        <a:bodyPr/>
        <a:lstStyle/>
        <a:p>
          <a:r>
            <a:rPr lang="pt-BR" sz="1800" b="1" dirty="0" err="1"/>
            <a:t>Reag</a:t>
          </a:r>
          <a:endParaRPr lang="pt-BR" sz="1800" b="1" dirty="0"/>
        </a:p>
      </dgm:t>
    </dgm:pt>
    <dgm:pt modelId="{B2352699-DF6C-4329-A035-39B3A20902C0}" type="parTrans" cxnId="{139C9352-3515-4FCF-A9FD-57E93FE6CAFF}">
      <dgm:prSet/>
      <dgm:spPr/>
      <dgm:t>
        <a:bodyPr/>
        <a:lstStyle/>
        <a:p>
          <a:endParaRPr lang="pt-BR" sz="1800"/>
        </a:p>
      </dgm:t>
    </dgm:pt>
    <dgm:pt modelId="{3CC4DFFC-8DCF-4CB9-BDD1-84C6C91BD6CA}" type="sibTrans" cxnId="{139C9352-3515-4FCF-A9FD-57E93FE6CAFF}">
      <dgm:prSet/>
      <dgm:spPr/>
      <dgm:t>
        <a:bodyPr/>
        <a:lstStyle/>
        <a:p>
          <a:endParaRPr lang="pt-BR" sz="1800"/>
        </a:p>
      </dgm:t>
    </dgm:pt>
    <dgm:pt modelId="{1F3B103A-3B23-45C5-B31B-6CB8624BB632}" type="pres">
      <dgm:prSet presAssocID="{7FC6D9E6-B8D3-4DC6-BD51-E7C8F2261AD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6ABA5BAE-0A67-42C7-AA17-A0EE5B191022}" type="pres">
      <dgm:prSet presAssocID="{9758E93C-C405-42D3-93F1-058E0D5F82D2}" presName="root" presStyleCnt="0"/>
      <dgm:spPr/>
    </dgm:pt>
    <dgm:pt modelId="{429D4D8D-76F8-4999-BBC6-665E889E22D0}" type="pres">
      <dgm:prSet presAssocID="{9758E93C-C405-42D3-93F1-058E0D5F82D2}" presName="rootComposite" presStyleCnt="0"/>
      <dgm:spPr/>
    </dgm:pt>
    <dgm:pt modelId="{6B5A2F91-F0EF-4B26-BAF2-D4E3C369CCB6}" type="pres">
      <dgm:prSet presAssocID="{9758E93C-C405-42D3-93F1-058E0D5F82D2}" presName="rootText" presStyleLbl="node1" presStyleIdx="0" presStyleCnt="2"/>
      <dgm:spPr/>
      <dgm:t>
        <a:bodyPr/>
        <a:lstStyle/>
        <a:p>
          <a:endParaRPr lang="pt-BR"/>
        </a:p>
      </dgm:t>
    </dgm:pt>
    <dgm:pt modelId="{BDA2CE7E-08E6-480A-8B31-01B35ADFB7A0}" type="pres">
      <dgm:prSet presAssocID="{9758E93C-C405-42D3-93F1-058E0D5F82D2}" presName="rootConnector" presStyleLbl="node1" presStyleIdx="0" presStyleCnt="2"/>
      <dgm:spPr/>
      <dgm:t>
        <a:bodyPr/>
        <a:lstStyle/>
        <a:p>
          <a:endParaRPr lang="pt-BR"/>
        </a:p>
      </dgm:t>
    </dgm:pt>
    <dgm:pt modelId="{19888824-09F7-45F2-AAA0-5BA658D3DD75}" type="pres">
      <dgm:prSet presAssocID="{9758E93C-C405-42D3-93F1-058E0D5F82D2}" presName="childShape" presStyleCnt="0"/>
      <dgm:spPr/>
    </dgm:pt>
    <dgm:pt modelId="{8A246618-78CA-4F45-9255-8C622586F102}" type="pres">
      <dgm:prSet presAssocID="{55906DDC-5242-4C47-B1E7-1840A935B7F8}" presName="Name13" presStyleLbl="parChTrans1D2" presStyleIdx="0" presStyleCnt="7"/>
      <dgm:spPr/>
      <dgm:t>
        <a:bodyPr/>
        <a:lstStyle/>
        <a:p>
          <a:endParaRPr lang="pt-BR"/>
        </a:p>
      </dgm:t>
    </dgm:pt>
    <dgm:pt modelId="{16931404-CD82-4446-8EF4-A3E425BEC979}" type="pres">
      <dgm:prSet presAssocID="{826F9402-67D7-4494-907D-4150A4A11D96}" presName="childText" presStyleLbl="bgAcc1" presStyleIdx="0" presStyleCnt="7" custScaleX="159592" custScaleY="134682" custLinFactNeighborY="272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B9F2CDF-1D60-4D5D-99B4-74A3F6F9C73A}" type="pres">
      <dgm:prSet presAssocID="{9754B40D-EA8D-4020-B6E1-0086571C7C8B}" presName="Name13" presStyleLbl="parChTrans1D2" presStyleIdx="1" presStyleCnt="7"/>
      <dgm:spPr/>
      <dgm:t>
        <a:bodyPr/>
        <a:lstStyle/>
        <a:p>
          <a:endParaRPr lang="pt-BR"/>
        </a:p>
      </dgm:t>
    </dgm:pt>
    <dgm:pt modelId="{AFF89CDA-9234-443D-BDC9-10144D5ADB13}" type="pres">
      <dgm:prSet presAssocID="{7D1396A1-31BF-467A-AA4F-3F3A3CE52587}" presName="childText" presStyleLbl="bgAcc1" presStyleIdx="1" presStyleCnt="7" custScaleX="135102" custScaleY="11714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59823DC-689B-4500-B1D3-FA7B99DB2CBD}" type="pres">
      <dgm:prSet presAssocID="{239FA823-2205-4DC1-ADA5-78F882F2075A}" presName="root" presStyleCnt="0"/>
      <dgm:spPr/>
    </dgm:pt>
    <dgm:pt modelId="{D22CBB16-695C-4D6C-86FD-FF168A84EE84}" type="pres">
      <dgm:prSet presAssocID="{239FA823-2205-4DC1-ADA5-78F882F2075A}" presName="rootComposite" presStyleCnt="0"/>
      <dgm:spPr/>
    </dgm:pt>
    <dgm:pt modelId="{4E78C579-E4C8-42A6-8699-68BB59334C8B}" type="pres">
      <dgm:prSet presAssocID="{239FA823-2205-4DC1-ADA5-78F882F2075A}" presName="rootText" presStyleLbl="node1" presStyleIdx="1" presStyleCnt="2"/>
      <dgm:spPr/>
      <dgm:t>
        <a:bodyPr/>
        <a:lstStyle/>
        <a:p>
          <a:endParaRPr lang="pt-BR"/>
        </a:p>
      </dgm:t>
    </dgm:pt>
    <dgm:pt modelId="{428145D5-1FEC-4247-817F-35D7FB03AC4B}" type="pres">
      <dgm:prSet presAssocID="{239FA823-2205-4DC1-ADA5-78F882F2075A}" presName="rootConnector" presStyleLbl="node1" presStyleIdx="1" presStyleCnt="2"/>
      <dgm:spPr/>
      <dgm:t>
        <a:bodyPr/>
        <a:lstStyle/>
        <a:p>
          <a:endParaRPr lang="pt-BR"/>
        </a:p>
      </dgm:t>
    </dgm:pt>
    <dgm:pt modelId="{8B8FC8F5-96F0-4274-A9D9-4E5B85C25728}" type="pres">
      <dgm:prSet presAssocID="{239FA823-2205-4DC1-ADA5-78F882F2075A}" presName="childShape" presStyleCnt="0"/>
      <dgm:spPr/>
    </dgm:pt>
    <dgm:pt modelId="{6ADBDC85-9EF5-43BC-B1B8-0360E531EA66}" type="pres">
      <dgm:prSet presAssocID="{55913B13-2109-4673-8888-976A305559CC}" presName="Name13" presStyleLbl="parChTrans1D2" presStyleIdx="2" presStyleCnt="7"/>
      <dgm:spPr/>
      <dgm:t>
        <a:bodyPr/>
        <a:lstStyle/>
        <a:p>
          <a:endParaRPr lang="pt-BR"/>
        </a:p>
      </dgm:t>
    </dgm:pt>
    <dgm:pt modelId="{6435ABEE-660E-4E06-B32E-3389B08F3F3A}" type="pres">
      <dgm:prSet presAssocID="{D8F284A6-1F46-49B8-9317-387114CA15A0}" presName="childText" presStyleLbl="bgAcc1" presStyleIdx="2" presStyleCnt="7" custScaleX="169253" custScaleY="117704" custLinFactNeighborX="-1174" custLinFactNeighborY="3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E41813-53D2-498F-BA13-17D5387D78A8}" type="pres">
      <dgm:prSet presAssocID="{484A1B4C-D8AA-466D-9165-3D84ED167E87}" presName="Name13" presStyleLbl="parChTrans1D2" presStyleIdx="3" presStyleCnt="7"/>
      <dgm:spPr/>
      <dgm:t>
        <a:bodyPr/>
        <a:lstStyle/>
        <a:p>
          <a:endParaRPr lang="pt-BR"/>
        </a:p>
      </dgm:t>
    </dgm:pt>
    <dgm:pt modelId="{2DB3F059-01B2-41A9-87E8-9E879146C192}" type="pres">
      <dgm:prSet presAssocID="{5BBE758F-F508-4A1D-9E20-B889896D7BDE}" presName="childText" presStyleLbl="bgAcc1" presStyleIdx="3" presStyleCnt="7" custScaleX="13553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7E4AD3-21D4-4817-8BC6-F0154B40093E}" type="pres">
      <dgm:prSet presAssocID="{E3B8B643-0E0A-4D14-9B56-E1B2322DC22F}" presName="Name13" presStyleLbl="parChTrans1D2" presStyleIdx="4" presStyleCnt="7"/>
      <dgm:spPr/>
      <dgm:t>
        <a:bodyPr/>
        <a:lstStyle/>
        <a:p>
          <a:endParaRPr lang="pt-BR"/>
        </a:p>
      </dgm:t>
    </dgm:pt>
    <dgm:pt modelId="{181F7701-7494-47E1-9B29-4BD22399FB37}" type="pres">
      <dgm:prSet presAssocID="{C3818FB7-582D-49AC-8543-FD2C425D21D4}" presName="childText" presStyleLbl="bgAcc1" presStyleIdx="4" presStyleCnt="7" custScaleX="116064" custLinFactNeighborX="1232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BAD8CF-4535-475E-977E-0DE81ABB61A0}" type="pres">
      <dgm:prSet presAssocID="{7BE0E420-5E1D-4D68-936C-F3EEEC1D7447}" presName="Name13" presStyleLbl="parChTrans1D2" presStyleIdx="5" presStyleCnt="7"/>
      <dgm:spPr/>
      <dgm:t>
        <a:bodyPr/>
        <a:lstStyle/>
        <a:p>
          <a:endParaRPr lang="pt-BR"/>
        </a:p>
      </dgm:t>
    </dgm:pt>
    <dgm:pt modelId="{3C1DBB4F-8887-4373-BCD2-1B30D9969023}" type="pres">
      <dgm:prSet presAssocID="{585E5FE4-6BDA-43B4-A6DB-28EFA496A4C9}" presName="childText" presStyleLbl="bgAcc1" presStyleIdx="5" presStyleCnt="7" custScaleX="320409" custScaleY="99397" custLinFactNeighborX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7947D6D-7057-488A-A818-BC9D136DC45E}" type="pres">
      <dgm:prSet presAssocID="{B2352699-DF6C-4329-A035-39B3A20902C0}" presName="Name13" presStyleLbl="parChTrans1D2" presStyleIdx="6" presStyleCnt="7"/>
      <dgm:spPr/>
      <dgm:t>
        <a:bodyPr/>
        <a:lstStyle/>
        <a:p>
          <a:endParaRPr lang="pt-BR"/>
        </a:p>
      </dgm:t>
    </dgm:pt>
    <dgm:pt modelId="{227EE6A7-AD9D-484F-A166-EFBC345D210B}" type="pres">
      <dgm:prSet presAssocID="{A70EF1D2-5C84-431E-B911-D8C19E9A6B1A}" presName="childText" presStyleLbl="bgAcc1" presStyleIdx="6" presStyleCnt="7" custScaleX="13553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37AE3F9-84A4-457A-B68B-0967ED9A516A}" type="presOf" srcId="{826F9402-67D7-4494-907D-4150A4A11D96}" destId="{16931404-CD82-4446-8EF4-A3E425BEC979}" srcOrd="0" destOrd="0" presId="urn:microsoft.com/office/officeart/2005/8/layout/hierarchy3"/>
    <dgm:cxn modelId="{26AA8E3B-46A4-4608-9356-5D9CC38E6258}" type="presOf" srcId="{7FC6D9E6-B8D3-4DC6-BD51-E7C8F2261AD9}" destId="{1F3B103A-3B23-45C5-B31B-6CB8624BB632}" srcOrd="0" destOrd="0" presId="urn:microsoft.com/office/officeart/2005/8/layout/hierarchy3"/>
    <dgm:cxn modelId="{8E9CB802-2D79-44E3-8EDC-0C07C7129298}" type="presOf" srcId="{C3818FB7-582D-49AC-8543-FD2C425D21D4}" destId="{181F7701-7494-47E1-9B29-4BD22399FB37}" srcOrd="0" destOrd="0" presId="urn:microsoft.com/office/officeart/2005/8/layout/hierarchy3"/>
    <dgm:cxn modelId="{5D085BBF-698A-4202-86E4-424DBCD83F2D}" type="presOf" srcId="{239FA823-2205-4DC1-ADA5-78F882F2075A}" destId="{4E78C579-E4C8-42A6-8699-68BB59334C8B}" srcOrd="0" destOrd="0" presId="urn:microsoft.com/office/officeart/2005/8/layout/hierarchy3"/>
    <dgm:cxn modelId="{5F9FDA80-6BC6-427C-995B-2BF13411AC8E}" type="presOf" srcId="{7D1396A1-31BF-467A-AA4F-3F3A3CE52587}" destId="{AFF89CDA-9234-443D-BDC9-10144D5ADB13}" srcOrd="0" destOrd="0" presId="urn:microsoft.com/office/officeart/2005/8/layout/hierarchy3"/>
    <dgm:cxn modelId="{139C9352-3515-4FCF-A9FD-57E93FE6CAFF}" srcId="{239FA823-2205-4DC1-ADA5-78F882F2075A}" destId="{A70EF1D2-5C84-431E-B911-D8C19E9A6B1A}" srcOrd="4" destOrd="0" parTransId="{B2352699-DF6C-4329-A035-39B3A20902C0}" sibTransId="{3CC4DFFC-8DCF-4CB9-BDD1-84C6C91BD6CA}"/>
    <dgm:cxn modelId="{71899A44-A01E-4CFF-8B08-753F5936CD0C}" type="presOf" srcId="{9754B40D-EA8D-4020-B6E1-0086571C7C8B}" destId="{DB9F2CDF-1D60-4D5D-99B4-74A3F6F9C73A}" srcOrd="0" destOrd="0" presId="urn:microsoft.com/office/officeart/2005/8/layout/hierarchy3"/>
    <dgm:cxn modelId="{8C063601-D030-466A-AEB1-353B35ED8ECE}" type="presOf" srcId="{239FA823-2205-4DC1-ADA5-78F882F2075A}" destId="{428145D5-1FEC-4247-817F-35D7FB03AC4B}" srcOrd="1" destOrd="0" presId="urn:microsoft.com/office/officeart/2005/8/layout/hierarchy3"/>
    <dgm:cxn modelId="{90AA6403-C7C9-4C95-9291-C1D7DD450EEE}" type="presOf" srcId="{E3B8B643-0E0A-4D14-9B56-E1B2322DC22F}" destId="{197E4AD3-21D4-4817-8BC6-F0154B40093E}" srcOrd="0" destOrd="0" presId="urn:microsoft.com/office/officeart/2005/8/layout/hierarchy3"/>
    <dgm:cxn modelId="{A34B7630-63E1-47D6-9979-96C32A611AC7}" srcId="{7FC6D9E6-B8D3-4DC6-BD51-E7C8F2261AD9}" destId="{9758E93C-C405-42D3-93F1-058E0D5F82D2}" srcOrd="0" destOrd="0" parTransId="{1CCCF283-3838-48A0-9E11-564577DC45DD}" sibTransId="{A2CD400A-C9B9-46B1-A3B0-F43BC74C1437}"/>
    <dgm:cxn modelId="{36ADF913-2F0B-4364-9978-CBC2A8E9A13F}" srcId="{9758E93C-C405-42D3-93F1-058E0D5F82D2}" destId="{7D1396A1-31BF-467A-AA4F-3F3A3CE52587}" srcOrd="1" destOrd="0" parTransId="{9754B40D-EA8D-4020-B6E1-0086571C7C8B}" sibTransId="{BB50BFFD-1BBB-46BD-ABD6-AD012B18F916}"/>
    <dgm:cxn modelId="{60DAA091-A6AE-40F1-9D63-CB28639458F9}" type="presOf" srcId="{55913B13-2109-4673-8888-976A305559CC}" destId="{6ADBDC85-9EF5-43BC-B1B8-0360E531EA66}" srcOrd="0" destOrd="0" presId="urn:microsoft.com/office/officeart/2005/8/layout/hierarchy3"/>
    <dgm:cxn modelId="{87907A18-EFC6-4848-946A-BD994381D29C}" srcId="{239FA823-2205-4DC1-ADA5-78F882F2075A}" destId="{5BBE758F-F508-4A1D-9E20-B889896D7BDE}" srcOrd="1" destOrd="0" parTransId="{484A1B4C-D8AA-466D-9165-3D84ED167E87}" sibTransId="{82CC67A3-0AFC-4F2D-9041-6CB8717DCE5A}"/>
    <dgm:cxn modelId="{796DC0CE-E91A-44BD-8A38-28F7325B641F}" srcId="{9758E93C-C405-42D3-93F1-058E0D5F82D2}" destId="{826F9402-67D7-4494-907D-4150A4A11D96}" srcOrd="0" destOrd="0" parTransId="{55906DDC-5242-4C47-B1E7-1840A935B7F8}" sibTransId="{7C5C4265-E384-4059-94B7-5DFD18252AED}"/>
    <dgm:cxn modelId="{97C63113-40F5-43BE-9675-0AF75419850A}" type="presOf" srcId="{9758E93C-C405-42D3-93F1-058E0D5F82D2}" destId="{BDA2CE7E-08E6-480A-8B31-01B35ADFB7A0}" srcOrd="1" destOrd="0" presId="urn:microsoft.com/office/officeart/2005/8/layout/hierarchy3"/>
    <dgm:cxn modelId="{9369736B-FBC1-46BD-B0EB-A4915B925464}" type="presOf" srcId="{55906DDC-5242-4C47-B1E7-1840A935B7F8}" destId="{8A246618-78CA-4F45-9255-8C622586F102}" srcOrd="0" destOrd="0" presId="urn:microsoft.com/office/officeart/2005/8/layout/hierarchy3"/>
    <dgm:cxn modelId="{A667349F-5A29-4643-BDDF-44F5A276A116}" type="presOf" srcId="{7BE0E420-5E1D-4D68-936C-F3EEEC1D7447}" destId="{E0BAD8CF-4535-475E-977E-0DE81ABB61A0}" srcOrd="0" destOrd="0" presId="urn:microsoft.com/office/officeart/2005/8/layout/hierarchy3"/>
    <dgm:cxn modelId="{401FE51E-5361-4837-9064-7D3ECC9FC0D3}" srcId="{7FC6D9E6-B8D3-4DC6-BD51-E7C8F2261AD9}" destId="{239FA823-2205-4DC1-ADA5-78F882F2075A}" srcOrd="1" destOrd="0" parTransId="{3CDF5C77-7984-43AB-B241-9FEE27CF702B}" sibTransId="{25FD34F5-27C1-4E44-A2E9-B892ACB3A5DC}"/>
    <dgm:cxn modelId="{1BB2EFF1-B8B6-4E78-B912-C7F8BD26791B}" srcId="{239FA823-2205-4DC1-ADA5-78F882F2075A}" destId="{585E5FE4-6BDA-43B4-A6DB-28EFA496A4C9}" srcOrd="3" destOrd="0" parTransId="{7BE0E420-5E1D-4D68-936C-F3EEEC1D7447}" sibTransId="{FE65C42B-8B4A-48EA-B43C-3AB2786B007E}"/>
    <dgm:cxn modelId="{9F6F7C06-F455-4CBD-8135-FCE97476C12F}" type="presOf" srcId="{A70EF1D2-5C84-431E-B911-D8C19E9A6B1A}" destId="{227EE6A7-AD9D-484F-A166-EFBC345D210B}" srcOrd="0" destOrd="0" presId="urn:microsoft.com/office/officeart/2005/8/layout/hierarchy3"/>
    <dgm:cxn modelId="{59116CD0-D419-4628-B746-9A4BAB20317C}" srcId="{239FA823-2205-4DC1-ADA5-78F882F2075A}" destId="{C3818FB7-582D-49AC-8543-FD2C425D21D4}" srcOrd="2" destOrd="0" parTransId="{E3B8B643-0E0A-4D14-9B56-E1B2322DC22F}" sibTransId="{167038F7-5874-4E7F-91CD-D79D631FE878}"/>
    <dgm:cxn modelId="{E913B548-52A8-4ACF-B685-0BC52209064D}" type="presOf" srcId="{585E5FE4-6BDA-43B4-A6DB-28EFA496A4C9}" destId="{3C1DBB4F-8887-4373-BCD2-1B30D9969023}" srcOrd="0" destOrd="0" presId="urn:microsoft.com/office/officeart/2005/8/layout/hierarchy3"/>
    <dgm:cxn modelId="{BC3AC908-3C49-4920-892D-9D4A999389CF}" type="presOf" srcId="{5BBE758F-F508-4A1D-9E20-B889896D7BDE}" destId="{2DB3F059-01B2-41A9-87E8-9E879146C192}" srcOrd="0" destOrd="0" presId="urn:microsoft.com/office/officeart/2005/8/layout/hierarchy3"/>
    <dgm:cxn modelId="{015B1E92-A855-497E-9F75-76D12AC42C3F}" type="presOf" srcId="{9758E93C-C405-42D3-93F1-058E0D5F82D2}" destId="{6B5A2F91-F0EF-4B26-BAF2-D4E3C369CCB6}" srcOrd="0" destOrd="0" presId="urn:microsoft.com/office/officeart/2005/8/layout/hierarchy3"/>
    <dgm:cxn modelId="{A3012797-780A-4363-87F7-67EEFE5D070A}" type="presOf" srcId="{B2352699-DF6C-4329-A035-39B3A20902C0}" destId="{87947D6D-7057-488A-A818-BC9D136DC45E}" srcOrd="0" destOrd="0" presId="urn:microsoft.com/office/officeart/2005/8/layout/hierarchy3"/>
    <dgm:cxn modelId="{F423D551-4B54-4D77-AAF2-D5906A74A53A}" type="presOf" srcId="{484A1B4C-D8AA-466D-9165-3D84ED167E87}" destId="{18E41813-53D2-498F-BA13-17D5387D78A8}" srcOrd="0" destOrd="0" presId="urn:microsoft.com/office/officeart/2005/8/layout/hierarchy3"/>
    <dgm:cxn modelId="{26F56DB5-EE84-4224-912A-63BDAC78EA7E}" srcId="{239FA823-2205-4DC1-ADA5-78F882F2075A}" destId="{D8F284A6-1F46-49B8-9317-387114CA15A0}" srcOrd="0" destOrd="0" parTransId="{55913B13-2109-4673-8888-976A305559CC}" sibTransId="{29B4D867-AA11-4EB9-B1C9-F4765A1CF294}"/>
    <dgm:cxn modelId="{EE723105-5089-4662-8827-456FCA8D7F2D}" type="presOf" srcId="{D8F284A6-1F46-49B8-9317-387114CA15A0}" destId="{6435ABEE-660E-4E06-B32E-3389B08F3F3A}" srcOrd="0" destOrd="0" presId="urn:microsoft.com/office/officeart/2005/8/layout/hierarchy3"/>
    <dgm:cxn modelId="{4AF4DDAB-9F0D-48FD-BEEA-C0C1BE8B1B4B}" type="presParOf" srcId="{1F3B103A-3B23-45C5-B31B-6CB8624BB632}" destId="{6ABA5BAE-0A67-42C7-AA17-A0EE5B191022}" srcOrd="0" destOrd="0" presId="urn:microsoft.com/office/officeart/2005/8/layout/hierarchy3"/>
    <dgm:cxn modelId="{0E083F5C-11C9-4DDB-BD5B-BDDD171ADF56}" type="presParOf" srcId="{6ABA5BAE-0A67-42C7-AA17-A0EE5B191022}" destId="{429D4D8D-76F8-4999-BBC6-665E889E22D0}" srcOrd="0" destOrd="0" presId="urn:microsoft.com/office/officeart/2005/8/layout/hierarchy3"/>
    <dgm:cxn modelId="{ACE76365-06A5-4F21-8602-F68D61066C1F}" type="presParOf" srcId="{429D4D8D-76F8-4999-BBC6-665E889E22D0}" destId="{6B5A2F91-F0EF-4B26-BAF2-D4E3C369CCB6}" srcOrd="0" destOrd="0" presId="urn:microsoft.com/office/officeart/2005/8/layout/hierarchy3"/>
    <dgm:cxn modelId="{A788AB0A-4079-475D-9D73-E1CC40B2BE21}" type="presParOf" srcId="{429D4D8D-76F8-4999-BBC6-665E889E22D0}" destId="{BDA2CE7E-08E6-480A-8B31-01B35ADFB7A0}" srcOrd="1" destOrd="0" presId="urn:microsoft.com/office/officeart/2005/8/layout/hierarchy3"/>
    <dgm:cxn modelId="{4C437BCF-55B6-4F26-B8A1-2D6014A7F04D}" type="presParOf" srcId="{6ABA5BAE-0A67-42C7-AA17-A0EE5B191022}" destId="{19888824-09F7-45F2-AAA0-5BA658D3DD75}" srcOrd="1" destOrd="0" presId="urn:microsoft.com/office/officeart/2005/8/layout/hierarchy3"/>
    <dgm:cxn modelId="{0C8C7CBE-7670-48F0-ACFD-B82BDE17911F}" type="presParOf" srcId="{19888824-09F7-45F2-AAA0-5BA658D3DD75}" destId="{8A246618-78CA-4F45-9255-8C622586F102}" srcOrd="0" destOrd="0" presId="urn:microsoft.com/office/officeart/2005/8/layout/hierarchy3"/>
    <dgm:cxn modelId="{4CCA1054-4744-4919-9039-A8D5746A1337}" type="presParOf" srcId="{19888824-09F7-45F2-AAA0-5BA658D3DD75}" destId="{16931404-CD82-4446-8EF4-A3E425BEC979}" srcOrd="1" destOrd="0" presId="urn:microsoft.com/office/officeart/2005/8/layout/hierarchy3"/>
    <dgm:cxn modelId="{119AAA66-3106-4E67-A668-2A9615F823B9}" type="presParOf" srcId="{19888824-09F7-45F2-AAA0-5BA658D3DD75}" destId="{DB9F2CDF-1D60-4D5D-99B4-74A3F6F9C73A}" srcOrd="2" destOrd="0" presId="urn:microsoft.com/office/officeart/2005/8/layout/hierarchy3"/>
    <dgm:cxn modelId="{CC395EF0-49D6-480A-A089-41209E93E32C}" type="presParOf" srcId="{19888824-09F7-45F2-AAA0-5BA658D3DD75}" destId="{AFF89CDA-9234-443D-BDC9-10144D5ADB13}" srcOrd="3" destOrd="0" presId="urn:microsoft.com/office/officeart/2005/8/layout/hierarchy3"/>
    <dgm:cxn modelId="{A1C30AB7-76B6-457D-A77B-49C73FB875AB}" type="presParOf" srcId="{1F3B103A-3B23-45C5-B31B-6CB8624BB632}" destId="{559823DC-689B-4500-B1D3-FA7B99DB2CBD}" srcOrd="1" destOrd="0" presId="urn:microsoft.com/office/officeart/2005/8/layout/hierarchy3"/>
    <dgm:cxn modelId="{5957A45F-35AE-4256-A93C-80440914C234}" type="presParOf" srcId="{559823DC-689B-4500-B1D3-FA7B99DB2CBD}" destId="{D22CBB16-695C-4D6C-86FD-FF168A84EE84}" srcOrd="0" destOrd="0" presId="urn:microsoft.com/office/officeart/2005/8/layout/hierarchy3"/>
    <dgm:cxn modelId="{02B43ED0-C88B-47B6-A76A-173D7D0F6675}" type="presParOf" srcId="{D22CBB16-695C-4D6C-86FD-FF168A84EE84}" destId="{4E78C579-E4C8-42A6-8699-68BB59334C8B}" srcOrd="0" destOrd="0" presId="urn:microsoft.com/office/officeart/2005/8/layout/hierarchy3"/>
    <dgm:cxn modelId="{F1CA67D4-56E0-4E30-8648-87875EC96294}" type="presParOf" srcId="{D22CBB16-695C-4D6C-86FD-FF168A84EE84}" destId="{428145D5-1FEC-4247-817F-35D7FB03AC4B}" srcOrd="1" destOrd="0" presId="urn:microsoft.com/office/officeart/2005/8/layout/hierarchy3"/>
    <dgm:cxn modelId="{242A2786-3EBD-4176-93BB-CDB6C6B7DD88}" type="presParOf" srcId="{559823DC-689B-4500-B1D3-FA7B99DB2CBD}" destId="{8B8FC8F5-96F0-4274-A9D9-4E5B85C25728}" srcOrd="1" destOrd="0" presId="urn:microsoft.com/office/officeart/2005/8/layout/hierarchy3"/>
    <dgm:cxn modelId="{2A507666-3F91-4827-9AB5-CDD4411851E9}" type="presParOf" srcId="{8B8FC8F5-96F0-4274-A9D9-4E5B85C25728}" destId="{6ADBDC85-9EF5-43BC-B1B8-0360E531EA66}" srcOrd="0" destOrd="0" presId="urn:microsoft.com/office/officeart/2005/8/layout/hierarchy3"/>
    <dgm:cxn modelId="{8A9F295F-E262-4D69-9884-DFE845DC9EF6}" type="presParOf" srcId="{8B8FC8F5-96F0-4274-A9D9-4E5B85C25728}" destId="{6435ABEE-660E-4E06-B32E-3389B08F3F3A}" srcOrd="1" destOrd="0" presId="urn:microsoft.com/office/officeart/2005/8/layout/hierarchy3"/>
    <dgm:cxn modelId="{0C54FEC0-77A2-4342-AC32-BE077A43DB96}" type="presParOf" srcId="{8B8FC8F5-96F0-4274-A9D9-4E5B85C25728}" destId="{18E41813-53D2-498F-BA13-17D5387D78A8}" srcOrd="2" destOrd="0" presId="urn:microsoft.com/office/officeart/2005/8/layout/hierarchy3"/>
    <dgm:cxn modelId="{5554935C-750E-44CD-9BA9-AF11AA7A209C}" type="presParOf" srcId="{8B8FC8F5-96F0-4274-A9D9-4E5B85C25728}" destId="{2DB3F059-01B2-41A9-87E8-9E879146C192}" srcOrd="3" destOrd="0" presId="urn:microsoft.com/office/officeart/2005/8/layout/hierarchy3"/>
    <dgm:cxn modelId="{6309E09D-731F-49BA-81EB-8DD1101B8DF2}" type="presParOf" srcId="{8B8FC8F5-96F0-4274-A9D9-4E5B85C25728}" destId="{197E4AD3-21D4-4817-8BC6-F0154B40093E}" srcOrd="4" destOrd="0" presId="urn:microsoft.com/office/officeart/2005/8/layout/hierarchy3"/>
    <dgm:cxn modelId="{F7319A36-FB0E-4B38-8303-35C7B93285D5}" type="presParOf" srcId="{8B8FC8F5-96F0-4274-A9D9-4E5B85C25728}" destId="{181F7701-7494-47E1-9B29-4BD22399FB37}" srcOrd="5" destOrd="0" presId="urn:microsoft.com/office/officeart/2005/8/layout/hierarchy3"/>
    <dgm:cxn modelId="{6305DD9D-07B4-415A-8CF3-7E184493699E}" type="presParOf" srcId="{8B8FC8F5-96F0-4274-A9D9-4E5B85C25728}" destId="{E0BAD8CF-4535-475E-977E-0DE81ABB61A0}" srcOrd="6" destOrd="0" presId="urn:microsoft.com/office/officeart/2005/8/layout/hierarchy3"/>
    <dgm:cxn modelId="{71AEF0F8-DF64-4852-B4A5-50ECB7030D50}" type="presParOf" srcId="{8B8FC8F5-96F0-4274-A9D9-4E5B85C25728}" destId="{3C1DBB4F-8887-4373-BCD2-1B30D9969023}" srcOrd="7" destOrd="0" presId="urn:microsoft.com/office/officeart/2005/8/layout/hierarchy3"/>
    <dgm:cxn modelId="{9F165978-E876-417C-B11A-2E41B0547860}" type="presParOf" srcId="{8B8FC8F5-96F0-4274-A9D9-4E5B85C25728}" destId="{87947D6D-7057-488A-A818-BC9D136DC45E}" srcOrd="8" destOrd="0" presId="urn:microsoft.com/office/officeart/2005/8/layout/hierarchy3"/>
    <dgm:cxn modelId="{3C92277A-EB09-4669-ACCA-094C4DBDC760}" type="presParOf" srcId="{8B8FC8F5-96F0-4274-A9D9-4E5B85C25728}" destId="{227EE6A7-AD9D-484F-A166-EFBC345D210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8BB4A0-D3B8-4E95-A984-CA45A43BCEFD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A916C35E-DBDF-4198-A523-A60E5D80A6A7}">
      <dgm:prSet phldrT="[Texto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 spcFirstLastPara="0" vert="horz" wrap="square" lIns="34290" tIns="22860" rIns="3429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T1</a:t>
          </a:r>
        </a:p>
      </dgm:t>
    </dgm:pt>
    <dgm:pt modelId="{1FAA85C0-BE5E-4EE8-8625-5D9C23DE19E2}" type="parTrans" cxnId="{9B492546-A0B1-4488-87F6-3D2894DD2DFF}">
      <dgm:prSet/>
      <dgm:spPr/>
      <dgm:t>
        <a:bodyPr/>
        <a:lstStyle/>
        <a:p>
          <a:endParaRPr lang="pt-BR" sz="1400"/>
        </a:p>
      </dgm:t>
    </dgm:pt>
    <dgm:pt modelId="{CAEAAA54-947E-43FD-9B37-574B9BEAB328}" type="sibTrans" cxnId="{9B492546-A0B1-4488-87F6-3D2894DD2DFF}">
      <dgm:prSet/>
      <dgm:spPr/>
      <dgm:t>
        <a:bodyPr/>
        <a:lstStyle/>
        <a:p>
          <a:endParaRPr lang="pt-BR" sz="1400"/>
        </a:p>
      </dgm:t>
    </dgm:pt>
    <dgm:pt modelId="{83FBBFDC-BBA6-425C-A05D-9334D21A7C14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2800" b="1" dirty="0"/>
            <a:t>ORBITAE</a:t>
          </a:r>
        </a:p>
      </dgm:t>
    </dgm:pt>
    <dgm:pt modelId="{9381E668-2BF2-4C1A-A408-53AF913D603D}" type="parTrans" cxnId="{C21CCE56-A61A-460B-B1A6-864C15EC248A}">
      <dgm:prSet/>
      <dgm:spPr/>
      <dgm:t>
        <a:bodyPr/>
        <a:lstStyle/>
        <a:p>
          <a:endParaRPr lang="pt-BR" sz="1400"/>
        </a:p>
      </dgm:t>
    </dgm:pt>
    <dgm:pt modelId="{CB25E98C-317B-4638-A91E-F8E6C1588865}" type="sibTrans" cxnId="{C21CCE56-A61A-460B-B1A6-864C15EC248A}">
      <dgm:prSet/>
      <dgm:spPr/>
      <dgm:t>
        <a:bodyPr/>
        <a:lstStyle/>
        <a:p>
          <a:endParaRPr lang="pt-BR" sz="1400"/>
        </a:p>
      </dgm:t>
    </dgm:pt>
    <dgm:pt modelId="{B5447B9D-8309-411D-953D-BA97B7B2C1BC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pt-BR" sz="2800" dirty="0"/>
            <a:t>NÃO</a:t>
          </a:r>
        </a:p>
        <a:p>
          <a:pPr>
            <a:spcAft>
              <a:spcPts val="0"/>
            </a:spcAft>
          </a:pPr>
          <a:r>
            <a:rPr lang="pt-BR" sz="2800" dirty="0"/>
            <a:t>Reag</a:t>
          </a:r>
        </a:p>
      </dgm:t>
    </dgm:pt>
    <dgm:pt modelId="{DFCECAEF-AC15-4889-B64D-F839339B6800}" type="parTrans" cxnId="{601C853A-EB69-48C5-9267-2EAAEA07F7A1}">
      <dgm:prSet/>
      <dgm:spPr/>
      <dgm:t>
        <a:bodyPr/>
        <a:lstStyle/>
        <a:p>
          <a:endParaRPr lang="pt-BR" sz="1400"/>
        </a:p>
      </dgm:t>
    </dgm:pt>
    <dgm:pt modelId="{E65E4C07-1E6D-46F6-B2CA-CD321DEDA869}" type="sibTrans" cxnId="{601C853A-EB69-48C5-9267-2EAAEA07F7A1}">
      <dgm:prSet/>
      <dgm:spPr/>
      <dgm:t>
        <a:bodyPr/>
        <a:lstStyle/>
        <a:p>
          <a:endParaRPr lang="pt-BR" sz="1400"/>
        </a:p>
      </dgm:t>
    </dgm:pt>
    <dgm:pt modelId="{B5991DC9-B8B5-4EB7-8ADD-B7A82617E005}">
      <dgm:prSet phldrT="[Texto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T1</a:t>
          </a:r>
        </a:p>
      </dgm:t>
    </dgm:pt>
    <dgm:pt modelId="{573985B3-A370-40C9-B1F3-DD7EFDEB469A}" type="parTrans" cxnId="{16EDAF42-F1A8-49A9-9ED3-B63E5197A0B9}">
      <dgm:prSet/>
      <dgm:spPr/>
      <dgm:t>
        <a:bodyPr/>
        <a:lstStyle/>
        <a:p>
          <a:endParaRPr lang="pt-BR" sz="1400"/>
        </a:p>
      </dgm:t>
    </dgm:pt>
    <dgm:pt modelId="{68948597-BAE4-4457-9BEC-9A8AD0C9F490}" type="sibTrans" cxnId="{16EDAF42-F1A8-49A9-9ED3-B63E5197A0B9}">
      <dgm:prSet/>
      <dgm:spPr/>
      <dgm:t>
        <a:bodyPr/>
        <a:lstStyle/>
        <a:p>
          <a:endParaRPr lang="pt-BR" sz="1400"/>
        </a:p>
      </dgm:t>
    </dgm:pt>
    <dgm:pt modelId="{3CDF2302-88B7-4503-90E2-D668F106ACE6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2800" b="1" dirty="0"/>
            <a:t>ORBITAE</a:t>
          </a:r>
        </a:p>
      </dgm:t>
    </dgm:pt>
    <dgm:pt modelId="{1352C355-3724-4299-AC2F-CE07E9BB5647}" type="parTrans" cxnId="{955AF060-1FE3-4121-BC30-D8630D04876E}">
      <dgm:prSet/>
      <dgm:spPr/>
      <dgm:t>
        <a:bodyPr/>
        <a:lstStyle/>
        <a:p>
          <a:endParaRPr lang="pt-BR" sz="1400"/>
        </a:p>
      </dgm:t>
    </dgm:pt>
    <dgm:pt modelId="{0AD88F91-4A99-467C-941F-7DB1D0219A2C}" type="sibTrans" cxnId="{955AF060-1FE3-4121-BC30-D8630D04876E}">
      <dgm:prSet/>
      <dgm:spPr/>
      <dgm:t>
        <a:bodyPr/>
        <a:lstStyle/>
        <a:p>
          <a:endParaRPr lang="pt-BR" sz="1400"/>
        </a:p>
      </dgm:t>
    </dgm:pt>
    <dgm:pt modelId="{C993ED3E-FAC7-42A1-8992-540BE6F3B9F5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0000"/>
        </a:solidFill>
      </dgm:spPr>
      <dgm:t>
        <a:bodyPr/>
        <a:lstStyle/>
        <a:p>
          <a:r>
            <a:rPr lang="pt-BR" sz="2800" dirty="0" err="1"/>
            <a:t>Reag</a:t>
          </a:r>
          <a:endParaRPr lang="pt-BR" sz="2800" dirty="0"/>
        </a:p>
      </dgm:t>
    </dgm:pt>
    <dgm:pt modelId="{F84AD67E-1060-4AF7-A988-DDFA2D2E54C0}" type="parTrans" cxnId="{4A91DAC6-0CF4-428B-95EF-F0F26C82DBDA}">
      <dgm:prSet/>
      <dgm:spPr/>
      <dgm:t>
        <a:bodyPr/>
        <a:lstStyle/>
        <a:p>
          <a:endParaRPr lang="pt-BR" sz="1400"/>
        </a:p>
      </dgm:t>
    </dgm:pt>
    <dgm:pt modelId="{FB180401-EE1E-475A-9FD8-DCBE238250D0}" type="sibTrans" cxnId="{4A91DAC6-0CF4-428B-95EF-F0F26C82DBDA}">
      <dgm:prSet/>
      <dgm:spPr/>
      <dgm:t>
        <a:bodyPr/>
        <a:lstStyle/>
        <a:p>
          <a:endParaRPr lang="pt-BR" sz="1400"/>
        </a:p>
      </dgm:t>
    </dgm:pt>
    <dgm:pt modelId="{03CD4FE4-0E85-4F66-B9F6-6CC38A334020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800" b="1" dirty="0"/>
            <a:t>ENVIAR AMOSTRA VDRL</a:t>
          </a:r>
        </a:p>
      </dgm:t>
    </dgm:pt>
    <dgm:pt modelId="{84DACABD-1B4C-434F-8B81-5A94EC6D8494}" type="parTrans" cxnId="{8189A19C-A3F1-4103-8D5D-553F4CB8F24C}">
      <dgm:prSet/>
      <dgm:spPr/>
      <dgm:t>
        <a:bodyPr/>
        <a:lstStyle/>
        <a:p>
          <a:endParaRPr lang="pt-BR" sz="1400"/>
        </a:p>
      </dgm:t>
    </dgm:pt>
    <dgm:pt modelId="{61A0E2E9-13DD-4BB7-BDC8-5BD3D4813C19}" type="sibTrans" cxnId="{8189A19C-A3F1-4103-8D5D-553F4CB8F24C}">
      <dgm:prSet/>
      <dgm:spPr/>
      <dgm:t>
        <a:bodyPr/>
        <a:lstStyle/>
        <a:p>
          <a:endParaRPr lang="pt-BR" sz="1400"/>
        </a:p>
      </dgm:t>
    </dgm:pt>
    <dgm:pt modelId="{E5B16E30-1C94-4DCD-B0D6-138A7673D84C}" type="pres">
      <dgm:prSet presAssocID="{B78BB4A0-D3B8-4E95-A984-CA45A43BCEF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821DC920-3B94-4781-8DFD-85E38C6BC875}" type="pres">
      <dgm:prSet presAssocID="{A916C35E-DBDF-4198-A523-A60E5D80A6A7}" presName="root" presStyleCnt="0"/>
      <dgm:spPr/>
    </dgm:pt>
    <dgm:pt modelId="{1134E9C8-510D-4B29-ABE1-A3692DECCA5A}" type="pres">
      <dgm:prSet presAssocID="{A916C35E-DBDF-4198-A523-A60E5D80A6A7}" presName="rootComposite" presStyleCnt="0"/>
      <dgm:spPr/>
    </dgm:pt>
    <dgm:pt modelId="{E189FCC3-E752-490B-A819-21FFC6D95E3F}" type="pres">
      <dgm:prSet presAssocID="{A916C35E-DBDF-4198-A523-A60E5D80A6A7}" presName="rootText" presStyleLbl="node1" presStyleIdx="0" presStyleCnt="2" custScaleY="76433" custLinFactNeighborY="-6792"/>
      <dgm:spPr>
        <a:xfrm>
          <a:off x="383336" y="0"/>
          <a:ext cx="1932078" cy="738372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pt-BR"/>
        </a:p>
      </dgm:t>
    </dgm:pt>
    <dgm:pt modelId="{79A2152F-1DE9-43EA-99C1-6AD4F97256D1}" type="pres">
      <dgm:prSet presAssocID="{A916C35E-DBDF-4198-A523-A60E5D80A6A7}" presName="rootConnector" presStyleLbl="node1" presStyleIdx="0" presStyleCnt="2"/>
      <dgm:spPr/>
      <dgm:t>
        <a:bodyPr/>
        <a:lstStyle/>
        <a:p>
          <a:endParaRPr lang="pt-BR"/>
        </a:p>
      </dgm:t>
    </dgm:pt>
    <dgm:pt modelId="{7CD7921F-CBAC-4740-B989-2DE417CBBE44}" type="pres">
      <dgm:prSet presAssocID="{A916C35E-DBDF-4198-A523-A60E5D80A6A7}" presName="childShape" presStyleCnt="0"/>
      <dgm:spPr/>
    </dgm:pt>
    <dgm:pt modelId="{D2F3D414-4612-4854-A61E-0046C16057A4}" type="pres">
      <dgm:prSet presAssocID="{9381E668-2BF2-4C1A-A408-53AF913D603D}" presName="Name13" presStyleLbl="parChTrans1D2" presStyleIdx="0" presStyleCnt="5"/>
      <dgm:spPr/>
      <dgm:t>
        <a:bodyPr/>
        <a:lstStyle/>
        <a:p>
          <a:endParaRPr lang="pt-BR"/>
        </a:p>
      </dgm:t>
    </dgm:pt>
    <dgm:pt modelId="{7F9E90A7-5BA0-4310-A032-2BD29F00BE77}" type="pres">
      <dgm:prSet presAssocID="{83FBBFDC-BBA6-425C-A05D-9334D21A7C14}" presName="childText" presStyleLbl="bgAcc1" presStyleIdx="0" presStyleCnt="5" custScaleX="1373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655CA0-B75A-46E1-A93B-9D1C6ABA3945}" type="pres">
      <dgm:prSet presAssocID="{DFCECAEF-AC15-4889-B64D-F839339B6800}" presName="Name13" presStyleLbl="parChTrans1D2" presStyleIdx="1" presStyleCnt="5"/>
      <dgm:spPr/>
      <dgm:t>
        <a:bodyPr/>
        <a:lstStyle/>
        <a:p>
          <a:endParaRPr lang="pt-BR"/>
        </a:p>
      </dgm:t>
    </dgm:pt>
    <dgm:pt modelId="{67FAF289-CFD5-48AF-9300-2B722C19A71E}" type="pres">
      <dgm:prSet presAssocID="{B5447B9D-8309-411D-953D-BA97B7B2C1BC}" presName="childText" presStyleLbl="bgAcc1" presStyleIdx="1" presStyleCnt="5" custLinFactNeighborX="17244" custLinFactNeighborY="107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A0196D7-0FBA-4A01-9937-B7EA7CC485C4}" type="pres">
      <dgm:prSet presAssocID="{B5991DC9-B8B5-4EB7-8ADD-B7A82617E005}" presName="root" presStyleCnt="0"/>
      <dgm:spPr/>
    </dgm:pt>
    <dgm:pt modelId="{88F7C9C2-8EBE-457D-9AF8-AC187FE622F1}" type="pres">
      <dgm:prSet presAssocID="{B5991DC9-B8B5-4EB7-8ADD-B7A82617E005}" presName="rootComposite" presStyleCnt="0"/>
      <dgm:spPr/>
    </dgm:pt>
    <dgm:pt modelId="{8837FEA5-8932-4010-88E3-9E44AF0B19AD}" type="pres">
      <dgm:prSet presAssocID="{B5991DC9-B8B5-4EB7-8ADD-B7A82617E005}" presName="rootText" presStyleLbl="node1" presStyleIdx="1" presStyleCnt="2" custScaleY="75490"/>
      <dgm:spPr>
        <a:xfrm>
          <a:off x="2989370" y="2859"/>
          <a:ext cx="1932078" cy="72926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pt-BR"/>
        </a:p>
      </dgm:t>
    </dgm:pt>
    <dgm:pt modelId="{87C33361-3D67-4DFC-B6C9-09D1E25D21D5}" type="pres">
      <dgm:prSet presAssocID="{B5991DC9-B8B5-4EB7-8ADD-B7A82617E005}" presName="rootConnector" presStyleLbl="node1" presStyleIdx="1" presStyleCnt="2"/>
      <dgm:spPr/>
      <dgm:t>
        <a:bodyPr/>
        <a:lstStyle/>
        <a:p>
          <a:endParaRPr lang="pt-BR"/>
        </a:p>
      </dgm:t>
    </dgm:pt>
    <dgm:pt modelId="{853927BE-1BE8-4FFA-BC78-BE74E6F0FEA3}" type="pres">
      <dgm:prSet presAssocID="{B5991DC9-B8B5-4EB7-8ADD-B7A82617E005}" presName="childShape" presStyleCnt="0"/>
      <dgm:spPr/>
    </dgm:pt>
    <dgm:pt modelId="{C9A5AE25-C7A2-4B77-BE92-A55F9C122775}" type="pres">
      <dgm:prSet presAssocID="{1352C355-3724-4299-AC2F-CE07E9BB5647}" presName="Name13" presStyleLbl="parChTrans1D2" presStyleIdx="2" presStyleCnt="5"/>
      <dgm:spPr/>
      <dgm:t>
        <a:bodyPr/>
        <a:lstStyle/>
        <a:p>
          <a:endParaRPr lang="pt-BR"/>
        </a:p>
      </dgm:t>
    </dgm:pt>
    <dgm:pt modelId="{296C7DA4-88ED-43D7-AD38-19BEFF56C0CA}" type="pres">
      <dgm:prSet presAssocID="{3CDF2302-88B7-4503-90E2-D668F106ACE6}" presName="childText" presStyleLbl="bgAcc1" presStyleIdx="2" presStyleCnt="5" custScaleX="13259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71DBF7-BBC5-427E-B1F0-7A2388B88EDD}" type="pres">
      <dgm:prSet presAssocID="{F84AD67E-1060-4AF7-A988-DDFA2D2E54C0}" presName="Name13" presStyleLbl="parChTrans1D2" presStyleIdx="3" presStyleCnt="5"/>
      <dgm:spPr/>
      <dgm:t>
        <a:bodyPr/>
        <a:lstStyle/>
        <a:p>
          <a:endParaRPr lang="pt-BR"/>
        </a:p>
      </dgm:t>
    </dgm:pt>
    <dgm:pt modelId="{E61193F2-162F-442F-8E4A-0F4E507B6B6C}" type="pres">
      <dgm:prSet presAssocID="{C993ED3E-FAC7-42A1-8992-540BE6F3B9F5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2E46DE-74AF-4267-A57C-17134A4AE7B8}" type="pres">
      <dgm:prSet presAssocID="{84DACABD-1B4C-434F-8B81-5A94EC6D8494}" presName="Name13" presStyleLbl="parChTrans1D2" presStyleIdx="4" presStyleCnt="5"/>
      <dgm:spPr/>
      <dgm:t>
        <a:bodyPr/>
        <a:lstStyle/>
        <a:p>
          <a:endParaRPr lang="pt-BR"/>
        </a:p>
      </dgm:t>
    </dgm:pt>
    <dgm:pt modelId="{3BD25B25-DFBE-4180-B39C-83407F45EE16}" type="pres">
      <dgm:prSet presAssocID="{03CD4FE4-0E85-4F66-B9F6-6CC38A334020}" presName="childText" presStyleLbl="bgAcc1" presStyleIdx="4" presStyleCnt="5" custScaleX="138885" custLinFactNeighborX="858" custLinFactNeighborY="-1568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5512091-A121-4F17-8BAB-35738DF599DB}" type="presOf" srcId="{A916C35E-DBDF-4198-A523-A60E5D80A6A7}" destId="{79A2152F-1DE9-43EA-99C1-6AD4F97256D1}" srcOrd="1" destOrd="0" presId="urn:microsoft.com/office/officeart/2005/8/layout/hierarchy3"/>
    <dgm:cxn modelId="{9B492546-A0B1-4488-87F6-3D2894DD2DFF}" srcId="{B78BB4A0-D3B8-4E95-A984-CA45A43BCEFD}" destId="{A916C35E-DBDF-4198-A523-A60E5D80A6A7}" srcOrd="0" destOrd="0" parTransId="{1FAA85C0-BE5E-4EE8-8625-5D9C23DE19E2}" sibTransId="{CAEAAA54-947E-43FD-9B37-574B9BEAB328}"/>
    <dgm:cxn modelId="{21585E6B-6181-46D4-BBF4-A12B37E19521}" type="presOf" srcId="{DFCECAEF-AC15-4889-B64D-F839339B6800}" destId="{B3655CA0-B75A-46E1-A93B-9D1C6ABA3945}" srcOrd="0" destOrd="0" presId="urn:microsoft.com/office/officeart/2005/8/layout/hierarchy3"/>
    <dgm:cxn modelId="{955AF060-1FE3-4121-BC30-D8630D04876E}" srcId="{B5991DC9-B8B5-4EB7-8ADD-B7A82617E005}" destId="{3CDF2302-88B7-4503-90E2-D668F106ACE6}" srcOrd="0" destOrd="0" parTransId="{1352C355-3724-4299-AC2F-CE07E9BB5647}" sibTransId="{0AD88F91-4A99-467C-941F-7DB1D0219A2C}"/>
    <dgm:cxn modelId="{F42D8C5A-B82D-4F12-A4FD-672CF235FE9D}" type="presOf" srcId="{1352C355-3724-4299-AC2F-CE07E9BB5647}" destId="{C9A5AE25-C7A2-4B77-BE92-A55F9C122775}" srcOrd="0" destOrd="0" presId="urn:microsoft.com/office/officeart/2005/8/layout/hierarchy3"/>
    <dgm:cxn modelId="{A294C9D3-2DB0-4C0F-AE00-6FD53715BF38}" type="presOf" srcId="{9381E668-2BF2-4C1A-A408-53AF913D603D}" destId="{D2F3D414-4612-4854-A61E-0046C16057A4}" srcOrd="0" destOrd="0" presId="urn:microsoft.com/office/officeart/2005/8/layout/hierarchy3"/>
    <dgm:cxn modelId="{1A59F738-1A7B-49D4-9FA4-97C8F2EDA3AE}" type="presOf" srcId="{F84AD67E-1060-4AF7-A988-DDFA2D2E54C0}" destId="{9371DBF7-BBC5-427E-B1F0-7A2388B88EDD}" srcOrd="0" destOrd="0" presId="urn:microsoft.com/office/officeart/2005/8/layout/hierarchy3"/>
    <dgm:cxn modelId="{4A91DAC6-0CF4-428B-95EF-F0F26C82DBDA}" srcId="{B5991DC9-B8B5-4EB7-8ADD-B7A82617E005}" destId="{C993ED3E-FAC7-42A1-8992-540BE6F3B9F5}" srcOrd="1" destOrd="0" parTransId="{F84AD67E-1060-4AF7-A988-DDFA2D2E54C0}" sibTransId="{FB180401-EE1E-475A-9FD8-DCBE238250D0}"/>
    <dgm:cxn modelId="{3C3D789A-0BC5-45FE-B455-8BF2F296F29B}" type="presOf" srcId="{03CD4FE4-0E85-4F66-B9F6-6CC38A334020}" destId="{3BD25B25-DFBE-4180-B39C-83407F45EE16}" srcOrd="0" destOrd="0" presId="urn:microsoft.com/office/officeart/2005/8/layout/hierarchy3"/>
    <dgm:cxn modelId="{C21CCE56-A61A-460B-B1A6-864C15EC248A}" srcId="{A916C35E-DBDF-4198-A523-A60E5D80A6A7}" destId="{83FBBFDC-BBA6-425C-A05D-9334D21A7C14}" srcOrd="0" destOrd="0" parTransId="{9381E668-2BF2-4C1A-A408-53AF913D603D}" sibTransId="{CB25E98C-317B-4638-A91E-F8E6C1588865}"/>
    <dgm:cxn modelId="{678216BF-AE51-4B45-AB0E-B9E4ED11F422}" type="presOf" srcId="{A916C35E-DBDF-4198-A523-A60E5D80A6A7}" destId="{E189FCC3-E752-490B-A819-21FFC6D95E3F}" srcOrd="0" destOrd="0" presId="urn:microsoft.com/office/officeart/2005/8/layout/hierarchy3"/>
    <dgm:cxn modelId="{28FC0D23-5B6B-4B43-B976-2351A1F9232B}" type="presOf" srcId="{B5991DC9-B8B5-4EB7-8ADD-B7A82617E005}" destId="{8837FEA5-8932-4010-88E3-9E44AF0B19AD}" srcOrd="0" destOrd="0" presId="urn:microsoft.com/office/officeart/2005/8/layout/hierarchy3"/>
    <dgm:cxn modelId="{439A5500-D055-4FFA-AFD0-DB13C097F674}" type="presOf" srcId="{B78BB4A0-D3B8-4E95-A984-CA45A43BCEFD}" destId="{E5B16E30-1C94-4DCD-B0D6-138A7673D84C}" srcOrd="0" destOrd="0" presId="urn:microsoft.com/office/officeart/2005/8/layout/hierarchy3"/>
    <dgm:cxn modelId="{DB7AE1AE-6FD6-4FED-9F73-AA61DEB15D79}" type="presOf" srcId="{B5447B9D-8309-411D-953D-BA97B7B2C1BC}" destId="{67FAF289-CFD5-48AF-9300-2B722C19A71E}" srcOrd="0" destOrd="0" presId="urn:microsoft.com/office/officeart/2005/8/layout/hierarchy3"/>
    <dgm:cxn modelId="{941C6528-B25B-4889-A6F0-C9BF29103DA6}" type="presOf" srcId="{3CDF2302-88B7-4503-90E2-D668F106ACE6}" destId="{296C7DA4-88ED-43D7-AD38-19BEFF56C0CA}" srcOrd="0" destOrd="0" presId="urn:microsoft.com/office/officeart/2005/8/layout/hierarchy3"/>
    <dgm:cxn modelId="{6E2C3474-F114-499D-A79A-FAFB33944D9F}" type="presOf" srcId="{B5991DC9-B8B5-4EB7-8ADD-B7A82617E005}" destId="{87C33361-3D67-4DFC-B6C9-09D1E25D21D5}" srcOrd="1" destOrd="0" presId="urn:microsoft.com/office/officeart/2005/8/layout/hierarchy3"/>
    <dgm:cxn modelId="{F4D3EA87-B2FD-441C-BDC5-4BEED28C4F63}" type="presOf" srcId="{83FBBFDC-BBA6-425C-A05D-9334D21A7C14}" destId="{7F9E90A7-5BA0-4310-A032-2BD29F00BE77}" srcOrd="0" destOrd="0" presId="urn:microsoft.com/office/officeart/2005/8/layout/hierarchy3"/>
    <dgm:cxn modelId="{8189A19C-A3F1-4103-8D5D-553F4CB8F24C}" srcId="{B5991DC9-B8B5-4EB7-8ADD-B7A82617E005}" destId="{03CD4FE4-0E85-4F66-B9F6-6CC38A334020}" srcOrd="2" destOrd="0" parTransId="{84DACABD-1B4C-434F-8B81-5A94EC6D8494}" sibTransId="{61A0E2E9-13DD-4BB7-BDC8-5BD3D4813C19}"/>
    <dgm:cxn modelId="{E18F2B8E-430B-4092-9CB3-331FBA6C7F4C}" type="presOf" srcId="{C993ED3E-FAC7-42A1-8992-540BE6F3B9F5}" destId="{E61193F2-162F-442F-8E4A-0F4E507B6B6C}" srcOrd="0" destOrd="0" presId="urn:microsoft.com/office/officeart/2005/8/layout/hierarchy3"/>
    <dgm:cxn modelId="{16EDAF42-F1A8-49A9-9ED3-B63E5197A0B9}" srcId="{B78BB4A0-D3B8-4E95-A984-CA45A43BCEFD}" destId="{B5991DC9-B8B5-4EB7-8ADD-B7A82617E005}" srcOrd="1" destOrd="0" parTransId="{573985B3-A370-40C9-B1F3-DD7EFDEB469A}" sibTransId="{68948597-BAE4-4457-9BEC-9A8AD0C9F490}"/>
    <dgm:cxn modelId="{2A11CC17-C243-4CA7-B671-14F78F3E3D2F}" type="presOf" srcId="{84DACABD-1B4C-434F-8B81-5A94EC6D8494}" destId="{502E46DE-74AF-4267-A57C-17134A4AE7B8}" srcOrd="0" destOrd="0" presId="urn:microsoft.com/office/officeart/2005/8/layout/hierarchy3"/>
    <dgm:cxn modelId="{601C853A-EB69-48C5-9267-2EAAEA07F7A1}" srcId="{A916C35E-DBDF-4198-A523-A60E5D80A6A7}" destId="{B5447B9D-8309-411D-953D-BA97B7B2C1BC}" srcOrd="1" destOrd="0" parTransId="{DFCECAEF-AC15-4889-B64D-F839339B6800}" sibTransId="{E65E4C07-1E6D-46F6-B2CA-CD321DEDA869}"/>
    <dgm:cxn modelId="{5844971E-7ABE-41E2-AB21-B7E66F35B7F0}" type="presParOf" srcId="{E5B16E30-1C94-4DCD-B0D6-138A7673D84C}" destId="{821DC920-3B94-4781-8DFD-85E38C6BC875}" srcOrd="0" destOrd="0" presId="urn:microsoft.com/office/officeart/2005/8/layout/hierarchy3"/>
    <dgm:cxn modelId="{426A75F1-5D4C-4F26-97B4-87BF4685605B}" type="presParOf" srcId="{821DC920-3B94-4781-8DFD-85E38C6BC875}" destId="{1134E9C8-510D-4B29-ABE1-A3692DECCA5A}" srcOrd="0" destOrd="0" presId="urn:microsoft.com/office/officeart/2005/8/layout/hierarchy3"/>
    <dgm:cxn modelId="{7F9A7138-7A6F-4522-A032-2E13931A5C9F}" type="presParOf" srcId="{1134E9C8-510D-4B29-ABE1-A3692DECCA5A}" destId="{E189FCC3-E752-490B-A819-21FFC6D95E3F}" srcOrd="0" destOrd="0" presId="urn:microsoft.com/office/officeart/2005/8/layout/hierarchy3"/>
    <dgm:cxn modelId="{374D1700-D333-4ED7-8425-27D93CFFACB0}" type="presParOf" srcId="{1134E9C8-510D-4B29-ABE1-A3692DECCA5A}" destId="{79A2152F-1DE9-43EA-99C1-6AD4F97256D1}" srcOrd="1" destOrd="0" presId="urn:microsoft.com/office/officeart/2005/8/layout/hierarchy3"/>
    <dgm:cxn modelId="{937C19A1-7588-4E7C-876F-5BF41DB9F0E0}" type="presParOf" srcId="{821DC920-3B94-4781-8DFD-85E38C6BC875}" destId="{7CD7921F-CBAC-4740-B989-2DE417CBBE44}" srcOrd="1" destOrd="0" presId="urn:microsoft.com/office/officeart/2005/8/layout/hierarchy3"/>
    <dgm:cxn modelId="{D29976B0-F28A-41B2-912B-F542BD186E3F}" type="presParOf" srcId="{7CD7921F-CBAC-4740-B989-2DE417CBBE44}" destId="{D2F3D414-4612-4854-A61E-0046C16057A4}" srcOrd="0" destOrd="0" presId="urn:microsoft.com/office/officeart/2005/8/layout/hierarchy3"/>
    <dgm:cxn modelId="{C52734E5-0BFE-4E00-8454-BFA5C15A0AEC}" type="presParOf" srcId="{7CD7921F-CBAC-4740-B989-2DE417CBBE44}" destId="{7F9E90A7-5BA0-4310-A032-2BD29F00BE77}" srcOrd="1" destOrd="0" presId="urn:microsoft.com/office/officeart/2005/8/layout/hierarchy3"/>
    <dgm:cxn modelId="{6E334411-E136-4150-93C5-66CBA9869CE3}" type="presParOf" srcId="{7CD7921F-CBAC-4740-B989-2DE417CBBE44}" destId="{B3655CA0-B75A-46E1-A93B-9D1C6ABA3945}" srcOrd="2" destOrd="0" presId="urn:microsoft.com/office/officeart/2005/8/layout/hierarchy3"/>
    <dgm:cxn modelId="{FA800BA4-0C9E-48FD-A821-A245EB68CCE4}" type="presParOf" srcId="{7CD7921F-CBAC-4740-B989-2DE417CBBE44}" destId="{67FAF289-CFD5-48AF-9300-2B722C19A71E}" srcOrd="3" destOrd="0" presId="urn:microsoft.com/office/officeart/2005/8/layout/hierarchy3"/>
    <dgm:cxn modelId="{0A4B23CE-28F3-49A0-9545-E4A02B016256}" type="presParOf" srcId="{E5B16E30-1C94-4DCD-B0D6-138A7673D84C}" destId="{CA0196D7-0FBA-4A01-9937-B7EA7CC485C4}" srcOrd="1" destOrd="0" presId="urn:microsoft.com/office/officeart/2005/8/layout/hierarchy3"/>
    <dgm:cxn modelId="{4949F880-EAD6-4E7D-B936-361920E3F746}" type="presParOf" srcId="{CA0196D7-0FBA-4A01-9937-B7EA7CC485C4}" destId="{88F7C9C2-8EBE-457D-9AF8-AC187FE622F1}" srcOrd="0" destOrd="0" presId="urn:microsoft.com/office/officeart/2005/8/layout/hierarchy3"/>
    <dgm:cxn modelId="{16927C57-D9E9-4A3E-915C-7D39EE594754}" type="presParOf" srcId="{88F7C9C2-8EBE-457D-9AF8-AC187FE622F1}" destId="{8837FEA5-8932-4010-88E3-9E44AF0B19AD}" srcOrd="0" destOrd="0" presId="urn:microsoft.com/office/officeart/2005/8/layout/hierarchy3"/>
    <dgm:cxn modelId="{A30222FE-802B-4B39-8D75-B046E08A599C}" type="presParOf" srcId="{88F7C9C2-8EBE-457D-9AF8-AC187FE622F1}" destId="{87C33361-3D67-4DFC-B6C9-09D1E25D21D5}" srcOrd="1" destOrd="0" presId="urn:microsoft.com/office/officeart/2005/8/layout/hierarchy3"/>
    <dgm:cxn modelId="{1FDB6884-661F-4CC8-AF25-6DCF2E3CE253}" type="presParOf" srcId="{CA0196D7-0FBA-4A01-9937-B7EA7CC485C4}" destId="{853927BE-1BE8-4FFA-BC78-BE74E6F0FEA3}" srcOrd="1" destOrd="0" presId="urn:microsoft.com/office/officeart/2005/8/layout/hierarchy3"/>
    <dgm:cxn modelId="{94738572-52D1-4C2A-B6F5-22719AA01AE2}" type="presParOf" srcId="{853927BE-1BE8-4FFA-BC78-BE74E6F0FEA3}" destId="{C9A5AE25-C7A2-4B77-BE92-A55F9C122775}" srcOrd="0" destOrd="0" presId="urn:microsoft.com/office/officeart/2005/8/layout/hierarchy3"/>
    <dgm:cxn modelId="{C1EB734D-F3AA-497A-B19E-B7B570664911}" type="presParOf" srcId="{853927BE-1BE8-4FFA-BC78-BE74E6F0FEA3}" destId="{296C7DA4-88ED-43D7-AD38-19BEFF56C0CA}" srcOrd="1" destOrd="0" presId="urn:microsoft.com/office/officeart/2005/8/layout/hierarchy3"/>
    <dgm:cxn modelId="{AF6EE4DB-BC13-44B3-A5CD-E0529B963B25}" type="presParOf" srcId="{853927BE-1BE8-4FFA-BC78-BE74E6F0FEA3}" destId="{9371DBF7-BBC5-427E-B1F0-7A2388B88EDD}" srcOrd="2" destOrd="0" presId="urn:microsoft.com/office/officeart/2005/8/layout/hierarchy3"/>
    <dgm:cxn modelId="{AAEC1A9A-2721-4847-A23C-B311B32EEA69}" type="presParOf" srcId="{853927BE-1BE8-4FFA-BC78-BE74E6F0FEA3}" destId="{E61193F2-162F-442F-8E4A-0F4E507B6B6C}" srcOrd="3" destOrd="0" presId="urn:microsoft.com/office/officeart/2005/8/layout/hierarchy3"/>
    <dgm:cxn modelId="{21A30945-246A-45E1-B860-F2CF281C7B26}" type="presParOf" srcId="{853927BE-1BE8-4FFA-BC78-BE74E6F0FEA3}" destId="{502E46DE-74AF-4267-A57C-17134A4AE7B8}" srcOrd="4" destOrd="0" presId="urn:microsoft.com/office/officeart/2005/8/layout/hierarchy3"/>
    <dgm:cxn modelId="{8CED03F5-87F5-46B7-B908-1D04202ECAB8}" type="presParOf" srcId="{853927BE-1BE8-4FFA-BC78-BE74E6F0FEA3}" destId="{3BD25B25-DFBE-4180-B39C-83407F45EE16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A2F91-F0EF-4B26-BAF2-D4E3C369CCB6}">
      <dsp:nvSpPr>
        <dsp:cNvPr id="0" name=""/>
        <dsp:cNvSpPr/>
      </dsp:nvSpPr>
      <dsp:spPr>
        <a:xfrm>
          <a:off x="474770" y="1665"/>
          <a:ext cx="1171022" cy="585511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>
              <a:solidFill>
                <a:schemeClr val="tx1"/>
              </a:solidFill>
            </a:rPr>
            <a:t>T1</a:t>
          </a:r>
        </a:p>
      </dsp:txBody>
      <dsp:txXfrm>
        <a:off x="491919" y="18814"/>
        <a:ext cx="1136724" cy="551213"/>
      </dsp:txXfrm>
    </dsp:sp>
    <dsp:sp modelId="{8A246618-78CA-4F45-9255-8C622586F102}">
      <dsp:nvSpPr>
        <dsp:cNvPr id="0" name=""/>
        <dsp:cNvSpPr/>
      </dsp:nvSpPr>
      <dsp:spPr>
        <a:xfrm>
          <a:off x="591872" y="587177"/>
          <a:ext cx="117102" cy="556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634"/>
              </a:lnTo>
              <a:lnTo>
                <a:pt x="117102" y="55663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31404-CD82-4446-8EF4-A3E425BEC979}">
      <dsp:nvSpPr>
        <dsp:cNvPr id="0" name=""/>
        <dsp:cNvSpPr/>
      </dsp:nvSpPr>
      <dsp:spPr>
        <a:xfrm>
          <a:off x="708974" y="749521"/>
          <a:ext cx="1495087" cy="788578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/>
            <a:t>ORBITAE</a:t>
          </a:r>
        </a:p>
      </dsp:txBody>
      <dsp:txXfrm>
        <a:off x="732071" y="772618"/>
        <a:ext cx="1448893" cy="742384"/>
      </dsp:txXfrm>
    </dsp:sp>
    <dsp:sp modelId="{DB9F2CDF-1D60-4D5D-99B4-74A3F6F9C73A}">
      <dsp:nvSpPr>
        <dsp:cNvPr id="0" name=""/>
        <dsp:cNvSpPr/>
      </dsp:nvSpPr>
      <dsp:spPr>
        <a:xfrm>
          <a:off x="591872" y="587177"/>
          <a:ext cx="117102" cy="1424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4288"/>
              </a:lnTo>
              <a:lnTo>
                <a:pt x="117102" y="142428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F89CDA-9234-443D-BDC9-10144D5ADB13}">
      <dsp:nvSpPr>
        <dsp:cNvPr id="0" name=""/>
        <dsp:cNvSpPr/>
      </dsp:nvSpPr>
      <dsp:spPr>
        <a:xfrm>
          <a:off x="708974" y="1668511"/>
          <a:ext cx="1265660" cy="68590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err="1"/>
            <a:t>NReag</a:t>
          </a:r>
          <a:endParaRPr lang="pt-BR" sz="1800" kern="1200" dirty="0"/>
        </a:p>
      </dsp:txBody>
      <dsp:txXfrm>
        <a:off x="729064" y="1688601"/>
        <a:ext cx="1225480" cy="645729"/>
      </dsp:txXfrm>
    </dsp:sp>
    <dsp:sp modelId="{4E78C579-E4C8-42A6-8699-68BB59334C8B}">
      <dsp:nvSpPr>
        <dsp:cNvPr id="0" name=""/>
        <dsp:cNvSpPr/>
      </dsp:nvSpPr>
      <dsp:spPr>
        <a:xfrm>
          <a:off x="2262612" y="1665"/>
          <a:ext cx="1171022" cy="5855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>
              <a:solidFill>
                <a:schemeClr val="tx1"/>
              </a:solidFill>
            </a:rPr>
            <a:t>T1</a:t>
          </a:r>
        </a:p>
      </dsp:txBody>
      <dsp:txXfrm>
        <a:off x="2279761" y="18814"/>
        <a:ext cx="1136724" cy="551213"/>
      </dsp:txXfrm>
    </dsp:sp>
    <dsp:sp modelId="{6ADBDC85-9EF5-43BC-B1B8-0360E531EA66}">
      <dsp:nvSpPr>
        <dsp:cNvPr id="0" name=""/>
        <dsp:cNvSpPr/>
      </dsp:nvSpPr>
      <dsp:spPr>
        <a:xfrm>
          <a:off x="2379715" y="587177"/>
          <a:ext cx="106104" cy="492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784"/>
              </a:lnTo>
              <a:lnTo>
                <a:pt x="106104" y="49278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35ABEE-660E-4E06-B32E-3389B08F3F3A}">
      <dsp:nvSpPr>
        <dsp:cNvPr id="0" name=""/>
        <dsp:cNvSpPr/>
      </dsp:nvSpPr>
      <dsp:spPr>
        <a:xfrm>
          <a:off x="2485819" y="735375"/>
          <a:ext cx="1585593" cy="689170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200" b="1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/>
            <a:t>ORBITAE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b="1" kern="1200" dirty="0"/>
        </a:p>
      </dsp:txBody>
      <dsp:txXfrm>
        <a:off x="2506004" y="755560"/>
        <a:ext cx="1545223" cy="648800"/>
      </dsp:txXfrm>
    </dsp:sp>
    <dsp:sp modelId="{18E41813-53D2-498F-BA13-17D5387D78A8}">
      <dsp:nvSpPr>
        <dsp:cNvPr id="0" name=""/>
        <dsp:cNvSpPr/>
      </dsp:nvSpPr>
      <dsp:spPr>
        <a:xfrm>
          <a:off x="2379715" y="587177"/>
          <a:ext cx="117102" cy="1274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4681"/>
              </a:lnTo>
              <a:lnTo>
                <a:pt x="117102" y="127468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B3F059-01B2-41A9-87E8-9E879146C192}">
      <dsp:nvSpPr>
        <dsp:cNvPr id="0" name=""/>
        <dsp:cNvSpPr/>
      </dsp:nvSpPr>
      <dsp:spPr>
        <a:xfrm>
          <a:off x="2496817" y="1569103"/>
          <a:ext cx="1269707" cy="585511"/>
        </a:xfrm>
        <a:prstGeom prst="roundRect">
          <a:avLst>
            <a:gd name="adj" fmla="val 10000"/>
          </a:avLst>
        </a:prstGeom>
        <a:solidFill>
          <a:srgbClr val="FF33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err="1"/>
            <a:t>Reag</a:t>
          </a:r>
          <a:endParaRPr lang="pt-BR" sz="1800" b="1" kern="1200" dirty="0"/>
        </a:p>
      </dsp:txBody>
      <dsp:txXfrm>
        <a:off x="2513966" y="1586252"/>
        <a:ext cx="1235409" cy="551213"/>
      </dsp:txXfrm>
    </dsp:sp>
    <dsp:sp modelId="{197E4AD3-21D4-4817-8BC6-F0154B40093E}">
      <dsp:nvSpPr>
        <dsp:cNvPr id="0" name=""/>
        <dsp:cNvSpPr/>
      </dsp:nvSpPr>
      <dsp:spPr>
        <a:xfrm>
          <a:off x="2379715" y="587177"/>
          <a:ext cx="232518" cy="20065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6571"/>
              </a:lnTo>
              <a:lnTo>
                <a:pt x="232518" y="200657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1F7701-7494-47E1-9B29-4BD22399FB37}">
      <dsp:nvSpPr>
        <dsp:cNvPr id="0" name=""/>
        <dsp:cNvSpPr/>
      </dsp:nvSpPr>
      <dsp:spPr>
        <a:xfrm>
          <a:off x="2612233" y="2300992"/>
          <a:ext cx="1087308" cy="585511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/>
            <a:t>T2</a:t>
          </a:r>
        </a:p>
      </dsp:txBody>
      <dsp:txXfrm>
        <a:off x="2629382" y="2318141"/>
        <a:ext cx="1053010" cy="551213"/>
      </dsp:txXfrm>
    </dsp:sp>
    <dsp:sp modelId="{E0BAD8CF-4535-475E-977E-0DE81ABB61A0}">
      <dsp:nvSpPr>
        <dsp:cNvPr id="0" name=""/>
        <dsp:cNvSpPr/>
      </dsp:nvSpPr>
      <dsp:spPr>
        <a:xfrm>
          <a:off x="2379715" y="587177"/>
          <a:ext cx="117102" cy="2736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6695"/>
              </a:lnTo>
              <a:lnTo>
                <a:pt x="117102" y="273669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1DBB4F-8887-4373-BCD2-1B30D9969023}">
      <dsp:nvSpPr>
        <dsp:cNvPr id="0" name=""/>
        <dsp:cNvSpPr/>
      </dsp:nvSpPr>
      <dsp:spPr>
        <a:xfrm>
          <a:off x="2496817" y="3032882"/>
          <a:ext cx="3001650" cy="581980"/>
        </a:xfrm>
        <a:prstGeom prst="roundRect">
          <a:avLst>
            <a:gd name="adj" fmla="val 10000"/>
          </a:avLst>
        </a:prstGeom>
        <a:solidFill>
          <a:srgbClr val="FFFF00"/>
        </a:soli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/>
            <a:t>BIOMANGUINHOS</a:t>
          </a:r>
        </a:p>
      </dsp:txBody>
      <dsp:txXfrm>
        <a:off x="2513863" y="3049928"/>
        <a:ext cx="2967558" cy="547888"/>
      </dsp:txXfrm>
    </dsp:sp>
    <dsp:sp modelId="{87947D6D-7057-488A-A818-BC9D136DC45E}">
      <dsp:nvSpPr>
        <dsp:cNvPr id="0" name=""/>
        <dsp:cNvSpPr/>
      </dsp:nvSpPr>
      <dsp:spPr>
        <a:xfrm>
          <a:off x="2379715" y="587177"/>
          <a:ext cx="117102" cy="3466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6819"/>
              </a:lnTo>
              <a:lnTo>
                <a:pt x="117102" y="346681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EE6A7-AD9D-484F-A166-EFBC345D210B}">
      <dsp:nvSpPr>
        <dsp:cNvPr id="0" name=""/>
        <dsp:cNvSpPr/>
      </dsp:nvSpPr>
      <dsp:spPr>
        <a:xfrm>
          <a:off x="2496817" y="3761240"/>
          <a:ext cx="1269707" cy="585511"/>
        </a:xfrm>
        <a:prstGeom prst="roundRect">
          <a:avLst>
            <a:gd name="adj" fmla="val 10000"/>
          </a:avLst>
        </a:prstGeom>
        <a:solidFill>
          <a:srgbClr val="FF33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err="1"/>
            <a:t>Reag</a:t>
          </a:r>
          <a:endParaRPr lang="pt-BR" sz="1800" b="1" kern="1200" dirty="0"/>
        </a:p>
      </dsp:txBody>
      <dsp:txXfrm>
        <a:off x="2513966" y="3778389"/>
        <a:ext cx="1235409" cy="5512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9FCC3-E752-490B-A819-21FFC6D95E3F}">
      <dsp:nvSpPr>
        <dsp:cNvPr id="0" name=""/>
        <dsp:cNvSpPr/>
      </dsp:nvSpPr>
      <dsp:spPr>
        <a:xfrm>
          <a:off x="383336" y="0"/>
          <a:ext cx="1932078" cy="73837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T1</a:t>
          </a:r>
        </a:p>
      </dsp:txBody>
      <dsp:txXfrm>
        <a:off x="404962" y="21626"/>
        <a:ext cx="1888826" cy="695120"/>
      </dsp:txXfrm>
    </dsp:sp>
    <dsp:sp modelId="{D2F3D414-4612-4854-A61E-0046C16057A4}">
      <dsp:nvSpPr>
        <dsp:cNvPr id="0" name=""/>
        <dsp:cNvSpPr/>
      </dsp:nvSpPr>
      <dsp:spPr>
        <a:xfrm>
          <a:off x="576544" y="738372"/>
          <a:ext cx="193207" cy="727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7388"/>
              </a:lnTo>
              <a:lnTo>
                <a:pt x="193207" y="72738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E90A7-5BA0-4310-A032-2BD29F00BE77}">
      <dsp:nvSpPr>
        <dsp:cNvPr id="0" name=""/>
        <dsp:cNvSpPr/>
      </dsp:nvSpPr>
      <dsp:spPr>
        <a:xfrm>
          <a:off x="769752" y="982741"/>
          <a:ext cx="2123014" cy="96603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ORBITAE</a:t>
          </a:r>
        </a:p>
      </dsp:txBody>
      <dsp:txXfrm>
        <a:off x="798046" y="1011035"/>
        <a:ext cx="2066426" cy="909451"/>
      </dsp:txXfrm>
    </dsp:sp>
    <dsp:sp modelId="{B3655CA0-B75A-46E1-A93B-9D1C6ABA3945}">
      <dsp:nvSpPr>
        <dsp:cNvPr id="0" name=""/>
        <dsp:cNvSpPr/>
      </dsp:nvSpPr>
      <dsp:spPr>
        <a:xfrm>
          <a:off x="576544" y="738372"/>
          <a:ext cx="459741" cy="1945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5293"/>
              </a:lnTo>
              <a:lnTo>
                <a:pt x="459741" y="194529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FAF289-CFD5-48AF-9300-2B722C19A71E}">
      <dsp:nvSpPr>
        <dsp:cNvPr id="0" name=""/>
        <dsp:cNvSpPr/>
      </dsp:nvSpPr>
      <dsp:spPr>
        <a:xfrm>
          <a:off x="1036286" y="2200646"/>
          <a:ext cx="1545662" cy="96603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t-BR" sz="2800" kern="1200" dirty="0"/>
            <a:t>NÃO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t-BR" sz="2800" kern="1200" dirty="0"/>
            <a:t>Reag</a:t>
          </a:r>
        </a:p>
      </dsp:txBody>
      <dsp:txXfrm>
        <a:off x="1064580" y="2228940"/>
        <a:ext cx="1489074" cy="909451"/>
      </dsp:txXfrm>
    </dsp:sp>
    <dsp:sp modelId="{8837FEA5-8932-4010-88E3-9E44AF0B19AD}">
      <dsp:nvSpPr>
        <dsp:cNvPr id="0" name=""/>
        <dsp:cNvSpPr/>
      </dsp:nvSpPr>
      <dsp:spPr>
        <a:xfrm>
          <a:off x="2989370" y="2859"/>
          <a:ext cx="1932078" cy="729263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T1</a:t>
          </a:r>
        </a:p>
      </dsp:txBody>
      <dsp:txXfrm>
        <a:off x="3010729" y="24218"/>
        <a:ext cx="1889360" cy="686545"/>
      </dsp:txXfrm>
    </dsp:sp>
    <dsp:sp modelId="{C9A5AE25-C7A2-4B77-BE92-A55F9C122775}">
      <dsp:nvSpPr>
        <dsp:cNvPr id="0" name=""/>
        <dsp:cNvSpPr/>
      </dsp:nvSpPr>
      <dsp:spPr>
        <a:xfrm>
          <a:off x="3182578" y="732122"/>
          <a:ext cx="193207" cy="724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529"/>
              </a:lnTo>
              <a:lnTo>
                <a:pt x="193207" y="72452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6C7DA4-88ED-43D7-AD38-19BEFF56C0CA}">
      <dsp:nvSpPr>
        <dsp:cNvPr id="0" name=""/>
        <dsp:cNvSpPr/>
      </dsp:nvSpPr>
      <dsp:spPr>
        <a:xfrm>
          <a:off x="3375785" y="973632"/>
          <a:ext cx="2049502" cy="96603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ORBITAE</a:t>
          </a:r>
        </a:p>
      </dsp:txBody>
      <dsp:txXfrm>
        <a:off x="3404079" y="1001926"/>
        <a:ext cx="1992914" cy="909451"/>
      </dsp:txXfrm>
    </dsp:sp>
    <dsp:sp modelId="{9371DBF7-BBC5-427E-B1F0-7A2388B88EDD}">
      <dsp:nvSpPr>
        <dsp:cNvPr id="0" name=""/>
        <dsp:cNvSpPr/>
      </dsp:nvSpPr>
      <dsp:spPr>
        <a:xfrm>
          <a:off x="3182578" y="732122"/>
          <a:ext cx="193207" cy="1932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2078"/>
              </a:lnTo>
              <a:lnTo>
                <a:pt x="193207" y="193207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193F2-162F-442F-8E4A-0F4E507B6B6C}">
      <dsp:nvSpPr>
        <dsp:cNvPr id="0" name=""/>
        <dsp:cNvSpPr/>
      </dsp:nvSpPr>
      <dsp:spPr>
        <a:xfrm>
          <a:off x="3375785" y="2181181"/>
          <a:ext cx="1545662" cy="966039"/>
        </a:xfrm>
        <a:prstGeom prst="roundRect">
          <a:avLst>
            <a:gd name="adj" fmla="val 10000"/>
          </a:avLst>
        </a:prstGeom>
        <a:solidFill>
          <a:srgbClr val="FF0000"/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err="1"/>
            <a:t>Reag</a:t>
          </a:r>
          <a:endParaRPr lang="pt-BR" sz="2800" kern="1200" dirty="0"/>
        </a:p>
      </dsp:txBody>
      <dsp:txXfrm>
        <a:off x="3404079" y="2209475"/>
        <a:ext cx="1489074" cy="909451"/>
      </dsp:txXfrm>
    </dsp:sp>
    <dsp:sp modelId="{502E46DE-74AF-4267-A57C-17134A4AE7B8}">
      <dsp:nvSpPr>
        <dsp:cNvPr id="0" name=""/>
        <dsp:cNvSpPr/>
      </dsp:nvSpPr>
      <dsp:spPr>
        <a:xfrm>
          <a:off x="3182578" y="732122"/>
          <a:ext cx="206469" cy="2988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8152"/>
              </a:lnTo>
              <a:lnTo>
                <a:pt x="206469" y="298815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25B25-DFBE-4180-B39C-83407F45EE16}">
      <dsp:nvSpPr>
        <dsp:cNvPr id="0" name=""/>
        <dsp:cNvSpPr/>
      </dsp:nvSpPr>
      <dsp:spPr>
        <a:xfrm>
          <a:off x="3389047" y="3237255"/>
          <a:ext cx="2146693" cy="96603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/>
            <a:t>ENVIAR AMOSTRA VDRL</a:t>
          </a:r>
        </a:p>
      </dsp:txBody>
      <dsp:txXfrm>
        <a:off x="3417341" y="3265549"/>
        <a:ext cx="2090105" cy="909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0586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52112a37d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152112a37d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9" name="Google Shape;399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8" name="Google Shape;4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2846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640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731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 rot="5400000">
            <a:off x="5829829" y="971550"/>
            <a:ext cx="365654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1638829" y="-1009650"/>
            <a:ext cx="365654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685800" y="1775360"/>
            <a:ext cx="7772400" cy="122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ítulo e conteúdo">
  <p:cSld name="5_Título e conteúdo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9"/>
          <p:cNvSpPr txBox="1"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9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9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9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02" name="Google Shape;102;p59"/>
          <p:cNvSpPr txBox="1">
            <a:spLocks noGrp="1"/>
          </p:cNvSpPr>
          <p:nvPr>
            <p:ph type="body" idx="2"/>
          </p:nvPr>
        </p:nvSpPr>
        <p:spPr>
          <a:xfrm>
            <a:off x="704850" y="4736042"/>
            <a:ext cx="914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2"/>
          </p:nvPr>
        </p:nvSpPr>
        <p:spPr>
          <a:xfrm>
            <a:off x="4648200" y="1333500"/>
            <a:ext cx="4038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0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0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0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0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>
  <p:cSld name="1_Título e conteúdo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1"/>
          <p:cNvSpPr txBox="1"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1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61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ítulo e conteúdo">
  <p:cSld name="7_Título e conteúdo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2"/>
          <p:cNvSpPr txBox="1"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62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6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6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5" name="Google Shape;125;p62"/>
          <p:cNvSpPr txBox="1">
            <a:spLocks noGrp="1"/>
          </p:cNvSpPr>
          <p:nvPr>
            <p:ph type="body" idx="2"/>
          </p:nvPr>
        </p:nvSpPr>
        <p:spPr>
          <a:xfrm>
            <a:off x="704850" y="4736042"/>
            <a:ext cx="914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722314" y="3672423"/>
            <a:ext cx="7772400" cy="113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457202" y="227542"/>
            <a:ext cx="3008314" cy="96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3575050" y="227543"/>
            <a:ext cx="5111750" cy="487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2"/>
          </p:nvPr>
        </p:nvSpPr>
        <p:spPr>
          <a:xfrm>
            <a:off x="457202" y="1195920"/>
            <a:ext cx="3008314" cy="390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 rot="5400000">
            <a:off x="2686182" y="-895482"/>
            <a:ext cx="3771636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 rot="5400000">
            <a:off x="5219965" y="1638306"/>
            <a:ext cx="4876271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 rot="5400000">
            <a:off x="1028965" y="-342895"/>
            <a:ext cx="4876271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3"/>
          </p:nvPr>
        </p:nvSpPr>
        <p:spPr>
          <a:xfrm>
            <a:off x="4645030" y="1279261"/>
            <a:ext cx="4041775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4"/>
          </p:nvPr>
        </p:nvSpPr>
        <p:spPr>
          <a:xfrm>
            <a:off x="4645030" y="1812396"/>
            <a:ext cx="4041775" cy="329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16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>
            <a:spLocks noGrp="1"/>
          </p:cNvSpPr>
          <p:nvPr>
            <p:ph type="pic" idx="2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159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6111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0544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437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4954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67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722314" y="3672418"/>
            <a:ext cx="7772400" cy="113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33"/>
              <a:buFont typeface="Calibri"/>
              <a:buNone/>
              <a:defRPr sz="3333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rgbClr val="888888"/>
              </a:buClr>
              <a:buSzPts val="1667"/>
              <a:buNone/>
              <a:defRPr sz="1667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33"/>
              </a:spcBef>
              <a:spcAft>
                <a:spcPts val="0"/>
              </a:spcAft>
              <a:buClr>
                <a:srgbClr val="888888"/>
              </a:buClr>
              <a:buSzPts val="1167"/>
              <a:buNone/>
              <a:defRPr sz="1167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33"/>
              </a:spcBef>
              <a:spcAft>
                <a:spcPts val="0"/>
              </a:spcAft>
              <a:buClr>
                <a:srgbClr val="888888"/>
              </a:buClr>
              <a:buSzPts val="1167"/>
              <a:buNone/>
              <a:defRPr sz="1167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33"/>
              </a:spcBef>
              <a:spcAft>
                <a:spcPts val="0"/>
              </a:spcAft>
              <a:buClr>
                <a:srgbClr val="888888"/>
              </a:buClr>
              <a:buSzPts val="1167"/>
              <a:buNone/>
              <a:defRPr sz="1167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33"/>
              </a:spcBef>
              <a:spcAft>
                <a:spcPts val="0"/>
              </a:spcAft>
              <a:buClr>
                <a:srgbClr val="888888"/>
              </a:buClr>
              <a:buSzPts val="1167"/>
              <a:buNone/>
              <a:defRPr sz="1167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33"/>
              </a:spcBef>
              <a:spcAft>
                <a:spcPts val="0"/>
              </a:spcAft>
              <a:buClr>
                <a:srgbClr val="888888"/>
              </a:buClr>
              <a:buSzPts val="1167"/>
              <a:buNone/>
              <a:defRPr sz="1167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33"/>
              </a:spcBef>
              <a:spcAft>
                <a:spcPts val="0"/>
              </a:spcAft>
              <a:buClr>
                <a:srgbClr val="888888"/>
              </a:buClr>
              <a:buSzPts val="1167"/>
              <a:buNone/>
              <a:defRPr sz="11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1973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219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121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583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37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548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771649"/>
            <a:ext cx="777240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040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30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0886" y="587024"/>
            <a:ext cx="6682229" cy="477054"/>
          </a:xfrm>
        </p:spPr>
        <p:txBody>
          <a:bodyPr lIns="0" tIns="0" rIns="0" bIns="0"/>
          <a:lstStyle>
            <a:lvl1pPr>
              <a:defRPr sz="3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21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0886" y="587024"/>
            <a:ext cx="6682229" cy="477054"/>
          </a:xfrm>
        </p:spPr>
        <p:txBody>
          <a:bodyPr lIns="0" tIns="0" rIns="0" bIns="0"/>
          <a:lstStyle>
            <a:lvl1pPr>
              <a:defRPr sz="3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445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31445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684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0886" y="587024"/>
            <a:ext cx="6682229" cy="477054"/>
          </a:xfrm>
        </p:spPr>
        <p:txBody>
          <a:bodyPr lIns="0" tIns="0" rIns="0" bIns="0"/>
          <a:lstStyle>
            <a:lvl1pPr>
              <a:defRPr sz="3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object 3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25435" y="339028"/>
            <a:ext cx="913890" cy="963761"/>
          </a:xfrm>
          <a:prstGeom prst="rect">
            <a:avLst/>
          </a:prstGeom>
        </p:spPr>
      </p:pic>
      <p:pic>
        <p:nvPicPr>
          <p:cNvPr id="10" name="bg object 16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8916" y="383263"/>
            <a:ext cx="855127" cy="7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457200" y="1000125"/>
            <a:ext cx="4038600" cy="282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6745" algn="l">
              <a:lnSpc>
                <a:spcPct val="10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2333"/>
              <a:buChar char="•"/>
              <a:defRPr sz="2333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34454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Char char="•"/>
              <a:defRPr sz="1667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body" idx="2"/>
          </p:nvPr>
        </p:nvSpPr>
        <p:spPr>
          <a:xfrm>
            <a:off x="4648200" y="1000125"/>
            <a:ext cx="4038600" cy="282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6745" algn="l">
              <a:lnSpc>
                <a:spcPct val="10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2333"/>
              <a:buChar char="•"/>
              <a:defRPr sz="2333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34454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Char char="•"/>
              <a:defRPr sz="1667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ject 3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25435" y="339028"/>
            <a:ext cx="913890" cy="963761"/>
          </a:xfrm>
          <a:prstGeom prst="rect">
            <a:avLst/>
          </a:prstGeom>
        </p:spPr>
      </p:pic>
      <p:pic>
        <p:nvPicPr>
          <p:cNvPr id="6" name="bg object 16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8916" y="383263"/>
            <a:ext cx="855127" cy="7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1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67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None/>
              <a:defRPr sz="1667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3pPr>
            <a:lvl4pPr marL="1828800" lvl="3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4pPr>
            <a:lvl5pPr marL="2286000" lvl="4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5pPr>
            <a:lvl6pPr marL="2743200" lvl="5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6pPr>
            <a:lvl7pPr marL="3200400" lvl="6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7pPr>
            <a:lvl8pPr marL="3657600" lvl="7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8pPr>
            <a:lvl9pPr marL="4114800" lvl="8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body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34454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Char char="–"/>
              <a:defRPr sz="1667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3"/>
          </p:nvPr>
        </p:nvSpPr>
        <p:spPr>
          <a:xfrm>
            <a:off x="4645027" y="1279261"/>
            <a:ext cx="4041775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None/>
              <a:defRPr sz="1667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3pPr>
            <a:lvl4pPr marL="1828800" lvl="3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4pPr>
            <a:lvl5pPr marL="2286000" lvl="4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5pPr>
            <a:lvl6pPr marL="2743200" lvl="5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6pPr>
            <a:lvl7pPr marL="3200400" lvl="6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7pPr>
            <a:lvl8pPr marL="3657600" lvl="7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8pPr>
            <a:lvl9pPr marL="4114800" lvl="8" indent="-228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4"/>
          </p:nvPr>
        </p:nvSpPr>
        <p:spPr>
          <a:xfrm>
            <a:off x="4645027" y="1812396"/>
            <a:ext cx="4041775" cy="329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34454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Char char="–"/>
              <a:defRPr sz="1667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457202" y="227541"/>
            <a:ext cx="3008314" cy="96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7"/>
              <a:buFont typeface="Calibri"/>
              <a:buNone/>
              <a:defRPr sz="1667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3575050" y="227543"/>
            <a:ext cx="5111750" cy="487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795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1pPr>
            <a:lvl2pPr marL="914400" lvl="1" indent="-376745" algn="l">
              <a:lnSpc>
                <a:spcPct val="10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2333"/>
              <a:buChar char="–"/>
              <a:defRPr sz="2333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34454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Char char="–"/>
              <a:defRPr sz="1667"/>
            </a:lvl4pPr>
            <a:lvl5pPr marL="2286000" lvl="4" indent="-334454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Char char="»"/>
              <a:defRPr sz="1667"/>
            </a:lvl5pPr>
            <a:lvl6pPr marL="2743200" lvl="5" indent="-334454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Char char="•"/>
              <a:defRPr sz="1667"/>
            </a:lvl6pPr>
            <a:lvl7pPr marL="3200400" lvl="6" indent="-334454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Char char="•"/>
              <a:defRPr sz="1667"/>
            </a:lvl7pPr>
            <a:lvl8pPr marL="3657600" lvl="7" indent="-334454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Char char="•"/>
              <a:defRPr sz="1667"/>
            </a:lvl8pPr>
            <a:lvl9pPr marL="4114800" lvl="8" indent="-334454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Char char="•"/>
              <a:defRPr sz="1667"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2"/>
          </p:nvPr>
        </p:nvSpPr>
        <p:spPr>
          <a:xfrm>
            <a:off x="457202" y="1195920"/>
            <a:ext cx="3008314" cy="390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33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167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100000"/>
              </a:lnSpc>
              <a:spcBef>
                <a:spcPts val="167"/>
              </a:spcBef>
              <a:spcAft>
                <a:spcPts val="0"/>
              </a:spcAft>
              <a:buClr>
                <a:schemeClr val="dk1"/>
              </a:buClr>
              <a:buSzPts val="833"/>
              <a:buNone/>
              <a:defRPr sz="833"/>
            </a:lvl3pPr>
            <a:lvl4pPr marL="1828800" lvl="3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7"/>
              <a:buFont typeface="Calibri"/>
              <a:buNone/>
              <a:defRPr sz="1667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>
            <a:spLocks noGrp="1"/>
          </p:cNvSpPr>
          <p:nvPr>
            <p:ph type="pic" idx="2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32"/>
          <p:cNvSpPr txBox="1">
            <a:spLocks noGrp="1"/>
          </p:cNvSpPr>
          <p:nvPr>
            <p:ph type="body" idx="1"/>
          </p:nvPr>
        </p:nvSpPr>
        <p:spPr>
          <a:xfrm>
            <a:off x="1792288" y="4472784"/>
            <a:ext cx="5486400" cy="67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33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167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100000"/>
              </a:lnSpc>
              <a:spcBef>
                <a:spcPts val="167"/>
              </a:spcBef>
              <a:spcAft>
                <a:spcPts val="0"/>
              </a:spcAft>
              <a:buClr>
                <a:schemeClr val="dk1"/>
              </a:buClr>
              <a:buSzPts val="833"/>
              <a:buNone/>
              <a:defRPr sz="833"/>
            </a:lvl3pPr>
            <a:lvl4pPr marL="1828800" lvl="3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 rot="5400000">
            <a:off x="2686182" y="-895481"/>
            <a:ext cx="3771636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67"/>
              <a:buFont typeface="Calibri"/>
              <a:buNone/>
              <a:defRPr sz="3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6745" algn="l" rtl="0">
              <a:lnSpc>
                <a:spcPct val="10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2333"/>
              <a:buFont typeface="Arial"/>
              <a:buChar char="–"/>
              <a:defRPr sz="2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AC22122-7D08-FC18-3786-656AF6F1DB9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5034" y="214487"/>
            <a:ext cx="789366" cy="104294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81" name="Google Shape;81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7200" y="5196242"/>
            <a:ext cx="2013233" cy="30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897662" y="290128"/>
            <a:ext cx="1121304" cy="82300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ECF6E47-7DC5-A2AE-25A2-0557D99B8FD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5034" y="214487"/>
            <a:ext cx="789366" cy="104294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84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9FC7C-513B-42BE-9B44-2B09A0F3C893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0AAE2-3CF5-4FE1-BDDC-2A524D2B6A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747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8916" y="383263"/>
            <a:ext cx="855127" cy="7467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0886" y="587024"/>
            <a:ext cx="6682229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678" y="1888271"/>
            <a:ext cx="77686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5314949"/>
            <a:ext cx="292608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4230">
              <a:buClrTx/>
              <a:buFontTx/>
              <a:buNone/>
            </a:pPr>
            <a:endParaRPr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5314949"/>
            <a:ext cx="210312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4230">
              <a:buClrTx/>
              <a:buFontTx/>
              <a:buNone/>
            </a:pPr>
            <a:fld id="{1D8BD707-D9CF-40AE-B4C6-C98DA3205C09}" type="datetimeFigureOut">
              <a:rPr lang="en-US" sz="15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744230">
                <a:buClrTx/>
                <a:buFontTx/>
                <a:buNone/>
              </a:pPr>
              <a:t>9/10/2024</a:t>
            </a:fld>
            <a:endParaRPr lang="en-US"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5314949"/>
            <a:ext cx="210312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4230">
              <a:buClrTx/>
              <a:buFontTx/>
              <a:buNone/>
            </a:pPr>
            <a:fld id="{B6F15528-21DE-4FAA-801E-634DDDAF4B2B}" type="slidenum">
              <a:rPr sz="15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744230">
                <a:buClrTx/>
                <a:buFontTx/>
                <a:buNone/>
              </a:pPr>
              <a:t>‹nº›</a:t>
            </a:fld>
            <a:endParaRPr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object 3"/>
          <p:cNvPicPr/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025435" y="339028"/>
            <a:ext cx="913890" cy="96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0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72115">
        <a:defRPr>
          <a:latin typeface="+mn-lt"/>
          <a:ea typeface="+mn-ea"/>
          <a:cs typeface="+mn-cs"/>
        </a:defRPr>
      </a:lvl2pPr>
      <a:lvl3pPr marL="744230">
        <a:defRPr>
          <a:latin typeface="+mn-lt"/>
          <a:ea typeface="+mn-ea"/>
          <a:cs typeface="+mn-cs"/>
        </a:defRPr>
      </a:lvl3pPr>
      <a:lvl4pPr marL="1116345">
        <a:defRPr>
          <a:latin typeface="+mn-lt"/>
          <a:ea typeface="+mn-ea"/>
          <a:cs typeface="+mn-cs"/>
        </a:defRPr>
      </a:lvl4pPr>
      <a:lvl5pPr marL="1488460">
        <a:defRPr>
          <a:latin typeface="+mn-lt"/>
          <a:ea typeface="+mn-ea"/>
          <a:cs typeface="+mn-cs"/>
        </a:defRPr>
      </a:lvl5pPr>
      <a:lvl6pPr marL="1860575">
        <a:defRPr>
          <a:latin typeface="+mn-lt"/>
          <a:ea typeface="+mn-ea"/>
          <a:cs typeface="+mn-cs"/>
        </a:defRPr>
      </a:lvl6pPr>
      <a:lvl7pPr marL="2232690">
        <a:defRPr>
          <a:latin typeface="+mn-lt"/>
          <a:ea typeface="+mn-ea"/>
          <a:cs typeface="+mn-cs"/>
        </a:defRPr>
      </a:lvl7pPr>
      <a:lvl8pPr marL="2604806">
        <a:defRPr>
          <a:latin typeface="+mn-lt"/>
          <a:ea typeface="+mn-ea"/>
          <a:cs typeface="+mn-cs"/>
        </a:defRPr>
      </a:lvl8pPr>
      <a:lvl9pPr marL="297692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72115">
        <a:defRPr>
          <a:latin typeface="+mn-lt"/>
          <a:ea typeface="+mn-ea"/>
          <a:cs typeface="+mn-cs"/>
        </a:defRPr>
      </a:lvl2pPr>
      <a:lvl3pPr marL="744230">
        <a:defRPr>
          <a:latin typeface="+mn-lt"/>
          <a:ea typeface="+mn-ea"/>
          <a:cs typeface="+mn-cs"/>
        </a:defRPr>
      </a:lvl3pPr>
      <a:lvl4pPr marL="1116345">
        <a:defRPr>
          <a:latin typeface="+mn-lt"/>
          <a:ea typeface="+mn-ea"/>
          <a:cs typeface="+mn-cs"/>
        </a:defRPr>
      </a:lvl4pPr>
      <a:lvl5pPr marL="1488460">
        <a:defRPr>
          <a:latin typeface="+mn-lt"/>
          <a:ea typeface="+mn-ea"/>
          <a:cs typeface="+mn-cs"/>
        </a:defRPr>
      </a:lvl5pPr>
      <a:lvl6pPr marL="1860575">
        <a:defRPr>
          <a:latin typeface="+mn-lt"/>
          <a:ea typeface="+mn-ea"/>
          <a:cs typeface="+mn-cs"/>
        </a:defRPr>
      </a:lvl6pPr>
      <a:lvl7pPr marL="2232690">
        <a:defRPr>
          <a:latin typeface="+mn-lt"/>
          <a:ea typeface="+mn-ea"/>
          <a:cs typeface="+mn-cs"/>
        </a:defRPr>
      </a:lvl7pPr>
      <a:lvl8pPr marL="2604806">
        <a:defRPr>
          <a:latin typeface="+mn-lt"/>
          <a:ea typeface="+mn-ea"/>
          <a:cs typeface="+mn-cs"/>
        </a:defRPr>
      </a:lvl8pPr>
      <a:lvl9pPr marL="297692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microsoft.com/office/2007/relationships/hdphoto" Target="../media/hdphoto7.wdp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crt.org/surveys/?s=JTJ3HL8LL4CLHFN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microsoft.com/office/2007/relationships/hdphoto" Target="../media/hdphoto15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18.wdp"/><Relationship Id="rId7" Type="http://schemas.openxmlformats.org/officeDocument/2006/relationships/image" Target="../media/image76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91.sv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mailto:testerapido@crt.saude.sp.gov.br" TargetMode="Externa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mailto:testerapido@crt.saude.sp.gov.br" TargetMode="Externa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mailto:testerapido@crt.saude.sp.gov.br" TargetMode="External"/><Relationship Id="rId1" Type="http://schemas.openxmlformats.org/officeDocument/2006/relationships/slideLayout" Target="../slideLayouts/slideLayout37.xml"/><Relationship Id="rId4" Type="http://schemas.microsoft.com/office/2007/relationships/hdphoto" Target="../media/hdphoto2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mailto:testerapido@crt.saude.sp.gov.br" TargetMode="External"/><Relationship Id="rId1" Type="http://schemas.openxmlformats.org/officeDocument/2006/relationships/slideLayout" Target="../slideLayouts/slideLayout37.xml"/><Relationship Id="rId4" Type="http://schemas.microsoft.com/office/2007/relationships/hdphoto" Target="../media/hdphoto24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mailto:testerapido@crt.saude.sp.gov.br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21875" r="64846" b="6250"/>
          <a:stretch/>
        </p:blipFill>
        <p:spPr bwMode="auto">
          <a:xfrm>
            <a:off x="-2916203" y="-566365"/>
            <a:ext cx="7648918" cy="638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2735261" y="-1072937"/>
            <a:ext cx="11401267" cy="786087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buClrTx/>
            </a:pPr>
            <a:endParaRPr lang="pt-BR" sz="150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Google Shape;16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8574" y="-146721"/>
            <a:ext cx="2062131" cy="1479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586" y="4899701"/>
            <a:ext cx="2744108" cy="44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de cantos arredondados 3"/>
          <p:cNvSpPr/>
          <p:nvPr/>
        </p:nvSpPr>
        <p:spPr>
          <a:xfrm>
            <a:off x="1949650" y="0"/>
            <a:ext cx="7321024" cy="62181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lnSpc>
                <a:spcPct val="150000"/>
              </a:lnSpc>
              <a:buClrTx/>
            </a:pPr>
            <a:endParaRPr lang="pt-BR" sz="2667" b="1" kern="12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 defTabSz="761970">
              <a:buClrTx/>
            </a:pPr>
            <a:r>
              <a:rPr lang="pt-BR" sz="2400" kern="1200" dirty="0">
                <a:solidFill>
                  <a:prstClr val="black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17ª CAMPANHA ESTADUAL </a:t>
            </a:r>
          </a:p>
          <a:p>
            <a:pPr algn="ctr" defTabSz="761970">
              <a:buClrTx/>
            </a:pPr>
            <a:r>
              <a:rPr lang="pt-BR" sz="2400" kern="1200" dirty="0">
                <a:solidFill>
                  <a:prstClr val="black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DE TESTAGEM DO HIV E SÍFILIS</a:t>
            </a:r>
          </a:p>
          <a:p>
            <a:pPr algn="ctr" defTabSz="761970">
              <a:buClrTx/>
            </a:pPr>
            <a:r>
              <a:rPr lang="pt-BR" sz="2400" kern="1200" dirty="0">
                <a:solidFill>
                  <a:prstClr val="black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algn="ctr" defTabSz="761970">
              <a:buClrTx/>
            </a:pPr>
            <a:r>
              <a:rPr lang="pt-BR" sz="2667" kern="12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   </a:t>
            </a:r>
            <a:r>
              <a:rPr lang="pt-BR" sz="2800" kern="12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FIQUE </a:t>
            </a:r>
            <a:r>
              <a:rPr lang="pt-BR" sz="2800" kern="12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SABENDO</a:t>
            </a:r>
            <a:r>
              <a:rPr lang="pt-BR" sz="2800" kern="12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2024!</a:t>
            </a:r>
          </a:p>
          <a:p>
            <a:pPr algn="ctr" defTabSz="761970">
              <a:buClrTx/>
            </a:pPr>
            <a:r>
              <a:rPr lang="pt-BR" sz="2400" b="1" kern="1200" dirty="0">
                <a:solidFill>
                  <a:prstClr val="black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WEB DE LANÇAMENTO</a:t>
            </a:r>
          </a:p>
          <a:p>
            <a:pPr algn="ctr" defTabSz="761970">
              <a:buClrTx/>
            </a:pPr>
            <a:endParaRPr lang="pt-BR" sz="2400" b="1" kern="12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 defTabSz="761970">
              <a:buClrTx/>
            </a:pPr>
            <a:r>
              <a:rPr lang="pt-BR" sz="2400" kern="1200" dirty="0">
                <a:solidFill>
                  <a:prstClr val="black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11 DE SETEMBRO – QUARTA</a:t>
            </a:r>
          </a:p>
          <a:p>
            <a:pPr algn="ctr" defTabSz="761970">
              <a:buClrTx/>
            </a:pPr>
            <a:r>
              <a:rPr lang="pt-BR" sz="2400" kern="1200" dirty="0">
                <a:solidFill>
                  <a:prstClr val="black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9H30 ÀS 11H30</a:t>
            </a:r>
          </a:p>
          <a:p>
            <a:pPr algn="ctr" defTabSz="761970">
              <a:buClrTx/>
            </a:pPr>
            <a:r>
              <a:rPr lang="pt-BR" sz="2000" i="1" kern="1200" dirty="0">
                <a:solidFill>
                  <a:prstClr val="black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NO YOUTUBE</a:t>
            </a:r>
          </a:p>
          <a:p>
            <a:pPr algn="ctr" defTabSz="761970">
              <a:lnSpc>
                <a:spcPct val="150000"/>
              </a:lnSpc>
              <a:buClrTx/>
            </a:pPr>
            <a:endParaRPr lang="pt-BR" sz="2667" b="1" kern="12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40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16638" r="16030" b="59915"/>
          <a:stretch/>
        </p:blipFill>
        <p:spPr>
          <a:xfrm>
            <a:off x="2" y="2133"/>
            <a:ext cx="9144000" cy="164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28139E5-3E4E-FB44-6945-2D3CC3B2F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913" y="54072"/>
            <a:ext cx="5255886" cy="16413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FA7C62C-3A9F-4E1B-9D3E-FA6AC3345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2829" y="1402287"/>
            <a:ext cx="4010946" cy="439367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007B7E1-4CF6-EC81-970E-82F87D92D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1271" y="1388640"/>
            <a:ext cx="5229081" cy="4468794"/>
          </a:xfrm>
          <a:prstGeom prst="rect">
            <a:avLst/>
          </a:prstGeom>
        </p:spPr>
      </p:pic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0" y="499638"/>
            <a:ext cx="1557249" cy="952500"/>
          </a:xfrm>
          <a:prstGeom prst="rect">
            <a:avLst/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pt-BR" sz="2000" b="1" dirty="0">
                <a:solidFill>
                  <a:srgbClr val="595959"/>
                </a:solidFill>
              </a:rPr>
              <a:t>PARCERIA  </a:t>
            </a:r>
            <a:br>
              <a:rPr lang="pt-BR" sz="2000" b="1" dirty="0">
                <a:solidFill>
                  <a:srgbClr val="595959"/>
                </a:solidFill>
              </a:rPr>
            </a:br>
            <a:r>
              <a:rPr lang="pt-BR" sz="2000" b="1" dirty="0">
                <a:solidFill>
                  <a:srgbClr val="595959"/>
                </a:solidFill>
              </a:rPr>
              <a:t>DESDE 2008</a:t>
            </a:r>
            <a:endParaRPr sz="3200" b="1" dirty="0"/>
          </a:p>
        </p:txBody>
      </p:sp>
      <p:sp>
        <p:nvSpPr>
          <p:cNvPr id="189" name="Google Shape;189;p8"/>
          <p:cNvSpPr txBox="1"/>
          <p:nvPr/>
        </p:nvSpPr>
        <p:spPr>
          <a:xfrm>
            <a:off x="-81391" y="1456879"/>
            <a:ext cx="1774622" cy="738623"/>
          </a:xfrm>
          <a:prstGeom prst="rect">
            <a:avLst/>
          </a:prstGeom>
          <a:solidFill>
            <a:srgbClr val="8CB3E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Em 2023 - 128 unidades da SAP aderiram</a:t>
            </a:r>
            <a:endParaRPr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ADA224AC-ECC4-71FA-6E6D-C11C87FE22A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9912"/>
          <a:stretch/>
        </p:blipFill>
        <p:spPr>
          <a:xfrm>
            <a:off x="2552133" y="3543988"/>
            <a:ext cx="1255594" cy="987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07DAFC8-0250-8487-072F-89E1C01F59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3230" y="327904"/>
            <a:ext cx="2633109" cy="3391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>
            <a:extLst>
              <a:ext uri="{FF2B5EF4-FFF2-40B4-BE49-F238E27FC236}">
                <a16:creationId xmlns:a16="http://schemas.microsoft.com/office/drawing/2014/main" xmlns="" id="{8E59A150-90C5-A7CA-571A-D514A8A2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3081" y="224405"/>
            <a:ext cx="9703558" cy="1144333"/>
          </a:xfrm>
        </p:spPr>
        <p:txBody>
          <a:bodyPr>
            <a:normAutofit/>
          </a:bodyPr>
          <a:lstStyle/>
          <a:p>
            <a:pPr algn="ctr"/>
            <a:r>
              <a:rPr lang="pt-BR" sz="2200" b="1" dirty="0"/>
              <a:t>Unidades da SAP na Campanha Fique </a:t>
            </a:r>
            <a:r>
              <a:rPr lang="pt-BR" sz="2200" b="1" dirty="0">
                <a:solidFill>
                  <a:srgbClr val="FF0000"/>
                </a:solidFill>
              </a:rPr>
              <a:t>Sabendo</a:t>
            </a:r>
            <a:r>
              <a:rPr lang="pt-BR" sz="2200" b="1" dirty="0"/>
              <a:t> 2023</a:t>
            </a:r>
            <a:br>
              <a:rPr lang="pt-BR" sz="2200" b="1" dirty="0"/>
            </a:br>
            <a:r>
              <a:rPr lang="pt-BR" sz="2200" b="1" dirty="0"/>
              <a:t> (% de unidades participantes segundo GVE)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968096E-B934-1C8A-B3BA-94E6FA062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52" y="2001087"/>
            <a:ext cx="2651402" cy="511534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2700" dirty="0"/>
              <a:t>73,3% em 2023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51688BF-EA1F-C652-38E6-A1BFE8159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6246" y="1283101"/>
            <a:ext cx="5277629" cy="399513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60AD7B50-E879-B584-37CC-FC2AB7E0D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513" y="2552509"/>
            <a:ext cx="3063201" cy="184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21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/>
          <p:nvPr/>
        </p:nvSpPr>
        <p:spPr>
          <a:xfrm>
            <a:off x="275228" y="2235696"/>
            <a:ext cx="1410906" cy="702153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BA165C5-39E4-F7E9-88F1-0488C81D0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52" t="9586" r="22429" b="17180"/>
          <a:stretch/>
        </p:blipFill>
        <p:spPr>
          <a:xfrm>
            <a:off x="2051910" y="112270"/>
            <a:ext cx="6949424" cy="5101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xmlns="" id="{B0BC21EC-D458-36A9-F178-7578EF728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072" y="3149193"/>
            <a:ext cx="1963629" cy="66602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t-BR" dirty="0"/>
              <a:t>100% em 21 GVE + Capital</a:t>
            </a:r>
          </a:p>
        </p:txBody>
      </p:sp>
      <p:sp>
        <p:nvSpPr>
          <p:cNvPr id="4" name="Título 8">
            <a:extLst>
              <a:ext uri="{FF2B5EF4-FFF2-40B4-BE49-F238E27FC236}">
                <a16:creationId xmlns:a16="http://schemas.microsoft.com/office/drawing/2014/main" xmlns="" id="{A63FBCC0-5737-3830-D2FA-73B1DE615B7E}"/>
              </a:ext>
            </a:extLst>
          </p:cNvPr>
          <p:cNvSpPr txBox="1">
            <a:spLocks/>
          </p:cNvSpPr>
          <p:nvPr/>
        </p:nvSpPr>
        <p:spPr>
          <a:xfrm>
            <a:off x="2287" y="280344"/>
            <a:ext cx="914171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100" dirty="0"/>
              <a:t>Adesão dos municípios à campanha </a:t>
            </a:r>
          </a:p>
          <a:p>
            <a:pPr algn="ctr"/>
            <a:r>
              <a:rPr lang="pt-BR" sz="2100" b="1" dirty="0"/>
              <a:t>Fique </a:t>
            </a:r>
            <a:r>
              <a:rPr lang="pt-BR" sz="2100" b="1" dirty="0">
                <a:solidFill>
                  <a:srgbClr val="FF0000"/>
                </a:solidFill>
              </a:rPr>
              <a:t>Sabendo</a:t>
            </a:r>
            <a:r>
              <a:rPr lang="pt-BR" sz="2100" b="1" dirty="0"/>
              <a:t> 2023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93E994D-B3D0-0F00-7316-E3F3838A5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707" y="1227992"/>
            <a:ext cx="5717660" cy="428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spaço Reservado para Conteúdo 11">
            <a:extLst>
              <a:ext uri="{FF2B5EF4-FFF2-40B4-BE49-F238E27FC236}">
                <a16:creationId xmlns:a16="http://schemas.microsoft.com/office/drawing/2014/main" xmlns="" id="{425D80D4-8E11-5765-93F7-BA985AFB2D91}"/>
              </a:ext>
            </a:extLst>
          </p:cNvPr>
          <p:cNvSpPr txBox="1">
            <a:spLocks/>
          </p:cNvSpPr>
          <p:nvPr/>
        </p:nvSpPr>
        <p:spPr>
          <a:xfrm>
            <a:off x="6265073" y="4006271"/>
            <a:ext cx="1963629" cy="852257"/>
          </a:xfrm>
          <a:prstGeom prst="rect">
            <a:avLst/>
          </a:prstGeom>
          <a:solidFill>
            <a:srgbClr val="FFC000"/>
          </a:solidFill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5400" dirty="0"/>
              <a:t>98,9%</a:t>
            </a:r>
          </a:p>
        </p:txBody>
      </p:sp>
    </p:spTree>
    <p:extLst>
      <p:ext uri="{BB962C8B-B14F-4D97-AF65-F5344CB8AC3E}">
        <p14:creationId xmlns:p14="http://schemas.microsoft.com/office/powerpoint/2010/main" val="1923405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60FC2E57-1001-CC03-B6BF-6664FB9F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b="1" dirty="0"/>
              <a:t>Atenção Básica na Campanha </a:t>
            </a:r>
            <a:br>
              <a:rPr lang="pt-BR" sz="2400" b="1" dirty="0"/>
            </a:br>
            <a:r>
              <a:rPr lang="pt-BR" sz="2000" b="1" dirty="0"/>
              <a:t>(%  a rede de AB participando da campanha)</a:t>
            </a:r>
            <a:endParaRPr lang="pt-BR" sz="2400" b="1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xmlns="" id="{00200E61-999A-EC1E-2BEA-B992BA0D1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05718"/>
            <a:ext cx="2531660" cy="372583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000" dirty="0"/>
              <a:t>Dentre as </a:t>
            </a:r>
          </a:p>
          <a:p>
            <a:pPr marL="0" indent="0" algn="ctr">
              <a:buNone/>
            </a:pPr>
            <a:r>
              <a:rPr lang="pt-BR" dirty="0">
                <a:solidFill>
                  <a:srgbClr val="FF0000"/>
                </a:solidFill>
              </a:rPr>
              <a:t>5.005 </a:t>
            </a:r>
          </a:p>
          <a:p>
            <a:pPr marL="0" indent="0" algn="ctr">
              <a:buNone/>
            </a:pPr>
            <a:r>
              <a:rPr lang="pt-BR" sz="2000" dirty="0"/>
              <a:t>existentes nos municípios que aderiram à campanha </a:t>
            </a:r>
          </a:p>
          <a:p>
            <a:pPr marL="0" indent="0" algn="ctr">
              <a:buNone/>
            </a:pPr>
            <a:r>
              <a:rPr lang="pt-BR" dirty="0">
                <a:solidFill>
                  <a:srgbClr val="FF0000"/>
                </a:solidFill>
              </a:rPr>
              <a:t>4.545</a:t>
            </a:r>
          </a:p>
          <a:p>
            <a:pPr marL="0" indent="0" algn="ctr">
              <a:buNone/>
            </a:pPr>
            <a:r>
              <a:rPr lang="pt-BR" sz="2000" dirty="0">
                <a:solidFill>
                  <a:srgbClr val="FF0000"/>
                </a:solidFill>
              </a:rPr>
              <a:t> </a:t>
            </a:r>
            <a:r>
              <a:rPr lang="pt-BR" sz="2000" dirty="0"/>
              <a:t>planejaram participar da campanha</a:t>
            </a:r>
          </a:p>
          <a:p>
            <a:pPr marL="0" indent="0" algn="ctr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FF0000"/>
                </a:solidFill>
              </a:rPr>
              <a:t>90,8%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13BB44D-866C-B9B0-96EC-8D2B30F7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5337" y="1303547"/>
            <a:ext cx="5561463" cy="418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0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1524000" y="457233"/>
            <a:ext cx="6858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 sz="2667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Metas da Campanha – HIV</a:t>
            </a:r>
            <a:endParaRPr/>
          </a:p>
        </p:txBody>
      </p:sp>
      <p:sp>
        <p:nvSpPr>
          <p:cNvPr id="250" name="Google Shape;250;p41"/>
          <p:cNvSpPr txBox="1">
            <a:spLocks noGrp="1"/>
          </p:cNvSpPr>
          <p:nvPr>
            <p:ph type="body" idx="1"/>
          </p:nvPr>
        </p:nvSpPr>
        <p:spPr>
          <a:xfrm>
            <a:off x="1691680" y="1477347"/>
            <a:ext cx="6549347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Char char="•"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Estimular e encorajar pessoas vulneráveis ao HIV a realizarem o teste.</a:t>
            </a:r>
            <a:endParaRPr/>
          </a:p>
          <a:p>
            <a:pPr marL="457200" lvl="0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Char char="•"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Desenvolver estratégias locais de ampliação de acesso à testagem priorizando as pessoas mais vulneráveis.</a:t>
            </a:r>
            <a:endParaRPr/>
          </a:p>
          <a:p>
            <a:pPr marL="457200" lvl="0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Char char="•"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Acompanhar TODOS os casos positivos até que cheguem à unidade de referência para acompanhamento e realização de exames.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>
            <a:spLocks noGrp="1"/>
          </p:cNvSpPr>
          <p:nvPr>
            <p:ph type="title"/>
          </p:nvPr>
        </p:nvSpPr>
        <p:spPr>
          <a:xfrm>
            <a:off x="1751687" y="404834"/>
            <a:ext cx="6858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 sz="2667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Metas da Campanha – Sífilis</a:t>
            </a:r>
            <a:endParaRPr/>
          </a:p>
        </p:txBody>
      </p:sp>
      <p:sp>
        <p:nvSpPr>
          <p:cNvPr id="256" name="Google Shape;256;p42"/>
          <p:cNvSpPr txBox="1">
            <a:spLocks noGrp="1"/>
          </p:cNvSpPr>
          <p:nvPr>
            <p:ph type="body" idx="1"/>
          </p:nvPr>
        </p:nvSpPr>
        <p:spPr>
          <a:xfrm>
            <a:off x="1751687" y="1357334"/>
            <a:ext cx="6420713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Char char="•"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Estimular e encorajar pessoas vulneráveis à sífilis a realizarem o teste.</a:t>
            </a:r>
            <a:endParaRPr/>
          </a:p>
          <a:p>
            <a:pPr marL="457200" lvl="0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Char char="•"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Desenvolver estratégias locais de ampliação de acesso à testagem priorizando as pessoas mais vulneráveis.</a:t>
            </a:r>
            <a:endParaRPr/>
          </a:p>
          <a:p>
            <a:pPr marL="457200" lvl="0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Char char="•"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Acompanhar TODOS os casos com suspeita de sífilis na elucidação do diagnóstico e realização de tratamento completo dos casos confirmados.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>
            <a:spLocks noGrp="1"/>
          </p:cNvSpPr>
          <p:nvPr>
            <p:ph type="title"/>
          </p:nvPr>
        </p:nvSpPr>
        <p:spPr>
          <a:xfrm>
            <a:off x="1031028" y="397227"/>
            <a:ext cx="7081366" cy="120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2667" b="1" dirty="0">
                <a:solidFill>
                  <a:srgbClr val="0F243E"/>
                </a:solidFill>
              </a:rPr>
              <a:t>O município vai participar </a:t>
            </a:r>
            <a:br>
              <a:rPr lang="pt-BR" sz="2667" b="1" dirty="0">
                <a:solidFill>
                  <a:srgbClr val="0F243E"/>
                </a:solidFill>
              </a:rPr>
            </a:br>
            <a:r>
              <a:rPr lang="pt-BR" sz="2667" b="1" dirty="0">
                <a:solidFill>
                  <a:srgbClr val="0F243E"/>
                </a:solidFill>
              </a:rPr>
              <a:t>do Fique </a:t>
            </a:r>
            <a:r>
              <a:rPr lang="pt-BR" sz="2667" b="1" dirty="0">
                <a:solidFill>
                  <a:srgbClr val="FF0000"/>
                </a:solidFill>
              </a:rPr>
              <a:t>Sabendo</a:t>
            </a:r>
            <a:r>
              <a:rPr lang="pt-BR" sz="2667" b="1" dirty="0">
                <a:solidFill>
                  <a:srgbClr val="0F243E"/>
                </a:solidFill>
              </a:rPr>
              <a:t> 2024?</a:t>
            </a:r>
            <a:endParaRPr dirty="0"/>
          </a:p>
        </p:txBody>
      </p:sp>
      <p:sp>
        <p:nvSpPr>
          <p:cNvPr id="262" name="Google Shape;262;p43"/>
          <p:cNvSpPr txBox="1">
            <a:spLocks noGrp="1"/>
          </p:cNvSpPr>
          <p:nvPr>
            <p:ph type="body" idx="1"/>
          </p:nvPr>
        </p:nvSpPr>
        <p:spPr>
          <a:xfrm>
            <a:off x="1360641" y="1477347"/>
            <a:ext cx="6271699" cy="198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17197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r>
              <a:rPr lang="pt-BR" sz="300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Sim</a:t>
            </a:r>
            <a:endParaRPr dirty="0"/>
          </a:p>
          <a:p>
            <a:pPr marL="457200" lvl="0" indent="-4064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pt-BR" sz="2667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1º passo: cadastramento online do município participante </a:t>
            </a:r>
            <a:endParaRPr dirty="0"/>
          </a:p>
        </p:txBody>
      </p:sp>
      <p:sp>
        <p:nvSpPr>
          <p:cNvPr id="263" name="Google Shape;263;p43"/>
          <p:cNvSpPr/>
          <p:nvPr/>
        </p:nvSpPr>
        <p:spPr>
          <a:xfrm>
            <a:off x="1360641" y="3301297"/>
            <a:ext cx="6422718" cy="1762022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Período: </a:t>
            </a:r>
            <a:r>
              <a:rPr lang="pt-BR" sz="2800" b="1" i="0" u="none" strike="noStrike" cap="none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2800" b="1" i="0" u="none" strike="noStrike" cap="none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2800" b="1" i="0" u="none" strike="noStrike" cap="none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De 11 de setembro a 31 de </a:t>
            </a:r>
            <a:r>
              <a:rPr lang="pt-BR" sz="2800" b="1" i="0" u="none" strike="noStrike" cap="none" dirty="0" smtClean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outubro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 smtClean="0">
                <a:solidFill>
                  <a:srgbClr val="0F243E"/>
                </a:solidFill>
                <a:latin typeface="Calibri"/>
                <a:cs typeface="Calibri"/>
                <a:sym typeface="Calibri"/>
              </a:rPr>
              <a:t>Link: </a:t>
            </a:r>
            <a:r>
              <a:rPr lang="pt-BR" sz="1600" b="1" i="1" dirty="0" smtClean="0">
                <a:hlinkClick r:id="rId3"/>
              </a:rPr>
              <a:t>https://redcapcrt.org/surveys/?s=JTJ3HL8LL4CLHFNM</a:t>
            </a:r>
            <a:endParaRPr sz="1600" b="1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title"/>
          </p:nvPr>
        </p:nvSpPr>
        <p:spPr>
          <a:xfrm>
            <a:off x="1012451" y="580253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BR" sz="3200" dirty="0"/>
              <a:t>PREPARATIVOS PARA A 17ª CAMPANHA</a:t>
            </a:r>
            <a:endParaRPr sz="3600" dirty="0"/>
          </a:p>
        </p:txBody>
      </p:sp>
      <p:sp>
        <p:nvSpPr>
          <p:cNvPr id="278" name="Google Shape;278;p44"/>
          <p:cNvSpPr txBox="1">
            <a:spLocks noGrp="1"/>
          </p:cNvSpPr>
          <p:nvPr>
            <p:ph type="body" idx="1"/>
          </p:nvPr>
        </p:nvSpPr>
        <p:spPr>
          <a:xfrm>
            <a:off x="846162" y="1775285"/>
            <a:ext cx="7629098" cy="742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80357"/>
              <a:buNone/>
            </a:pPr>
            <a:r>
              <a:rPr lang="pt-BR" dirty="0"/>
              <a:t>FOCO                         QUALIDADE         COMPROMISSO</a:t>
            </a:r>
            <a:endParaRPr dirty="0"/>
          </a:p>
        </p:txBody>
      </p:sp>
      <p:pic>
        <p:nvPicPr>
          <p:cNvPr id="280" name="Google Shape;28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4428" y="2511005"/>
            <a:ext cx="2074676" cy="193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4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822744" y="2554331"/>
            <a:ext cx="2488069" cy="189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8B2D59D-2582-D307-A02E-6A629F9C3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68" y="2554330"/>
            <a:ext cx="2966279" cy="19029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5"/>
          <p:cNvSpPr txBox="1">
            <a:spLocks noGrp="1"/>
          </p:cNvSpPr>
          <p:nvPr>
            <p:ph type="body" idx="1"/>
          </p:nvPr>
        </p:nvSpPr>
        <p:spPr>
          <a:xfrm>
            <a:off x="440095" y="1780193"/>
            <a:ext cx="5035275" cy="308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70000" lnSpcReduction="20000"/>
          </a:bodyPr>
          <a:lstStyle/>
          <a:p>
            <a:pPr marL="171450" lvl="0" indent="-14241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pt-BR" sz="3204"/>
              <a:t>ORGANIZAÇÃO DO MATERIAL DE PREVENÇÃO – PRESERVATIVOS, FOLDERS</a:t>
            </a:r>
            <a:endParaRPr sz="2604"/>
          </a:p>
          <a:p>
            <a:pPr marL="171450" lvl="0" indent="-14241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pt-BR" sz="3204"/>
              <a:t>AINDA DÁ TEMPO DE PEDIR KITS? </a:t>
            </a:r>
            <a:endParaRPr sz="3204"/>
          </a:p>
          <a:p>
            <a:pPr marL="171450" lvl="0" indent="-14241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pt-BR" sz="3204"/>
              <a:t>QUAIS TESTES DEVO PEDIR?</a:t>
            </a:r>
            <a:endParaRPr sz="2604"/>
          </a:p>
          <a:p>
            <a:pPr marL="171450" lvl="0" indent="-14241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pt-BR" sz="3204"/>
              <a:t>VOU PRECISAR CAPACITAR MAIS PROFISSIONAIS?</a:t>
            </a:r>
            <a:endParaRPr sz="2604"/>
          </a:p>
          <a:p>
            <a:pPr marL="171450" lvl="0" indent="-14241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pt-BR" sz="3204"/>
              <a:t>FAREMOS EXTRAMUROS? </a:t>
            </a:r>
            <a:endParaRPr sz="3204"/>
          </a:p>
          <a:p>
            <a:pPr marL="171450" lvl="0" indent="-142417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ct val="100000"/>
              <a:buChar char="•"/>
            </a:pPr>
            <a:r>
              <a:rPr lang="pt-BR" sz="3204"/>
              <a:t>COMO SOLICITAR AUTOTESTES DE HIV</a:t>
            </a:r>
            <a:endParaRPr sz="2700"/>
          </a:p>
        </p:txBody>
      </p:sp>
      <p:pic>
        <p:nvPicPr>
          <p:cNvPr id="287" name="Google Shape;287;p45" descr="Calendário na mesa"/>
          <p:cNvPicPr preferRelativeResize="0"/>
          <p:nvPr/>
        </p:nvPicPr>
        <p:blipFill rotWithShape="1">
          <a:blip r:embed="rId3">
            <a:alphaModFix/>
          </a:blip>
          <a:srcRect r="35782"/>
          <a:stretch/>
        </p:blipFill>
        <p:spPr>
          <a:xfrm>
            <a:off x="5756744" y="1856232"/>
            <a:ext cx="2955798" cy="307238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0" y="464936"/>
            <a:ext cx="9143999" cy="107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BR" sz="3200" dirty="0"/>
              <a:t>PREPARATIVOS PARA A 16ª CAMPANHA</a:t>
            </a:r>
            <a:endParaRPr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5135" y="1956498"/>
            <a:ext cx="4445197" cy="326263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169" name="Google Shape;169;p3"/>
          <p:cNvSpPr txBox="1">
            <a:spLocks noGrp="1"/>
          </p:cNvSpPr>
          <p:nvPr>
            <p:ph type="ctrTitle"/>
          </p:nvPr>
        </p:nvSpPr>
        <p:spPr>
          <a:xfrm>
            <a:off x="173421" y="432708"/>
            <a:ext cx="91440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400" b="1" dirty="0">
              <a:solidFill>
                <a:srgbClr val="0F243E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400" b="1" dirty="0">
              <a:solidFill>
                <a:srgbClr val="0F243E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400" b="1" dirty="0">
              <a:solidFill>
                <a:srgbClr val="0F243E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400" b="1" dirty="0">
              <a:solidFill>
                <a:srgbClr val="0F243E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pt-BR" sz="2800" b="1" dirty="0">
                <a:solidFill>
                  <a:srgbClr val="0F243E"/>
                </a:solidFill>
              </a:rPr>
              <a:t>17ª Campanha Anual de Testagem do HIV e da Sífilis </a:t>
            </a:r>
            <a:endParaRPr sz="2800" b="1" dirty="0">
              <a:solidFill>
                <a:srgbClr val="0F243E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pt-BR" sz="2800" b="1" dirty="0">
                <a:solidFill>
                  <a:srgbClr val="0F243E"/>
                </a:solidFill>
              </a:rPr>
              <a:t> Fique </a:t>
            </a:r>
            <a:r>
              <a:rPr lang="pt-BR" sz="2800" b="1" dirty="0">
                <a:solidFill>
                  <a:srgbClr val="FF0000"/>
                </a:solidFill>
              </a:rPr>
              <a:t>Sabendo</a:t>
            </a:r>
            <a:r>
              <a:rPr lang="pt-BR" sz="2800" b="1" dirty="0">
                <a:solidFill>
                  <a:srgbClr val="0F243E"/>
                </a:solidFill>
              </a:rPr>
              <a:t> 2023 </a:t>
            </a:r>
            <a:br>
              <a:rPr lang="pt-BR" sz="2800" b="1" dirty="0">
                <a:solidFill>
                  <a:srgbClr val="0F243E"/>
                </a:solidFill>
              </a:rPr>
            </a:br>
            <a:endParaRPr sz="2800" b="1" dirty="0">
              <a:solidFill>
                <a:srgbClr val="0F243E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7"/>
          <p:cNvPicPr preferRelativeResize="0"/>
          <p:nvPr/>
        </p:nvPicPr>
        <p:blipFill rotWithShape="1">
          <a:blip r:embed="rId3">
            <a:alphaModFix/>
          </a:blip>
          <a:srcRect l="1088" r="4794" b="-1"/>
          <a:stretch/>
        </p:blipFill>
        <p:spPr>
          <a:xfrm>
            <a:off x="2875547" y="285757"/>
            <a:ext cx="6268452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7"/>
          <p:cNvSpPr txBox="1">
            <a:spLocks noGrp="1"/>
          </p:cNvSpPr>
          <p:nvPr>
            <p:ph type="title"/>
          </p:nvPr>
        </p:nvSpPr>
        <p:spPr>
          <a:xfrm>
            <a:off x="1272340" y="285750"/>
            <a:ext cx="5200650" cy="91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pt-BR" sz="3000"/>
              <a:t>PREPARATIVOS PARA A </a:t>
            </a:r>
            <a:br>
              <a:rPr lang="pt-BR" sz="3000"/>
            </a:br>
            <a:r>
              <a:rPr lang="pt-BR" sz="3000"/>
              <a:t>16ª CAMPANHA</a:t>
            </a:r>
            <a:endParaRPr/>
          </a:p>
        </p:txBody>
      </p:sp>
      <p:sp>
        <p:nvSpPr>
          <p:cNvPr id="314" name="Google Shape;314;p47"/>
          <p:cNvSpPr txBox="1">
            <a:spLocks noGrp="1"/>
          </p:cNvSpPr>
          <p:nvPr>
            <p:ph type="body" idx="1"/>
          </p:nvPr>
        </p:nvSpPr>
        <p:spPr>
          <a:xfrm>
            <a:off x="195513" y="1472423"/>
            <a:ext cx="2680034" cy="40937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pt-BR" sz="1600"/>
              <a:t>ONDE UTILIZAR OS AUTOTESTES DE HIV?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pt-BR" sz="1600"/>
              <a:t>ELE NÃO FAZ PARTE DO DIAGNÓSTICO?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pt-BR" sz="1600"/>
              <a:t>COMO OFERTAR À POPULAÇÃO?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pt-BR" sz="1600"/>
              <a:t>E SE CHEGAR ALGUÉM DIZENDO QUE DEU POSITIVO, O QUE FAZER?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"/>
          <p:cNvSpPr txBox="1">
            <a:spLocks noGrp="1"/>
          </p:cNvSpPr>
          <p:nvPr>
            <p:ph type="title"/>
          </p:nvPr>
        </p:nvSpPr>
        <p:spPr>
          <a:xfrm>
            <a:off x="628650" y="5595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pt-BR" sz="4050"/>
              <a:t>PREPARATIVOS PARA A 16ª CAMPANHA</a:t>
            </a:r>
            <a:endParaRPr/>
          </a:p>
        </p:txBody>
      </p:sp>
      <p:sp>
        <p:nvSpPr>
          <p:cNvPr id="350" name="Google Shape;350;p7"/>
          <p:cNvSpPr txBox="1">
            <a:spLocks noGrp="1"/>
          </p:cNvSpPr>
          <p:nvPr>
            <p:ph type="body" idx="1"/>
          </p:nvPr>
        </p:nvSpPr>
        <p:spPr>
          <a:xfrm>
            <a:off x="628650" y="1654969"/>
            <a:ext cx="7886700" cy="742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80357"/>
              <a:buNone/>
            </a:pPr>
            <a:r>
              <a:rPr lang="pt-BR"/>
              <a:t>FOCO                                    QUALIDADE                      COMPROMISSO</a:t>
            </a:r>
            <a:endParaRPr/>
          </a:p>
        </p:txBody>
      </p:sp>
      <p:pic>
        <p:nvPicPr>
          <p:cNvPr id="351" name="Google Shape;3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850" y="2937316"/>
            <a:ext cx="2488070" cy="186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2757" y="2937316"/>
            <a:ext cx="2488069" cy="226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0133" y="2937316"/>
            <a:ext cx="3219018" cy="214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 descr="Selo Tick1 com preenchimento sólid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1751" y="145881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" descr="Selo Tick1 com preenchimento sólid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9785" y="1422122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7" descr="Selo Tick1 com preenchimento sólid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93355" y="1458814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/>
          <p:nvPr/>
        </p:nvSpPr>
        <p:spPr>
          <a:xfrm>
            <a:off x="1430920" y="524847"/>
            <a:ext cx="6858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38100" rIns="762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Onde realizar ações de testagem?</a:t>
            </a:r>
            <a:endParaRPr/>
          </a:p>
        </p:txBody>
      </p:sp>
      <p:sp>
        <p:nvSpPr>
          <p:cNvPr id="362" name="Google Shape;362;p49"/>
          <p:cNvSpPr txBox="1">
            <a:spLocks noGrp="1"/>
          </p:cNvSpPr>
          <p:nvPr>
            <p:ph type="body" idx="1"/>
          </p:nvPr>
        </p:nvSpPr>
        <p:spPr>
          <a:xfrm>
            <a:off x="778925" y="1207325"/>
            <a:ext cx="78339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75693" lvl="0" indent="-3756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Ações extramuros em locais de concentração de populações mais vulneráveis</a:t>
            </a:r>
            <a:endParaRPr/>
          </a:p>
          <a:p>
            <a:pPr marL="375693" lvl="0" indent="-3756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Unidades de saúde localizadas em locais estratégicos e em horários alternativos</a:t>
            </a:r>
            <a:endParaRPr/>
          </a:p>
          <a:p>
            <a:pPr marL="375693" lvl="0" indent="-3756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Unidades especializadas em                                                       saúde do adolescente,                                             saúde mental</a:t>
            </a:r>
            <a:endParaRPr/>
          </a:p>
          <a:p>
            <a:pPr marL="375693" lvl="0" indent="-3756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Unidades da Secretaria de                                    Administração Penitenciária. </a:t>
            </a:r>
            <a:endParaRPr/>
          </a:p>
          <a:p>
            <a:pPr marL="375693" lvl="0" indent="-1724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0801" y="2948337"/>
            <a:ext cx="3362722" cy="224181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0"/>
          <p:cNvSpPr txBox="1">
            <a:spLocks noGrp="1"/>
          </p:cNvSpPr>
          <p:nvPr>
            <p:ph type="body" idx="1"/>
          </p:nvPr>
        </p:nvSpPr>
        <p:spPr>
          <a:xfrm>
            <a:off x="1630900" y="1284956"/>
            <a:ext cx="68103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pt-BR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Recadastramento de todas as unidades de saúde que realizam TR independentemente de participarem da campanha em 2023 -  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800"/>
              <a:buChar char="•"/>
            </a:pP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Digitação online das informações via REDCAP.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1500"/>
              </a:spcBef>
              <a:spcAft>
                <a:spcPts val="1000"/>
              </a:spcAft>
              <a:buSzPts val="2800"/>
              <a:buChar char="•"/>
            </a:pP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Enviaremos link a todos</a:t>
            </a:r>
            <a:endParaRPr/>
          </a:p>
        </p:txBody>
      </p:sp>
      <p:sp>
        <p:nvSpPr>
          <p:cNvPr id="369" name="Google Shape;369;p50"/>
          <p:cNvSpPr txBox="1"/>
          <p:nvPr/>
        </p:nvSpPr>
        <p:spPr>
          <a:xfrm>
            <a:off x="1811693" y="3868055"/>
            <a:ext cx="5940660" cy="8744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33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Recadastramento de Unidades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2333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Estará aberto de 1 de out a  15 de </a:t>
            </a:r>
            <a:r>
              <a:rPr lang="pt-BR" sz="2333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endParaRPr dirty="0"/>
          </a:p>
        </p:txBody>
      </p:sp>
      <p:sp>
        <p:nvSpPr>
          <p:cNvPr id="370" name="Google Shape;370;p50"/>
          <p:cNvSpPr txBox="1">
            <a:spLocks noGrp="1"/>
          </p:cNvSpPr>
          <p:nvPr>
            <p:ph type="title"/>
          </p:nvPr>
        </p:nvSpPr>
        <p:spPr>
          <a:xfrm>
            <a:off x="1143000" y="332453"/>
            <a:ext cx="6858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Preparação</a:t>
            </a:r>
            <a:endParaRPr/>
          </a:p>
        </p:txBody>
      </p:sp>
      <p:sp>
        <p:nvSpPr>
          <p:cNvPr id="371" name="Google Shape;371;p50"/>
          <p:cNvSpPr/>
          <p:nvPr/>
        </p:nvSpPr>
        <p:spPr>
          <a:xfrm>
            <a:off x="1841500" y="3860800"/>
            <a:ext cx="5918200" cy="8763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1"/>
          <p:cNvSpPr txBox="1">
            <a:spLocks noGrp="1"/>
          </p:cNvSpPr>
          <p:nvPr>
            <p:ph type="body" idx="1"/>
          </p:nvPr>
        </p:nvSpPr>
        <p:spPr>
          <a:xfrm>
            <a:off x="1647867" y="2192028"/>
            <a:ext cx="6369327" cy="1257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pt-BR" sz="3333" b="1">
                <a:highlight>
                  <a:srgbClr val="FFFF00"/>
                </a:highlight>
              </a:rPr>
              <a:t>O município realizará ações extramuros de testagem?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>
            <a:spLocks noGrp="1"/>
          </p:cNvSpPr>
          <p:nvPr>
            <p:ph type="body" idx="1"/>
          </p:nvPr>
        </p:nvSpPr>
        <p:spPr>
          <a:xfrm>
            <a:off x="1542045" y="1657615"/>
            <a:ext cx="6810375" cy="276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SzPts val="2800"/>
              <a:buChar char="•"/>
            </a:pPr>
            <a:r>
              <a:rPr lang="pt-BR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Divulgação das ações extramuros planejadas </a:t>
            </a: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– Digitação </a:t>
            </a:r>
            <a:r>
              <a:rPr lang="pt-BR" b="1" i="1">
                <a:latin typeface="Calibri"/>
                <a:ea typeface="Calibri"/>
                <a:cs typeface="Calibri"/>
                <a:sym typeface="Calibri"/>
              </a:rPr>
              <a:t>online</a:t>
            </a: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 das informações.</a:t>
            </a:r>
            <a:endParaRPr/>
          </a:p>
        </p:txBody>
      </p:sp>
      <p:sp>
        <p:nvSpPr>
          <p:cNvPr id="382" name="Google Shape;382;p52"/>
          <p:cNvSpPr txBox="1"/>
          <p:nvPr/>
        </p:nvSpPr>
        <p:spPr>
          <a:xfrm>
            <a:off x="990600" y="3337554"/>
            <a:ext cx="7461307" cy="1493358"/>
          </a:xfrm>
          <a:prstGeom prst="rect">
            <a:avLst/>
          </a:prstGeom>
          <a:solidFill>
            <a:srgbClr val="3FCD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Formulário REDcap </a:t>
            </a:r>
            <a:r>
              <a:rPr lang="pt-BR" sz="32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Ações Extramuros </a:t>
            </a:r>
            <a:r>
              <a:rPr lang="pt-BR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estará disponível de 1 de out a 15 de nov</a:t>
            </a:r>
            <a:endParaRPr/>
          </a:p>
        </p:txBody>
      </p:sp>
      <p:sp>
        <p:nvSpPr>
          <p:cNvPr id="383" name="Google Shape;383;p52"/>
          <p:cNvSpPr txBox="1"/>
          <p:nvPr/>
        </p:nvSpPr>
        <p:spPr>
          <a:xfrm>
            <a:off x="1143000" y="884887"/>
            <a:ext cx="6858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Preparação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3"/>
          <p:cNvPicPr preferRelativeResize="0"/>
          <p:nvPr/>
        </p:nvPicPr>
        <p:blipFill rotWithShape="1">
          <a:blip r:embed="rId3">
            <a:alphaModFix/>
          </a:blip>
          <a:srcRect l="38975"/>
          <a:stretch/>
        </p:blipFill>
        <p:spPr>
          <a:xfrm>
            <a:off x="224243" y="2296120"/>
            <a:ext cx="2266937" cy="278608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3"/>
          <p:cNvSpPr/>
          <p:nvPr/>
        </p:nvSpPr>
        <p:spPr>
          <a:xfrm>
            <a:off x="1357712" y="390038"/>
            <a:ext cx="6210690" cy="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33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Materiais para campanha 2024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33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Ações Extramuros </a:t>
            </a:r>
            <a:endParaRPr dirty="0"/>
          </a:p>
        </p:txBody>
      </p:sp>
      <p:sp>
        <p:nvSpPr>
          <p:cNvPr id="390" name="Google Shape;390;p53"/>
          <p:cNvSpPr txBox="1"/>
          <p:nvPr/>
        </p:nvSpPr>
        <p:spPr>
          <a:xfrm>
            <a:off x="4598296" y="1519175"/>
            <a:ext cx="1960159" cy="155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Bonés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Camisetas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Bolsas Térmicas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Mochilas-saco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Jalecos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Sacolas</a:t>
            </a:r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4">
            <a:alphaModFix/>
          </a:blip>
          <a:srcRect t="50000"/>
          <a:stretch/>
        </p:blipFill>
        <p:spPr>
          <a:xfrm>
            <a:off x="2812521" y="3425577"/>
            <a:ext cx="3082878" cy="186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3"/>
          <p:cNvPicPr preferRelativeResize="0"/>
          <p:nvPr/>
        </p:nvPicPr>
        <p:blipFill rotWithShape="1">
          <a:blip r:embed="rId5">
            <a:alphaModFix/>
          </a:blip>
          <a:srcRect t="32880" b="30198"/>
          <a:stretch/>
        </p:blipFill>
        <p:spPr>
          <a:xfrm>
            <a:off x="307295" y="1235141"/>
            <a:ext cx="1197758" cy="106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3"/>
          <p:cNvPicPr preferRelativeResize="0"/>
          <p:nvPr/>
        </p:nvPicPr>
        <p:blipFill rotWithShape="1">
          <a:blip r:embed="rId6">
            <a:alphaModFix/>
          </a:blip>
          <a:srcRect r="50000"/>
          <a:stretch/>
        </p:blipFill>
        <p:spPr>
          <a:xfrm>
            <a:off x="6827229" y="1193352"/>
            <a:ext cx="1862004" cy="202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3"/>
          <p:cNvPicPr preferRelativeResize="0"/>
          <p:nvPr/>
        </p:nvPicPr>
        <p:blipFill rotWithShape="1">
          <a:blip r:embed="rId7">
            <a:alphaModFix/>
          </a:blip>
          <a:srcRect l="9614"/>
          <a:stretch/>
        </p:blipFill>
        <p:spPr>
          <a:xfrm>
            <a:off x="2491180" y="1369303"/>
            <a:ext cx="1693492" cy="185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3"/>
          <p:cNvPicPr preferRelativeResize="0"/>
          <p:nvPr/>
        </p:nvPicPr>
        <p:blipFill rotWithShape="1">
          <a:blip r:embed="rId8">
            <a:alphaModFix/>
          </a:blip>
          <a:srcRect b="49680"/>
          <a:stretch/>
        </p:blipFill>
        <p:spPr>
          <a:xfrm>
            <a:off x="6558455" y="3345670"/>
            <a:ext cx="2264473" cy="1942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4"/>
          <p:cNvSpPr/>
          <p:nvPr/>
        </p:nvSpPr>
        <p:spPr>
          <a:xfrm>
            <a:off x="1904943" y="277213"/>
            <a:ext cx="6210690" cy="810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33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Materiais gráficos – Prevenção Combinada</a:t>
            </a:r>
            <a:endParaRPr dirty="0"/>
          </a:p>
        </p:txBody>
      </p:sp>
      <p:sp>
        <p:nvSpPr>
          <p:cNvPr id="402" name="Google Shape;402;p54"/>
          <p:cNvSpPr/>
          <p:nvPr/>
        </p:nvSpPr>
        <p:spPr>
          <a:xfrm>
            <a:off x="762000" y="4793408"/>
            <a:ext cx="7773978" cy="10463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065" y="4024147"/>
            <a:ext cx="1620180" cy="216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4383" y="4185108"/>
            <a:ext cx="1583023" cy="1843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3908" y="4204471"/>
            <a:ext cx="1620180" cy="202472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4"/>
          <p:cNvSpPr txBox="1"/>
          <p:nvPr/>
        </p:nvSpPr>
        <p:spPr>
          <a:xfrm>
            <a:off x="924502" y="1158365"/>
            <a:ext cx="7299106" cy="342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Folders 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Fique Sabendo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Testes Rápidos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</a:t>
            </a:r>
            <a:r>
              <a:rPr lang="pt-BR" sz="16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HIV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PEP HIV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Cartazes: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Fique Sabendo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Testes Rápidos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Insumos prevenção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</a:t>
            </a:r>
            <a:r>
              <a:rPr lang="pt-BR" sz="16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HIV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PEP HIV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54" descr="aqui tem pe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989" y="4204471"/>
            <a:ext cx="1583022" cy="18104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 Explicativo: Linha Dobrada com Ênfase 2">
            <a:extLst>
              <a:ext uri="{FF2B5EF4-FFF2-40B4-BE49-F238E27FC236}">
                <a16:creationId xmlns:a16="http://schemas.microsoft.com/office/drawing/2014/main" xmlns="" id="{D152D78F-41F4-0FC8-E380-ACA4ACD24E3F}"/>
              </a:ext>
            </a:extLst>
          </p:cNvPr>
          <p:cNvSpPr/>
          <p:nvPr/>
        </p:nvSpPr>
        <p:spPr>
          <a:xfrm rot="10800000">
            <a:off x="5486400" y="2073035"/>
            <a:ext cx="2907688" cy="162255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097"/>
              <a:gd name="adj6" fmla="val -2435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BC58415-4E72-3D5A-C370-8805EC01C0CA}"/>
              </a:ext>
            </a:extLst>
          </p:cNvPr>
          <p:cNvSpPr txBox="1"/>
          <p:nvPr/>
        </p:nvSpPr>
        <p:spPr>
          <a:xfrm>
            <a:off x="5486400" y="2191815"/>
            <a:ext cx="2907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FF00"/>
                </a:solidFill>
              </a:rPr>
              <a:t>Artes disponíveis para</a:t>
            </a:r>
          </a:p>
          <a:p>
            <a:pPr algn="ctr"/>
            <a:r>
              <a:rPr lang="pt-BR" sz="2800" dirty="0">
                <a:solidFill>
                  <a:srgbClr val="FFFF00"/>
                </a:solidFill>
              </a:rPr>
              <a:t> reprodução!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"/>
          <p:cNvSpPr txBox="1">
            <a:spLocks noGrp="1"/>
          </p:cNvSpPr>
          <p:nvPr>
            <p:ph type="body" idx="1"/>
          </p:nvPr>
        </p:nvSpPr>
        <p:spPr>
          <a:xfrm>
            <a:off x="1271634" y="1297327"/>
            <a:ext cx="6960773" cy="372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 sz="2000" b="1">
                <a:solidFill>
                  <a:srgbClr val="740000"/>
                </a:solidFill>
                <a:latin typeface="Arial"/>
                <a:ea typeface="Arial"/>
                <a:cs typeface="Arial"/>
                <a:sym typeface="Arial"/>
              </a:rPr>
              <a:t>Definir um responsável </a:t>
            </a: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pela campanha no município</a:t>
            </a:r>
            <a:endParaRPr/>
          </a:p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 sz="2000" b="1">
                <a:solidFill>
                  <a:srgbClr val="740000"/>
                </a:solidFill>
                <a:latin typeface="Arial"/>
                <a:ea typeface="Arial"/>
                <a:cs typeface="Arial"/>
                <a:sym typeface="Arial"/>
              </a:rPr>
              <a:t>Articulação </a:t>
            </a: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com a rede e definição de locais de realização da Campanha.</a:t>
            </a:r>
            <a:endParaRPr/>
          </a:p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 sz="2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Preparação das unidades </a:t>
            </a: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de saúde participantes:</a:t>
            </a:r>
            <a:endParaRPr/>
          </a:p>
          <a:p>
            <a:pPr marL="914400" lvl="1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pt-BR" sz="1667" b="1">
                <a:latin typeface="Arial"/>
                <a:ea typeface="Arial"/>
                <a:cs typeface="Arial"/>
                <a:sym typeface="Arial"/>
              </a:rPr>
              <a:t>Ficha de atendimento; </a:t>
            </a:r>
            <a:r>
              <a:rPr lang="pt-BR" sz="1667" b="1"/>
              <a:t>Formulário de monitoramento;</a:t>
            </a:r>
            <a:r>
              <a:rPr lang="pt-BR" sz="1667" b="1">
                <a:latin typeface="Arial"/>
                <a:ea typeface="Arial"/>
                <a:cs typeface="Arial"/>
                <a:sym typeface="Arial"/>
              </a:rPr>
              <a:t> Formulário de monitoramento de casos reagentes</a:t>
            </a:r>
            <a:endParaRPr/>
          </a:p>
          <a:p>
            <a:pPr marL="914400" lvl="1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pt-BR" sz="1667" b="1">
                <a:latin typeface="Arial"/>
                <a:ea typeface="Arial"/>
                <a:cs typeface="Arial"/>
                <a:sym typeface="Arial"/>
              </a:rPr>
              <a:t>Definição de vinculadores nas unidades</a:t>
            </a:r>
            <a:endParaRPr/>
          </a:p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 sz="2000" b="1">
                <a:solidFill>
                  <a:srgbClr val="740000"/>
                </a:solidFill>
                <a:latin typeface="Arial"/>
                <a:ea typeface="Arial"/>
                <a:cs typeface="Arial"/>
                <a:sym typeface="Arial"/>
              </a:rPr>
              <a:t>Planejamento e preparação </a:t>
            </a: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das ações extramuros e nas unidades de saúde. </a:t>
            </a:r>
            <a:endParaRPr/>
          </a:p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 sz="2000" b="1">
                <a:solidFill>
                  <a:srgbClr val="740000"/>
                </a:solidFill>
                <a:latin typeface="Arial"/>
                <a:ea typeface="Arial"/>
                <a:cs typeface="Arial"/>
                <a:sym typeface="Arial"/>
              </a:rPr>
              <a:t>Planejamento e realização </a:t>
            </a:r>
            <a:r>
              <a:rPr lang="pt-BR" sz="2000" b="1">
                <a:latin typeface="Arial"/>
                <a:ea typeface="Arial"/>
                <a:cs typeface="Arial"/>
                <a:sym typeface="Arial"/>
              </a:rPr>
              <a:t>de ações de divulgação. </a:t>
            </a:r>
            <a:endParaRPr/>
          </a:p>
        </p:txBody>
      </p:sp>
      <p:sp>
        <p:nvSpPr>
          <p:cNvPr id="413" name="Google Shape;413;p56"/>
          <p:cNvSpPr txBox="1">
            <a:spLocks noGrp="1"/>
          </p:cNvSpPr>
          <p:nvPr>
            <p:ph type="title"/>
          </p:nvPr>
        </p:nvSpPr>
        <p:spPr>
          <a:xfrm>
            <a:off x="1151620" y="277213"/>
            <a:ext cx="6858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Preparação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7"/>
          <p:cNvSpPr txBox="1">
            <a:spLocks noGrp="1"/>
          </p:cNvSpPr>
          <p:nvPr>
            <p:ph type="body" idx="1"/>
          </p:nvPr>
        </p:nvSpPr>
        <p:spPr>
          <a:xfrm>
            <a:off x="488967" y="900899"/>
            <a:ext cx="8928100" cy="384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r>
              <a:rPr lang="pt-BR" sz="2400" b="1">
                <a:solidFill>
                  <a:srgbClr val="74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Execução de TR de HIV, sífilis, hepatites B/C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Atendimento individual das pessoas testadas e revelação diagnóstica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Planejamento e realização das ações extramuros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Preenchimento da ficha Fique </a:t>
            </a:r>
            <a:r>
              <a:rPr lang="pt-BR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Sabendo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Preenchimento dos formulários de monitoramento da campanha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Distribuição </a:t>
            </a:r>
            <a:r>
              <a:rPr lang="pt-BR" b="1" u="sng">
                <a:latin typeface="Calibri"/>
                <a:ea typeface="Calibri"/>
                <a:cs typeface="Calibri"/>
                <a:sym typeface="Calibri"/>
              </a:rPr>
              <a:t>orientada</a:t>
            </a: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 de autotestes de HIV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Realização de autotestes em CABINE INDIVIDUAL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7"/>
          <p:cNvSpPr txBox="1">
            <a:spLocks noGrp="1"/>
          </p:cNvSpPr>
          <p:nvPr>
            <p:ph type="title"/>
          </p:nvPr>
        </p:nvSpPr>
        <p:spPr>
          <a:xfrm>
            <a:off x="939817" y="497673"/>
            <a:ext cx="6858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200" b="1">
                <a:solidFill>
                  <a:srgbClr val="C00000"/>
                </a:solidFill>
              </a:rPr>
              <a:t>Preparação – CAPACITAÇÕES para: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52112a37d8_0_2"/>
          <p:cNvPicPr preferRelativeResize="0"/>
          <p:nvPr/>
        </p:nvPicPr>
        <p:blipFill rotWithShape="1">
          <a:blip r:embed="rId3">
            <a:alphaModFix/>
          </a:blip>
          <a:srcRect t="17392"/>
          <a:stretch/>
        </p:blipFill>
        <p:spPr>
          <a:xfrm>
            <a:off x="0" y="196849"/>
            <a:ext cx="8635824" cy="453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152112a37d8_0_2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7964" y="1151786"/>
            <a:ext cx="6138974" cy="415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152112a37d8_0_2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988" t="10341" r="3750" b="23333"/>
          <a:stretch/>
        </p:blipFill>
        <p:spPr>
          <a:xfrm>
            <a:off x="4400550" y="3108541"/>
            <a:ext cx="4419314" cy="2201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152112a37d8_0_2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333" t="10741" r="33125" b="11852"/>
          <a:stretch/>
        </p:blipFill>
        <p:spPr>
          <a:xfrm>
            <a:off x="6426938" y="196849"/>
            <a:ext cx="2392926" cy="2911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58"/>
          <p:cNvGrpSpPr/>
          <p:nvPr/>
        </p:nvGrpSpPr>
        <p:grpSpPr>
          <a:xfrm>
            <a:off x="772632" y="268237"/>
            <a:ext cx="7598735" cy="5174471"/>
            <a:chOff x="0" y="1685"/>
            <a:chExt cx="7598735" cy="5174471"/>
          </a:xfrm>
        </p:grpSpPr>
        <p:sp>
          <p:nvSpPr>
            <p:cNvPr id="425" name="Google Shape;425;p58"/>
            <p:cNvSpPr/>
            <p:nvPr/>
          </p:nvSpPr>
          <p:spPr>
            <a:xfrm>
              <a:off x="0" y="1685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BF504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8"/>
            <p:cNvSpPr txBox="1"/>
            <p:nvPr/>
          </p:nvSpPr>
          <p:spPr>
            <a:xfrm>
              <a:off x="1587809" y="1685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ORGANIZAR a campanha prevendo estratégias de captação de pessoas mais vulneráveis</a:t>
              </a:r>
              <a:endParaRPr/>
            </a:p>
          </p:txBody>
        </p:sp>
        <p:sp>
          <p:nvSpPr>
            <p:cNvPr id="427" name="Google Shape;427;p58"/>
            <p:cNvSpPr/>
            <p:nvPr/>
          </p:nvSpPr>
          <p:spPr>
            <a:xfrm>
              <a:off x="14887" y="10634"/>
              <a:ext cx="1519747" cy="684000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t="-9999" b="-999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8"/>
            <p:cNvSpPr/>
            <p:nvPr/>
          </p:nvSpPr>
          <p:spPr>
            <a:xfrm>
              <a:off x="0" y="752063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8"/>
            <p:cNvSpPr txBox="1"/>
            <p:nvPr/>
          </p:nvSpPr>
          <p:spPr>
            <a:xfrm>
              <a:off x="1587809" y="752063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CAPACITAR E ORIENTAR profissionais que realizarão ações de campanha: testagem, divulgação, outras ações de prevenção</a:t>
              </a:r>
              <a:endParaRPr/>
            </a:p>
          </p:txBody>
        </p:sp>
        <p:sp>
          <p:nvSpPr>
            <p:cNvPr id="430" name="Google Shape;430;p58"/>
            <p:cNvSpPr/>
            <p:nvPr/>
          </p:nvSpPr>
          <p:spPr>
            <a:xfrm>
              <a:off x="25525" y="768379"/>
              <a:ext cx="1519747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t="-9999" b="-999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8"/>
            <p:cNvSpPr/>
            <p:nvPr/>
          </p:nvSpPr>
          <p:spPr>
            <a:xfrm>
              <a:off x="0" y="1500756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5F497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8"/>
            <p:cNvSpPr txBox="1"/>
            <p:nvPr/>
          </p:nvSpPr>
          <p:spPr>
            <a:xfrm>
              <a:off x="1587809" y="1500756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RESPEITAR os princípios de não coerção, confidencialidade e sigilo no processo de testagem</a:t>
              </a:r>
              <a:endParaRPr/>
            </a:p>
          </p:txBody>
        </p:sp>
        <p:sp>
          <p:nvSpPr>
            <p:cNvPr id="433" name="Google Shape;433;p58"/>
            <p:cNvSpPr/>
            <p:nvPr/>
          </p:nvSpPr>
          <p:spPr>
            <a:xfrm>
              <a:off x="25525" y="1506438"/>
              <a:ext cx="1519747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8"/>
            <p:cNvSpPr/>
            <p:nvPr/>
          </p:nvSpPr>
          <p:spPr>
            <a:xfrm>
              <a:off x="0" y="2210959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3F3F3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8"/>
            <p:cNvSpPr txBox="1"/>
            <p:nvPr/>
          </p:nvSpPr>
          <p:spPr>
            <a:xfrm>
              <a:off x="1587809" y="2210959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PREVER e IMPLEMENTAR ações de busca consentida (permissão de contato) com o objetivo de fazer chegar às mãos dos usuários que não retornaram, os resultados dos exames positivos e negativos</a:t>
              </a:r>
              <a:endParaRPr/>
            </a:p>
          </p:txBody>
        </p:sp>
        <p:sp>
          <p:nvSpPr>
            <p:cNvPr id="436" name="Google Shape;436;p58"/>
            <p:cNvSpPr/>
            <p:nvPr/>
          </p:nvSpPr>
          <p:spPr>
            <a:xfrm>
              <a:off x="21254" y="2245683"/>
              <a:ext cx="1519747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 t="-30997" b="-30995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8"/>
            <p:cNvSpPr/>
            <p:nvPr/>
          </p:nvSpPr>
          <p:spPr>
            <a:xfrm>
              <a:off x="0" y="2998142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97480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8"/>
            <p:cNvSpPr txBox="1"/>
            <p:nvPr/>
          </p:nvSpPr>
          <p:spPr>
            <a:xfrm>
              <a:off x="1587809" y="2998142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BUSCAR GARANTIR processos de testagem confiáveis com entrega de laudos às pessoas testadas.</a:t>
              </a:r>
              <a:endParaRPr/>
            </a:p>
          </p:txBody>
        </p:sp>
        <p:sp>
          <p:nvSpPr>
            <p:cNvPr id="439" name="Google Shape;439;p58"/>
            <p:cNvSpPr/>
            <p:nvPr/>
          </p:nvSpPr>
          <p:spPr>
            <a:xfrm>
              <a:off x="0" y="2993195"/>
              <a:ext cx="1519747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7">
                <a:alphaModFix/>
              </a:blip>
              <a:stretch>
                <a:fillRect t="-62998" b="-62995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8"/>
            <p:cNvSpPr/>
            <p:nvPr/>
          </p:nvSpPr>
          <p:spPr>
            <a:xfrm>
              <a:off x="0" y="3746834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4F612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8"/>
            <p:cNvSpPr txBox="1"/>
            <p:nvPr/>
          </p:nvSpPr>
          <p:spPr>
            <a:xfrm>
              <a:off x="1587809" y="3746834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ACOMPANHAR E MONITORAR as pessoas com resultados reagentes até sua chegada na referência</a:t>
              </a:r>
              <a:endParaRPr/>
            </a:p>
          </p:txBody>
        </p:sp>
        <p:sp>
          <p:nvSpPr>
            <p:cNvPr id="442" name="Google Shape;442;p58"/>
            <p:cNvSpPr/>
            <p:nvPr/>
          </p:nvSpPr>
          <p:spPr>
            <a:xfrm>
              <a:off x="14902" y="3752516"/>
              <a:ext cx="1519747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8">
                <a:alphaModFix/>
              </a:blip>
              <a:stretch>
                <a:fillRect t="-62998" b="-62995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8"/>
            <p:cNvSpPr/>
            <p:nvPr/>
          </p:nvSpPr>
          <p:spPr>
            <a:xfrm>
              <a:off x="0" y="4495527"/>
              <a:ext cx="7598735" cy="680629"/>
            </a:xfrm>
            <a:prstGeom prst="roundRect">
              <a:avLst>
                <a:gd name="adj" fmla="val 10000"/>
              </a:avLst>
            </a:prstGeom>
            <a:solidFill>
              <a:srgbClr val="24406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8"/>
            <p:cNvSpPr txBox="1"/>
            <p:nvPr/>
          </p:nvSpPr>
          <p:spPr>
            <a:xfrm>
              <a:off x="1587809" y="4495527"/>
              <a:ext cx="6010925" cy="68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MANTER Informada a CE de DST/aids preenchendo os formulários de monitoramento online dentro dos prazos</a:t>
              </a:r>
              <a:endParaRPr/>
            </a:p>
          </p:txBody>
        </p:sp>
        <p:sp>
          <p:nvSpPr>
            <p:cNvPr id="445" name="Google Shape;445;p58"/>
            <p:cNvSpPr/>
            <p:nvPr/>
          </p:nvSpPr>
          <p:spPr>
            <a:xfrm>
              <a:off x="25540" y="4511843"/>
              <a:ext cx="1519747" cy="647997"/>
            </a:xfrm>
            <a:prstGeom prst="roundRect">
              <a:avLst>
                <a:gd name="adj" fmla="val 10000"/>
              </a:avLst>
            </a:prstGeom>
            <a:blipFill rotWithShape="1">
              <a:blip r:embed="rId9">
                <a:alphaModFix/>
              </a:blip>
              <a:stretch>
                <a:fillRect t="-82999" b="-8299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0"/>
          <p:cNvSpPr txBox="1">
            <a:spLocks noGrp="1"/>
          </p:cNvSpPr>
          <p:nvPr>
            <p:ph type="title"/>
          </p:nvPr>
        </p:nvSpPr>
        <p:spPr>
          <a:xfrm>
            <a:off x="1941493" y="252054"/>
            <a:ext cx="5616053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b="1" dirty="0"/>
              <a:t>OBRIGADA!</a:t>
            </a:r>
            <a:endParaRPr b="1" dirty="0"/>
          </a:p>
        </p:txBody>
      </p:sp>
      <p:pic>
        <p:nvPicPr>
          <p:cNvPr id="454" name="Google Shape;45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904" y="728304"/>
            <a:ext cx="5651482" cy="113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3" y="1615648"/>
            <a:ext cx="6522324" cy="409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1D8E24-AA09-32CA-D16F-6A1A2FEB0E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QUAIS OS TESTES RÁPIDOS DISPONÍVEIS?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A4D1C74-C130-BB56-AA20-4522797D4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VAMOS CONHECER?</a:t>
            </a:r>
          </a:p>
        </p:txBody>
      </p:sp>
      <p:pic>
        <p:nvPicPr>
          <p:cNvPr id="4" name="Picture 4" descr="▷ Focas: Imagens Animadas, Gifs Animados &amp; Animações – 100% Gratuitas!">
            <a:extLst>
              <a:ext uri="{FF2B5EF4-FFF2-40B4-BE49-F238E27FC236}">
                <a16:creationId xmlns:a16="http://schemas.microsoft.com/office/drawing/2014/main" xmlns="" id="{146A42A0-373B-F08E-5645-8CC596966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87" y="3765686"/>
            <a:ext cx="1920240" cy="16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1DEE9F24-45C6-2D99-075A-CB41EF6F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52" y="326761"/>
            <a:ext cx="7014756" cy="952500"/>
          </a:xfrm>
        </p:spPr>
        <p:txBody>
          <a:bodyPr>
            <a:noAutofit/>
          </a:bodyPr>
          <a:lstStyle/>
          <a:p>
            <a:r>
              <a:rPr lang="pt-BR" sz="2400" b="1" dirty="0"/>
              <a:t>17ª CAMPANHA ESTADUAL FIQUE </a:t>
            </a:r>
            <a:r>
              <a:rPr lang="pt-BR" sz="2400" b="1" dirty="0">
                <a:solidFill>
                  <a:srgbClr val="C00000"/>
                </a:solidFill>
              </a:rPr>
              <a:t>SABENDO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198933"/>
              </p:ext>
            </p:extLst>
          </p:nvPr>
        </p:nvGraphicFramePr>
        <p:xfrm>
          <a:off x="982638" y="1419368"/>
          <a:ext cx="7438031" cy="3452884"/>
        </p:xfrm>
        <a:graphic>
          <a:graphicData uri="http://schemas.openxmlformats.org/drawingml/2006/table">
            <a:tbl>
              <a:tblPr/>
              <a:tblGrid>
                <a:gridCol w="1005706"/>
                <a:gridCol w="3436160"/>
                <a:gridCol w="2996165"/>
              </a:tblGrid>
              <a:tr h="8353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dez/24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KITS FORNECIDOS DATHI-MS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QUANTITATIVO PREVISTO PARA CAMPANHA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5437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ASSURE TECH – ORBITAE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T1 = 150 MIL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65437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BIOMANGUINHOS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T2 = 35% DO T1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65437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AUTOTESTES DE HIV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 MIL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65437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SIFILIS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ASSURE TECH - ORBITAE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 MIL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0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E6A3D2AC-2B1F-8385-9F8E-76B01D7F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7228"/>
            <a:ext cx="9143999" cy="952500"/>
          </a:xfrm>
        </p:spPr>
        <p:txBody>
          <a:bodyPr>
            <a:normAutofit/>
          </a:bodyPr>
          <a:lstStyle/>
          <a:p>
            <a:r>
              <a:rPr lang="pt-BR" sz="3200" b="1" dirty="0"/>
              <a:t>QUANDO SOLICITAR OS KITS?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28447"/>
              </p:ext>
            </p:extLst>
          </p:nvPr>
        </p:nvGraphicFramePr>
        <p:xfrm>
          <a:off x="516151" y="1625505"/>
          <a:ext cx="8177472" cy="3233100"/>
        </p:xfrm>
        <a:graphic>
          <a:graphicData uri="http://schemas.openxmlformats.org/drawingml/2006/table">
            <a:tbl>
              <a:tblPr/>
              <a:tblGrid>
                <a:gridCol w="1339944"/>
                <a:gridCol w="1151806"/>
                <a:gridCol w="1857487"/>
                <a:gridCol w="1642290"/>
                <a:gridCol w="2185945"/>
              </a:tblGrid>
              <a:tr h="64662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CRONOGRAMA  LOGÍSTICO KITS DE TR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466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SOLICITANTE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MÊS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DA SOLICITAÇÃO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CHEGADA PREVISTA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KITS SOLICITADOS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466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08/set/24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30/set/24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6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08/out/24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30/out/24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HIV+ SÍFILIS + AUTOTESTES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6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GVE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08/nov/24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30/nov/24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HIV+ SÍFILIS + AUTOTESTES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68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47B3B8-989F-FA3E-7513-F244E436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877668"/>
            <a:ext cx="5486400" cy="472282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KIT TR ASSURE TECH - 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xmlns="" id="{63E5D5D8-93DD-5263-A382-F24F1BAB0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2288" y="4472781"/>
            <a:ext cx="5486400" cy="836197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DEVERÁ SER UTILIZADO COMO T1 OU T2 – HIV  DEPENDER DA VALIDADE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BF28712-44EF-50E5-0917-6B65CE037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1865" y="247126"/>
            <a:ext cx="4620270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1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CC802A-074B-9EA2-D499-6BD67947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849" y="4000500"/>
            <a:ext cx="6800299" cy="472282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KIT TR HIV BIOMANGUINHOS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1AF25B75-BBC2-5A9C-B28F-EAF388731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851" y="4472782"/>
            <a:ext cx="6871316" cy="67071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DEVERÁ SER UTILIZADO COMO T1 OU T2 – HIV </a:t>
            </a:r>
          </a:p>
          <a:p>
            <a:pPr algn="ctr"/>
            <a:r>
              <a:rPr lang="pt-BR" sz="2000" b="1" dirty="0">
                <a:solidFill>
                  <a:srgbClr val="FF0000"/>
                </a:solidFill>
              </a:rPr>
              <a:t>DEPENDER DA VALIDADE – POSSUI 10 TESTES</a:t>
            </a:r>
          </a:p>
          <a:p>
            <a:pPr algn="ctr"/>
            <a:endParaRPr lang="pt-BR" sz="2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4F9F101E-8640-0426-3D00-9F41763A2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850" y="1055475"/>
            <a:ext cx="6871317" cy="27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4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FA0B35C7-5D1B-F21B-303B-24418368B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228600"/>
            <a:ext cx="6668655" cy="9525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QUAL FLUXOGRAMA HIV VOU UTILIZAR?</a:t>
            </a:r>
          </a:p>
        </p:txBody>
      </p:sp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xmlns="" id="{9DB4DF0D-ECA1-A8FB-4DA4-89A43DA06DE8}"/>
              </a:ext>
            </a:extLst>
          </p:cNvPr>
          <p:cNvGraphicFramePr/>
          <p:nvPr/>
        </p:nvGraphicFramePr>
        <p:xfrm>
          <a:off x="2496059" y="1261368"/>
          <a:ext cx="5973238" cy="434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3082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4">
            <a:extLst>
              <a:ext uri="{FF2B5EF4-FFF2-40B4-BE49-F238E27FC236}">
                <a16:creationId xmlns:a16="http://schemas.microsoft.com/office/drawing/2014/main" xmlns="" id="{68D363E0-56AE-AD44-6511-CB571ECAB50F}"/>
              </a:ext>
            </a:extLst>
          </p:cNvPr>
          <p:cNvGrpSpPr/>
          <p:nvPr/>
        </p:nvGrpSpPr>
        <p:grpSpPr>
          <a:xfrm>
            <a:off x="1922940" y="1346244"/>
            <a:ext cx="5433834" cy="4066271"/>
            <a:chOff x="3222490" y="1827084"/>
            <a:chExt cx="2771493" cy="4480189"/>
          </a:xfrm>
        </p:grpSpPr>
        <p:sp>
          <p:nvSpPr>
            <p:cNvPr id="4" name="Forma livre 5">
              <a:extLst>
                <a:ext uri="{FF2B5EF4-FFF2-40B4-BE49-F238E27FC236}">
                  <a16:creationId xmlns:a16="http://schemas.microsoft.com/office/drawing/2014/main" xmlns="" id="{7DC0E58D-8F13-7ABD-FE10-E884D5DBD077}"/>
                </a:ext>
              </a:extLst>
            </p:cNvPr>
            <p:cNvSpPr/>
            <p:nvPr/>
          </p:nvSpPr>
          <p:spPr>
            <a:xfrm>
              <a:off x="3222490" y="1827084"/>
              <a:ext cx="1199563" cy="599781"/>
            </a:xfrm>
            <a:custGeom>
              <a:avLst/>
              <a:gdLst>
                <a:gd name="connsiteX0" fmla="*/ 0 w 1199563"/>
                <a:gd name="connsiteY0" fmla="*/ 59978 h 599781"/>
                <a:gd name="connsiteX1" fmla="*/ 59978 w 1199563"/>
                <a:gd name="connsiteY1" fmla="*/ 0 h 599781"/>
                <a:gd name="connsiteX2" fmla="*/ 1139585 w 1199563"/>
                <a:gd name="connsiteY2" fmla="*/ 0 h 599781"/>
                <a:gd name="connsiteX3" fmla="*/ 1199563 w 1199563"/>
                <a:gd name="connsiteY3" fmla="*/ 59978 h 599781"/>
                <a:gd name="connsiteX4" fmla="*/ 1199563 w 1199563"/>
                <a:gd name="connsiteY4" fmla="*/ 539803 h 599781"/>
                <a:gd name="connsiteX5" fmla="*/ 1139585 w 1199563"/>
                <a:gd name="connsiteY5" fmla="*/ 599781 h 599781"/>
                <a:gd name="connsiteX6" fmla="*/ 59978 w 1199563"/>
                <a:gd name="connsiteY6" fmla="*/ 599781 h 599781"/>
                <a:gd name="connsiteX7" fmla="*/ 0 w 1199563"/>
                <a:gd name="connsiteY7" fmla="*/ 539803 h 599781"/>
                <a:gd name="connsiteX8" fmla="*/ 0 w 1199563"/>
                <a:gd name="connsiteY8" fmla="*/ 59978 h 59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9563" h="599781">
                  <a:moveTo>
                    <a:pt x="0" y="59978"/>
                  </a:moveTo>
                  <a:cubicBezTo>
                    <a:pt x="0" y="26853"/>
                    <a:pt x="26853" y="0"/>
                    <a:pt x="59978" y="0"/>
                  </a:cubicBezTo>
                  <a:lnTo>
                    <a:pt x="1139585" y="0"/>
                  </a:lnTo>
                  <a:cubicBezTo>
                    <a:pt x="1172710" y="0"/>
                    <a:pt x="1199563" y="26853"/>
                    <a:pt x="1199563" y="59978"/>
                  </a:cubicBezTo>
                  <a:lnTo>
                    <a:pt x="1199563" y="539803"/>
                  </a:lnTo>
                  <a:cubicBezTo>
                    <a:pt x="1199563" y="572928"/>
                    <a:pt x="1172710" y="599781"/>
                    <a:pt x="1139585" y="599781"/>
                  </a:cubicBezTo>
                  <a:lnTo>
                    <a:pt x="59978" y="599781"/>
                  </a:lnTo>
                  <a:cubicBezTo>
                    <a:pt x="26853" y="599781"/>
                    <a:pt x="0" y="572928"/>
                    <a:pt x="0" y="539803"/>
                  </a:cubicBezTo>
                  <a:lnTo>
                    <a:pt x="0" y="59978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2337" tIns="60747" rIns="82337" bIns="60747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dirty="0"/>
                <a:t>T1</a:t>
              </a:r>
            </a:p>
          </p:txBody>
        </p:sp>
        <p:sp>
          <p:nvSpPr>
            <p:cNvPr id="5" name="Forma livre 6">
              <a:extLst>
                <a:ext uri="{FF2B5EF4-FFF2-40B4-BE49-F238E27FC236}">
                  <a16:creationId xmlns:a16="http://schemas.microsoft.com/office/drawing/2014/main" xmlns="" id="{82393F67-51BA-1234-E193-7A9DFF7436D3}"/>
                </a:ext>
              </a:extLst>
            </p:cNvPr>
            <p:cNvSpPr/>
            <p:nvPr/>
          </p:nvSpPr>
          <p:spPr>
            <a:xfrm>
              <a:off x="3342446" y="2426866"/>
              <a:ext cx="119956" cy="44983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49836"/>
                  </a:lnTo>
                  <a:lnTo>
                    <a:pt x="119956" y="449836"/>
                  </a:lnTo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" name="Forma livre 7">
              <a:extLst>
                <a:ext uri="{FF2B5EF4-FFF2-40B4-BE49-F238E27FC236}">
                  <a16:creationId xmlns:a16="http://schemas.microsoft.com/office/drawing/2014/main" xmlns="" id="{4B81455C-9574-B826-2C2C-BFECE730C14E}"/>
                </a:ext>
              </a:extLst>
            </p:cNvPr>
            <p:cNvSpPr/>
            <p:nvPr/>
          </p:nvSpPr>
          <p:spPr>
            <a:xfrm>
              <a:off x="3462403" y="2576811"/>
              <a:ext cx="1045859" cy="1199564"/>
            </a:xfrm>
            <a:custGeom>
              <a:avLst/>
              <a:gdLst>
                <a:gd name="connsiteX0" fmla="*/ 0 w 959651"/>
                <a:gd name="connsiteY0" fmla="*/ 59978 h 599781"/>
                <a:gd name="connsiteX1" fmla="*/ 59978 w 959651"/>
                <a:gd name="connsiteY1" fmla="*/ 0 h 599781"/>
                <a:gd name="connsiteX2" fmla="*/ 899673 w 959651"/>
                <a:gd name="connsiteY2" fmla="*/ 0 h 599781"/>
                <a:gd name="connsiteX3" fmla="*/ 959651 w 959651"/>
                <a:gd name="connsiteY3" fmla="*/ 59978 h 599781"/>
                <a:gd name="connsiteX4" fmla="*/ 959651 w 959651"/>
                <a:gd name="connsiteY4" fmla="*/ 539803 h 599781"/>
                <a:gd name="connsiteX5" fmla="*/ 899673 w 959651"/>
                <a:gd name="connsiteY5" fmla="*/ 599781 h 599781"/>
                <a:gd name="connsiteX6" fmla="*/ 59978 w 959651"/>
                <a:gd name="connsiteY6" fmla="*/ 599781 h 599781"/>
                <a:gd name="connsiteX7" fmla="*/ 0 w 959651"/>
                <a:gd name="connsiteY7" fmla="*/ 539803 h 599781"/>
                <a:gd name="connsiteX8" fmla="*/ 0 w 959651"/>
                <a:gd name="connsiteY8" fmla="*/ 59978 h 59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51" h="599781">
                  <a:moveTo>
                    <a:pt x="0" y="59978"/>
                  </a:moveTo>
                  <a:cubicBezTo>
                    <a:pt x="0" y="26853"/>
                    <a:pt x="26853" y="0"/>
                    <a:pt x="59978" y="0"/>
                  </a:cubicBezTo>
                  <a:lnTo>
                    <a:pt x="899673" y="0"/>
                  </a:lnTo>
                  <a:cubicBezTo>
                    <a:pt x="932798" y="0"/>
                    <a:pt x="959651" y="26853"/>
                    <a:pt x="959651" y="59978"/>
                  </a:cubicBezTo>
                  <a:lnTo>
                    <a:pt x="959651" y="539803"/>
                  </a:lnTo>
                  <a:cubicBezTo>
                    <a:pt x="959651" y="572928"/>
                    <a:pt x="932798" y="599781"/>
                    <a:pt x="899673" y="599781"/>
                  </a:cubicBezTo>
                  <a:lnTo>
                    <a:pt x="59978" y="599781"/>
                  </a:lnTo>
                  <a:cubicBezTo>
                    <a:pt x="26853" y="599781"/>
                    <a:pt x="0" y="572928"/>
                    <a:pt x="0" y="539803"/>
                  </a:cubicBezTo>
                  <a:lnTo>
                    <a:pt x="0" y="5997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61382" tIns="46777" rIns="61382" bIns="46777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b="1" dirty="0">
                  <a:solidFill>
                    <a:schemeClr val="tx1"/>
                  </a:solidFill>
                </a:rPr>
                <a:t>HIV </a:t>
              </a:r>
              <a:r>
                <a:rPr lang="pt-BR" sz="1800" b="1" dirty="0" err="1">
                  <a:solidFill>
                    <a:schemeClr val="tx1"/>
                  </a:solidFill>
                </a:rPr>
                <a:t>Biomanguinhos</a:t>
              </a:r>
              <a:r>
                <a:rPr lang="pt-BR" sz="1800" b="1" dirty="0">
                  <a:solidFill>
                    <a:schemeClr val="tx1"/>
                  </a:solidFill>
                </a:rPr>
                <a:t> SANGUE</a:t>
              </a:r>
            </a:p>
          </p:txBody>
        </p:sp>
        <p:sp>
          <p:nvSpPr>
            <p:cNvPr id="7" name="Forma livre 8">
              <a:extLst>
                <a:ext uri="{FF2B5EF4-FFF2-40B4-BE49-F238E27FC236}">
                  <a16:creationId xmlns:a16="http://schemas.microsoft.com/office/drawing/2014/main" xmlns="" id="{18DF369E-C353-E9A0-9FE0-6BCD88CDE962}"/>
                </a:ext>
              </a:extLst>
            </p:cNvPr>
            <p:cNvSpPr/>
            <p:nvPr/>
          </p:nvSpPr>
          <p:spPr>
            <a:xfrm>
              <a:off x="3343692" y="2956022"/>
              <a:ext cx="119956" cy="11995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99563"/>
                  </a:lnTo>
                  <a:lnTo>
                    <a:pt x="119956" y="1199563"/>
                  </a:lnTo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Forma livre 9">
              <a:extLst>
                <a:ext uri="{FF2B5EF4-FFF2-40B4-BE49-F238E27FC236}">
                  <a16:creationId xmlns:a16="http://schemas.microsoft.com/office/drawing/2014/main" xmlns="" id="{625173FD-E65B-FF18-597C-BB003750CD3E}"/>
                </a:ext>
              </a:extLst>
            </p:cNvPr>
            <p:cNvSpPr/>
            <p:nvPr/>
          </p:nvSpPr>
          <p:spPr>
            <a:xfrm>
              <a:off x="3470402" y="3926320"/>
              <a:ext cx="959651" cy="599781"/>
            </a:xfrm>
            <a:custGeom>
              <a:avLst/>
              <a:gdLst>
                <a:gd name="connsiteX0" fmla="*/ 0 w 959651"/>
                <a:gd name="connsiteY0" fmla="*/ 59978 h 599781"/>
                <a:gd name="connsiteX1" fmla="*/ 59978 w 959651"/>
                <a:gd name="connsiteY1" fmla="*/ 0 h 599781"/>
                <a:gd name="connsiteX2" fmla="*/ 899673 w 959651"/>
                <a:gd name="connsiteY2" fmla="*/ 0 h 599781"/>
                <a:gd name="connsiteX3" fmla="*/ 959651 w 959651"/>
                <a:gd name="connsiteY3" fmla="*/ 59978 h 599781"/>
                <a:gd name="connsiteX4" fmla="*/ 959651 w 959651"/>
                <a:gd name="connsiteY4" fmla="*/ 539803 h 599781"/>
                <a:gd name="connsiteX5" fmla="*/ 899673 w 959651"/>
                <a:gd name="connsiteY5" fmla="*/ 599781 h 599781"/>
                <a:gd name="connsiteX6" fmla="*/ 59978 w 959651"/>
                <a:gd name="connsiteY6" fmla="*/ 599781 h 599781"/>
                <a:gd name="connsiteX7" fmla="*/ 0 w 959651"/>
                <a:gd name="connsiteY7" fmla="*/ 539803 h 599781"/>
                <a:gd name="connsiteX8" fmla="*/ 0 w 959651"/>
                <a:gd name="connsiteY8" fmla="*/ 59978 h 59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51" h="599781">
                  <a:moveTo>
                    <a:pt x="0" y="59978"/>
                  </a:moveTo>
                  <a:cubicBezTo>
                    <a:pt x="0" y="26853"/>
                    <a:pt x="26853" y="0"/>
                    <a:pt x="59978" y="0"/>
                  </a:cubicBezTo>
                  <a:lnTo>
                    <a:pt x="899673" y="0"/>
                  </a:lnTo>
                  <a:cubicBezTo>
                    <a:pt x="932798" y="0"/>
                    <a:pt x="959651" y="26853"/>
                    <a:pt x="959651" y="59978"/>
                  </a:cubicBezTo>
                  <a:lnTo>
                    <a:pt x="959651" y="539803"/>
                  </a:lnTo>
                  <a:cubicBezTo>
                    <a:pt x="959651" y="572928"/>
                    <a:pt x="932798" y="599781"/>
                    <a:pt x="899673" y="599781"/>
                  </a:cubicBezTo>
                  <a:lnTo>
                    <a:pt x="59978" y="599781"/>
                  </a:lnTo>
                  <a:cubicBezTo>
                    <a:pt x="26853" y="599781"/>
                    <a:pt x="0" y="572928"/>
                    <a:pt x="0" y="539803"/>
                  </a:cubicBezTo>
                  <a:lnTo>
                    <a:pt x="0" y="59978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61382" tIns="46777" rIns="61382" bIns="46777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dirty="0" err="1">
                  <a:solidFill>
                    <a:schemeClr val="tx1"/>
                  </a:solidFill>
                </a:rPr>
                <a:t>NReag</a:t>
              </a:r>
              <a:endParaRPr lang="pt-BR" sz="1800" dirty="0">
                <a:solidFill>
                  <a:schemeClr val="tx1"/>
                </a:solidFill>
              </a:endParaRPr>
            </a:p>
          </p:txBody>
        </p:sp>
        <p:sp>
          <p:nvSpPr>
            <p:cNvPr id="9" name="Forma livre 10">
              <a:extLst>
                <a:ext uri="{FF2B5EF4-FFF2-40B4-BE49-F238E27FC236}">
                  <a16:creationId xmlns:a16="http://schemas.microsoft.com/office/drawing/2014/main" xmlns="" id="{1561AC4F-4074-4CA7-1F68-65E9A9644978}"/>
                </a:ext>
              </a:extLst>
            </p:cNvPr>
            <p:cNvSpPr/>
            <p:nvPr/>
          </p:nvSpPr>
          <p:spPr>
            <a:xfrm>
              <a:off x="4721945" y="1827084"/>
              <a:ext cx="1199563" cy="599781"/>
            </a:xfrm>
            <a:custGeom>
              <a:avLst/>
              <a:gdLst>
                <a:gd name="connsiteX0" fmla="*/ 0 w 1199563"/>
                <a:gd name="connsiteY0" fmla="*/ 59978 h 599781"/>
                <a:gd name="connsiteX1" fmla="*/ 59978 w 1199563"/>
                <a:gd name="connsiteY1" fmla="*/ 0 h 599781"/>
                <a:gd name="connsiteX2" fmla="*/ 1139585 w 1199563"/>
                <a:gd name="connsiteY2" fmla="*/ 0 h 599781"/>
                <a:gd name="connsiteX3" fmla="*/ 1199563 w 1199563"/>
                <a:gd name="connsiteY3" fmla="*/ 59978 h 599781"/>
                <a:gd name="connsiteX4" fmla="*/ 1199563 w 1199563"/>
                <a:gd name="connsiteY4" fmla="*/ 539803 h 599781"/>
                <a:gd name="connsiteX5" fmla="*/ 1139585 w 1199563"/>
                <a:gd name="connsiteY5" fmla="*/ 599781 h 599781"/>
                <a:gd name="connsiteX6" fmla="*/ 59978 w 1199563"/>
                <a:gd name="connsiteY6" fmla="*/ 599781 h 599781"/>
                <a:gd name="connsiteX7" fmla="*/ 0 w 1199563"/>
                <a:gd name="connsiteY7" fmla="*/ 539803 h 599781"/>
                <a:gd name="connsiteX8" fmla="*/ 0 w 1199563"/>
                <a:gd name="connsiteY8" fmla="*/ 59978 h 59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9563" h="599781">
                  <a:moveTo>
                    <a:pt x="0" y="59978"/>
                  </a:moveTo>
                  <a:cubicBezTo>
                    <a:pt x="0" y="26853"/>
                    <a:pt x="26853" y="0"/>
                    <a:pt x="59978" y="0"/>
                  </a:cubicBezTo>
                  <a:lnTo>
                    <a:pt x="1139585" y="0"/>
                  </a:lnTo>
                  <a:cubicBezTo>
                    <a:pt x="1172710" y="0"/>
                    <a:pt x="1199563" y="26853"/>
                    <a:pt x="1199563" y="59978"/>
                  </a:cubicBezTo>
                  <a:lnTo>
                    <a:pt x="1199563" y="539803"/>
                  </a:lnTo>
                  <a:cubicBezTo>
                    <a:pt x="1199563" y="572928"/>
                    <a:pt x="1172710" y="599781"/>
                    <a:pt x="1139585" y="599781"/>
                  </a:cubicBezTo>
                  <a:lnTo>
                    <a:pt x="59978" y="599781"/>
                  </a:lnTo>
                  <a:cubicBezTo>
                    <a:pt x="26853" y="599781"/>
                    <a:pt x="0" y="572928"/>
                    <a:pt x="0" y="539803"/>
                  </a:cubicBezTo>
                  <a:lnTo>
                    <a:pt x="0" y="59978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2337" tIns="60747" rIns="82337" bIns="60747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dirty="0"/>
                <a:t>T1</a:t>
              </a:r>
            </a:p>
          </p:txBody>
        </p:sp>
        <p:sp>
          <p:nvSpPr>
            <p:cNvPr id="10" name="Forma livre 11">
              <a:extLst>
                <a:ext uri="{FF2B5EF4-FFF2-40B4-BE49-F238E27FC236}">
                  <a16:creationId xmlns:a16="http://schemas.microsoft.com/office/drawing/2014/main" xmlns="" id="{3E1FE633-31DA-44AA-E444-ABC2FA20E580}"/>
                </a:ext>
              </a:extLst>
            </p:cNvPr>
            <p:cNvSpPr/>
            <p:nvPr/>
          </p:nvSpPr>
          <p:spPr>
            <a:xfrm>
              <a:off x="4841901" y="2426866"/>
              <a:ext cx="119956" cy="44983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49836"/>
                  </a:lnTo>
                  <a:lnTo>
                    <a:pt x="119956" y="449836"/>
                  </a:lnTo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1" name="Forma livre 12">
              <a:extLst>
                <a:ext uri="{FF2B5EF4-FFF2-40B4-BE49-F238E27FC236}">
                  <a16:creationId xmlns:a16="http://schemas.microsoft.com/office/drawing/2014/main" xmlns="" id="{F215AF3B-4260-130B-BE96-E4077ED6B197}"/>
                </a:ext>
              </a:extLst>
            </p:cNvPr>
            <p:cNvSpPr/>
            <p:nvPr/>
          </p:nvSpPr>
          <p:spPr>
            <a:xfrm>
              <a:off x="4961858" y="2485935"/>
              <a:ext cx="1032125" cy="956472"/>
            </a:xfrm>
            <a:custGeom>
              <a:avLst/>
              <a:gdLst>
                <a:gd name="connsiteX0" fmla="*/ 0 w 959651"/>
                <a:gd name="connsiteY0" fmla="*/ 59978 h 599781"/>
                <a:gd name="connsiteX1" fmla="*/ 59978 w 959651"/>
                <a:gd name="connsiteY1" fmla="*/ 0 h 599781"/>
                <a:gd name="connsiteX2" fmla="*/ 899673 w 959651"/>
                <a:gd name="connsiteY2" fmla="*/ 0 h 599781"/>
                <a:gd name="connsiteX3" fmla="*/ 959651 w 959651"/>
                <a:gd name="connsiteY3" fmla="*/ 59978 h 599781"/>
                <a:gd name="connsiteX4" fmla="*/ 959651 w 959651"/>
                <a:gd name="connsiteY4" fmla="*/ 539803 h 599781"/>
                <a:gd name="connsiteX5" fmla="*/ 899673 w 959651"/>
                <a:gd name="connsiteY5" fmla="*/ 599781 h 599781"/>
                <a:gd name="connsiteX6" fmla="*/ 59978 w 959651"/>
                <a:gd name="connsiteY6" fmla="*/ 599781 h 599781"/>
                <a:gd name="connsiteX7" fmla="*/ 0 w 959651"/>
                <a:gd name="connsiteY7" fmla="*/ 539803 h 599781"/>
                <a:gd name="connsiteX8" fmla="*/ 0 w 959651"/>
                <a:gd name="connsiteY8" fmla="*/ 59978 h 59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51" h="599781">
                  <a:moveTo>
                    <a:pt x="0" y="59978"/>
                  </a:moveTo>
                  <a:cubicBezTo>
                    <a:pt x="0" y="26853"/>
                    <a:pt x="26853" y="0"/>
                    <a:pt x="59978" y="0"/>
                  </a:cubicBezTo>
                  <a:lnTo>
                    <a:pt x="899673" y="0"/>
                  </a:lnTo>
                  <a:cubicBezTo>
                    <a:pt x="932798" y="0"/>
                    <a:pt x="959651" y="26853"/>
                    <a:pt x="959651" y="59978"/>
                  </a:cubicBezTo>
                  <a:lnTo>
                    <a:pt x="959651" y="539803"/>
                  </a:lnTo>
                  <a:cubicBezTo>
                    <a:pt x="959651" y="572928"/>
                    <a:pt x="932798" y="599781"/>
                    <a:pt x="899673" y="599781"/>
                  </a:cubicBezTo>
                  <a:lnTo>
                    <a:pt x="59978" y="599781"/>
                  </a:lnTo>
                  <a:cubicBezTo>
                    <a:pt x="26853" y="599781"/>
                    <a:pt x="0" y="572928"/>
                    <a:pt x="0" y="539803"/>
                  </a:cubicBezTo>
                  <a:lnTo>
                    <a:pt x="0" y="5997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61382" tIns="46777" rIns="61382" bIns="46777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b="1" dirty="0">
                  <a:solidFill>
                    <a:schemeClr val="tx1"/>
                  </a:solidFill>
                </a:rPr>
                <a:t>HIV </a:t>
              </a:r>
              <a:r>
                <a:rPr lang="pt-BR" sz="1800" b="1" dirty="0" err="1">
                  <a:solidFill>
                    <a:schemeClr val="tx1"/>
                  </a:solidFill>
                </a:rPr>
                <a:t>Biomanguinhos</a:t>
              </a:r>
              <a:r>
                <a:rPr lang="pt-BR" sz="1800" b="1" dirty="0">
                  <a:solidFill>
                    <a:schemeClr val="tx1"/>
                  </a:solidFill>
                </a:rPr>
                <a:t> SANGUE</a:t>
              </a:r>
            </a:p>
          </p:txBody>
        </p:sp>
        <p:sp>
          <p:nvSpPr>
            <p:cNvPr id="12" name="Forma livre 13">
              <a:extLst>
                <a:ext uri="{FF2B5EF4-FFF2-40B4-BE49-F238E27FC236}">
                  <a16:creationId xmlns:a16="http://schemas.microsoft.com/office/drawing/2014/main" xmlns="" id="{9EF37037-6C1D-E8E3-B52F-7309C428D28D}"/>
                </a:ext>
              </a:extLst>
            </p:cNvPr>
            <p:cNvSpPr/>
            <p:nvPr/>
          </p:nvSpPr>
          <p:spPr>
            <a:xfrm>
              <a:off x="4841901" y="2426866"/>
              <a:ext cx="119956" cy="11995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99563"/>
                  </a:lnTo>
                  <a:lnTo>
                    <a:pt x="119956" y="1199563"/>
                  </a:lnTo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Forma livre 14">
              <a:extLst>
                <a:ext uri="{FF2B5EF4-FFF2-40B4-BE49-F238E27FC236}">
                  <a16:creationId xmlns:a16="http://schemas.microsoft.com/office/drawing/2014/main" xmlns="" id="{59655FDD-1227-F786-E3DD-491211DAFA2E}"/>
                </a:ext>
              </a:extLst>
            </p:cNvPr>
            <p:cNvSpPr/>
            <p:nvPr/>
          </p:nvSpPr>
          <p:spPr>
            <a:xfrm>
              <a:off x="4961858" y="3533283"/>
              <a:ext cx="959651" cy="599781"/>
            </a:xfrm>
            <a:custGeom>
              <a:avLst/>
              <a:gdLst>
                <a:gd name="connsiteX0" fmla="*/ 0 w 959651"/>
                <a:gd name="connsiteY0" fmla="*/ 59978 h 599781"/>
                <a:gd name="connsiteX1" fmla="*/ 59978 w 959651"/>
                <a:gd name="connsiteY1" fmla="*/ 0 h 599781"/>
                <a:gd name="connsiteX2" fmla="*/ 899673 w 959651"/>
                <a:gd name="connsiteY2" fmla="*/ 0 h 599781"/>
                <a:gd name="connsiteX3" fmla="*/ 959651 w 959651"/>
                <a:gd name="connsiteY3" fmla="*/ 59978 h 599781"/>
                <a:gd name="connsiteX4" fmla="*/ 959651 w 959651"/>
                <a:gd name="connsiteY4" fmla="*/ 539803 h 599781"/>
                <a:gd name="connsiteX5" fmla="*/ 899673 w 959651"/>
                <a:gd name="connsiteY5" fmla="*/ 599781 h 599781"/>
                <a:gd name="connsiteX6" fmla="*/ 59978 w 959651"/>
                <a:gd name="connsiteY6" fmla="*/ 599781 h 599781"/>
                <a:gd name="connsiteX7" fmla="*/ 0 w 959651"/>
                <a:gd name="connsiteY7" fmla="*/ 539803 h 599781"/>
                <a:gd name="connsiteX8" fmla="*/ 0 w 959651"/>
                <a:gd name="connsiteY8" fmla="*/ 59978 h 59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51" h="599781">
                  <a:moveTo>
                    <a:pt x="0" y="59978"/>
                  </a:moveTo>
                  <a:cubicBezTo>
                    <a:pt x="0" y="26853"/>
                    <a:pt x="26853" y="0"/>
                    <a:pt x="59978" y="0"/>
                  </a:cubicBezTo>
                  <a:lnTo>
                    <a:pt x="899673" y="0"/>
                  </a:lnTo>
                  <a:cubicBezTo>
                    <a:pt x="932798" y="0"/>
                    <a:pt x="959651" y="26853"/>
                    <a:pt x="959651" y="59978"/>
                  </a:cubicBezTo>
                  <a:lnTo>
                    <a:pt x="959651" y="539803"/>
                  </a:lnTo>
                  <a:cubicBezTo>
                    <a:pt x="959651" y="572928"/>
                    <a:pt x="932798" y="599781"/>
                    <a:pt x="899673" y="599781"/>
                  </a:cubicBezTo>
                  <a:lnTo>
                    <a:pt x="59978" y="599781"/>
                  </a:lnTo>
                  <a:cubicBezTo>
                    <a:pt x="26853" y="599781"/>
                    <a:pt x="0" y="572928"/>
                    <a:pt x="0" y="539803"/>
                  </a:cubicBezTo>
                  <a:lnTo>
                    <a:pt x="0" y="59978"/>
                  </a:lnTo>
                  <a:close/>
                </a:path>
              </a:pathLst>
            </a:custGeom>
            <a:solidFill>
              <a:srgbClr val="FF33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61382" tIns="46777" rIns="61382" bIns="46777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b="1" dirty="0" err="1">
                  <a:solidFill>
                    <a:schemeClr val="tx1"/>
                  </a:solidFill>
                </a:rPr>
                <a:t>Reag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Forma livre 15">
              <a:extLst>
                <a:ext uri="{FF2B5EF4-FFF2-40B4-BE49-F238E27FC236}">
                  <a16:creationId xmlns:a16="http://schemas.microsoft.com/office/drawing/2014/main" xmlns="" id="{503F7CA3-CEB7-6718-217C-2CF53FA93C33}"/>
                </a:ext>
              </a:extLst>
            </p:cNvPr>
            <p:cNvSpPr/>
            <p:nvPr/>
          </p:nvSpPr>
          <p:spPr>
            <a:xfrm>
              <a:off x="4841901" y="2426866"/>
              <a:ext cx="119956" cy="194929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949291"/>
                  </a:lnTo>
                  <a:lnTo>
                    <a:pt x="119956" y="1949291"/>
                  </a:lnTo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Forma livre 16">
              <a:extLst>
                <a:ext uri="{FF2B5EF4-FFF2-40B4-BE49-F238E27FC236}">
                  <a16:creationId xmlns:a16="http://schemas.microsoft.com/office/drawing/2014/main" xmlns="" id="{29FDA800-B408-B5EB-DFDE-CCF9DD00B981}"/>
                </a:ext>
              </a:extLst>
            </p:cNvPr>
            <p:cNvSpPr/>
            <p:nvPr/>
          </p:nvSpPr>
          <p:spPr>
            <a:xfrm>
              <a:off x="4961858" y="4258019"/>
              <a:ext cx="959651" cy="599781"/>
            </a:xfrm>
            <a:custGeom>
              <a:avLst/>
              <a:gdLst>
                <a:gd name="connsiteX0" fmla="*/ 0 w 959651"/>
                <a:gd name="connsiteY0" fmla="*/ 59978 h 599781"/>
                <a:gd name="connsiteX1" fmla="*/ 59978 w 959651"/>
                <a:gd name="connsiteY1" fmla="*/ 0 h 599781"/>
                <a:gd name="connsiteX2" fmla="*/ 899673 w 959651"/>
                <a:gd name="connsiteY2" fmla="*/ 0 h 599781"/>
                <a:gd name="connsiteX3" fmla="*/ 959651 w 959651"/>
                <a:gd name="connsiteY3" fmla="*/ 59978 h 599781"/>
                <a:gd name="connsiteX4" fmla="*/ 959651 w 959651"/>
                <a:gd name="connsiteY4" fmla="*/ 539803 h 599781"/>
                <a:gd name="connsiteX5" fmla="*/ 899673 w 959651"/>
                <a:gd name="connsiteY5" fmla="*/ 599781 h 599781"/>
                <a:gd name="connsiteX6" fmla="*/ 59978 w 959651"/>
                <a:gd name="connsiteY6" fmla="*/ 599781 h 599781"/>
                <a:gd name="connsiteX7" fmla="*/ 0 w 959651"/>
                <a:gd name="connsiteY7" fmla="*/ 539803 h 599781"/>
                <a:gd name="connsiteX8" fmla="*/ 0 w 959651"/>
                <a:gd name="connsiteY8" fmla="*/ 59978 h 59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51" h="599781">
                  <a:moveTo>
                    <a:pt x="0" y="59978"/>
                  </a:moveTo>
                  <a:cubicBezTo>
                    <a:pt x="0" y="26853"/>
                    <a:pt x="26853" y="0"/>
                    <a:pt x="59978" y="0"/>
                  </a:cubicBezTo>
                  <a:lnTo>
                    <a:pt x="899673" y="0"/>
                  </a:lnTo>
                  <a:cubicBezTo>
                    <a:pt x="932798" y="0"/>
                    <a:pt x="959651" y="26853"/>
                    <a:pt x="959651" y="59978"/>
                  </a:cubicBezTo>
                  <a:lnTo>
                    <a:pt x="959651" y="539803"/>
                  </a:lnTo>
                  <a:cubicBezTo>
                    <a:pt x="959651" y="572928"/>
                    <a:pt x="932798" y="599781"/>
                    <a:pt x="899673" y="599781"/>
                  </a:cubicBezTo>
                  <a:lnTo>
                    <a:pt x="59978" y="599781"/>
                  </a:lnTo>
                  <a:cubicBezTo>
                    <a:pt x="26853" y="599781"/>
                    <a:pt x="0" y="572928"/>
                    <a:pt x="0" y="539803"/>
                  </a:cubicBezTo>
                  <a:lnTo>
                    <a:pt x="0" y="59978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82337" tIns="60747" rIns="82337" bIns="60747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dirty="0">
                  <a:solidFill>
                    <a:schemeClr val="tx1"/>
                  </a:solidFill>
                </a:rPr>
                <a:t>T2</a:t>
              </a:r>
            </a:p>
          </p:txBody>
        </p:sp>
        <p:sp>
          <p:nvSpPr>
            <p:cNvPr id="16" name="Forma livre 17">
              <a:extLst>
                <a:ext uri="{FF2B5EF4-FFF2-40B4-BE49-F238E27FC236}">
                  <a16:creationId xmlns:a16="http://schemas.microsoft.com/office/drawing/2014/main" xmlns="" id="{845113BE-E39E-F786-9902-321CD3C9210F}"/>
                </a:ext>
              </a:extLst>
            </p:cNvPr>
            <p:cNvSpPr/>
            <p:nvPr/>
          </p:nvSpPr>
          <p:spPr>
            <a:xfrm>
              <a:off x="4841901" y="2426866"/>
              <a:ext cx="119956" cy="26990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699018"/>
                  </a:lnTo>
                  <a:lnTo>
                    <a:pt x="119956" y="2699018"/>
                  </a:lnTo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Forma livre 18">
              <a:extLst>
                <a:ext uri="{FF2B5EF4-FFF2-40B4-BE49-F238E27FC236}">
                  <a16:creationId xmlns:a16="http://schemas.microsoft.com/office/drawing/2014/main" xmlns="" id="{1D62898D-9F36-046D-5EB1-18969146459F}"/>
                </a:ext>
              </a:extLst>
            </p:cNvPr>
            <p:cNvSpPr/>
            <p:nvPr/>
          </p:nvSpPr>
          <p:spPr>
            <a:xfrm>
              <a:off x="4961857" y="4982756"/>
              <a:ext cx="959651" cy="599781"/>
            </a:xfrm>
            <a:custGeom>
              <a:avLst/>
              <a:gdLst>
                <a:gd name="connsiteX0" fmla="*/ 0 w 959651"/>
                <a:gd name="connsiteY0" fmla="*/ 59978 h 599781"/>
                <a:gd name="connsiteX1" fmla="*/ 59978 w 959651"/>
                <a:gd name="connsiteY1" fmla="*/ 0 h 599781"/>
                <a:gd name="connsiteX2" fmla="*/ 899673 w 959651"/>
                <a:gd name="connsiteY2" fmla="*/ 0 h 599781"/>
                <a:gd name="connsiteX3" fmla="*/ 959651 w 959651"/>
                <a:gd name="connsiteY3" fmla="*/ 59978 h 599781"/>
                <a:gd name="connsiteX4" fmla="*/ 959651 w 959651"/>
                <a:gd name="connsiteY4" fmla="*/ 539803 h 599781"/>
                <a:gd name="connsiteX5" fmla="*/ 899673 w 959651"/>
                <a:gd name="connsiteY5" fmla="*/ 599781 h 599781"/>
                <a:gd name="connsiteX6" fmla="*/ 59978 w 959651"/>
                <a:gd name="connsiteY6" fmla="*/ 599781 h 599781"/>
                <a:gd name="connsiteX7" fmla="*/ 0 w 959651"/>
                <a:gd name="connsiteY7" fmla="*/ 539803 h 599781"/>
                <a:gd name="connsiteX8" fmla="*/ 0 w 959651"/>
                <a:gd name="connsiteY8" fmla="*/ 59978 h 59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51" h="599781">
                  <a:moveTo>
                    <a:pt x="0" y="59978"/>
                  </a:moveTo>
                  <a:cubicBezTo>
                    <a:pt x="0" y="26853"/>
                    <a:pt x="26853" y="0"/>
                    <a:pt x="59978" y="0"/>
                  </a:cubicBezTo>
                  <a:lnTo>
                    <a:pt x="899673" y="0"/>
                  </a:lnTo>
                  <a:cubicBezTo>
                    <a:pt x="932798" y="0"/>
                    <a:pt x="959651" y="26853"/>
                    <a:pt x="959651" y="59978"/>
                  </a:cubicBezTo>
                  <a:lnTo>
                    <a:pt x="959651" y="539803"/>
                  </a:lnTo>
                  <a:cubicBezTo>
                    <a:pt x="959651" y="572928"/>
                    <a:pt x="932798" y="599781"/>
                    <a:pt x="899673" y="599781"/>
                  </a:cubicBezTo>
                  <a:lnTo>
                    <a:pt x="59978" y="599781"/>
                  </a:lnTo>
                  <a:cubicBezTo>
                    <a:pt x="26853" y="599781"/>
                    <a:pt x="0" y="572928"/>
                    <a:pt x="0" y="539803"/>
                  </a:cubicBezTo>
                  <a:lnTo>
                    <a:pt x="0" y="59978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382" tIns="46777" rIns="61382" bIns="46777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b="1" dirty="0">
                  <a:solidFill>
                    <a:schemeClr val="tx1"/>
                  </a:solidFill>
                </a:rPr>
                <a:t>ORBITAE</a:t>
              </a:r>
            </a:p>
          </p:txBody>
        </p:sp>
        <p:sp>
          <p:nvSpPr>
            <p:cNvPr id="18" name="Forma livre 19">
              <a:extLst>
                <a:ext uri="{FF2B5EF4-FFF2-40B4-BE49-F238E27FC236}">
                  <a16:creationId xmlns:a16="http://schemas.microsoft.com/office/drawing/2014/main" xmlns="" id="{5866C928-E188-9B4E-5DA2-5753E3965B5F}"/>
                </a:ext>
              </a:extLst>
            </p:cNvPr>
            <p:cNvSpPr/>
            <p:nvPr/>
          </p:nvSpPr>
          <p:spPr>
            <a:xfrm>
              <a:off x="4841901" y="2801728"/>
              <a:ext cx="119956" cy="3448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448746"/>
                  </a:lnTo>
                  <a:lnTo>
                    <a:pt x="119956" y="3448746"/>
                  </a:lnTo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9" name="Forma livre 20">
              <a:extLst>
                <a:ext uri="{FF2B5EF4-FFF2-40B4-BE49-F238E27FC236}">
                  <a16:creationId xmlns:a16="http://schemas.microsoft.com/office/drawing/2014/main" xmlns="" id="{AD459087-4B7A-8580-99DE-D2C136D6FFF5}"/>
                </a:ext>
              </a:extLst>
            </p:cNvPr>
            <p:cNvSpPr/>
            <p:nvPr/>
          </p:nvSpPr>
          <p:spPr>
            <a:xfrm>
              <a:off x="4961858" y="5707492"/>
              <a:ext cx="959651" cy="599781"/>
            </a:xfrm>
            <a:custGeom>
              <a:avLst/>
              <a:gdLst>
                <a:gd name="connsiteX0" fmla="*/ 0 w 959651"/>
                <a:gd name="connsiteY0" fmla="*/ 59978 h 599781"/>
                <a:gd name="connsiteX1" fmla="*/ 59978 w 959651"/>
                <a:gd name="connsiteY1" fmla="*/ 0 h 599781"/>
                <a:gd name="connsiteX2" fmla="*/ 899673 w 959651"/>
                <a:gd name="connsiteY2" fmla="*/ 0 h 599781"/>
                <a:gd name="connsiteX3" fmla="*/ 959651 w 959651"/>
                <a:gd name="connsiteY3" fmla="*/ 59978 h 599781"/>
                <a:gd name="connsiteX4" fmla="*/ 959651 w 959651"/>
                <a:gd name="connsiteY4" fmla="*/ 539803 h 599781"/>
                <a:gd name="connsiteX5" fmla="*/ 899673 w 959651"/>
                <a:gd name="connsiteY5" fmla="*/ 599781 h 599781"/>
                <a:gd name="connsiteX6" fmla="*/ 59978 w 959651"/>
                <a:gd name="connsiteY6" fmla="*/ 599781 h 599781"/>
                <a:gd name="connsiteX7" fmla="*/ 0 w 959651"/>
                <a:gd name="connsiteY7" fmla="*/ 539803 h 599781"/>
                <a:gd name="connsiteX8" fmla="*/ 0 w 959651"/>
                <a:gd name="connsiteY8" fmla="*/ 59978 h 59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51" h="599781">
                  <a:moveTo>
                    <a:pt x="0" y="59978"/>
                  </a:moveTo>
                  <a:cubicBezTo>
                    <a:pt x="0" y="26853"/>
                    <a:pt x="26853" y="0"/>
                    <a:pt x="59978" y="0"/>
                  </a:cubicBezTo>
                  <a:lnTo>
                    <a:pt x="899673" y="0"/>
                  </a:lnTo>
                  <a:cubicBezTo>
                    <a:pt x="932798" y="0"/>
                    <a:pt x="959651" y="26853"/>
                    <a:pt x="959651" y="59978"/>
                  </a:cubicBezTo>
                  <a:lnTo>
                    <a:pt x="959651" y="539803"/>
                  </a:lnTo>
                  <a:cubicBezTo>
                    <a:pt x="959651" y="572928"/>
                    <a:pt x="932798" y="599781"/>
                    <a:pt x="899673" y="599781"/>
                  </a:cubicBezTo>
                  <a:lnTo>
                    <a:pt x="59978" y="599781"/>
                  </a:lnTo>
                  <a:cubicBezTo>
                    <a:pt x="26853" y="599781"/>
                    <a:pt x="0" y="572928"/>
                    <a:pt x="0" y="539803"/>
                  </a:cubicBezTo>
                  <a:lnTo>
                    <a:pt x="0" y="59978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61382" tIns="46777" rIns="61382" bIns="46777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b="1" dirty="0" err="1">
                  <a:solidFill>
                    <a:schemeClr val="tx1"/>
                  </a:solidFill>
                </a:rPr>
                <a:t>Reag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ítulo 1">
            <a:extLst>
              <a:ext uri="{FF2B5EF4-FFF2-40B4-BE49-F238E27FC236}">
                <a16:creationId xmlns:a16="http://schemas.microsoft.com/office/drawing/2014/main" xmlns="" id="{0759CD2F-3F30-B98D-59A4-FE8E52A00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6400800" cy="9525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QUAL FLUXOGRAMA HIV VOU UTILIZAR?</a:t>
            </a:r>
          </a:p>
        </p:txBody>
      </p:sp>
    </p:spTree>
    <p:extLst>
      <p:ext uri="{BB962C8B-B14F-4D97-AF65-F5344CB8AC3E}">
        <p14:creationId xmlns:p14="http://schemas.microsoft.com/office/powerpoint/2010/main" val="2445446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4563C909-7A8E-2081-B26C-706FCC6D4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476527"/>
              </p:ext>
            </p:extLst>
          </p:nvPr>
        </p:nvGraphicFramePr>
        <p:xfrm>
          <a:off x="375616" y="1274231"/>
          <a:ext cx="6733308" cy="3166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4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1338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TR1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TR2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RESULTADO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8088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NÃO</a:t>
                      </a:r>
                      <a:r>
                        <a:rPr lang="pt-BR" sz="2000" baseline="0" dirty="0"/>
                        <a:t> REAGENTE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----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AMOSTRA NÃO REAGENTE PARA HIV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8088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REAGENTE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REAGENTE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AMOSTRA REAGENTE PARA HIV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9024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FF0000"/>
                          </a:solidFill>
                        </a:rPr>
                        <a:t>REAGENTE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FF0000"/>
                          </a:solidFill>
                        </a:rPr>
                        <a:t>NÃO REAGENTE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FF0000"/>
                          </a:solidFill>
                        </a:rPr>
                        <a:t>DISCORDANTE NÃO LIBERAR LAUDO</a:t>
                      </a:r>
                      <a:r>
                        <a:rPr lang="pt-BR" sz="1600" b="1" baseline="0" dirty="0">
                          <a:solidFill>
                            <a:srgbClr val="FF0000"/>
                          </a:solidFill>
                        </a:rPr>
                        <a:t>  ENVIAR AO LABORATÓRIO</a:t>
                      </a:r>
                      <a:endParaRPr lang="pt-BR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90D3FA26-DB94-E395-FBD6-AF2FF5BEC1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0817"/>
            <a:ext cx="8229600" cy="59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IMPORTANTE</a:t>
            </a:r>
          </a:p>
        </p:txBody>
      </p:sp>
      <p:sp>
        <p:nvSpPr>
          <p:cNvPr id="8" name="Texto explicativo retangular 4">
            <a:extLst>
              <a:ext uri="{FF2B5EF4-FFF2-40B4-BE49-F238E27FC236}">
                <a16:creationId xmlns:a16="http://schemas.microsoft.com/office/drawing/2014/main" xmlns="" id="{C75761C1-8B1D-264E-869A-3E7B017DB799}"/>
              </a:ext>
            </a:extLst>
          </p:cNvPr>
          <p:cNvSpPr/>
          <p:nvPr/>
        </p:nvSpPr>
        <p:spPr>
          <a:xfrm>
            <a:off x="7190812" y="2144980"/>
            <a:ext cx="1851124" cy="1939156"/>
          </a:xfrm>
          <a:prstGeom prst="wedgeRectCallout">
            <a:avLst>
              <a:gd name="adj1" fmla="val -59346"/>
              <a:gd name="adj2" fmla="val -60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EM QUALQUER SITUAÇÃO ONDE OS 2 TR SÃO POSITIVOS  REALIZAR CARGA VIRAL</a:t>
            </a:r>
          </a:p>
        </p:txBody>
      </p:sp>
      <p:sp>
        <p:nvSpPr>
          <p:cNvPr id="9" name="Balão de Fala: Oval 8">
            <a:extLst>
              <a:ext uri="{FF2B5EF4-FFF2-40B4-BE49-F238E27FC236}">
                <a16:creationId xmlns:a16="http://schemas.microsoft.com/office/drawing/2014/main" xmlns="" id="{C022FF70-8714-53DD-75B8-50F27EEE0ACC}"/>
              </a:ext>
            </a:extLst>
          </p:cNvPr>
          <p:cNvSpPr/>
          <p:nvPr/>
        </p:nvSpPr>
        <p:spPr>
          <a:xfrm>
            <a:off x="375616" y="4285397"/>
            <a:ext cx="6733308" cy="1230133"/>
          </a:xfrm>
          <a:prstGeom prst="wedgeEllipseCallout">
            <a:avLst>
              <a:gd name="adj1" fmla="val -18115"/>
              <a:gd name="adj2" fmla="val -72512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/>
              <a:t>REPETIR OS TESTES</a:t>
            </a:r>
          </a:p>
          <a:p>
            <a:pPr algn="ctr"/>
            <a:r>
              <a:rPr lang="pt-BR" sz="1800" b="1" dirty="0"/>
              <a:t> SE A DISCORDÂNCIA PERMANECER COLETAR SANGUE VENOSO E ENVIAR AO LABORATÓRIO  </a:t>
            </a:r>
          </a:p>
        </p:txBody>
      </p:sp>
    </p:spTree>
    <p:extLst>
      <p:ext uri="{BB962C8B-B14F-4D97-AF65-F5344CB8AC3E}">
        <p14:creationId xmlns:p14="http://schemas.microsoft.com/office/powerpoint/2010/main" val="220270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81049C-0596-B3E1-E795-3117E32B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73D45AF-7B26-A7A0-D4CC-3A5BFF804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9CDFCCB-F242-D258-96EF-C84A2B880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388"/>
            <a:ext cx="9144000" cy="55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71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C8E0C6-BEE9-2707-DD60-FCEF06819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/>
              <a:t>FLUXOGRAMA 1</a:t>
            </a: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xmlns="" id="{42230484-4866-B261-5560-6BE82CD793A9}"/>
              </a:ext>
            </a:extLst>
          </p:cNvPr>
          <p:cNvSpPr/>
          <p:nvPr/>
        </p:nvSpPr>
        <p:spPr>
          <a:xfrm>
            <a:off x="2548463" y="1483897"/>
            <a:ext cx="1117600" cy="440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0AC88A4-C854-0724-6B5B-6CCD0DBB71C3}"/>
              </a:ext>
            </a:extLst>
          </p:cNvPr>
          <p:cNvSpPr txBox="1"/>
          <p:nvPr/>
        </p:nvSpPr>
        <p:spPr>
          <a:xfrm>
            <a:off x="3852333" y="1566335"/>
            <a:ext cx="1764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REAGENTE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xmlns="" id="{698DBFE5-0297-DA6A-29E7-7BF9E265341C}"/>
              </a:ext>
            </a:extLst>
          </p:cNvPr>
          <p:cNvSpPr/>
          <p:nvPr/>
        </p:nvSpPr>
        <p:spPr>
          <a:xfrm>
            <a:off x="5156205" y="1509286"/>
            <a:ext cx="1117600" cy="440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463FC9C5-7180-DD3F-0F46-43C5B3A8F1A6}"/>
              </a:ext>
            </a:extLst>
          </p:cNvPr>
          <p:cNvSpPr txBox="1"/>
          <p:nvPr/>
        </p:nvSpPr>
        <p:spPr>
          <a:xfrm>
            <a:off x="6306911" y="1544004"/>
            <a:ext cx="1764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T2 HIV PUNÇÃO DIGITAL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xmlns="" id="{538CB3CD-45EB-970E-AC8A-0446839976A5}"/>
              </a:ext>
            </a:extLst>
          </p:cNvPr>
          <p:cNvSpPr/>
          <p:nvPr/>
        </p:nvSpPr>
        <p:spPr>
          <a:xfrm>
            <a:off x="2548463" y="3486852"/>
            <a:ext cx="1117600" cy="440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FA43656B-8820-FA7B-F8E7-961D3266571F}"/>
              </a:ext>
            </a:extLst>
          </p:cNvPr>
          <p:cNvSpPr txBox="1"/>
          <p:nvPr/>
        </p:nvSpPr>
        <p:spPr>
          <a:xfrm>
            <a:off x="701964" y="1518611"/>
            <a:ext cx="1764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T1 HIV PUNÇÃO DIGITAL - PRESENCIAL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73D13AFF-2956-7740-D65A-503BBBC11875}"/>
              </a:ext>
            </a:extLst>
          </p:cNvPr>
          <p:cNvSpPr txBox="1"/>
          <p:nvPr/>
        </p:nvSpPr>
        <p:spPr>
          <a:xfrm>
            <a:off x="658076" y="3450153"/>
            <a:ext cx="1764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T1 HIV COLETA TUBO EDTA – NÃO PRESENCIAL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40190876-C9DF-AD63-AED8-672050BAC46F}"/>
              </a:ext>
            </a:extLst>
          </p:cNvPr>
          <p:cNvSpPr txBox="1"/>
          <p:nvPr/>
        </p:nvSpPr>
        <p:spPr>
          <a:xfrm>
            <a:off x="3863116" y="3523618"/>
            <a:ext cx="1764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REAGENTE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xmlns="" id="{482AAD9E-352A-A5B0-5FC7-E2CB10739E18}"/>
              </a:ext>
            </a:extLst>
          </p:cNvPr>
          <p:cNvSpPr/>
          <p:nvPr/>
        </p:nvSpPr>
        <p:spPr>
          <a:xfrm>
            <a:off x="5156205" y="3483707"/>
            <a:ext cx="1117600" cy="440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73262F5E-B483-0114-6DDB-E53CCE5B7768}"/>
              </a:ext>
            </a:extLst>
          </p:cNvPr>
          <p:cNvSpPr txBox="1"/>
          <p:nvPr/>
        </p:nvSpPr>
        <p:spPr>
          <a:xfrm>
            <a:off x="6433917" y="3457476"/>
            <a:ext cx="1764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T2 HIV TUBO COM EDTA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xmlns="" id="{64371A61-6EAC-87AD-FDA4-63A0036F5F8E}"/>
              </a:ext>
            </a:extLst>
          </p:cNvPr>
          <p:cNvSpPr/>
          <p:nvPr/>
        </p:nvSpPr>
        <p:spPr>
          <a:xfrm rot="5400000">
            <a:off x="7045384" y="4297150"/>
            <a:ext cx="954107" cy="440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1DBF09B9-A50D-8F23-4053-24F51B74FB8A}"/>
              </a:ext>
            </a:extLst>
          </p:cNvPr>
          <p:cNvSpPr txBox="1"/>
          <p:nvPr/>
        </p:nvSpPr>
        <p:spPr>
          <a:xfrm>
            <a:off x="3338940" y="4545449"/>
            <a:ext cx="23760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T1 HIV -  PUNÇÃO DIGITAL OU OUTRO TUBO – CONFIRMAÇÃO QUE NÃO HOUVE TROCA AMOSTRA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69E93066-801B-C84C-20D5-860BD5D35CCF}"/>
              </a:ext>
            </a:extLst>
          </p:cNvPr>
          <p:cNvSpPr txBox="1"/>
          <p:nvPr/>
        </p:nvSpPr>
        <p:spPr>
          <a:xfrm>
            <a:off x="6002871" y="2312280"/>
            <a:ext cx="1764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REAGENTE OU NÃO REAGENTE</a:t>
            </a:r>
          </a:p>
        </p:txBody>
      </p:sp>
      <p:sp>
        <p:nvSpPr>
          <p:cNvPr id="31" name="Seta: Curva para a Esquerda 30">
            <a:extLst>
              <a:ext uri="{FF2B5EF4-FFF2-40B4-BE49-F238E27FC236}">
                <a16:creationId xmlns:a16="http://schemas.microsoft.com/office/drawing/2014/main" xmlns="" id="{C9640D9D-5F7C-691D-0B0C-6027F57124DC}"/>
              </a:ext>
            </a:extLst>
          </p:cNvPr>
          <p:cNvSpPr/>
          <p:nvPr/>
        </p:nvSpPr>
        <p:spPr>
          <a:xfrm>
            <a:off x="8071056" y="1781025"/>
            <a:ext cx="716776" cy="95249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BCEB77AF-B8A2-34D5-D72B-1DEFDF6026DF}"/>
              </a:ext>
            </a:extLst>
          </p:cNvPr>
          <p:cNvSpPr txBox="1"/>
          <p:nvPr/>
        </p:nvSpPr>
        <p:spPr>
          <a:xfrm>
            <a:off x="6917270" y="5119146"/>
            <a:ext cx="1764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REAGENTE</a:t>
            </a:r>
          </a:p>
        </p:txBody>
      </p:sp>
      <p:sp>
        <p:nvSpPr>
          <p:cNvPr id="34" name="Seta: para a Esquerda 33">
            <a:extLst>
              <a:ext uri="{FF2B5EF4-FFF2-40B4-BE49-F238E27FC236}">
                <a16:creationId xmlns:a16="http://schemas.microsoft.com/office/drawing/2014/main" xmlns="" id="{BB46B4DF-70A5-3FF7-1152-3CBFBDFE0E81}"/>
              </a:ext>
            </a:extLst>
          </p:cNvPr>
          <p:cNvSpPr/>
          <p:nvPr/>
        </p:nvSpPr>
        <p:spPr>
          <a:xfrm>
            <a:off x="5627261" y="5059350"/>
            <a:ext cx="1080458" cy="4273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379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BAD86561-0DB2-0F21-B605-35F44E56A7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MINHA REALIDADE NÃO É ESSA!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5A58D7B8-1CB4-380F-1722-AC427B8038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E SE EU NÃO TIVER T2 HIV SUFICIENTE????</a:t>
            </a:r>
          </a:p>
        </p:txBody>
      </p:sp>
    </p:spTree>
    <p:extLst>
      <p:ext uri="{BB962C8B-B14F-4D97-AF65-F5344CB8AC3E}">
        <p14:creationId xmlns:p14="http://schemas.microsoft.com/office/powerpoint/2010/main" val="1278696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xmlns="" id="{61E4271B-1669-60D0-3E16-E9F66AFFE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45" y="1108438"/>
            <a:ext cx="4069746" cy="3975542"/>
          </a:xfrm>
          <a:prstGeom prst="rect">
            <a:avLst/>
          </a:prstGeom>
        </p:spPr>
      </p:pic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xmlns="" id="{1C69124E-40E7-A1EA-7BE5-A91E4C2DE5F3}"/>
              </a:ext>
            </a:extLst>
          </p:cNvPr>
          <p:cNvSpPr/>
          <p:nvPr/>
        </p:nvSpPr>
        <p:spPr>
          <a:xfrm>
            <a:off x="1066413" y="120798"/>
            <a:ext cx="5252500" cy="1152128"/>
          </a:xfrm>
          <a:prstGeom prst="wedgeRoundRectCallout">
            <a:avLst>
              <a:gd name="adj1" fmla="val -33870"/>
              <a:gd name="adj2" fmla="val 187428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AUTOTESTES DE HIV – NÃO FAZEM PARTE FLUXOGRAMA</a:t>
            </a:r>
          </a:p>
        </p:txBody>
      </p:sp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xmlns="" id="{384DCE38-EBE2-A48B-FFEB-08D629880117}"/>
              </a:ext>
            </a:extLst>
          </p:cNvPr>
          <p:cNvSpPr/>
          <p:nvPr/>
        </p:nvSpPr>
        <p:spPr>
          <a:xfrm>
            <a:off x="3316405" y="4831307"/>
            <a:ext cx="5252500" cy="775527"/>
          </a:xfrm>
          <a:prstGeom prst="wedgeRoundRectCallout">
            <a:avLst>
              <a:gd name="adj1" fmla="val 37268"/>
              <a:gd name="adj2" fmla="val -188029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AUTOTESTES DE HIV </a:t>
            </a:r>
          </a:p>
          <a:p>
            <a:pPr algn="ctr"/>
            <a:r>
              <a:rPr lang="pt-BR" sz="2000" b="1" dirty="0"/>
              <a:t>NÃO SÃO DIAGNÓSTICOS</a:t>
            </a:r>
          </a:p>
        </p:txBody>
      </p:sp>
      <p:pic>
        <p:nvPicPr>
          <p:cNvPr id="16" name="Gráfico 15" descr="Pensamento estrutura de tópicos">
            <a:extLst>
              <a:ext uri="{FF2B5EF4-FFF2-40B4-BE49-F238E27FC236}">
                <a16:creationId xmlns:a16="http://schemas.microsoft.com/office/drawing/2014/main" xmlns="" id="{692CA80A-FCEE-4693-B566-C5ACA15AF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17024" y="1467795"/>
            <a:ext cx="2585075" cy="25850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Gráfico 17" descr="Ideia com preenchimento sólido">
            <a:extLst>
              <a:ext uri="{FF2B5EF4-FFF2-40B4-BE49-F238E27FC236}">
                <a16:creationId xmlns:a16="http://schemas.microsoft.com/office/drawing/2014/main" xmlns="" id="{7AE7DD2A-ECE8-5F2C-235C-F52803705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1133" y="1964267"/>
            <a:ext cx="1376783" cy="137678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Gráfico 5" descr="Aviso com preenchimento sólido">
            <a:extLst>
              <a:ext uri="{FF2B5EF4-FFF2-40B4-BE49-F238E27FC236}">
                <a16:creationId xmlns:a16="http://schemas.microsoft.com/office/drawing/2014/main" xmlns="" id="{72C8D2A6-69DF-59CF-C6B5-60555E43CB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744608" y="4890162"/>
            <a:ext cx="657815" cy="6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3CD48312-F27E-FE64-441E-C9CB53DB9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</p:spPr>
        <p:txBody>
          <a:bodyPr wrap="square" anchor="ctr">
            <a:norm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AUTOTESTE DE HIV</a:t>
            </a:r>
          </a:p>
        </p:txBody>
      </p:sp>
      <p:sp>
        <p:nvSpPr>
          <p:cNvPr id="11" name="Balão de Pensamento: Nuvem 10">
            <a:extLst>
              <a:ext uri="{FF2B5EF4-FFF2-40B4-BE49-F238E27FC236}">
                <a16:creationId xmlns:a16="http://schemas.microsoft.com/office/drawing/2014/main" xmlns="" id="{B3516888-97DE-F86F-4B54-98385A6CD52A}"/>
              </a:ext>
            </a:extLst>
          </p:cNvPr>
          <p:cNvSpPr/>
          <p:nvPr/>
        </p:nvSpPr>
        <p:spPr>
          <a:xfrm>
            <a:off x="539553" y="1621106"/>
            <a:ext cx="3118048" cy="1757094"/>
          </a:xfrm>
          <a:prstGeom prst="cloudCallout">
            <a:avLst>
              <a:gd name="adj1" fmla="val -58475"/>
              <a:gd name="adj2" fmla="val 11376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AUTOTESTE DE HIV POSITIVO</a:t>
            </a:r>
          </a:p>
        </p:txBody>
      </p:sp>
      <p:sp>
        <p:nvSpPr>
          <p:cNvPr id="14" name="Balão de Pensamento: Nuvem 13">
            <a:extLst>
              <a:ext uri="{FF2B5EF4-FFF2-40B4-BE49-F238E27FC236}">
                <a16:creationId xmlns:a16="http://schemas.microsoft.com/office/drawing/2014/main" xmlns="" id="{1D14E94B-5359-90A7-2935-05A33FD2CBE7}"/>
              </a:ext>
            </a:extLst>
          </p:cNvPr>
          <p:cNvSpPr/>
          <p:nvPr/>
        </p:nvSpPr>
        <p:spPr>
          <a:xfrm>
            <a:off x="4326871" y="1491541"/>
            <a:ext cx="4032448" cy="2016224"/>
          </a:xfrm>
          <a:prstGeom prst="cloudCallout">
            <a:avLst>
              <a:gd name="adj1" fmla="val -74646"/>
              <a:gd name="adj2" fmla="val 6114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FAÇO QUAL FLUXOGRAMA?</a:t>
            </a:r>
          </a:p>
        </p:txBody>
      </p:sp>
      <p:sp>
        <p:nvSpPr>
          <p:cNvPr id="16" name="Texto Explicativo: Linha com Borda e Ênfase 15">
            <a:extLst>
              <a:ext uri="{FF2B5EF4-FFF2-40B4-BE49-F238E27FC236}">
                <a16:creationId xmlns:a16="http://schemas.microsoft.com/office/drawing/2014/main" xmlns="" id="{F3031DEB-D75C-455D-AB33-E175A29BBAC1}"/>
              </a:ext>
            </a:extLst>
          </p:cNvPr>
          <p:cNvSpPr/>
          <p:nvPr/>
        </p:nvSpPr>
        <p:spPr>
          <a:xfrm>
            <a:off x="3182145" y="3947507"/>
            <a:ext cx="4505588" cy="1598903"/>
          </a:xfrm>
          <a:prstGeom prst="accentBorderCallout1">
            <a:avLst>
              <a:gd name="adj1" fmla="val 18750"/>
              <a:gd name="adj2" fmla="val -8333"/>
              <a:gd name="adj3" fmla="val 19174"/>
              <a:gd name="adj4" fmla="val -943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FLUXOGRAMA 1 </a:t>
            </a:r>
          </a:p>
          <a:p>
            <a:pPr algn="ctr"/>
            <a:r>
              <a:rPr lang="pt-BR" sz="2800" dirty="0">
                <a:solidFill>
                  <a:schemeClr val="tx1"/>
                </a:solidFill>
              </a:rPr>
              <a:t>DO INÍCIO</a:t>
            </a:r>
          </a:p>
        </p:txBody>
      </p:sp>
    </p:spTree>
    <p:extLst>
      <p:ext uri="{BB962C8B-B14F-4D97-AF65-F5344CB8AC3E}">
        <p14:creationId xmlns:p14="http://schemas.microsoft.com/office/powerpoint/2010/main" val="185054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C41467-1817-2760-9F7B-C156EA86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KIT TR SIFIFLIS - ORBITAE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FD69C645-C269-DDD7-7623-228EED107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145" y="109154"/>
            <a:ext cx="5048012" cy="38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30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CF588C42-1830-823C-71DF-9C63B962AE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01569"/>
            <a:ext cx="6824133" cy="9525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pt-BR" sz="3200" b="1" dirty="0"/>
              <a:t>FLUXOGRAMA DE SÍFILIS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2BFCCDDF-6D3E-5D4D-4EA2-1A20C1C0DE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007431"/>
              </p:ext>
            </p:extLst>
          </p:nvPr>
        </p:nvGraphicFramePr>
        <p:xfrm>
          <a:off x="1297358" y="1357371"/>
          <a:ext cx="5905816" cy="4357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5439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457200" y="419543"/>
            <a:ext cx="8229600" cy="95250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FORMULÁRIOS IMPORTANTES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532467" y="1710267"/>
            <a:ext cx="5630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989407" y="1553023"/>
            <a:ext cx="51733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</a:rPr>
              <a:t>POP – realização dos TR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</a:rPr>
              <a:t>Controle de estoque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</a:rPr>
              <a:t>Controle de temperatura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</a:rPr>
              <a:t>Folha de Trabalho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</a:rPr>
              <a:t>Laudos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</a:rPr>
              <a:t>Pasta do colaborador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</a:rPr>
              <a:t>Controle de rubricas</a:t>
            </a:r>
          </a:p>
        </p:txBody>
      </p:sp>
      <p:pic>
        <p:nvPicPr>
          <p:cNvPr id="4" name="Gráfico 3" descr="Documento com preenchimento sólido">
            <a:extLst>
              <a:ext uri="{FF2B5EF4-FFF2-40B4-BE49-F238E27FC236}">
                <a16:creationId xmlns:a16="http://schemas.microsoft.com/office/drawing/2014/main" xmlns="" id="{E338B247-63A5-0442-F008-5300A454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1710267"/>
            <a:ext cx="1455115" cy="14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9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Recorte de Tela">
            <a:extLst>
              <a:ext uri="{FF2B5EF4-FFF2-40B4-BE49-F238E27FC236}">
                <a16:creationId xmlns:a16="http://schemas.microsoft.com/office/drawing/2014/main" xmlns="" id="{84425894-812F-4FEE-B28A-39BB01EC4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8" y="952500"/>
            <a:ext cx="7079384" cy="4535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EEBD09-3C4C-9577-E701-140FFE0E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41" y="0"/>
            <a:ext cx="8229600" cy="95250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FOLHA DE TRABALHO</a:t>
            </a:r>
          </a:p>
        </p:txBody>
      </p:sp>
    </p:spTree>
    <p:extLst>
      <p:ext uri="{BB962C8B-B14F-4D97-AF65-F5344CB8AC3E}">
        <p14:creationId xmlns:p14="http://schemas.microsoft.com/office/powerpoint/2010/main" val="4250946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A893EA5C-820A-A13B-ACDF-EC00CAFBA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358894"/>
              </p:ext>
            </p:extLst>
          </p:nvPr>
        </p:nvGraphicFramePr>
        <p:xfrm>
          <a:off x="1774209" y="382136"/>
          <a:ext cx="7219667" cy="5773005"/>
        </p:xfrm>
        <a:graphic>
          <a:graphicData uri="http://schemas.openxmlformats.org/drawingml/2006/table">
            <a:tbl>
              <a:tblPr/>
              <a:tblGrid>
                <a:gridCol w="785560">
                  <a:extLst>
                    <a:ext uri="{9D8B030D-6E8A-4147-A177-3AD203B41FA5}">
                      <a16:colId xmlns:a16="http://schemas.microsoft.com/office/drawing/2014/main" xmlns="" val="469543005"/>
                    </a:ext>
                  </a:extLst>
                </a:gridCol>
                <a:gridCol w="785560">
                  <a:extLst>
                    <a:ext uri="{9D8B030D-6E8A-4147-A177-3AD203B41FA5}">
                      <a16:colId xmlns:a16="http://schemas.microsoft.com/office/drawing/2014/main" xmlns="" val="578018129"/>
                    </a:ext>
                  </a:extLst>
                </a:gridCol>
                <a:gridCol w="922721">
                  <a:extLst>
                    <a:ext uri="{9D8B030D-6E8A-4147-A177-3AD203B41FA5}">
                      <a16:colId xmlns:a16="http://schemas.microsoft.com/office/drawing/2014/main" xmlns="" val="933843052"/>
                    </a:ext>
                  </a:extLst>
                </a:gridCol>
                <a:gridCol w="1084820">
                  <a:extLst>
                    <a:ext uri="{9D8B030D-6E8A-4147-A177-3AD203B41FA5}">
                      <a16:colId xmlns:a16="http://schemas.microsoft.com/office/drawing/2014/main" xmlns="" val="1977294934"/>
                    </a:ext>
                  </a:extLst>
                </a:gridCol>
                <a:gridCol w="785560">
                  <a:extLst>
                    <a:ext uri="{9D8B030D-6E8A-4147-A177-3AD203B41FA5}">
                      <a16:colId xmlns:a16="http://schemas.microsoft.com/office/drawing/2014/main" xmlns="" val="1643521448"/>
                    </a:ext>
                  </a:extLst>
                </a:gridCol>
                <a:gridCol w="885314">
                  <a:extLst>
                    <a:ext uri="{9D8B030D-6E8A-4147-A177-3AD203B41FA5}">
                      <a16:colId xmlns:a16="http://schemas.microsoft.com/office/drawing/2014/main" xmlns="" val="1153355829"/>
                    </a:ext>
                  </a:extLst>
                </a:gridCol>
                <a:gridCol w="1184572">
                  <a:extLst>
                    <a:ext uri="{9D8B030D-6E8A-4147-A177-3AD203B41FA5}">
                      <a16:colId xmlns:a16="http://schemas.microsoft.com/office/drawing/2014/main" xmlns="" val="2467651677"/>
                    </a:ext>
                  </a:extLst>
                </a:gridCol>
                <a:gridCol w="785560">
                  <a:extLst>
                    <a:ext uri="{9D8B030D-6E8A-4147-A177-3AD203B41FA5}">
                      <a16:colId xmlns:a16="http://schemas.microsoft.com/office/drawing/2014/main" xmlns="" val="145164136"/>
                    </a:ext>
                  </a:extLst>
                </a:gridCol>
              </a:tblGrid>
              <a:tr h="417063">
                <a:tc gridSpan="2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Nome do Paciente: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pt-BR" sz="1400" b="1">
                          <a:effectLst/>
                          <a:latin typeface="Comic Sans MS" panose="030F0702030302020204" pitchFamily="66" charset="0"/>
                        </a:rPr>
                        <a:t>NOME SOCIAL (NOME DE REGISTRO)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7930871"/>
                  </a:ext>
                </a:extLst>
              </a:tr>
              <a:tr h="320817">
                <a:tc>
                  <a:txBody>
                    <a:bodyPr/>
                    <a:lstStyle/>
                    <a:p>
                      <a:pPr rtl="0" fontAlgn="b"/>
                      <a:r>
                        <a:rPr lang="pt-BR" sz="1050" b="0">
                          <a:effectLst/>
                          <a:latin typeface="Comic Sans MS" panose="030F0702030302020204" pitchFamily="66" charset="0"/>
                        </a:rPr>
                        <a:t>Sexo :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Data Nascimento: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7475675"/>
                  </a:ext>
                </a:extLst>
              </a:tr>
              <a:tr h="260549">
                <a:tc gridSpan="3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Senha/Prontuário: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550180"/>
                  </a:ext>
                </a:extLst>
              </a:tr>
              <a:tr h="260549">
                <a:tc gridSpan="2"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8218217"/>
                  </a:ext>
                </a:extLst>
              </a:tr>
              <a:tr h="260549"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 dirty="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9680588"/>
                  </a:ext>
                </a:extLst>
              </a:tr>
              <a:tr h="227981">
                <a:tc gridSpan="7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Amostra : sangue total por punção digital 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0924176"/>
                  </a:ext>
                </a:extLst>
              </a:tr>
              <a:tr h="673717">
                <a:tc gridSpan="3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Data da coleta da amostra: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b="0">
                          <a:effectLst/>
                          <a:latin typeface="Comic Sans MS" panose="030F0702030302020204" pitchFamily="66" charset="0"/>
                        </a:rPr>
                        <a:t>hora coleta: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 dirty="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 dirty="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2751498"/>
                  </a:ext>
                </a:extLst>
              </a:tr>
              <a:tr h="260549"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 dirty="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5094483"/>
                  </a:ext>
                </a:extLst>
              </a:tr>
              <a:tr h="320817">
                <a:tc gridSpan="8">
                  <a:txBody>
                    <a:bodyPr/>
                    <a:lstStyle/>
                    <a:p>
                      <a:pPr rtl="0" fontAlgn="b"/>
                      <a:r>
                        <a:rPr lang="pt-BR" sz="1100" b="1">
                          <a:effectLst/>
                          <a:latin typeface="Comic Sans MS" panose="030F0702030302020204" pitchFamily="66" charset="0"/>
                        </a:rPr>
                        <a:t>TESTES RÁPIDOS PARA DETECÇÃO DE ANTICORPOS ANTI-HIV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0537771"/>
                  </a:ext>
                </a:extLst>
              </a:tr>
              <a:tr h="260549">
                <a:tc gridSpan="5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Nome do produto :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 dirty="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1399931"/>
                  </a:ext>
                </a:extLst>
              </a:tr>
              <a:tr h="320817">
                <a:tc>
                  <a:txBody>
                    <a:bodyPr/>
                    <a:lstStyle/>
                    <a:p>
                      <a:pPr rtl="0" fontAlgn="b"/>
                      <a:r>
                        <a:rPr lang="pt-BR" sz="1050" b="0">
                          <a:effectLst/>
                          <a:latin typeface="Comic Sans MS" panose="030F0702030302020204" pitchFamily="66" charset="0"/>
                        </a:rPr>
                        <a:t>Lote: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Validade: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3932102"/>
                  </a:ext>
                </a:extLst>
              </a:tr>
              <a:tr h="320817">
                <a:tc gridSpan="3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Método : Imunocromatografia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 dirty="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6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8426638"/>
                  </a:ext>
                </a:extLst>
              </a:tr>
              <a:tr h="398980">
                <a:tc gridSpan="2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Resultado do teste: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rtl="0" fontAlgn="b"/>
                      <a:r>
                        <a:rPr lang="pt-BR" sz="1400" b="1" i="1">
                          <a:effectLst/>
                          <a:latin typeface="Comic Sans MS" panose="030F0702030302020204" pitchFamily="66" charset="0"/>
                        </a:rPr>
                        <a:t>Amostra Não Reagente para HIV</a:t>
                      </a: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9245179"/>
                  </a:ext>
                </a:extLst>
              </a:tr>
              <a:tr h="1241270">
                <a:tc gridSpan="8">
                  <a:txBody>
                    <a:bodyPr/>
                    <a:lstStyle/>
                    <a:p>
                      <a:pPr algn="ctr" rtl="0" fontAlgn="t"/>
                      <a:r>
                        <a:rPr lang="pt-BR" sz="1100" b="1" dirty="0">
                          <a:effectLst/>
                          <a:latin typeface="Comic Sans MS" panose="030F0702030302020204" pitchFamily="66" charset="0"/>
                        </a:rPr>
                        <a:t>Resultado obtido com a utilização do Fluxograma 1, realizado presencialmente em amostra coletada por punção digital, conforme estabelecido pela Portaria nº 29, de 17 de dezembro de 2013. </a:t>
                      </a:r>
                      <a:br>
                        <a:rPr lang="pt-BR" sz="1100" b="1" dirty="0"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pt-BR" sz="1100" b="1" dirty="0">
                          <a:effectLst/>
                          <a:latin typeface="Comic Sans MS" panose="030F0702030302020204" pitchFamily="66" charset="0"/>
                        </a:rPr>
                        <a:t>Persistindo a suspeita de infecção pelo HIV, uma nova amostra deverá ser coletada 30 dias após a data da coleta desta amostra. </a:t>
                      </a:r>
                      <a:br>
                        <a:rPr lang="pt-BR" sz="1100" b="1" dirty="0">
                          <a:effectLst/>
                          <a:latin typeface="Comic Sans MS" panose="030F0702030302020204" pitchFamily="66" charset="0"/>
                        </a:rPr>
                      </a:br>
                      <a:endParaRPr lang="pt-BR" sz="1100" b="1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3786" marR="137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227665"/>
                  </a:ext>
                </a:extLst>
              </a:tr>
              <a:tr h="227981"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 dirty="0">
                        <a:effectLst/>
                      </a:endParaRPr>
                    </a:p>
                  </a:txBody>
                  <a:tcPr marL="13786" marR="137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0650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341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D817BAAD-A2BE-2D38-7C07-3E60EE6B8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202461"/>
              </p:ext>
            </p:extLst>
          </p:nvPr>
        </p:nvGraphicFramePr>
        <p:xfrm>
          <a:off x="982640" y="211075"/>
          <a:ext cx="8065824" cy="5440680"/>
        </p:xfrm>
        <a:graphic>
          <a:graphicData uri="http://schemas.openxmlformats.org/drawingml/2006/table">
            <a:tbl>
              <a:tblPr/>
              <a:tblGrid>
                <a:gridCol w="845497">
                  <a:extLst>
                    <a:ext uri="{9D8B030D-6E8A-4147-A177-3AD203B41FA5}">
                      <a16:colId xmlns:a16="http://schemas.microsoft.com/office/drawing/2014/main" xmlns="" val="4165861662"/>
                    </a:ext>
                  </a:extLst>
                </a:gridCol>
                <a:gridCol w="845497">
                  <a:extLst>
                    <a:ext uri="{9D8B030D-6E8A-4147-A177-3AD203B41FA5}">
                      <a16:colId xmlns:a16="http://schemas.microsoft.com/office/drawing/2014/main" xmlns="" val="1041231509"/>
                    </a:ext>
                  </a:extLst>
                </a:gridCol>
                <a:gridCol w="993125">
                  <a:extLst>
                    <a:ext uri="{9D8B030D-6E8A-4147-A177-3AD203B41FA5}">
                      <a16:colId xmlns:a16="http://schemas.microsoft.com/office/drawing/2014/main" xmlns="" val="3147814324"/>
                    </a:ext>
                  </a:extLst>
                </a:gridCol>
                <a:gridCol w="1167592">
                  <a:extLst>
                    <a:ext uri="{9D8B030D-6E8A-4147-A177-3AD203B41FA5}">
                      <a16:colId xmlns:a16="http://schemas.microsoft.com/office/drawing/2014/main" xmlns="" val="1520895050"/>
                    </a:ext>
                  </a:extLst>
                </a:gridCol>
                <a:gridCol w="845497">
                  <a:extLst>
                    <a:ext uri="{9D8B030D-6E8A-4147-A177-3AD203B41FA5}">
                      <a16:colId xmlns:a16="http://schemas.microsoft.com/office/drawing/2014/main" xmlns="" val="3334970712"/>
                    </a:ext>
                  </a:extLst>
                </a:gridCol>
                <a:gridCol w="952861">
                  <a:extLst>
                    <a:ext uri="{9D8B030D-6E8A-4147-A177-3AD203B41FA5}">
                      <a16:colId xmlns:a16="http://schemas.microsoft.com/office/drawing/2014/main" xmlns="" val="1520394469"/>
                    </a:ext>
                  </a:extLst>
                </a:gridCol>
                <a:gridCol w="1274957">
                  <a:extLst>
                    <a:ext uri="{9D8B030D-6E8A-4147-A177-3AD203B41FA5}">
                      <a16:colId xmlns:a16="http://schemas.microsoft.com/office/drawing/2014/main" xmlns="" val="3472201797"/>
                    </a:ext>
                  </a:extLst>
                </a:gridCol>
                <a:gridCol w="845497">
                  <a:extLst>
                    <a:ext uri="{9D8B030D-6E8A-4147-A177-3AD203B41FA5}">
                      <a16:colId xmlns:a16="http://schemas.microsoft.com/office/drawing/2014/main" xmlns="" val="2445969162"/>
                    </a:ext>
                  </a:extLst>
                </a:gridCol>
                <a:gridCol w="295301">
                  <a:extLst>
                    <a:ext uri="{9D8B030D-6E8A-4147-A177-3AD203B41FA5}">
                      <a16:colId xmlns:a16="http://schemas.microsoft.com/office/drawing/2014/main" xmlns="" val="1846806150"/>
                    </a:ext>
                  </a:extLst>
                </a:gridCol>
              </a:tblGrid>
              <a:tr h="205226">
                <a:tc gridSpan="2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Nome do Paciente: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pt-BR" sz="1400" b="1">
                          <a:effectLst/>
                          <a:latin typeface="Comic Sans MS" panose="030F0702030302020204" pitchFamily="66" charset="0"/>
                        </a:rPr>
                        <a:t>NOME SOCIAL (NOME DE REGISTRO)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8549779"/>
                  </a:ext>
                </a:extLst>
              </a:tr>
              <a:tr h="205226">
                <a:tc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Sexo 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Data Nascimento: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5326253"/>
                  </a:ext>
                </a:extLst>
              </a:tr>
              <a:tr h="205226">
                <a:tc gridSpan="3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Senha/Prontuário: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6484501"/>
                  </a:ext>
                </a:extLst>
              </a:tr>
              <a:tr h="205226">
                <a:tc gridSpan="2"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094545"/>
                  </a:ext>
                </a:extLst>
              </a:tr>
              <a:tr h="205226">
                <a:tc gridSpan="7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Amostra : sangue total por punção digital 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541020"/>
                  </a:ext>
                </a:extLst>
              </a:tr>
              <a:tr h="410451">
                <a:tc gridSpan="3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Data da coleta da amostra: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pt-BR" sz="1400" b="0">
                          <a:effectLst/>
                          <a:latin typeface="Comic Sans MS" panose="030F0702030302020204" pitchFamily="66" charset="0"/>
                        </a:rPr>
                        <a:t>hora coleta: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8804148"/>
                  </a:ext>
                </a:extLst>
              </a:tr>
              <a:tr h="205226">
                <a:tc gridSpan="7">
                  <a:txBody>
                    <a:bodyPr/>
                    <a:lstStyle/>
                    <a:p>
                      <a:pPr rtl="0" fontAlgn="ctr"/>
                      <a:endParaRPr lang="pt-BR" sz="1400">
                        <a:effectLst/>
                      </a:endParaRPr>
                    </a:p>
                  </a:txBody>
                  <a:tcPr marL="9741" marR="974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503740"/>
                  </a:ext>
                </a:extLst>
              </a:tr>
              <a:tr h="205226">
                <a:tc gridSpan="6">
                  <a:txBody>
                    <a:bodyPr/>
                    <a:lstStyle/>
                    <a:p>
                      <a:pPr rtl="0" fontAlgn="b"/>
                      <a:r>
                        <a:rPr lang="pt-BR" sz="1100" b="1">
                          <a:effectLst/>
                          <a:latin typeface="Comic Sans MS" panose="030F0702030302020204" pitchFamily="66" charset="0"/>
                        </a:rPr>
                        <a:t>TESTE RÁPIDO PARA DETECÇÃO DE ANTI-HIV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pt-BR" sz="1400">
                        <a:effectLst/>
                      </a:endParaRPr>
                    </a:p>
                  </a:txBody>
                  <a:tcPr marL="9741" marR="974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6603583"/>
                  </a:ext>
                </a:extLst>
              </a:tr>
              <a:tr h="205226">
                <a:tc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TESTE 1 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6129358"/>
                  </a:ext>
                </a:extLst>
              </a:tr>
              <a:tr h="205226">
                <a:tc gridSpan="5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Nome do produto : 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9238764"/>
                  </a:ext>
                </a:extLst>
              </a:tr>
              <a:tr h="205226">
                <a:tc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Lote: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Validade: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rtl="0" fontAlgn="b"/>
                      <a:endParaRPr lang="pt-BR" sz="1400" dirty="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4294000"/>
                  </a:ext>
                </a:extLst>
              </a:tr>
              <a:tr h="205226">
                <a:tc gridSpan="3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Método : Imunocromatografia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239865"/>
                  </a:ext>
                </a:extLst>
              </a:tr>
              <a:tr h="205226">
                <a:tc gridSpan="2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Resultado do teste: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rtl="0" fontAlgn="b"/>
                      <a:r>
                        <a:rPr lang="pt-BR" sz="1400" b="1" i="1">
                          <a:effectLst/>
                          <a:latin typeface="Comic Sans MS" panose="030F0702030302020204" pitchFamily="66" charset="0"/>
                        </a:rPr>
                        <a:t>Amostra Reagente para HIV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7048737"/>
                  </a:ext>
                </a:extLst>
              </a:tr>
              <a:tr h="205226"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5082449"/>
                  </a:ext>
                </a:extLst>
              </a:tr>
              <a:tr h="205226">
                <a:tc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TESTE 2 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6424919"/>
                  </a:ext>
                </a:extLst>
              </a:tr>
              <a:tr h="205226">
                <a:tc gridSpan="5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Nome do produto : 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1386301"/>
                  </a:ext>
                </a:extLst>
              </a:tr>
              <a:tr h="205226">
                <a:tc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Lote: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Validade: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pt-BR" sz="1400">
                        <a:effectLst/>
                      </a:endParaRPr>
                    </a:p>
                  </a:txBody>
                  <a:tcPr marL="9741" marR="974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9588900"/>
                  </a:ext>
                </a:extLst>
              </a:tr>
              <a:tr h="205226">
                <a:tc gridSpan="3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Método : Imunocromatografia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9380259"/>
                  </a:ext>
                </a:extLst>
              </a:tr>
              <a:tr h="205226">
                <a:tc gridSpan="2">
                  <a:txBody>
                    <a:bodyPr/>
                    <a:lstStyle/>
                    <a:p>
                      <a:pPr rtl="0" fontAlgn="b"/>
                      <a:r>
                        <a:rPr lang="pt-BR" sz="1100" b="0">
                          <a:effectLst/>
                          <a:latin typeface="Comic Sans MS" panose="030F0702030302020204" pitchFamily="66" charset="0"/>
                        </a:rPr>
                        <a:t>Resultado do teste: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rtl="0" fontAlgn="b"/>
                      <a:r>
                        <a:rPr lang="pt-BR" sz="1400" b="1" i="1">
                          <a:effectLst/>
                          <a:latin typeface="Comic Sans MS" panose="030F0702030302020204" pitchFamily="66" charset="0"/>
                        </a:rPr>
                        <a:t>Amostra Reagente para HIV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pt-BR" sz="1400">
                        <a:effectLst/>
                      </a:endParaRPr>
                    </a:p>
                  </a:txBody>
                  <a:tcPr marL="9741" marR="974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7922314"/>
                  </a:ext>
                </a:extLst>
              </a:tr>
              <a:tr h="307839"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pt-BR" sz="1050" b="0">
                          <a:effectLst/>
                          <a:latin typeface="Comic Sans MS" panose="030F0702030302020204" pitchFamily="66" charset="0"/>
                        </a:rPr>
                        <a:t>Resultado obtido com a utilização do Fluxograma 1, realizado presencialmente em amostras coletadas por punção digital, conforme estabelecido pela Portaria nº 29, de 17 de dezembro de 2013</a:t>
                      </a:r>
                    </a:p>
                  </a:txBody>
                  <a:tcPr marL="9741" marR="974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/>
                      <a:endParaRPr lang="pt-BR" sz="1400">
                        <a:effectLst/>
                      </a:endParaRPr>
                    </a:p>
                  </a:txBody>
                  <a:tcPr marL="9741" marR="974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4687964"/>
                  </a:ext>
                </a:extLst>
              </a:tr>
              <a:tr h="205226">
                <a:tc gridSpan="4">
                  <a:txBody>
                    <a:bodyPr/>
                    <a:lstStyle/>
                    <a:p>
                      <a:pPr rtl="0" fontAlgn="b"/>
                      <a:r>
                        <a:rPr lang="pt-BR" sz="1100" b="1">
                          <a:effectLst/>
                          <a:latin typeface="Comic Sans MS" panose="030F0702030302020204" pitchFamily="66" charset="0"/>
                        </a:rPr>
                        <a:t>INTERPRETAÇÃO DO RESULTADO :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rtl="0" fontAlgn="b"/>
                      <a:r>
                        <a:rPr lang="pt-BR" sz="1400" b="1" i="1">
                          <a:effectLst/>
                          <a:latin typeface="Comic Sans MS" panose="030F0702030302020204" pitchFamily="66" charset="0"/>
                        </a:rPr>
                        <a:t>Amostra Reagente para HIV</a:t>
                      </a: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/>
                      <a:endParaRPr lang="pt-BR" sz="1400">
                        <a:effectLst/>
                      </a:endParaRPr>
                    </a:p>
                  </a:txBody>
                  <a:tcPr marL="9741" marR="974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8310426"/>
                  </a:ext>
                </a:extLst>
              </a:tr>
              <a:tr h="205226">
                <a:tc rowSpan="2" gridSpan="8">
                  <a:txBody>
                    <a:bodyPr/>
                    <a:lstStyle/>
                    <a:p>
                      <a:pPr algn="ctr" rtl="0" fontAlgn="t"/>
                      <a:r>
                        <a:rPr lang="pt-BR" sz="1050" b="0" dirty="0">
                          <a:effectLst/>
                          <a:latin typeface="Comic Sans MS" panose="030F0702030302020204" pitchFamily="66" charset="0"/>
                        </a:rPr>
                        <a:t>Oportunidade de início de terapia antirretroviral imediata, baseada no resultado reagente obtido com dois testes rápidos, deverá ser avaliada por um profissional de saúde habilitado. Ressalta-se que a coleta da amostra para a realização do exame de quantificação da CV do HIV deve ser sempre realizada antes do início do tratamento. </a:t>
                      </a:r>
                      <a:br>
                        <a:rPr lang="pt-BR" sz="1050" b="0" dirty="0">
                          <a:effectLst/>
                          <a:latin typeface="Comic Sans MS" panose="030F0702030302020204" pitchFamily="66" charset="0"/>
                        </a:rPr>
                      </a:br>
                      <a:endParaRPr lang="pt-BR" sz="1050" b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741" marR="974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9418114"/>
                  </a:ext>
                </a:extLst>
              </a:tr>
              <a:tr h="411577">
                <a:tc gridSpan="8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pt-BR" sz="1400" dirty="0">
                        <a:effectLst/>
                      </a:endParaRPr>
                    </a:p>
                  </a:txBody>
                  <a:tcPr marL="9741" marR="974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6752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05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6F9D33-8AB8-6EF7-0F89-09F632FB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F1BD40B-EEE5-FC97-0ABA-FEC57E2EF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5BE75BE-3F90-D3F4-5E03-16C36BC28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8864"/>
            <a:ext cx="9143999" cy="525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7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>
            <a:extLst>
              <a:ext uri="{FF2B5EF4-FFF2-40B4-BE49-F238E27FC236}">
                <a16:creationId xmlns:a16="http://schemas.microsoft.com/office/drawing/2014/main" xmlns="" id="{61650AA8-19ED-87A8-1364-14F1C611C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94"/>
            <a:ext cx="9144000" cy="4038442"/>
          </a:xfrm>
          <a:prstGeom prst="rect">
            <a:avLst/>
          </a:prstGeom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xmlns="" id="{43CD6ACE-F67A-1D65-3852-7C7D11D61EB1}"/>
              </a:ext>
            </a:extLst>
          </p:cNvPr>
          <p:cNvSpPr txBox="1">
            <a:spLocks/>
          </p:cNvSpPr>
          <p:nvPr/>
        </p:nvSpPr>
        <p:spPr>
          <a:xfrm>
            <a:off x="1296140" y="228864"/>
            <a:ext cx="6193989" cy="952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dirty="0"/>
              <a:t>FICHA DE ATENDIMENTO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E65115C-1E08-583A-2FB3-76364637A941}"/>
              </a:ext>
            </a:extLst>
          </p:cNvPr>
          <p:cNvSpPr txBox="1"/>
          <p:nvPr/>
        </p:nvSpPr>
        <p:spPr>
          <a:xfrm>
            <a:off x="5732058" y="1555845"/>
            <a:ext cx="6414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0360471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EF05730F-9D2C-4A72-D2F1-D685040D2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795646"/>
              </p:ext>
            </p:extLst>
          </p:nvPr>
        </p:nvGraphicFramePr>
        <p:xfrm>
          <a:off x="929094" y="1489662"/>
          <a:ext cx="7668995" cy="5547435"/>
        </p:xfrm>
        <a:graphic>
          <a:graphicData uri="http://schemas.openxmlformats.org/drawingml/2006/table">
            <a:tbl>
              <a:tblPr/>
              <a:tblGrid>
                <a:gridCol w="974445">
                  <a:extLst>
                    <a:ext uri="{9D8B030D-6E8A-4147-A177-3AD203B41FA5}">
                      <a16:colId xmlns:a16="http://schemas.microsoft.com/office/drawing/2014/main" xmlns="" val="1441866907"/>
                    </a:ext>
                  </a:extLst>
                </a:gridCol>
                <a:gridCol w="1569232">
                  <a:extLst>
                    <a:ext uri="{9D8B030D-6E8A-4147-A177-3AD203B41FA5}">
                      <a16:colId xmlns:a16="http://schemas.microsoft.com/office/drawing/2014/main" xmlns="" val="3141618572"/>
                    </a:ext>
                  </a:extLst>
                </a:gridCol>
                <a:gridCol w="1455338">
                  <a:extLst>
                    <a:ext uri="{9D8B030D-6E8A-4147-A177-3AD203B41FA5}">
                      <a16:colId xmlns:a16="http://schemas.microsoft.com/office/drawing/2014/main" xmlns="" val="566155748"/>
                    </a:ext>
                  </a:extLst>
                </a:gridCol>
                <a:gridCol w="1126304">
                  <a:extLst>
                    <a:ext uri="{9D8B030D-6E8A-4147-A177-3AD203B41FA5}">
                      <a16:colId xmlns:a16="http://schemas.microsoft.com/office/drawing/2014/main" xmlns="" val="1800137483"/>
                    </a:ext>
                  </a:extLst>
                </a:gridCol>
                <a:gridCol w="2543676">
                  <a:extLst>
                    <a:ext uri="{9D8B030D-6E8A-4147-A177-3AD203B41FA5}">
                      <a16:colId xmlns:a16="http://schemas.microsoft.com/office/drawing/2014/main" xmlns="" val="3651172379"/>
                    </a:ext>
                  </a:extLst>
                </a:gridCol>
              </a:tblGrid>
              <a:tr h="922616">
                <a:tc gridSpan="5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Nome do produto: _____________________________________________________________ Mês/Ano:_____________________________.Lote:___________________________________</a:t>
                      </a:r>
                      <a:endParaRPr lang="pt-BR" sz="2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Validade do produto: __________________________________________________________</a:t>
                      </a:r>
                      <a:endParaRPr lang="pt-BR" sz="2400" dirty="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594853"/>
                  </a:ext>
                </a:extLst>
              </a:tr>
              <a:tr h="58685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 </a:t>
                      </a:r>
                      <a:endParaRPr lang="pt-BR" sz="24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(A) </a:t>
                      </a: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Saldo inicial </a:t>
                      </a:r>
                      <a:endParaRPr lang="pt-BR" sz="24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(B) </a:t>
                      </a: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Entrada </a:t>
                      </a:r>
                      <a:endParaRPr lang="pt-BR" sz="2400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(C) </a:t>
                      </a:r>
                      <a:endParaRPr lang="pt-BR" sz="2400" dirty="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Saída </a:t>
                      </a:r>
                      <a:endParaRPr lang="pt-BR" sz="24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(D) </a:t>
                      </a: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Saldo final </a:t>
                      </a:r>
                      <a:endParaRPr lang="pt-BR" sz="24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(B+C-D) </a:t>
                      </a: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8432022"/>
                  </a:ext>
                </a:extLst>
              </a:tr>
              <a:tr h="546227"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 dirty="0">
                          <a:effectLst/>
                        </a:rPr>
                        <a:t/>
                      </a:r>
                      <a:br>
                        <a:rPr lang="pt-BR" sz="2400" dirty="0">
                          <a:effectLst/>
                        </a:rPr>
                      </a:br>
                      <a:endParaRPr lang="pt-BR" sz="2400" dirty="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4438015"/>
                  </a:ext>
                </a:extLst>
              </a:tr>
              <a:tr h="546227"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0182174"/>
                  </a:ext>
                </a:extLst>
              </a:tr>
              <a:tr h="546227"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7654288"/>
                  </a:ext>
                </a:extLst>
              </a:tr>
              <a:tr h="546227"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6221268"/>
                  </a:ext>
                </a:extLst>
              </a:tr>
              <a:tr h="546227"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>
                          <a:effectLst/>
                        </a:rPr>
                        <a:t/>
                      </a:r>
                      <a:br>
                        <a:rPr lang="pt-BR" sz="2400">
                          <a:effectLst/>
                        </a:rPr>
                      </a:br>
                      <a:endParaRPr lang="pt-BR" sz="240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2400" dirty="0">
                          <a:effectLst/>
                        </a:rPr>
                        <a:t/>
                      </a:r>
                      <a:br>
                        <a:rPr lang="pt-BR" sz="2400" dirty="0">
                          <a:effectLst/>
                        </a:rPr>
                      </a:br>
                      <a:endParaRPr lang="pt-BR" sz="2400" dirty="0">
                        <a:effectLst/>
                      </a:endParaRPr>
                    </a:p>
                  </a:txBody>
                  <a:tcPr marL="57054" marR="57054" marT="38036" marB="380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9227437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48F30C42-201A-B947-5697-7D3754673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8345" y="1236380"/>
            <a:ext cx="15594649" cy="50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94C2EFBC-C286-2B2D-6E27-1833622487E8}"/>
              </a:ext>
            </a:extLst>
          </p:cNvPr>
          <p:cNvSpPr txBox="1">
            <a:spLocks/>
          </p:cNvSpPr>
          <p:nvPr/>
        </p:nvSpPr>
        <p:spPr>
          <a:xfrm>
            <a:off x="1475005" y="283880"/>
            <a:ext cx="6193989" cy="952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800" b="1" dirty="0"/>
              <a:t>CONTROLE DE ESTOQUE</a:t>
            </a:r>
          </a:p>
        </p:txBody>
      </p:sp>
    </p:spTree>
    <p:extLst>
      <p:ext uri="{BB962C8B-B14F-4D97-AF65-F5344CB8AC3E}">
        <p14:creationId xmlns:p14="http://schemas.microsoft.com/office/powerpoint/2010/main" val="2554884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48774F9-DDB0-E34D-12F0-69883B97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0251"/>
            <a:ext cx="9144000" cy="47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110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3FD4C9E-6DFD-93A9-A3C3-CA759E6C2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33016"/>
            <a:ext cx="9144000" cy="40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6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D1D0E2-48A2-D4C1-F05E-11D3C7F0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08006"/>
            <a:ext cx="8229600" cy="2133336"/>
          </a:xfrm>
          <a:solidFill>
            <a:srgbClr val="FFFF00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3200" dirty="0"/>
              <a:t>POSSO COLETAR SANGUE E ENVIAR AO LABORATÓRIO DE REFERÊNCIA PARA EXAMES DE HIV E SÍFILIS????</a:t>
            </a:r>
          </a:p>
        </p:txBody>
      </p:sp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xmlns="" id="{91F3FD73-489A-8BD4-D36B-19801CEA7999}"/>
              </a:ext>
            </a:extLst>
          </p:cNvPr>
          <p:cNvSpPr/>
          <p:nvPr/>
        </p:nvSpPr>
        <p:spPr>
          <a:xfrm>
            <a:off x="3403600" y="3691467"/>
            <a:ext cx="3706884" cy="1210733"/>
          </a:xfrm>
          <a:prstGeom prst="wedgeRoundRectCallout">
            <a:avLst>
              <a:gd name="adj1" fmla="val -45871"/>
              <a:gd name="adj2" fmla="val 744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SIM, COM CERTEZA!</a:t>
            </a:r>
          </a:p>
        </p:txBody>
      </p:sp>
      <p:pic>
        <p:nvPicPr>
          <p:cNvPr id="5" name="Gráfico 4" descr="Megafone1 estrutura de tópicos">
            <a:extLst>
              <a:ext uri="{FF2B5EF4-FFF2-40B4-BE49-F238E27FC236}">
                <a16:creationId xmlns:a16="http://schemas.microsoft.com/office/drawing/2014/main" xmlns="" id="{AE4B9ECB-2619-0636-CB2D-BDF29E8F7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668137" y="4902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442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 txBox="1">
            <a:spLocks noChangeArrowheads="1"/>
          </p:cNvSpPr>
          <p:nvPr/>
        </p:nvSpPr>
        <p:spPr bwMode="auto">
          <a:xfrm>
            <a:off x="156949" y="427632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sz="3600" b="1" dirty="0">
                <a:solidFill>
                  <a:srgbClr val="FF0000"/>
                </a:solidFill>
                <a:latin typeface="Calibri Light" pitchFamily="34" charset="0"/>
              </a:rPr>
              <a:t>	IMPORTANTE</a:t>
            </a:r>
          </a:p>
        </p:txBody>
      </p:sp>
      <p:sp>
        <p:nvSpPr>
          <p:cNvPr id="36867" name="Espaço Reservado para Conteúdo 2"/>
          <p:cNvSpPr txBox="1">
            <a:spLocks noChangeArrowheads="1"/>
          </p:cNvSpPr>
          <p:nvPr/>
        </p:nvSpPr>
        <p:spPr bwMode="auto">
          <a:xfrm>
            <a:off x="1773947" y="1367244"/>
            <a:ext cx="7370053" cy="39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514350" indent="-1714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000250" indent="-171450"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457450" indent="-171450"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914650" indent="-171450"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371850" indent="-171450"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ts val="3500"/>
              </a:lnSpc>
              <a:spcBef>
                <a:spcPts val="750"/>
              </a:spcBef>
            </a:pPr>
            <a:r>
              <a:rPr lang="pt-BR" altLang="pt-BR" sz="3200" dirty="0">
                <a:solidFill>
                  <a:srgbClr val="000000"/>
                </a:solidFill>
              </a:rPr>
              <a:t>Para uma boa execução dos TR é imprescindível ler a bula dos fabricantes dos kits 		     </a:t>
            </a:r>
            <a:r>
              <a:rPr lang="pt-BR" altLang="pt-BR" sz="3200" b="1" dirty="0">
                <a:solidFill>
                  <a:srgbClr val="000000"/>
                </a:solidFill>
              </a:rPr>
              <a:t>SEM ALTERAR NADA</a:t>
            </a:r>
          </a:p>
          <a:p>
            <a:pPr marL="0" indent="0" eaLnBrk="1" hangingPunct="1">
              <a:lnSpc>
                <a:spcPts val="3500"/>
              </a:lnSpc>
              <a:spcBef>
                <a:spcPts val="750"/>
              </a:spcBef>
            </a:pPr>
            <a:endParaRPr lang="pt-BR" altLang="pt-BR" sz="3200" b="1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ts val="3500"/>
              </a:lnSpc>
              <a:spcBef>
                <a:spcPts val="750"/>
              </a:spcBef>
            </a:pPr>
            <a:r>
              <a:rPr lang="pt-BR" altLang="pt-BR" sz="3200" dirty="0">
                <a:solidFill>
                  <a:srgbClr val="000000"/>
                </a:solidFill>
              </a:rPr>
              <a:t>Utilizar os insumos fornecidos em cada kit</a:t>
            </a:r>
          </a:p>
          <a:p>
            <a:pPr marL="0" indent="0" eaLnBrk="1" hangingPunct="1">
              <a:lnSpc>
                <a:spcPts val="3500"/>
              </a:lnSpc>
              <a:spcBef>
                <a:spcPts val="750"/>
              </a:spcBef>
            </a:pPr>
            <a:endParaRPr lang="pt-BR" altLang="pt-BR" sz="32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ts val="3500"/>
              </a:lnSpc>
              <a:spcBef>
                <a:spcPts val="750"/>
              </a:spcBef>
            </a:pPr>
            <a:r>
              <a:rPr lang="pt-BR" altLang="pt-BR" sz="3200" dirty="0">
                <a:solidFill>
                  <a:srgbClr val="000000"/>
                </a:solidFill>
              </a:rPr>
              <a:t>Respeitar os fluxogramas existentes</a:t>
            </a:r>
          </a:p>
          <a:p>
            <a:pPr marL="0" indent="0" eaLnBrk="1" hangingPunct="1">
              <a:lnSpc>
                <a:spcPct val="90000"/>
              </a:lnSpc>
              <a:spcBef>
                <a:spcPts val="750"/>
              </a:spcBef>
            </a:pPr>
            <a:endParaRPr lang="pt-BR" altLang="pt-BR" sz="3200" dirty="0">
              <a:solidFill>
                <a:srgbClr val="000000"/>
              </a:solidFill>
            </a:endParaRPr>
          </a:p>
        </p:txBody>
      </p:sp>
      <p:sp>
        <p:nvSpPr>
          <p:cNvPr id="2" name="Seta para a direita 1"/>
          <p:cNvSpPr/>
          <p:nvPr/>
        </p:nvSpPr>
        <p:spPr>
          <a:xfrm>
            <a:off x="3264267" y="2566339"/>
            <a:ext cx="906462" cy="240771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4" name="Gráfico 3" descr="Livro aberto estrutura de tópicos">
            <a:extLst>
              <a:ext uri="{FF2B5EF4-FFF2-40B4-BE49-F238E27FC236}">
                <a16:creationId xmlns:a16="http://schemas.microsoft.com/office/drawing/2014/main" xmlns="" id="{E5B7F8E9-621A-B5B5-B308-FF55F848C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7087" y="1435510"/>
            <a:ext cx="914400" cy="914400"/>
          </a:xfrm>
          <a:prstGeom prst="rect">
            <a:avLst/>
          </a:prstGeom>
        </p:spPr>
      </p:pic>
      <p:pic>
        <p:nvPicPr>
          <p:cNvPr id="6" name="Gráfico 5" descr="Peças de quebra-cabeça com preenchimento sólido">
            <a:extLst>
              <a:ext uri="{FF2B5EF4-FFF2-40B4-BE49-F238E27FC236}">
                <a16:creationId xmlns:a16="http://schemas.microsoft.com/office/drawing/2014/main" xmlns="" id="{1C8825F4-7C1E-0888-3138-AFCA30834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7087" y="3038388"/>
            <a:ext cx="914400" cy="914400"/>
          </a:xfrm>
          <a:prstGeom prst="rect">
            <a:avLst/>
          </a:prstGeom>
        </p:spPr>
      </p:pic>
      <p:pic>
        <p:nvPicPr>
          <p:cNvPr id="8" name="Gráfico 7" descr="fluxo de trabalho com preenchimento sólido">
            <a:extLst>
              <a:ext uri="{FF2B5EF4-FFF2-40B4-BE49-F238E27FC236}">
                <a16:creationId xmlns:a16="http://schemas.microsoft.com/office/drawing/2014/main" xmlns="" id="{47BFD869-E912-A64A-AF97-B57A7C819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9799" y="40174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070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>
          <a:xfrm>
            <a:off x="0" y="84854"/>
            <a:ext cx="9144000" cy="1104636"/>
          </a:xfrm>
        </p:spPr>
        <p:txBody>
          <a:bodyPr/>
          <a:lstStyle/>
          <a:p>
            <a:pPr algn="ctr" eaLnBrk="1" hangingPunct="1"/>
            <a:r>
              <a:rPr lang="pt-BR" altLang="pt-BR" sz="3600" b="1" dirty="0"/>
              <a:t>SISLOGLAB</a:t>
            </a:r>
          </a:p>
        </p:txBody>
      </p:sp>
      <p:sp>
        <p:nvSpPr>
          <p:cNvPr id="37891" name="Espaço Reservado para Conteúdo 2"/>
          <p:cNvSpPr txBox="1">
            <a:spLocks/>
          </p:cNvSpPr>
          <p:nvPr/>
        </p:nvSpPr>
        <p:spPr bwMode="auto">
          <a:xfrm>
            <a:off x="773112" y="2080100"/>
            <a:ext cx="7905751" cy="221894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  <a:buFont typeface="Arial" charset="0"/>
              <a:buNone/>
            </a:pPr>
            <a:r>
              <a:rPr lang="pt-BR" altLang="pt-BR" dirty="0"/>
              <a:t>NÃO ESQUECER DE INFORMAR NO SISLOGLAB OS TESTES UTILIZADOS/POSITIVOS DURANTE A CAMPANHA!</a:t>
            </a:r>
          </a:p>
        </p:txBody>
      </p:sp>
      <p:sp>
        <p:nvSpPr>
          <p:cNvPr id="37892" name="Título 1"/>
          <p:cNvSpPr txBox="1">
            <a:spLocks noChangeArrowheads="1"/>
          </p:cNvSpPr>
          <p:nvPr/>
        </p:nvSpPr>
        <p:spPr bwMode="auto">
          <a:xfrm>
            <a:off x="141288" y="975463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sz="4000" b="1" dirty="0">
                <a:solidFill>
                  <a:srgbClr val="FF0000"/>
                </a:solidFill>
                <a:latin typeface="Calibri Light" pitchFamily="34" charset="0"/>
              </a:rPr>
              <a:t>	IMPORTANTE</a:t>
            </a:r>
          </a:p>
        </p:txBody>
      </p:sp>
    </p:spTree>
    <p:extLst>
      <p:ext uri="{BB962C8B-B14F-4D97-AF65-F5344CB8AC3E}">
        <p14:creationId xmlns:p14="http://schemas.microsoft.com/office/powerpoint/2010/main" val="270078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657092" y="1936649"/>
            <a:ext cx="2085093" cy="9788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r>
              <a:rPr lang="pt-BR" sz="2000" b="1" dirty="0"/>
              <a:t>TIRAR FOTOS ABRIR FORMULARIO NC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5614546" y="1827611"/>
            <a:ext cx="1238024" cy="1266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1204" y="575958"/>
            <a:ext cx="6682229" cy="896861"/>
          </a:xfrm>
        </p:spPr>
        <p:txBody>
          <a:bodyPr vert="horz" wrap="square" lIns="0" tIns="11887" rIns="0" bIns="0" rtlCol="0">
            <a:spAutoFit/>
          </a:bodyPr>
          <a:lstStyle/>
          <a:p>
            <a:pPr>
              <a:lnSpc>
                <a:spcPts val="3386"/>
              </a:lnSpc>
              <a:spcBef>
                <a:spcPts val="94"/>
              </a:spcBef>
            </a:pPr>
            <a:r>
              <a:rPr lang="pt-BR" sz="2600" b="1" spc="-20" dirty="0"/>
              <a:t>O QUE FAZER QUANDO IDENTIFICAR </a:t>
            </a:r>
            <a:br>
              <a:rPr lang="pt-BR" sz="2600" b="1" spc="-20" dirty="0"/>
            </a:br>
            <a:r>
              <a:rPr lang="pt-BR" sz="2600" b="1" spc="-20" dirty="0"/>
              <a:t>NÃO CONFORMIDADE</a:t>
            </a:r>
            <a:endParaRPr lang="pt-BR" sz="2600" b="1" spc="-20" dirty="0"/>
          </a:p>
        </p:txBody>
      </p:sp>
      <p:sp>
        <p:nvSpPr>
          <p:cNvPr id="7" name="Retângulo 6"/>
          <p:cNvSpPr/>
          <p:nvPr/>
        </p:nvSpPr>
        <p:spPr>
          <a:xfrm>
            <a:off x="466974" y="1936190"/>
            <a:ext cx="2085093" cy="9788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r>
              <a:rPr lang="pt-BR" sz="2000" b="1" dirty="0"/>
              <a:t>DEFINIR TIPO NÃO CONFORMIDADE</a:t>
            </a:r>
            <a:endParaRPr lang="pt-BR" sz="2000" b="1" dirty="0"/>
          </a:p>
        </p:txBody>
      </p:sp>
      <p:sp>
        <p:nvSpPr>
          <p:cNvPr id="8" name="Retângulo 7"/>
          <p:cNvSpPr/>
          <p:nvPr/>
        </p:nvSpPr>
        <p:spPr>
          <a:xfrm>
            <a:off x="3659772" y="1936190"/>
            <a:ext cx="2085093" cy="9788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r>
              <a:rPr lang="pt-BR" sz="2000" b="1" dirty="0"/>
              <a:t>AVARIA/FALTA DE INSUMO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161112" y="3548483"/>
            <a:ext cx="3736254" cy="15547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ENVIAR POR E-MAIL AO </a:t>
            </a:r>
            <a:r>
              <a:rPr lang="pt-BR" sz="2000" b="1" dirty="0">
                <a:solidFill>
                  <a:schemeClr val="tx1"/>
                </a:solidFill>
              </a:rPr>
              <a:t>SAC </a:t>
            </a:r>
            <a:r>
              <a:rPr lang="pt-BR" sz="2000" b="1" dirty="0" err="1">
                <a:solidFill>
                  <a:schemeClr val="tx1"/>
                </a:solidFill>
                <a:hlinkClick r:id="rId2"/>
              </a:rPr>
              <a:t>testerapido@crt.saude.sp.gov.br</a:t>
            </a:r>
            <a:r>
              <a:rPr lang="pt-BR" sz="2000" b="1" dirty="0" err="1">
                <a:solidFill>
                  <a:schemeClr val="tx1"/>
                </a:solidFill>
              </a:rPr>
              <a:t>intercorrenciastr@aids.gov.br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1" name="Seta para a direita 10"/>
          <p:cNvSpPr/>
          <p:nvPr/>
        </p:nvSpPr>
        <p:spPr>
          <a:xfrm>
            <a:off x="2575403" y="1827611"/>
            <a:ext cx="1238024" cy="1266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pt-BR"/>
          </a:p>
        </p:txBody>
      </p:sp>
      <p:sp>
        <p:nvSpPr>
          <p:cNvPr id="13" name="Seta em curva para a esquerda 12"/>
          <p:cNvSpPr/>
          <p:nvPr/>
        </p:nvSpPr>
        <p:spPr>
          <a:xfrm rot="1662248">
            <a:off x="6936552" y="3189820"/>
            <a:ext cx="1005436" cy="1938770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8" y="381480"/>
            <a:ext cx="1571964" cy="10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998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ta em curva para a esquerda 12"/>
          <p:cNvSpPr/>
          <p:nvPr/>
        </p:nvSpPr>
        <p:spPr>
          <a:xfrm rot="1662248">
            <a:off x="8001154" y="2895327"/>
            <a:ext cx="1005436" cy="1938770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657093" y="1827611"/>
            <a:ext cx="2215411" cy="124335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r>
              <a:rPr lang="pt-BR" sz="1800" b="1" dirty="0"/>
              <a:t>TIRAR </a:t>
            </a:r>
            <a:r>
              <a:rPr lang="pt-BR" sz="1800" b="1" dirty="0"/>
              <a:t>FOTOS, REPETIR O PROCEDIMENTO, </a:t>
            </a:r>
            <a:r>
              <a:rPr lang="pt-BR" sz="1800" b="1" dirty="0"/>
              <a:t>ABRIR FORMULARIO </a:t>
            </a:r>
            <a:r>
              <a:rPr lang="pt-BR" sz="1800" b="1" dirty="0"/>
              <a:t>Não Conformidade</a:t>
            </a:r>
            <a:endParaRPr lang="pt-BR" sz="1800" b="1" dirty="0"/>
          </a:p>
        </p:txBody>
      </p:sp>
      <p:sp>
        <p:nvSpPr>
          <p:cNvPr id="12" name="Seta para a direita 11"/>
          <p:cNvSpPr/>
          <p:nvPr/>
        </p:nvSpPr>
        <p:spPr>
          <a:xfrm>
            <a:off x="5614546" y="1827611"/>
            <a:ext cx="1238024" cy="1266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529454" y="1827611"/>
            <a:ext cx="2085093" cy="124335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r>
              <a:rPr lang="pt-BR" sz="2000" b="1" dirty="0"/>
              <a:t>FALSO POSITIVO/FALSO NEGATIVO/INVALIDO</a:t>
            </a:r>
            <a:endParaRPr lang="pt-BR" sz="2000" b="1" dirty="0"/>
          </a:p>
        </p:txBody>
      </p:sp>
      <p:sp>
        <p:nvSpPr>
          <p:cNvPr id="11" name="Seta para a direita 10"/>
          <p:cNvSpPr/>
          <p:nvPr/>
        </p:nvSpPr>
        <p:spPr>
          <a:xfrm>
            <a:off x="2421748" y="1827611"/>
            <a:ext cx="1238024" cy="1266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0886" y="551175"/>
            <a:ext cx="6682229" cy="896861"/>
          </a:xfrm>
        </p:spPr>
        <p:txBody>
          <a:bodyPr vert="horz" wrap="square" lIns="0" tIns="11887" rIns="0" bIns="0" rtlCol="0">
            <a:spAutoFit/>
          </a:bodyPr>
          <a:lstStyle/>
          <a:p>
            <a:pPr>
              <a:lnSpc>
                <a:spcPts val="3386"/>
              </a:lnSpc>
              <a:spcBef>
                <a:spcPts val="94"/>
              </a:spcBef>
            </a:pPr>
            <a:r>
              <a:rPr lang="pt-BR" sz="2600" b="1" spc="-20" dirty="0"/>
              <a:t>O QUE FAZER QUANDO IDENTIFICAR</a:t>
            </a:r>
            <a:br>
              <a:rPr lang="pt-BR" sz="2600" b="1" spc="-20" dirty="0"/>
            </a:br>
            <a:r>
              <a:rPr lang="pt-BR" sz="2600" b="1" spc="-20" dirty="0"/>
              <a:t> NÃO CONFORMIDADE</a:t>
            </a:r>
            <a:endParaRPr lang="pt-BR" sz="2600" b="1" spc="-20" dirty="0"/>
          </a:p>
        </p:txBody>
      </p:sp>
      <p:sp>
        <p:nvSpPr>
          <p:cNvPr id="7" name="Retângulo 6"/>
          <p:cNvSpPr/>
          <p:nvPr/>
        </p:nvSpPr>
        <p:spPr>
          <a:xfrm>
            <a:off x="466974" y="1827611"/>
            <a:ext cx="2085093" cy="124335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r>
              <a:rPr lang="pt-BR" sz="2000" b="1" dirty="0"/>
              <a:t>DEFINIR TIPO NÃO CONFORMIDADE</a:t>
            </a:r>
            <a:endParaRPr lang="pt-BR" sz="2000" b="1" dirty="0"/>
          </a:p>
        </p:txBody>
      </p:sp>
      <p:sp>
        <p:nvSpPr>
          <p:cNvPr id="15" name="Retângulo 14"/>
          <p:cNvSpPr/>
          <p:nvPr/>
        </p:nvSpPr>
        <p:spPr>
          <a:xfrm>
            <a:off x="336656" y="3548483"/>
            <a:ext cx="2867002" cy="15547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ENVIAR POR E-MAIL AO </a:t>
            </a:r>
            <a:r>
              <a:rPr lang="pt-BR" sz="1800" b="1" dirty="0">
                <a:solidFill>
                  <a:schemeClr val="tx1"/>
                </a:solidFill>
              </a:rPr>
              <a:t>SAC DA FIRMA, </a:t>
            </a:r>
            <a:r>
              <a:rPr lang="pt-BR" b="1" dirty="0" smtClean="0">
                <a:solidFill>
                  <a:schemeClr val="tx1"/>
                </a:solidFill>
                <a:hlinkClick r:id="rId2"/>
              </a:rPr>
              <a:t>testerapido@crt.saude.sp.gov.br</a:t>
            </a:r>
            <a:r>
              <a:rPr lang="pt-BR" b="1" dirty="0" smtClean="0">
                <a:solidFill>
                  <a:schemeClr val="tx1"/>
                </a:solidFill>
              </a:rPr>
              <a:t>  </a:t>
            </a:r>
            <a:r>
              <a:rPr lang="pt-BR" sz="1600" b="1" dirty="0">
                <a:solidFill>
                  <a:schemeClr val="tx1"/>
                </a:solidFill>
              </a:rPr>
              <a:t>intercorrenciastr@aids.gov.br 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6" name="Seta para a direita 15"/>
          <p:cNvSpPr/>
          <p:nvPr/>
        </p:nvSpPr>
        <p:spPr>
          <a:xfrm rot="10800000">
            <a:off x="3073340" y="3778810"/>
            <a:ext cx="1238024" cy="1266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181045" y="3548483"/>
            <a:ext cx="3376030" cy="15547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ENVIAR POR E-MAIL AO </a:t>
            </a:r>
            <a:r>
              <a:rPr lang="pt-BR" sz="2000" b="1" dirty="0">
                <a:solidFill>
                  <a:schemeClr val="tx1"/>
                </a:solidFill>
              </a:rPr>
              <a:t>CRT  </a:t>
            </a:r>
            <a:r>
              <a:rPr lang="pt-BR" sz="1600" b="1" dirty="0">
                <a:solidFill>
                  <a:schemeClr val="tx1"/>
                </a:solidFill>
                <a:hlinkClick r:id="rId2"/>
              </a:rPr>
              <a:t>testerapido@crt.saude.sp.gov.br</a:t>
            </a:r>
            <a:endParaRPr lang="pt-BR" sz="1600" b="1" dirty="0">
              <a:solidFill>
                <a:schemeClr val="tx1"/>
              </a:solidFill>
            </a:endParaRPr>
          </a:p>
          <a:p>
            <a:pPr algn="ctr"/>
            <a:r>
              <a:rPr lang="pt-BR" sz="1600" b="1" dirty="0">
                <a:solidFill>
                  <a:schemeClr val="tx1"/>
                </a:solidFill>
              </a:rPr>
              <a:t> IRÁ ANALISAR EM CONJUNTO COM A UNIDADE E IRÁ LIBERAR OU NÃO O ENVIO POR E-MAIL </a:t>
            </a:r>
            <a:endParaRPr lang="pt-BR" sz="16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5" y="356636"/>
            <a:ext cx="1938485" cy="123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467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ta em curva para a esquerda 12"/>
          <p:cNvSpPr/>
          <p:nvPr/>
        </p:nvSpPr>
        <p:spPr>
          <a:xfrm rot="1662248">
            <a:off x="7390229" y="2597604"/>
            <a:ext cx="1232236" cy="2616351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endParaRPr lang="pt-BR" sz="1500" kern="120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657092" y="1936649"/>
            <a:ext cx="2085093" cy="9788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r>
              <a:rPr lang="pt-BR" sz="2000" b="1" kern="1200" dirty="0">
                <a:solidFill>
                  <a:prstClr val="white"/>
                </a:solidFill>
              </a:rPr>
              <a:t>TIRAR FOTOS ABRIR FORMULARIO NC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5614546" y="1827611"/>
            <a:ext cx="1238024" cy="1266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endParaRPr lang="pt-BR" sz="1500" kern="120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1205" y="611808"/>
            <a:ext cx="6682229" cy="884036"/>
          </a:xfrm>
        </p:spPr>
        <p:txBody>
          <a:bodyPr vert="horz" wrap="square" lIns="0" tIns="11886" rIns="0" bIns="0" rtlCol="0">
            <a:spAutoFit/>
          </a:bodyPr>
          <a:lstStyle/>
          <a:p>
            <a:pPr algn="ctr">
              <a:lnSpc>
                <a:spcPts val="3386"/>
              </a:lnSpc>
              <a:spcBef>
                <a:spcPts val="94"/>
              </a:spcBef>
            </a:pPr>
            <a:r>
              <a:rPr lang="pt-BR" sz="2600" b="1" spc="-20" dirty="0"/>
              <a:t>O QUE FAZER QUANDO IDENTIFICAR </a:t>
            </a:r>
            <a:br>
              <a:rPr lang="pt-BR" sz="2600" b="1" spc="-20" dirty="0"/>
            </a:br>
            <a:r>
              <a:rPr lang="pt-BR" sz="2600" b="1" spc="-20" dirty="0"/>
              <a:t>NÃO CONFORMIDADE</a:t>
            </a:r>
            <a:endParaRPr lang="pt-BR" sz="2600" b="1" spc="-20" dirty="0"/>
          </a:p>
        </p:txBody>
      </p:sp>
      <p:sp>
        <p:nvSpPr>
          <p:cNvPr id="7" name="Retângulo 6"/>
          <p:cNvSpPr/>
          <p:nvPr/>
        </p:nvSpPr>
        <p:spPr>
          <a:xfrm>
            <a:off x="466975" y="1936190"/>
            <a:ext cx="2085093" cy="9788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r>
              <a:rPr lang="pt-BR" sz="2000" b="1" kern="1200" dirty="0">
                <a:solidFill>
                  <a:prstClr val="white"/>
                </a:solidFill>
              </a:rPr>
              <a:t>DEFINIR TIPO NÃO CONFORMIDADE</a:t>
            </a:r>
          </a:p>
        </p:txBody>
      </p:sp>
      <p:sp>
        <p:nvSpPr>
          <p:cNvPr id="8" name="Retângulo 7"/>
          <p:cNvSpPr/>
          <p:nvPr/>
        </p:nvSpPr>
        <p:spPr>
          <a:xfrm>
            <a:off x="3659773" y="1936190"/>
            <a:ext cx="2085093" cy="9788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r>
              <a:rPr lang="pt-BR" sz="2000" b="1" kern="1200" dirty="0">
                <a:solidFill>
                  <a:prstClr val="white"/>
                </a:solidFill>
              </a:rPr>
              <a:t>AVARIA/FALTA DE INSUMO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834192" y="3548483"/>
            <a:ext cx="3736254" cy="15547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r>
              <a:rPr lang="pt-BR" sz="2000" b="1" kern="1200" dirty="0">
                <a:solidFill>
                  <a:prstClr val="black"/>
                </a:solidFill>
              </a:rPr>
              <a:t>ENVIAR POR E-MAIL AO SAC </a:t>
            </a:r>
            <a:r>
              <a:rPr lang="pt-BR" sz="2000" b="1" kern="1200" dirty="0" err="1">
                <a:solidFill>
                  <a:prstClr val="black"/>
                </a:solidFill>
                <a:hlinkClick r:id="rId2"/>
              </a:rPr>
              <a:t>testerapido@crt.saude.sp.gov.br</a:t>
            </a:r>
            <a:r>
              <a:rPr lang="pt-BR" sz="2000" b="1" kern="1200" dirty="0" err="1">
                <a:solidFill>
                  <a:prstClr val="black"/>
                </a:solidFill>
              </a:rPr>
              <a:t>intercorrenciastr@aids.gov.br</a:t>
            </a:r>
            <a:endParaRPr lang="pt-BR" sz="2000" b="1" kern="1200" dirty="0">
              <a:solidFill>
                <a:prstClr val="black"/>
              </a:solidFill>
            </a:endParaRPr>
          </a:p>
        </p:txBody>
      </p:sp>
      <p:sp>
        <p:nvSpPr>
          <p:cNvPr id="11" name="Seta para a direita 10"/>
          <p:cNvSpPr/>
          <p:nvPr/>
        </p:nvSpPr>
        <p:spPr>
          <a:xfrm>
            <a:off x="2575403" y="1827611"/>
            <a:ext cx="1238024" cy="1266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endParaRPr lang="pt-BR" sz="1500" kern="120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9" y="217705"/>
            <a:ext cx="1954774" cy="1609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998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9C81B5DF-46D2-CBB8-72A3-2F8DC213CE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234429"/>
              </p:ext>
            </p:extLst>
          </p:nvPr>
        </p:nvGraphicFramePr>
        <p:xfrm>
          <a:off x="1014972" y="395785"/>
          <a:ext cx="7624203" cy="484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7166F42-0BFD-31D5-B3A3-39463BD168C4}"/>
              </a:ext>
            </a:extLst>
          </p:cNvPr>
          <p:cNvSpPr txBox="1"/>
          <p:nvPr/>
        </p:nvSpPr>
        <p:spPr>
          <a:xfrm>
            <a:off x="1142035" y="5290528"/>
            <a:ext cx="7624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FONTE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: MS/SVSA/Departamento de HIV/Aids, Tuberculose, Hepatites Virais e Infecções Sexualmente Transmissíveis.</a:t>
            </a:r>
            <a:endParaRPr lang="pt-BR" sz="1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AB5754E-C6BA-1FE2-E5C9-377C3AE82640}"/>
              </a:ext>
            </a:extLst>
          </p:cNvPr>
          <p:cNvSpPr txBox="1"/>
          <p:nvPr/>
        </p:nvSpPr>
        <p:spPr>
          <a:xfrm>
            <a:off x="7025056" y="1090662"/>
            <a:ext cx="1741182" cy="1077218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Em 2022</a:t>
            </a:r>
          </a:p>
          <a:p>
            <a:r>
              <a:rPr lang="pt-BR" sz="1600" b="1" dirty="0">
                <a:solidFill>
                  <a:schemeClr val="bg1"/>
                </a:solidFill>
              </a:rPr>
              <a:t>Homens = 1.651</a:t>
            </a:r>
          </a:p>
          <a:p>
            <a:r>
              <a:rPr lang="pt-BR" sz="1600" b="1" dirty="0">
                <a:solidFill>
                  <a:schemeClr val="bg1"/>
                </a:solidFill>
              </a:rPr>
              <a:t>Mulheres =  499</a:t>
            </a:r>
          </a:p>
          <a:p>
            <a:r>
              <a:rPr lang="pt-BR" sz="1600" b="1" dirty="0">
                <a:solidFill>
                  <a:schemeClr val="bg1"/>
                </a:solidFill>
              </a:rPr>
              <a:t>Geral = 2.150</a:t>
            </a:r>
          </a:p>
        </p:txBody>
      </p:sp>
    </p:spTree>
    <p:extLst>
      <p:ext uri="{BB962C8B-B14F-4D97-AF65-F5344CB8AC3E}">
        <p14:creationId xmlns:p14="http://schemas.microsoft.com/office/powerpoint/2010/main" val="359356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ta em curva para a esquerda 12"/>
          <p:cNvSpPr/>
          <p:nvPr/>
        </p:nvSpPr>
        <p:spPr>
          <a:xfrm rot="1662248">
            <a:off x="8001154" y="2895328"/>
            <a:ext cx="1005436" cy="1938770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endParaRPr lang="pt-BR" sz="1500" kern="120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657093" y="1827611"/>
            <a:ext cx="2215411" cy="13796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r>
              <a:rPr lang="pt-BR" sz="1800" b="1" kern="1200" dirty="0">
                <a:solidFill>
                  <a:prstClr val="white"/>
                </a:solidFill>
              </a:rPr>
              <a:t>TIRAR </a:t>
            </a:r>
            <a:r>
              <a:rPr lang="pt-BR" sz="1800" b="1" kern="1200" dirty="0" smtClean="0">
                <a:solidFill>
                  <a:prstClr val="white"/>
                </a:solidFill>
              </a:rPr>
              <a:t>FOTOS </a:t>
            </a:r>
            <a:r>
              <a:rPr lang="pt-BR" sz="1800" b="1" kern="1200" dirty="0">
                <a:solidFill>
                  <a:prstClr val="white"/>
                </a:solidFill>
              </a:rPr>
              <a:t>REPETIR O PROCEDIMENTO, ABRIR FORMULARIO Não Conformidade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5614546" y="1827611"/>
            <a:ext cx="1238024" cy="1266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endParaRPr lang="pt-BR" sz="1500" kern="120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529454" y="1827611"/>
            <a:ext cx="2339606" cy="13796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r>
              <a:rPr lang="pt-BR" sz="1900" b="1" kern="1200" dirty="0">
                <a:solidFill>
                  <a:prstClr val="white"/>
                </a:solidFill>
              </a:rPr>
              <a:t>FALSO </a:t>
            </a:r>
            <a:r>
              <a:rPr lang="pt-BR" sz="1900" b="1" kern="1200" dirty="0" smtClean="0">
                <a:solidFill>
                  <a:prstClr val="white"/>
                </a:solidFill>
              </a:rPr>
              <a:t>POSITIVO FALSO NEGATIVO INVÁLIDO</a:t>
            </a:r>
            <a:endParaRPr lang="pt-BR" sz="1900" b="1" kern="1200" dirty="0">
              <a:solidFill>
                <a:prstClr val="white"/>
              </a:solidFill>
            </a:endParaRPr>
          </a:p>
        </p:txBody>
      </p:sp>
      <p:sp>
        <p:nvSpPr>
          <p:cNvPr id="11" name="Seta para a direita 10"/>
          <p:cNvSpPr/>
          <p:nvPr/>
        </p:nvSpPr>
        <p:spPr>
          <a:xfrm>
            <a:off x="2421748" y="1827611"/>
            <a:ext cx="1238024" cy="1266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endParaRPr lang="pt-BR" sz="1500" kern="120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62714" y="471787"/>
            <a:ext cx="5704884" cy="884036"/>
          </a:xfrm>
          <a:solidFill>
            <a:schemeClr val="bg1"/>
          </a:solidFill>
        </p:spPr>
        <p:txBody>
          <a:bodyPr vert="horz" wrap="square" lIns="0" tIns="11886" rIns="0" bIns="0" rtlCol="0">
            <a:spAutoFit/>
          </a:bodyPr>
          <a:lstStyle/>
          <a:p>
            <a:pPr algn="ctr">
              <a:lnSpc>
                <a:spcPts val="3386"/>
              </a:lnSpc>
              <a:spcBef>
                <a:spcPts val="94"/>
              </a:spcBef>
            </a:pPr>
            <a:r>
              <a:rPr lang="pt-BR" sz="2600" b="1" spc="-20" dirty="0"/>
              <a:t>O QUE FAZER QUANDO IDENTIFICAR</a:t>
            </a:r>
            <a:br>
              <a:rPr lang="pt-BR" sz="2600" b="1" spc="-20" dirty="0"/>
            </a:br>
            <a:r>
              <a:rPr lang="pt-BR" sz="2600" b="1" spc="-20" dirty="0"/>
              <a:t> NÃO CONFORMIDADE</a:t>
            </a:r>
            <a:endParaRPr lang="pt-BR" sz="2600" b="1" spc="-20" dirty="0"/>
          </a:p>
        </p:txBody>
      </p:sp>
      <p:sp>
        <p:nvSpPr>
          <p:cNvPr id="7" name="Retângulo 6"/>
          <p:cNvSpPr/>
          <p:nvPr/>
        </p:nvSpPr>
        <p:spPr>
          <a:xfrm>
            <a:off x="466975" y="1827611"/>
            <a:ext cx="2085093" cy="124335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r>
              <a:rPr lang="pt-BR" sz="2000" b="1" kern="1200" dirty="0">
                <a:solidFill>
                  <a:prstClr val="white"/>
                </a:solidFill>
              </a:rPr>
              <a:t>DEFINIR TIPO NÃO CONFORMIDADE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66975" y="3548483"/>
            <a:ext cx="2890373" cy="15547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r>
              <a:rPr lang="pt-BR" sz="1800" b="1" kern="1200" dirty="0">
                <a:solidFill>
                  <a:prstClr val="black"/>
                </a:solidFill>
              </a:rPr>
              <a:t>ENVIAR POR E-MAIL AO SAC DA FIRMA, </a:t>
            </a:r>
            <a:r>
              <a:rPr lang="pt-BR" sz="1500" b="1" kern="1200" dirty="0">
                <a:solidFill>
                  <a:prstClr val="black"/>
                </a:solidFill>
                <a:hlinkClick r:id="rId2"/>
              </a:rPr>
              <a:t>testerapido@crt.saude.sp.gov.br</a:t>
            </a:r>
            <a:r>
              <a:rPr lang="pt-BR" sz="1500" b="1" kern="1200" dirty="0">
                <a:solidFill>
                  <a:prstClr val="black"/>
                </a:solidFill>
              </a:rPr>
              <a:t>  </a:t>
            </a:r>
            <a:r>
              <a:rPr lang="pt-BR" sz="1600" b="1" kern="1200" dirty="0">
                <a:solidFill>
                  <a:prstClr val="black"/>
                </a:solidFill>
              </a:rPr>
              <a:t>intercorrenciastr@aids.gov.br </a:t>
            </a:r>
          </a:p>
        </p:txBody>
      </p:sp>
      <p:sp>
        <p:nvSpPr>
          <p:cNvPr id="16" name="Seta para a direita 15"/>
          <p:cNvSpPr/>
          <p:nvPr/>
        </p:nvSpPr>
        <p:spPr>
          <a:xfrm rot="10800000">
            <a:off x="3209820" y="3778811"/>
            <a:ext cx="1238024" cy="1266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endParaRPr lang="pt-BR" sz="1500" kern="1200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235637" y="3548483"/>
            <a:ext cx="3427067" cy="15547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20" tIns="37211" rIns="74420" bIns="37211" rtlCol="0" anchor="ctr"/>
          <a:lstStyle/>
          <a:p>
            <a:pPr algn="ctr" defTabSz="744198">
              <a:buClrTx/>
            </a:pPr>
            <a:r>
              <a:rPr lang="pt-BR" sz="2000" b="1" kern="1200" dirty="0">
                <a:solidFill>
                  <a:prstClr val="black"/>
                </a:solidFill>
              </a:rPr>
              <a:t>ENVIAR POR E-MAIL AO CRT  </a:t>
            </a:r>
            <a:r>
              <a:rPr lang="pt-BR" sz="1600" b="1" kern="1200" dirty="0">
                <a:solidFill>
                  <a:prstClr val="black"/>
                </a:solidFill>
                <a:hlinkClick r:id="rId2"/>
              </a:rPr>
              <a:t>testerapido@crt.saude.sp.gov.br</a:t>
            </a:r>
            <a:endParaRPr lang="pt-BR" sz="1600" b="1" kern="1200" dirty="0">
              <a:solidFill>
                <a:prstClr val="black"/>
              </a:solidFill>
            </a:endParaRPr>
          </a:p>
          <a:p>
            <a:pPr algn="ctr" defTabSz="744198">
              <a:buClrTx/>
            </a:pPr>
            <a:r>
              <a:rPr lang="pt-BR" sz="1600" b="1" kern="1200" dirty="0">
                <a:solidFill>
                  <a:prstClr val="black"/>
                </a:solidFill>
              </a:rPr>
              <a:t> IRÁ ANALISAR EM CONJUNTO COM A UNIDADE E IRÁ LIBERAR OU NÃO O ENVIO POR E-MAIL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80"/>
          <a:stretch/>
        </p:blipFill>
        <p:spPr bwMode="auto">
          <a:xfrm>
            <a:off x="470124" y="107993"/>
            <a:ext cx="2692590" cy="161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4674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>
          <a:xfrm>
            <a:off x="0" y="1012032"/>
            <a:ext cx="9144000" cy="110463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altLang="pt-BR" sz="3600" b="1" dirty="0"/>
              <a:t>DÚVIDAS 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33451" y="1856053"/>
            <a:ext cx="7305675" cy="2026708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000" b="1" dirty="0"/>
              <a:t>Márcia T. Fernandes dos Santos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000" dirty="0"/>
              <a:t>Entrar em contato:</a:t>
            </a:r>
          </a:p>
          <a:p>
            <a:pPr marL="457200" lvl="1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000" dirty="0"/>
              <a:t>Tel. (011) 50838780 ou 50879840</a:t>
            </a:r>
          </a:p>
          <a:p>
            <a:pPr marL="457200" lvl="1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000" dirty="0"/>
              <a:t>E-mail: </a:t>
            </a:r>
            <a:r>
              <a:rPr lang="pt-BR" sz="3000" dirty="0">
                <a:hlinkClick r:id="rId2"/>
              </a:rPr>
              <a:t>testerapido@crt.saude.sp.gov.br</a:t>
            </a:r>
            <a:endParaRPr lang="pt-BR" sz="3000" dirty="0"/>
          </a:p>
          <a:p>
            <a:pPr lvl="1" algn="ct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696736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3125354" y="425382"/>
            <a:ext cx="5402891" cy="64036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pt-BR" sz="2100" dirty="0"/>
              <a:t>Diagnóstico do HIV no contínuo do cuidado e </a:t>
            </a:r>
            <a:br>
              <a:rPr lang="pt-BR" sz="2100" dirty="0"/>
            </a:br>
            <a:r>
              <a:rPr lang="pt-BR" sz="2100" dirty="0"/>
              <a:t>na Prevenção Combinada </a:t>
            </a:r>
            <a:endParaRPr dirty="0"/>
          </a:p>
        </p:txBody>
      </p:sp>
      <p:grpSp>
        <p:nvGrpSpPr>
          <p:cNvPr id="170" name="Google Shape;170;p12"/>
          <p:cNvGrpSpPr/>
          <p:nvPr/>
        </p:nvGrpSpPr>
        <p:grpSpPr>
          <a:xfrm>
            <a:off x="970675" y="1235083"/>
            <a:ext cx="7645775" cy="2892380"/>
            <a:chOff x="924270" y="1645921"/>
            <a:chExt cx="10194366" cy="3383447"/>
          </a:xfrm>
        </p:grpSpPr>
        <p:sp>
          <p:nvSpPr>
            <p:cNvPr id="171" name="Google Shape;171;p12"/>
            <p:cNvSpPr/>
            <p:nvPr/>
          </p:nvSpPr>
          <p:spPr>
            <a:xfrm>
              <a:off x="3500775" y="1645921"/>
              <a:ext cx="2520538" cy="1671849"/>
            </a:xfrm>
            <a:prstGeom prst="downArrowCallout">
              <a:avLst>
                <a:gd name="adj1" fmla="val 9541"/>
                <a:gd name="adj2" fmla="val 5552"/>
                <a:gd name="adj3" fmla="val 12092"/>
                <a:gd name="adj4" fmla="val 87908"/>
              </a:avLst>
            </a:prstGeom>
            <a:noFill/>
            <a:ln w="38100" cap="flat" cmpd="sng">
              <a:solidFill>
                <a:srgbClr val="D86C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</a:endParaRPr>
            </a:p>
          </p:txBody>
        </p:sp>
        <p:grpSp>
          <p:nvGrpSpPr>
            <p:cNvPr id="172" name="Google Shape;172;p12"/>
            <p:cNvGrpSpPr/>
            <p:nvPr/>
          </p:nvGrpSpPr>
          <p:grpSpPr>
            <a:xfrm>
              <a:off x="924270" y="1723213"/>
              <a:ext cx="10194366" cy="3306155"/>
              <a:chOff x="886863" y="1715120"/>
              <a:chExt cx="10194366" cy="3306155"/>
            </a:xfrm>
          </p:grpSpPr>
          <p:grpSp>
            <p:nvGrpSpPr>
              <p:cNvPr id="173" name="Google Shape;173;p12"/>
              <p:cNvGrpSpPr/>
              <p:nvPr/>
            </p:nvGrpSpPr>
            <p:grpSpPr>
              <a:xfrm>
                <a:off x="886863" y="3429000"/>
                <a:ext cx="10194366" cy="1592275"/>
                <a:chOff x="1186200" y="2285298"/>
                <a:chExt cx="7079325" cy="1693764"/>
              </a:xfrm>
            </p:grpSpPr>
            <p:cxnSp>
              <p:nvCxnSpPr>
                <p:cNvPr id="174" name="Google Shape;174;p12"/>
                <p:cNvCxnSpPr/>
                <p:nvPr/>
              </p:nvCxnSpPr>
              <p:spPr>
                <a:xfrm>
                  <a:off x="7739034" y="2594604"/>
                  <a:ext cx="81707" cy="22408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grpSp>
              <p:nvGrpSpPr>
                <p:cNvPr id="175" name="Google Shape;175;p12"/>
                <p:cNvGrpSpPr/>
                <p:nvPr/>
              </p:nvGrpSpPr>
              <p:grpSpPr>
                <a:xfrm>
                  <a:off x="5790323" y="2824131"/>
                  <a:ext cx="696096" cy="1154931"/>
                  <a:chOff x="7564380" y="3201625"/>
                  <a:chExt cx="1244343" cy="1215095"/>
                </a:xfrm>
              </p:grpSpPr>
              <p:sp>
                <p:nvSpPr>
                  <p:cNvPr id="176" name="Google Shape;176;p12"/>
                  <p:cNvSpPr/>
                  <p:nvPr/>
                </p:nvSpPr>
                <p:spPr>
                  <a:xfrm>
                    <a:off x="7564380" y="3201625"/>
                    <a:ext cx="1244343" cy="121509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/>
                    <a:endParaRPr sz="105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77" name="Google Shape;177;p12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7836538" y="3429256"/>
                    <a:ext cx="760836" cy="821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78" name="Google Shape;178;p12"/>
                <p:cNvGrpSpPr/>
                <p:nvPr/>
              </p:nvGrpSpPr>
              <p:grpSpPr>
                <a:xfrm>
                  <a:off x="2133172" y="2818116"/>
                  <a:ext cx="717296" cy="1160946"/>
                  <a:chOff x="1732675" y="3200617"/>
                  <a:chExt cx="1241888" cy="1216103"/>
                </a:xfrm>
              </p:grpSpPr>
              <p:sp>
                <p:nvSpPr>
                  <p:cNvPr id="179" name="Google Shape;179;p12"/>
                  <p:cNvSpPr/>
                  <p:nvPr/>
                </p:nvSpPr>
                <p:spPr>
                  <a:xfrm>
                    <a:off x="1732675" y="3200617"/>
                    <a:ext cx="1241888" cy="121610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/>
                    <a:endParaRPr sz="105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80" name="Google Shape;180;p12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16859"/>
                  <a:stretch/>
                </p:blipFill>
                <p:spPr>
                  <a:xfrm>
                    <a:off x="2021504" y="3460463"/>
                    <a:ext cx="678579" cy="7039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81" name="Google Shape;181;p12"/>
                <p:cNvGrpSpPr/>
                <p:nvPr/>
              </p:nvGrpSpPr>
              <p:grpSpPr>
                <a:xfrm>
                  <a:off x="1186200" y="2822126"/>
                  <a:ext cx="742911" cy="1156936"/>
                  <a:chOff x="346755" y="3199780"/>
                  <a:chExt cx="1287196" cy="1216941"/>
                </a:xfrm>
              </p:grpSpPr>
              <p:sp>
                <p:nvSpPr>
                  <p:cNvPr id="182" name="Google Shape;182;p12"/>
                  <p:cNvSpPr/>
                  <p:nvPr/>
                </p:nvSpPr>
                <p:spPr>
                  <a:xfrm>
                    <a:off x="346755" y="3199780"/>
                    <a:ext cx="1239753" cy="121694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/>
                    <a:endParaRPr sz="105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83" name="Google Shape;183;p12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t="12241" b="27266"/>
                  <a:stretch/>
                </p:blipFill>
                <p:spPr>
                  <a:xfrm>
                    <a:off x="357681" y="3497447"/>
                    <a:ext cx="1276270" cy="81767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4" name="Google Shape;184;p12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l="-1" r="14113" b="18994"/>
                  <a:stretch/>
                </p:blipFill>
                <p:spPr>
                  <a:xfrm>
                    <a:off x="428351" y="3355877"/>
                    <a:ext cx="478463" cy="4779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85" name="Google Shape;185;p12"/>
                <p:cNvGrpSpPr/>
                <p:nvPr/>
              </p:nvGrpSpPr>
              <p:grpSpPr>
                <a:xfrm>
                  <a:off x="3032443" y="2818116"/>
                  <a:ext cx="715530" cy="1160946"/>
                  <a:chOff x="3169172" y="3200617"/>
                  <a:chExt cx="1243047" cy="1216103"/>
                </a:xfrm>
              </p:grpSpPr>
              <p:sp>
                <p:nvSpPr>
                  <p:cNvPr id="186" name="Google Shape;186;p12"/>
                  <p:cNvSpPr/>
                  <p:nvPr/>
                </p:nvSpPr>
                <p:spPr>
                  <a:xfrm>
                    <a:off x="3169172" y="3200617"/>
                    <a:ext cx="1243047" cy="121610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/>
                    <a:endParaRPr sz="105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87" name="Google Shape;187;p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73721" t="38452"/>
                  <a:stretch/>
                </p:blipFill>
                <p:spPr>
                  <a:xfrm>
                    <a:off x="3588789" y="3459436"/>
                    <a:ext cx="428136" cy="9130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88" name="Google Shape;188;p12"/>
                <p:cNvGrpSpPr/>
                <p:nvPr/>
              </p:nvGrpSpPr>
              <p:grpSpPr>
                <a:xfrm>
                  <a:off x="3963515" y="2816111"/>
                  <a:ext cx="696095" cy="1162951"/>
                  <a:chOff x="4536676" y="3200955"/>
                  <a:chExt cx="1243658" cy="1215765"/>
                </a:xfrm>
              </p:grpSpPr>
              <p:sp>
                <p:nvSpPr>
                  <p:cNvPr id="189" name="Google Shape;189;p12"/>
                  <p:cNvSpPr/>
                  <p:nvPr/>
                </p:nvSpPr>
                <p:spPr>
                  <a:xfrm>
                    <a:off x="4536676" y="3200955"/>
                    <a:ext cx="1243658" cy="121576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/>
                    <a:endParaRPr sz="105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90" name="Google Shape;190;p12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24103" t="25671" r="23317" b="37584"/>
                  <a:stretch/>
                </p:blipFill>
                <p:spPr>
                  <a:xfrm>
                    <a:off x="4687969" y="3505708"/>
                    <a:ext cx="988152" cy="7145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91" name="Google Shape;191;p12"/>
                <p:cNvGrpSpPr/>
                <p:nvPr/>
              </p:nvGrpSpPr>
              <p:grpSpPr>
                <a:xfrm>
                  <a:off x="4866318" y="2810096"/>
                  <a:ext cx="719063" cy="1168966"/>
                  <a:chOff x="5895988" y="3200974"/>
                  <a:chExt cx="1241698" cy="1226637"/>
                </a:xfrm>
              </p:grpSpPr>
              <p:sp>
                <p:nvSpPr>
                  <p:cNvPr id="192" name="Google Shape;192;p12"/>
                  <p:cNvSpPr/>
                  <p:nvPr/>
                </p:nvSpPr>
                <p:spPr>
                  <a:xfrm>
                    <a:off x="5895988" y="3200974"/>
                    <a:ext cx="1241698" cy="12161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/>
                    <a:endParaRPr sz="105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93" name="Google Shape;193;p12"/>
                  <p:cNvGrpSpPr/>
                  <p:nvPr/>
                </p:nvGrpSpPr>
                <p:grpSpPr>
                  <a:xfrm>
                    <a:off x="6107771" y="3483476"/>
                    <a:ext cx="808895" cy="944135"/>
                    <a:chOff x="7903471" y="758146"/>
                    <a:chExt cx="786711" cy="1203608"/>
                  </a:xfrm>
                </p:grpSpPr>
                <p:pic>
                  <p:nvPicPr>
                    <p:cNvPr id="194" name="Google Shape;194;p12"/>
                    <p:cNvPicPr preferRelativeResize="0"/>
                    <p:nvPr/>
                  </p:nvPicPr>
                  <p:blipFill rotWithShape="1">
                    <a:blip r:embed="rId9">
                      <a:alphaModFix/>
                    </a:blip>
                    <a:srcRect b="12263"/>
                    <a:stretch/>
                  </p:blipFill>
                  <p:spPr>
                    <a:xfrm>
                      <a:off x="8020666" y="758146"/>
                      <a:ext cx="669516" cy="689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95" name="Google Shape;195;p12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 l="-7240" r="2" b="28491"/>
                    <a:stretch/>
                  </p:blipFill>
                  <p:spPr>
                    <a:xfrm>
                      <a:off x="7903471" y="1275311"/>
                      <a:ext cx="728621" cy="6864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grpSp>
              <p:nvGrpSpPr>
                <p:cNvPr id="196" name="Google Shape;196;p12"/>
                <p:cNvGrpSpPr/>
                <p:nvPr/>
              </p:nvGrpSpPr>
              <p:grpSpPr>
                <a:xfrm>
                  <a:off x="6701961" y="2818116"/>
                  <a:ext cx="697862" cy="1160946"/>
                  <a:chOff x="8646342" y="3200617"/>
                  <a:chExt cx="1242373" cy="1216103"/>
                </a:xfrm>
              </p:grpSpPr>
              <p:sp>
                <p:nvSpPr>
                  <p:cNvPr id="197" name="Google Shape;197;p12"/>
                  <p:cNvSpPr/>
                  <p:nvPr/>
                </p:nvSpPr>
                <p:spPr>
                  <a:xfrm>
                    <a:off x="8646342" y="3200617"/>
                    <a:ext cx="1242373" cy="121610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/>
                    <a:endParaRPr sz="105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98" name="Google Shape;198;p1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b="16102"/>
                  <a:stretch/>
                </p:blipFill>
                <p:spPr>
                  <a:xfrm>
                    <a:off x="8858157" y="3397250"/>
                    <a:ext cx="935110" cy="8118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388265" y="2285298"/>
                  <a:ext cx="6877260" cy="1687750"/>
                  <a:chOff x="574737" y="2702720"/>
                  <a:chExt cx="10972259" cy="1691434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574737" y="2702720"/>
                    <a:ext cx="10972259" cy="1691434"/>
                    <a:chOff x="574737" y="2702720"/>
                    <a:chExt cx="10972259" cy="1691434"/>
                  </a:xfrm>
                </p:grpSpPr>
                <p:grpSp>
                  <p:nvGrpSpPr>
                    <p:cNvPr id="201" name="Google Shape;201;p12"/>
                    <p:cNvGrpSpPr/>
                    <p:nvPr/>
                  </p:nvGrpSpPr>
                  <p:grpSpPr>
                    <a:xfrm>
                      <a:off x="574737" y="2702720"/>
                      <a:ext cx="10882980" cy="1655263"/>
                      <a:chOff x="574737" y="2702720"/>
                      <a:chExt cx="10882980" cy="1655263"/>
                    </a:xfrm>
                  </p:grpSpPr>
                  <p:sp>
                    <p:nvSpPr>
                      <p:cNvPr id="202" name="Google Shape;202;p12"/>
                      <p:cNvSpPr txBox="1"/>
                      <p:nvPr/>
                    </p:nvSpPr>
                    <p:spPr>
                      <a:xfrm>
                        <a:off x="3249368" y="2704730"/>
                        <a:ext cx="2691595" cy="316609"/>
                      </a:xfrm>
                      <a:prstGeom prst="rect">
                        <a:avLst/>
                      </a:prstGeom>
                      <a:solidFill>
                        <a:srgbClr val="E59DDC"/>
                      </a:solidFill>
                      <a:ln w="19050" cap="flat" cmpd="sng">
                        <a:solidFill>
                          <a:srgbClr val="C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68569" tIns="34275" rIns="68569" bIns="34275" anchor="t" anchorCtr="0">
                        <a:spAutoFit/>
                      </a:bodyPr>
                      <a:lstStyle/>
                      <a:p>
                        <a:pPr algn="ctr"/>
                        <a:r>
                          <a:rPr lang="pt-BR" sz="1200" b="1">
                            <a:solidFill>
                              <a:srgbClr val="262626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Diagnóstico/Vinculação </a:t>
                        </a:r>
                        <a:endParaRPr sz="1050"/>
                      </a:p>
                    </p:txBody>
                  </p:sp>
                  <p:sp>
                    <p:nvSpPr>
                      <p:cNvPr id="203" name="Google Shape;203;p12"/>
                      <p:cNvSpPr txBox="1"/>
                      <p:nvPr/>
                    </p:nvSpPr>
                    <p:spPr>
                      <a:xfrm>
                        <a:off x="574737" y="2702720"/>
                        <a:ext cx="2342909" cy="316609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19050" cap="flat" cmpd="sng">
                        <a:solidFill>
                          <a:srgbClr val="C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68569" tIns="34275" rIns="68569" bIns="34275" anchor="t" anchorCtr="0">
                        <a:spAutoFit/>
                      </a:bodyPr>
                      <a:lstStyle/>
                      <a:p>
                        <a:pPr algn="ctr"/>
                        <a:r>
                          <a:rPr lang="pt-BR" sz="1200" b="1">
                            <a:solidFill>
                              <a:srgbClr val="262626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Promoção /Prevenção</a:t>
                        </a:r>
                        <a:endParaRPr sz="1050"/>
                      </a:p>
                    </p:txBody>
                  </p:sp>
                  <p:sp>
                    <p:nvSpPr>
                      <p:cNvPr id="204" name="Google Shape;204;p12"/>
                      <p:cNvSpPr/>
                      <p:nvPr/>
                    </p:nvSpPr>
                    <p:spPr>
                      <a:xfrm>
                        <a:off x="2047882" y="4211291"/>
                        <a:ext cx="132481" cy="146692"/>
                      </a:xfrm>
                      <a:prstGeom prst="mathMinus">
                        <a:avLst>
                          <a:gd name="adj1" fmla="val 23520"/>
                        </a:avLst>
                      </a:prstGeom>
                      <a:solidFill>
                        <a:srgbClr val="FFFFFF"/>
                      </a:solidFill>
                      <a:ln w="2540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68569" tIns="34275" rIns="68569" bIns="34275" anchor="ctr" anchorCtr="0">
                        <a:noAutofit/>
                      </a:bodyPr>
                      <a:lstStyle/>
                      <a:p>
                        <a:pPr algn="ctr"/>
                        <a:endParaRPr sz="1050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205" name="Google Shape;205;p12"/>
                      <p:cNvSpPr txBox="1"/>
                      <p:nvPr/>
                    </p:nvSpPr>
                    <p:spPr>
                      <a:xfrm>
                        <a:off x="6736802" y="2702721"/>
                        <a:ext cx="4720915" cy="316609"/>
                      </a:xfrm>
                      <a:prstGeom prst="rect">
                        <a:avLst/>
                      </a:prstGeom>
                      <a:noFill/>
                      <a:ln w="19050" cap="flat" cmpd="sng">
                        <a:solidFill>
                          <a:srgbClr val="C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68569" tIns="34275" rIns="68569" bIns="34275" anchor="t" anchorCtr="0">
                        <a:spAutoFit/>
                      </a:bodyPr>
                      <a:lstStyle/>
                      <a:p>
                        <a:pPr algn="ctr"/>
                        <a:r>
                          <a:rPr lang="pt-BR" sz="1200" b="1">
                            <a:solidFill>
                              <a:srgbClr val="262626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Tratamento/Retenção/Adesão/Cura/Supressão</a:t>
                        </a:r>
                        <a:endParaRPr sz="1050"/>
                      </a:p>
                    </p:txBody>
                  </p:sp>
                </p:grpSp>
                <p:grpSp>
                  <p:nvGrpSpPr>
                    <p:cNvPr id="206" name="Google Shape;206;p12"/>
                    <p:cNvGrpSpPr/>
                    <p:nvPr/>
                  </p:nvGrpSpPr>
                  <p:grpSpPr>
                    <a:xfrm>
                      <a:off x="10456150" y="3244740"/>
                      <a:ext cx="1090847" cy="1149415"/>
                      <a:chOff x="10072147" y="3200630"/>
                      <a:chExt cx="1242268" cy="1215793"/>
                    </a:xfrm>
                  </p:grpSpPr>
                  <p:sp>
                    <p:nvSpPr>
                      <p:cNvPr id="207" name="Google Shape;207;p12"/>
                      <p:cNvSpPr/>
                      <p:nvPr/>
                    </p:nvSpPr>
                    <p:spPr>
                      <a:xfrm>
                        <a:off x="10072147" y="3200630"/>
                        <a:ext cx="1242268" cy="121579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>
                        <a:solidFill>
                          <a:srgbClr val="000000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68569" tIns="34275" rIns="68569" bIns="34275" anchor="ctr" anchorCtr="0">
                        <a:noAutofit/>
                      </a:bodyPr>
                      <a:lstStyle/>
                      <a:p>
                        <a:pPr algn="ctr"/>
                        <a:endParaRPr sz="105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pic>
                    <p:nvPicPr>
                      <p:cNvPr id="208" name="Google Shape;208;p12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 b="17059"/>
                      <a:stretch/>
                    </p:blipFill>
                    <p:spPr>
                      <a:xfrm>
                        <a:off x="10221758" y="3365840"/>
                        <a:ext cx="990985" cy="8505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  <p:grpSp>
                <p:nvGrpSpPr>
                  <p:cNvPr id="209" name="Google Shape;209;p12"/>
                  <p:cNvGrpSpPr/>
                  <p:nvPr/>
                </p:nvGrpSpPr>
                <p:grpSpPr>
                  <a:xfrm>
                    <a:off x="1408033" y="3453724"/>
                    <a:ext cx="239590" cy="713360"/>
                    <a:chOff x="335891" y="1272623"/>
                    <a:chExt cx="239590" cy="713360"/>
                  </a:xfrm>
                </p:grpSpPr>
                <p:cxnSp>
                  <p:nvCxnSpPr>
                    <p:cNvPr id="210" name="Google Shape;210;p12"/>
                    <p:cNvCxnSpPr/>
                    <p:nvPr/>
                  </p:nvCxnSpPr>
                  <p:spPr>
                    <a:xfrm>
                      <a:off x="335891" y="1272623"/>
                      <a:ext cx="239590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11" name="Google Shape;211;p12"/>
                    <p:cNvCxnSpPr/>
                    <p:nvPr/>
                  </p:nvCxnSpPr>
                  <p:spPr>
                    <a:xfrm flipH="1">
                      <a:off x="335891" y="1626289"/>
                      <a:ext cx="239590" cy="359694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12" name="Google Shape;212;p12"/>
                  <p:cNvGrpSpPr/>
                  <p:nvPr/>
                </p:nvGrpSpPr>
                <p:grpSpPr>
                  <a:xfrm>
                    <a:off x="2890684" y="3447695"/>
                    <a:ext cx="239590" cy="715370"/>
                    <a:chOff x="336122" y="1271613"/>
                    <a:chExt cx="239590" cy="715370"/>
                  </a:xfrm>
                </p:grpSpPr>
                <p:cxnSp>
                  <p:nvCxnSpPr>
                    <p:cNvPr id="213" name="Google Shape;213;p12"/>
                    <p:cNvCxnSpPr/>
                    <p:nvPr/>
                  </p:nvCxnSpPr>
                  <p:spPr>
                    <a:xfrm>
                      <a:off x="336122" y="1271613"/>
                      <a:ext cx="239590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14" name="Google Shape;214;p12"/>
                    <p:cNvCxnSpPr/>
                    <p:nvPr/>
                  </p:nvCxnSpPr>
                  <p:spPr>
                    <a:xfrm flipH="1">
                      <a:off x="336122" y="1625279"/>
                      <a:ext cx="239590" cy="361704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15" name="Google Shape;215;p12"/>
                  <p:cNvGrpSpPr/>
                  <p:nvPr/>
                </p:nvGrpSpPr>
                <p:grpSpPr>
                  <a:xfrm>
                    <a:off x="4370515" y="3443676"/>
                    <a:ext cx="239592" cy="713361"/>
                    <a:chOff x="333512" y="1273141"/>
                    <a:chExt cx="239592" cy="713361"/>
                  </a:xfrm>
                </p:grpSpPr>
                <p:cxnSp>
                  <p:nvCxnSpPr>
                    <p:cNvPr id="216" name="Google Shape;216;p12"/>
                    <p:cNvCxnSpPr/>
                    <p:nvPr/>
                  </p:nvCxnSpPr>
                  <p:spPr>
                    <a:xfrm>
                      <a:off x="333512" y="1273141"/>
                      <a:ext cx="239592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17" name="Google Shape;217;p12"/>
                    <p:cNvCxnSpPr/>
                    <p:nvPr/>
                  </p:nvCxnSpPr>
                  <p:spPr>
                    <a:xfrm flipH="1">
                      <a:off x="333512" y="1626807"/>
                      <a:ext cx="239592" cy="359695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18" name="Google Shape;218;p12"/>
                  <p:cNvGrpSpPr/>
                  <p:nvPr/>
                </p:nvGrpSpPr>
                <p:grpSpPr>
                  <a:xfrm>
                    <a:off x="5799611" y="3439657"/>
                    <a:ext cx="239590" cy="711350"/>
                    <a:chOff x="335582" y="1272416"/>
                    <a:chExt cx="239590" cy="711350"/>
                  </a:xfrm>
                </p:grpSpPr>
                <p:cxnSp>
                  <p:nvCxnSpPr>
                    <p:cNvPr id="219" name="Google Shape;219;p12"/>
                    <p:cNvCxnSpPr/>
                    <p:nvPr/>
                  </p:nvCxnSpPr>
                  <p:spPr>
                    <a:xfrm>
                      <a:off x="335582" y="1272416"/>
                      <a:ext cx="239590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20" name="Google Shape;220;p12"/>
                    <p:cNvCxnSpPr/>
                    <p:nvPr/>
                  </p:nvCxnSpPr>
                  <p:spPr>
                    <a:xfrm flipH="1">
                      <a:off x="335582" y="1626081"/>
                      <a:ext cx="239590" cy="357685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21" name="Google Shape;221;p12"/>
                  <p:cNvGrpSpPr/>
                  <p:nvPr/>
                </p:nvGrpSpPr>
                <p:grpSpPr>
                  <a:xfrm>
                    <a:off x="7307629" y="3441667"/>
                    <a:ext cx="236772" cy="715369"/>
                    <a:chOff x="336217" y="1271654"/>
                    <a:chExt cx="236772" cy="715369"/>
                  </a:xfrm>
                </p:grpSpPr>
                <p:cxnSp>
                  <p:nvCxnSpPr>
                    <p:cNvPr id="222" name="Google Shape;222;p12"/>
                    <p:cNvCxnSpPr/>
                    <p:nvPr/>
                  </p:nvCxnSpPr>
                  <p:spPr>
                    <a:xfrm>
                      <a:off x="336217" y="1271654"/>
                      <a:ext cx="236772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23" name="Google Shape;223;p12"/>
                    <p:cNvCxnSpPr/>
                    <p:nvPr/>
                  </p:nvCxnSpPr>
                  <p:spPr>
                    <a:xfrm flipH="1">
                      <a:off x="336217" y="1625319"/>
                      <a:ext cx="236772" cy="361704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24" name="Google Shape;224;p12"/>
                  <p:cNvGrpSpPr/>
                  <p:nvPr/>
                </p:nvGrpSpPr>
                <p:grpSpPr>
                  <a:xfrm>
                    <a:off x="8756456" y="3437647"/>
                    <a:ext cx="239592" cy="713360"/>
                    <a:chOff x="335855" y="1273181"/>
                    <a:chExt cx="239592" cy="713360"/>
                  </a:xfrm>
                </p:grpSpPr>
                <p:cxnSp>
                  <p:nvCxnSpPr>
                    <p:cNvPr id="225" name="Google Shape;225;p12"/>
                    <p:cNvCxnSpPr/>
                    <p:nvPr/>
                  </p:nvCxnSpPr>
                  <p:spPr>
                    <a:xfrm>
                      <a:off x="335855" y="1273181"/>
                      <a:ext cx="239592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26" name="Google Shape;226;p12"/>
                    <p:cNvCxnSpPr/>
                    <p:nvPr/>
                  </p:nvCxnSpPr>
                  <p:spPr>
                    <a:xfrm flipH="1">
                      <a:off x="335855" y="1626847"/>
                      <a:ext cx="239592" cy="359694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227" name="Google Shape;227;p12"/>
                  <p:cNvGrpSpPr/>
                  <p:nvPr/>
                </p:nvGrpSpPr>
                <p:grpSpPr>
                  <a:xfrm>
                    <a:off x="10171458" y="3439657"/>
                    <a:ext cx="239592" cy="711351"/>
                    <a:chOff x="334923" y="1272422"/>
                    <a:chExt cx="239592" cy="711351"/>
                  </a:xfrm>
                </p:grpSpPr>
                <p:cxnSp>
                  <p:nvCxnSpPr>
                    <p:cNvPr id="228" name="Google Shape;228;p12"/>
                    <p:cNvCxnSpPr/>
                    <p:nvPr/>
                  </p:nvCxnSpPr>
                  <p:spPr>
                    <a:xfrm>
                      <a:off x="334923" y="1272422"/>
                      <a:ext cx="239592" cy="353666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29" name="Google Shape;229;p12"/>
                    <p:cNvCxnSpPr/>
                    <p:nvPr/>
                  </p:nvCxnSpPr>
                  <p:spPr>
                    <a:xfrm flipH="1">
                      <a:off x="334923" y="1626088"/>
                      <a:ext cx="239592" cy="357685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</p:grpSp>
            <p:cxnSp>
              <p:nvCxnSpPr>
                <p:cNvPr id="230" name="Google Shape;230;p12"/>
                <p:cNvCxnSpPr/>
                <p:nvPr/>
              </p:nvCxnSpPr>
              <p:spPr>
                <a:xfrm>
                  <a:off x="2340667" y="2661028"/>
                  <a:ext cx="83037" cy="16950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1" name="Google Shape;231;p12"/>
                <p:cNvCxnSpPr/>
                <p:nvPr/>
              </p:nvCxnSpPr>
              <p:spPr>
                <a:xfrm flipH="1">
                  <a:off x="1632415" y="2631386"/>
                  <a:ext cx="115875" cy="199142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2" name="Google Shape;232;p12"/>
                <p:cNvCxnSpPr/>
                <p:nvPr/>
              </p:nvCxnSpPr>
              <p:spPr>
                <a:xfrm>
                  <a:off x="4098446" y="2661028"/>
                  <a:ext cx="83037" cy="16950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3" name="Google Shape;233;p12"/>
                <p:cNvCxnSpPr/>
                <p:nvPr/>
              </p:nvCxnSpPr>
              <p:spPr>
                <a:xfrm flipH="1">
                  <a:off x="3539212" y="2661027"/>
                  <a:ext cx="115875" cy="199142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4" name="Google Shape;234;p12"/>
                <p:cNvCxnSpPr/>
                <p:nvPr/>
              </p:nvCxnSpPr>
              <p:spPr>
                <a:xfrm flipH="1">
                  <a:off x="6155380" y="2597540"/>
                  <a:ext cx="115875" cy="199142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5" name="Google Shape;235;p12"/>
                <p:cNvCxnSpPr/>
                <p:nvPr/>
              </p:nvCxnSpPr>
              <p:spPr>
                <a:xfrm>
                  <a:off x="7050892" y="2597541"/>
                  <a:ext cx="89777" cy="211119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236" name="Google Shape;236;p12"/>
                <p:cNvCxnSpPr/>
                <p:nvPr/>
              </p:nvCxnSpPr>
              <p:spPr>
                <a:xfrm flipH="1">
                  <a:off x="5316534" y="2594604"/>
                  <a:ext cx="115875" cy="199142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</p:grpSp>
          <p:sp>
            <p:nvSpPr>
              <p:cNvPr id="237" name="Google Shape;237;p12"/>
              <p:cNvSpPr txBox="1"/>
              <p:nvPr/>
            </p:nvSpPr>
            <p:spPr>
              <a:xfrm>
                <a:off x="1773790" y="2218736"/>
                <a:ext cx="1399487" cy="5670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marL="214313" indent="-214313"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pt-BR" sz="1350">
                    <a:solidFill>
                      <a:schemeClr val="dk1"/>
                    </a:solidFill>
                  </a:rPr>
                  <a:t>PEP</a:t>
                </a:r>
                <a:endParaRPr sz="1050"/>
              </a:p>
              <a:p>
                <a:pPr marL="214313" indent="-214313"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pt-BR" sz="1350">
                    <a:solidFill>
                      <a:schemeClr val="dk1"/>
                    </a:solidFill>
                  </a:rPr>
                  <a:t>PrEP</a:t>
                </a:r>
                <a:endParaRPr sz="1050"/>
              </a:p>
            </p:txBody>
          </p:sp>
          <p:sp>
            <p:nvSpPr>
              <p:cNvPr id="238" name="Google Shape;238;p12"/>
              <p:cNvSpPr/>
              <p:nvPr/>
            </p:nvSpPr>
            <p:spPr>
              <a:xfrm>
                <a:off x="1593215" y="2217537"/>
                <a:ext cx="1469626" cy="1073671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noFill/>
              <a:ln w="381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</a:endParaRPr>
              </a:p>
            </p:txBody>
          </p:sp>
          <p:sp>
            <p:nvSpPr>
              <p:cNvPr id="239" name="Google Shape;239;p12"/>
              <p:cNvSpPr txBox="1"/>
              <p:nvPr/>
            </p:nvSpPr>
            <p:spPr>
              <a:xfrm>
                <a:off x="3565081" y="1715120"/>
                <a:ext cx="2499529" cy="15390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marL="214313" indent="-214313"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pt-BR" sz="1350" dirty="0">
                    <a:solidFill>
                      <a:schemeClr val="dk1"/>
                    </a:solidFill>
                  </a:rPr>
                  <a:t>Testagem Regular</a:t>
                </a:r>
                <a:endParaRPr sz="1050" dirty="0"/>
              </a:p>
              <a:p>
                <a:pPr marL="214313" indent="-214313"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pt-BR" sz="1350" dirty="0" err="1">
                    <a:solidFill>
                      <a:schemeClr val="dk1"/>
                    </a:solidFill>
                  </a:rPr>
                  <a:t>Parceirxs</a:t>
                </a:r>
                <a:r>
                  <a:rPr lang="pt-BR" sz="1350" dirty="0">
                    <a:solidFill>
                      <a:schemeClr val="dk1"/>
                    </a:solidFill>
                  </a:rPr>
                  <a:t> de PVHIV</a:t>
                </a:r>
                <a:endParaRPr sz="1050" dirty="0"/>
              </a:p>
              <a:p>
                <a:pPr marL="214313" indent="-214313"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pt-BR" sz="1350" dirty="0">
                    <a:solidFill>
                      <a:schemeClr val="dk1"/>
                    </a:solidFill>
                  </a:rPr>
                  <a:t>Oferta em rotinas:</a:t>
                </a:r>
                <a:endParaRPr sz="1050" dirty="0"/>
              </a:p>
              <a:p>
                <a:r>
                  <a:rPr lang="pt-BR" sz="1350" dirty="0">
                    <a:solidFill>
                      <a:schemeClr val="dk1"/>
                    </a:solidFill>
                  </a:rPr>
                  <a:t>Trans. Vertical, IST, TB, e outras.</a:t>
                </a:r>
                <a:endParaRPr sz="1050" dirty="0"/>
              </a:p>
              <a:p>
                <a:pPr marL="214313" indent="-128588">
                  <a:buClr>
                    <a:schemeClr val="dk1"/>
                  </a:buClr>
                  <a:buSzPts val="1800"/>
                </a:pPr>
                <a:endParaRPr sz="1350" dirty="0">
                  <a:solidFill>
                    <a:schemeClr val="dk1"/>
                  </a:solidFill>
                </a:endParaRPr>
              </a:p>
            </p:txBody>
          </p:sp>
        </p:grpSp>
      </p:grpSp>
      <p:pic>
        <p:nvPicPr>
          <p:cNvPr id="240" name="Google Shape;240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38838" y="817287"/>
            <a:ext cx="1357663" cy="177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 txBox="1"/>
          <p:nvPr/>
        </p:nvSpPr>
        <p:spPr>
          <a:xfrm>
            <a:off x="1014842" y="4346668"/>
            <a:ext cx="3806670" cy="6232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pt-BR" sz="1800" b="1" dirty="0">
                <a:solidFill>
                  <a:schemeClr val="lt1"/>
                </a:solidFill>
              </a:rPr>
              <a:t>CAMPANHA ANUAL DE TESTAGEM DO HIV E SÍFILIS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"/>
          <p:cNvSpPr txBox="1">
            <a:spLocks noGrp="1"/>
          </p:cNvSpPr>
          <p:nvPr>
            <p:ph type="title"/>
          </p:nvPr>
        </p:nvSpPr>
        <p:spPr>
          <a:xfrm>
            <a:off x="1030581" y="490215"/>
            <a:ext cx="532554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90000"/>
              </a:lnSpc>
              <a:buSzPts val="2800"/>
            </a:pPr>
            <a:r>
              <a:rPr lang="pt-BR" sz="2000" b="1" dirty="0"/>
              <a:t>Taxa de detecção de HIV </a:t>
            </a:r>
            <a:br>
              <a:rPr lang="pt-BR" sz="2000" b="1" dirty="0"/>
            </a:br>
            <a:r>
              <a:rPr lang="pt-BR" sz="1800" dirty="0"/>
              <a:t>em indivíduo com 13 anos de idade ou mais por 100 mil hab. segundo GVE de residência – ano diagnóstico 2022</a:t>
            </a:r>
            <a:endParaRPr sz="2000" dirty="0"/>
          </a:p>
        </p:txBody>
      </p:sp>
      <p:pic>
        <p:nvPicPr>
          <p:cNvPr id="247" name="Google Shape;247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6655"/>
          <a:stretch/>
        </p:blipFill>
        <p:spPr>
          <a:xfrm>
            <a:off x="583287" y="1527805"/>
            <a:ext cx="7001540" cy="398229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>
            <a:spLocks noGrp="1"/>
          </p:cNvSpPr>
          <p:nvPr>
            <p:ph type="body" idx="2"/>
          </p:nvPr>
        </p:nvSpPr>
        <p:spPr>
          <a:xfrm>
            <a:off x="6356130" y="182724"/>
            <a:ext cx="2600368" cy="2497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SzPct val="100000"/>
              <a:buNone/>
            </a:pPr>
            <a:r>
              <a:rPr lang="pt-BR" sz="1800" dirty="0"/>
              <a:t>Comparando 2019 com 2022 a taxa de detecção </a:t>
            </a:r>
            <a:r>
              <a:rPr lang="pt-BR" sz="1800" b="1" dirty="0">
                <a:solidFill>
                  <a:srgbClr val="FF0000"/>
                </a:solidFill>
              </a:rPr>
              <a:t>AUMENTOU</a:t>
            </a:r>
            <a:r>
              <a:rPr lang="pt-BR" sz="1800" b="1" dirty="0"/>
              <a:t> </a:t>
            </a:r>
            <a:r>
              <a:rPr lang="pt-BR" sz="1800" dirty="0"/>
              <a:t>nos GVE de :</a:t>
            </a:r>
            <a:endParaRPr dirty="0"/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SzPct val="100000"/>
            </a:pPr>
            <a:r>
              <a:rPr lang="pt-BR" sz="1800" dirty="0"/>
              <a:t>BARRETOS</a:t>
            </a:r>
            <a:endParaRPr dirty="0"/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SzPct val="100000"/>
            </a:pPr>
            <a:r>
              <a:rPr lang="pt-BR" sz="1800" dirty="0"/>
              <a:t>BAURU</a:t>
            </a:r>
            <a:endParaRPr dirty="0"/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SzPct val="100000"/>
            </a:pPr>
            <a:r>
              <a:rPr lang="pt-BR" sz="1800" dirty="0"/>
              <a:t>CARAGUATATUBA</a:t>
            </a:r>
            <a:endParaRPr dirty="0"/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SzPct val="100000"/>
            </a:pPr>
            <a:r>
              <a:rPr lang="pt-BR" sz="1800" dirty="0"/>
              <a:t>PRESIDENTE PRUDENTE</a:t>
            </a:r>
            <a:endParaRPr dirty="0"/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SzPct val="100000"/>
            </a:pPr>
            <a:r>
              <a:rPr lang="pt-BR" sz="1800" dirty="0"/>
              <a:t>REGISTRO</a:t>
            </a:r>
            <a:endParaRPr dirty="0"/>
          </a:p>
        </p:txBody>
      </p:sp>
      <p:pic>
        <p:nvPicPr>
          <p:cNvPr id="249" name="Google Shape;249;p13"/>
          <p:cNvPicPr preferRelativeResize="0"/>
          <p:nvPr/>
        </p:nvPicPr>
        <p:blipFill rotWithShape="1">
          <a:blip r:embed="rId3">
            <a:alphaModFix/>
          </a:blip>
          <a:srcRect l="90051" t="2314" b="82202"/>
          <a:stretch/>
        </p:blipFill>
        <p:spPr>
          <a:xfrm>
            <a:off x="733413" y="4106103"/>
            <a:ext cx="2029387" cy="16088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ta: Curva para a Direita 1">
            <a:extLst>
              <a:ext uri="{FF2B5EF4-FFF2-40B4-BE49-F238E27FC236}">
                <a16:creationId xmlns:a16="http://schemas.microsoft.com/office/drawing/2014/main" xmlns="" id="{0B5DDA5C-8EBF-7099-DE21-4426989494BC}"/>
              </a:ext>
            </a:extLst>
          </p:cNvPr>
          <p:cNvSpPr/>
          <p:nvPr/>
        </p:nvSpPr>
        <p:spPr>
          <a:xfrm>
            <a:off x="374799" y="3880781"/>
            <a:ext cx="731520" cy="998345"/>
          </a:xfrm>
          <a:prstGeom prst="curvedRightArrow">
            <a:avLst>
              <a:gd name="adj1" fmla="val 9834"/>
              <a:gd name="adj2" fmla="val 27433"/>
              <a:gd name="adj3" fmla="val 25000"/>
            </a:avLst>
          </a:prstGeom>
          <a:solidFill>
            <a:srgbClr val="FFC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C000"/>
              </a:solidFill>
            </a:endParaRPr>
          </a:p>
        </p:txBody>
      </p:sp>
      <p:sp>
        <p:nvSpPr>
          <p:cNvPr id="250" name="Google Shape;250;p13"/>
          <p:cNvSpPr txBox="1"/>
          <p:nvPr/>
        </p:nvSpPr>
        <p:spPr>
          <a:xfrm>
            <a:off x="897830" y="3742297"/>
            <a:ext cx="1058684" cy="276969"/>
          </a:xfrm>
          <a:prstGeom prst="rect">
            <a:avLst/>
          </a:prstGeom>
          <a:solidFill>
            <a:srgbClr val="FFC000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1350" dirty="0">
                <a:solidFill>
                  <a:schemeClr val="dk1"/>
                </a:solidFill>
              </a:rPr>
              <a:t>ESP= 18,5</a:t>
            </a:r>
            <a:endParaRPr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975DB4C-863D-E52D-F67B-384C8AF2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/>
              <a:t>1º TESTE DE HIV NA VIDA NA CAMPANHA DE 2023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CDC500E-66F5-8FFB-B8E9-2B87D59A6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673363"/>
            <a:ext cx="4038600" cy="2828396"/>
          </a:xfrm>
        </p:spPr>
        <p:txBody>
          <a:bodyPr/>
          <a:lstStyle/>
          <a:p>
            <a:pPr marL="80455" indent="0">
              <a:buNone/>
            </a:pPr>
            <a:r>
              <a:rPr lang="pt-BR" dirty="0">
                <a:highlight>
                  <a:srgbClr val="C0C0C0"/>
                </a:highlight>
              </a:rPr>
              <a:t>GERAL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E2BBF3E-CD78-44DA-1FC0-D11580E98DA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80455" indent="0">
              <a:buNone/>
            </a:pPr>
            <a:r>
              <a:rPr lang="pt-BR" dirty="0">
                <a:highlight>
                  <a:srgbClr val="FFFF00"/>
                </a:highlight>
              </a:rPr>
              <a:t>Mulheres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80455" indent="0">
              <a:buNone/>
            </a:pPr>
            <a:r>
              <a:rPr lang="pt-BR" dirty="0">
                <a:highlight>
                  <a:srgbClr val="FFFF00"/>
                </a:highlight>
              </a:rPr>
              <a:t>Homens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B8B3D5E-2974-C97F-9F4F-2336C12D1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52" y="2228974"/>
            <a:ext cx="3924848" cy="217200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F070E5EC-0D2B-BB03-1841-9F36F5023D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34" t="17202" r="3037"/>
          <a:stretch/>
        </p:blipFill>
        <p:spPr>
          <a:xfrm>
            <a:off x="4790364" y="1673363"/>
            <a:ext cx="3330054" cy="156115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CA2C8711-FA78-3424-6D91-EBE95C9350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07" t="17202" r="3657"/>
          <a:stretch/>
        </p:blipFill>
        <p:spPr>
          <a:xfrm>
            <a:off x="4790364" y="3719269"/>
            <a:ext cx="3330054" cy="15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9830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6778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3105</TotalTime>
  <Words>1691</Words>
  <Application>Microsoft Office PowerPoint</Application>
  <PresentationFormat>Apresentação na tela (16:10)</PresentationFormat>
  <Paragraphs>409</Paragraphs>
  <Slides>61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slides</vt:lpstr>
      </vt:variant>
      <vt:variant>
        <vt:i4>61</vt:i4>
      </vt:variant>
    </vt:vector>
  </HeadingPairs>
  <TitlesOfParts>
    <vt:vector size="65" baseType="lpstr">
      <vt:lpstr>1_Tema do Office</vt:lpstr>
      <vt:lpstr>Tema do Office</vt:lpstr>
      <vt:lpstr>2_Tema do Office</vt:lpstr>
      <vt:lpstr>Office Theme</vt:lpstr>
      <vt:lpstr>Apresentação do PowerPoint</vt:lpstr>
      <vt:lpstr>    17ª Campanha Anual de Testagem do HIV e da Sífilis   Fique Sabendo 2023  </vt:lpstr>
      <vt:lpstr>Apresentação do PowerPoint</vt:lpstr>
      <vt:lpstr>Apresentação do PowerPoint</vt:lpstr>
      <vt:lpstr>Apresentação do PowerPoint</vt:lpstr>
      <vt:lpstr>Apresentação do PowerPoint</vt:lpstr>
      <vt:lpstr>Diagnóstico do HIV no contínuo do cuidado e  na Prevenção Combinada </vt:lpstr>
      <vt:lpstr>Taxa de detecção de HIV  em indivíduo com 13 anos de idade ou mais por 100 mil hab. segundo GVE de residência – ano diagnóstico 2022</vt:lpstr>
      <vt:lpstr>1º TESTE DE HIV NA VIDA NA CAMPANHA DE 2023</vt:lpstr>
      <vt:lpstr>PARCERIA   DESDE 2008</vt:lpstr>
      <vt:lpstr>Unidades da SAP na Campanha Fique Sabendo 2023  (% de unidades participantes segundo GVE)</vt:lpstr>
      <vt:lpstr>Apresentação do PowerPoint</vt:lpstr>
      <vt:lpstr>Apresentação do PowerPoint</vt:lpstr>
      <vt:lpstr>Atenção Básica na Campanha  (%  a rede de AB participando da campanha)</vt:lpstr>
      <vt:lpstr>Metas da Campanha – HIV</vt:lpstr>
      <vt:lpstr>Metas da Campanha – Sífilis</vt:lpstr>
      <vt:lpstr>O município vai participar  do Fique Sabendo 2024?</vt:lpstr>
      <vt:lpstr>PREPARATIVOS PARA A 17ª CAMPANHA</vt:lpstr>
      <vt:lpstr>PREPARATIVOS PARA A 16ª CAMPANHA</vt:lpstr>
      <vt:lpstr>PREPARATIVOS PARA A  16ª CAMPANHA</vt:lpstr>
      <vt:lpstr>PREPARATIVOS PARA A 16ª CAMPANHA</vt:lpstr>
      <vt:lpstr>Apresentação do PowerPoint</vt:lpstr>
      <vt:lpstr>Preparação</vt:lpstr>
      <vt:lpstr>Apresentação do PowerPoint</vt:lpstr>
      <vt:lpstr>Apresentação do PowerPoint</vt:lpstr>
      <vt:lpstr>Apresentação do PowerPoint</vt:lpstr>
      <vt:lpstr>Apresentação do PowerPoint</vt:lpstr>
      <vt:lpstr>Preparação</vt:lpstr>
      <vt:lpstr>Preparação – CAPACITAÇÕES para: </vt:lpstr>
      <vt:lpstr>Apresentação do PowerPoint</vt:lpstr>
      <vt:lpstr>OBRIGADA!</vt:lpstr>
      <vt:lpstr>QUAIS OS TESTES RÁPIDOS DISPONÍVEIS?</vt:lpstr>
      <vt:lpstr>17ª CAMPANHA ESTADUAL FIQUE SABENDO</vt:lpstr>
      <vt:lpstr>QUANDO SOLICITAR OS KITS?</vt:lpstr>
      <vt:lpstr>KIT TR ASSURE TECH - </vt:lpstr>
      <vt:lpstr>KIT TR HIV BIOMANGUINHOS</vt:lpstr>
      <vt:lpstr>QUAL FLUXOGRAMA HIV VOU UTILIZAR?</vt:lpstr>
      <vt:lpstr>QUAL FLUXOGRAMA HIV VOU UTILIZAR?</vt:lpstr>
      <vt:lpstr>IMPORTANTE</vt:lpstr>
      <vt:lpstr>FLUXOGRAMA 1</vt:lpstr>
      <vt:lpstr>A MINHA REALIDADE NÃO É ESSA!</vt:lpstr>
      <vt:lpstr>Apresentação do PowerPoint</vt:lpstr>
      <vt:lpstr>AUTOTESTE DE HIV</vt:lpstr>
      <vt:lpstr>KIT TR SIFIFLIS - ORBITAE</vt:lpstr>
      <vt:lpstr>FLUXOGRAMA DE SÍFILIS</vt:lpstr>
      <vt:lpstr>FORMULÁRIOS IMPORTANTES</vt:lpstr>
      <vt:lpstr>FOLHA DE TRABALHO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POSSO COLETAR SANGUE E ENVIAR AO LABORATÓRIO DE REFERÊNCIA PARA EXAMES DE HIV E SÍFILIS????</vt:lpstr>
      <vt:lpstr>Apresentação do PowerPoint</vt:lpstr>
      <vt:lpstr>SISLOGLAB</vt:lpstr>
      <vt:lpstr>O QUE FAZER QUANDO IDENTIFICAR  NÃO CONFORMIDADE</vt:lpstr>
      <vt:lpstr>O QUE FAZER QUANDO IDENTIFICAR  NÃO CONFORMIDADE</vt:lpstr>
      <vt:lpstr>O QUE FAZER QUANDO IDENTIFICAR  NÃO CONFORMIDADE</vt:lpstr>
      <vt:lpstr>O QUE FAZER QUANDO IDENTIFICAR  NÃO CONFORMIDADE</vt:lpstr>
      <vt:lpstr>DÚVIDAS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Karina Wolffenbüttel</dc:creator>
  <cp:lastModifiedBy>Karina Wolffenbüttel</cp:lastModifiedBy>
  <cp:revision>14</cp:revision>
  <dcterms:created xsi:type="dcterms:W3CDTF">2022-08-17T17:04:54Z</dcterms:created>
  <dcterms:modified xsi:type="dcterms:W3CDTF">2024-09-10T21:41:11Z</dcterms:modified>
</cp:coreProperties>
</file>