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</p:sldMasterIdLst>
  <p:notesMasterIdLst>
    <p:notesMasterId r:id="rId49"/>
  </p:notesMasterIdLst>
  <p:sldIdLst>
    <p:sldId id="291" r:id="rId2"/>
    <p:sldId id="289" r:id="rId3"/>
    <p:sldId id="321" r:id="rId4"/>
    <p:sldId id="322" r:id="rId5"/>
    <p:sldId id="323" r:id="rId6"/>
    <p:sldId id="290" r:id="rId7"/>
    <p:sldId id="315" r:id="rId8"/>
    <p:sldId id="316" r:id="rId9"/>
    <p:sldId id="292" r:id="rId10"/>
    <p:sldId id="293" r:id="rId11"/>
    <p:sldId id="294" r:id="rId12"/>
    <p:sldId id="295" r:id="rId13"/>
    <p:sldId id="296" r:id="rId14"/>
    <p:sldId id="297" r:id="rId15"/>
    <p:sldId id="318" r:id="rId16"/>
    <p:sldId id="319" r:id="rId17"/>
    <p:sldId id="313" r:id="rId18"/>
    <p:sldId id="299" r:id="rId19"/>
    <p:sldId id="300" r:id="rId20"/>
    <p:sldId id="307" r:id="rId21"/>
    <p:sldId id="308" r:id="rId22"/>
    <p:sldId id="309" r:id="rId23"/>
    <p:sldId id="310" r:id="rId24"/>
    <p:sldId id="312" r:id="rId25"/>
    <p:sldId id="320" r:id="rId26"/>
    <p:sldId id="324" r:id="rId27"/>
    <p:sldId id="611" r:id="rId28"/>
    <p:sldId id="3323" r:id="rId29"/>
    <p:sldId id="326" r:id="rId30"/>
    <p:sldId id="3315" r:id="rId31"/>
    <p:sldId id="3316" r:id="rId32"/>
    <p:sldId id="440" r:id="rId33"/>
    <p:sldId id="3317" r:id="rId34"/>
    <p:sldId id="3318" r:id="rId35"/>
    <p:sldId id="3319" r:id="rId36"/>
    <p:sldId id="3320" r:id="rId37"/>
    <p:sldId id="3321" r:id="rId38"/>
    <p:sldId id="3322" r:id="rId39"/>
    <p:sldId id="327" r:id="rId40"/>
    <p:sldId id="439" r:id="rId41"/>
    <p:sldId id="443" r:id="rId42"/>
    <p:sldId id="441" r:id="rId43"/>
    <p:sldId id="328" r:id="rId44"/>
    <p:sldId id="415" r:id="rId45"/>
    <p:sldId id="425" r:id="rId46"/>
    <p:sldId id="329" r:id="rId47"/>
    <p:sldId id="314" r:id="rId48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jgixN1yVepoyEQc7dHADdd7ZCR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206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5F42A9-D617-4530-B26E-F8143BA24CC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D132630-0F01-4DB1-B484-3F0DA17D6B1C}">
      <dgm:prSet/>
      <dgm:spPr/>
      <dgm:t>
        <a:bodyPr/>
        <a:lstStyle/>
        <a:p>
          <a:r>
            <a:rPr lang="pt-BR" b="1"/>
            <a:t>Armazenados a uma temperatura de </a:t>
          </a:r>
          <a:r>
            <a:rPr lang="pt-BR" b="1" u="sng"/>
            <a:t>2 a 30°c </a:t>
          </a:r>
          <a:r>
            <a:rPr lang="pt-BR" b="1"/>
            <a:t>- que pode ser:</a:t>
          </a:r>
          <a:endParaRPr lang="en-US"/>
        </a:p>
      </dgm:t>
    </dgm:pt>
    <dgm:pt modelId="{D659D5E4-3400-4823-A5BA-502EF2D3B96A}" type="parTrans" cxnId="{97028695-4D68-4DF4-8656-B26C0C741B59}">
      <dgm:prSet/>
      <dgm:spPr/>
      <dgm:t>
        <a:bodyPr/>
        <a:lstStyle/>
        <a:p>
          <a:endParaRPr lang="en-US"/>
        </a:p>
      </dgm:t>
    </dgm:pt>
    <dgm:pt modelId="{8A134D4E-0744-44D4-A8F6-A19DF0F1A8D5}" type="sibTrans" cxnId="{97028695-4D68-4DF4-8656-B26C0C741B59}">
      <dgm:prSet/>
      <dgm:spPr/>
      <dgm:t>
        <a:bodyPr/>
        <a:lstStyle/>
        <a:p>
          <a:endParaRPr lang="en-US"/>
        </a:p>
      </dgm:t>
    </dgm:pt>
    <dgm:pt modelId="{01986937-2ED5-409D-8A92-787C6285A4C8}">
      <dgm:prSet/>
      <dgm:spPr/>
      <dgm:t>
        <a:bodyPr/>
        <a:lstStyle/>
        <a:p>
          <a:r>
            <a:rPr lang="pt-BR" b="1"/>
            <a:t>Sala/isopor/bolsas térmicas.</a:t>
          </a:r>
          <a:endParaRPr lang="en-US"/>
        </a:p>
      </dgm:t>
    </dgm:pt>
    <dgm:pt modelId="{77CAFEFE-7795-4492-B2E4-F1019D6CB1BD}" type="parTrans" cxnId="{9380A087-E22A-41FF-8AB7-CA2EAA51EB51}">
      <dgm:prSet/>
      <dgm:spPr/>
      <dgm:t>
        <a:bodyPr/>
        <a:lstStyle/>
        <a:p>
          <a:endParaRPr lang="en-US"/>
        </a:p>
      </dgm:t>
    </dgm:pt>
    <dgm:pt modelId="{6F9E0C21-C3AD-49BC-983D-D11C92F770AD}" type="sibTrans" cxnId="{9380A087-E22A-41FF-8AB7-CA2EAA51EB51}">
      <dgm:prSet/>
      <dgm:spPr/>
      <dgm:t>
        <a:bodyPr/>
        <a:lstStyle/>
        <a:p>
          <a:endParaRPr lang="en-US"/>
        </a:p>
      </dgm:t>
    </dgm:pt>
    <dgm:pt modelId="{6F79F62D-10FA-488B-A274-224E60C6B063}">
      <dgm:prSet/>
      <dgm:spPr/>
      <dgm:t>
        <a:bodyPr/>
        <a:lstStyle/>
        <a:p>
          <a:r>
            <a:rPr lang="pt-BR" b="1"/>
            <a:t>Nunca congelar os testes.</a:t>
          </a:r>
          <a:endParaRPr lang="en-US"/>
        </a:p>
      </dgm:t>
    </dgm:pt>
    <dgm:pt modelId="{C1574F80-E6B0-49F4-9B4F-15EC6E473109}" type="parTrans" cxnId="{FC478D5E-83F2-40F5-8F00-059D56C202FC}">
      <dgm:prSet/>
      <dgm:spPr/>
      <dgm:t>
        <a:bodyPr/>
        <a:lstStyle/>
        <a:p>
          <a:endParaRPr lang="en-US"/>
        </a:p>
      </dgm:t>
    </dgm:pt>
    <dgm:pt modelId="{695C284F-F796-4C56-AF09-49DFA8DFB854}" type="sibTrans" cxnId="{FC478D5E-83F2-40F5-8F00-059D56C202FC}">
      <dgm:prSet/>
      <dgm:spPr/>
      <dgm:t>
        <a:bodyPr/>
        <a:lstStyle/>
        <a:p>
          <a:endParaRPr lang="en-US"/>
        </a:p>
      </dgm:t>
    </dgm:pt>
    <dgm:pt modelId="{2ECF3DD2-2E8F-49A6-B8AF-7D612116A01E}" type="pres">
      <dgm:prSet presAssocID="{D65F42A9-D617-4530-B26E-F8143BA24CC4}" presName="Name0" presStyleCnt="0">
        <dgm:presLayoutVars>
          <dgm:dir/>
          <dgm:animLvl val="lvl"/>
          <dgm:resizeHandles val="exact"/>
        </dgm:presLayoutVars>
      </dgm:prSet>
      <dgm:spPr/>
    </dgm:pt>
    <dgm:pt modelId="{C399DE39-AEE8-48F3-953B-09C4B61745B1}" type="pres">
      <dgm:prSet presAssocID="{6F79F62D-10FA-488B-A274-224E60C6B063}" presName="boxAndChildren" presStyleCnt="0"/>
      <dgm:spPr/>
    </dgm:pt>
    <dgm:pt modelId="{07EBD1D4-658C-4ECE-8323-9F9DBF1D686F}" type="pres">
      <dgm:prSet presAssocID="{6F79F62D-10FA-488B-A274-224E60C6B063}" presName="parentTextBox" presStyleLbl="node1" presStyleIdx="0" presStyleCnt="2"/>
      <dgm:spPr/>
    </dgm:pt>
    <dgm:pt modelId="{375B953B-9864-4495-B5E2-0E120BAB54D7}" type="pres">
      <dgm:prSet presAssocID="{8A134D4E-0744-44D4-A8F6-A19DF0F1A8D5}" presName="sp" presStyleCnt="0"/>
      <dgm:spPr/>
    </dgm:pt>
    <dgm:pt modelId="{9596E7BB-9AB1-43B7-8AAA-E7FAB4C94399}" type="pres">
      <dgm:prSet presAssocID="{0D132630-0F01-4DB1-B484-3F0DA17D6B1C}" presName="arrowAndChildren" presStyleCnt="0"/>
      <dgm:spPr/>
    </dgm:pt>
    <dgm:pt modelId="{749A7805-BB60-45F4-9AE9-06EE6A35C5E5}" type="pres">
      <dgm:prSet presAssocID="{0D132630-0F01-4DB1-B484-3F0DA17D6B1C}" presName="parentTextArrow" presStyleLbl="node1" presStyleIdx="0" presStyleCnt="2"/>
      <dgm:spPr/>
    </dgm:pt>
    <dgm:pt modelId="{DEAFA21F-2241-4026-A3F3-4E6D69BE9A56}" type="pres">
      <dgm:prSet presAssocID="{0D132630-0F01-4DB1-B484-3F0DA17D6B1C}" presName="arrow" presStyleLbl="node1" presStyleIdx="1" presStyleCnt="2"/>
      <dgm:spPr/>
    </dgm:pt>
    <dgm:pt modelId="{7D7B3E51-311F-4E48-9C64-5AA4C01DA459}" type="pres">
      <dgm:prSet presAssocID="{0D132630-0F01-4DB1-B484-3F0DA17D6B1C}" presName="descendantArrow" presStyleCnt="0"/>
      <dgm:spPr/>
    </dgm:pt>
    <dgm:pt modelId="{8B8F025A-AC2A-41A7-92D5-EBDC36569A1B}" type="pres">
      <dgm:prSet presAssocID="{01986937-2ED5-409D-8A92-787C6285A4C8}" presName="childTextArrow" presStyleLbl="fgAccFollowNode1" presStyleIdx="0" presStyleCnt="1">
        <dgm:presLayoutVars>
          <dgm:bulletEnabled val="1"/>
        </dgm:presLayoutVars>
      </dgm:prSet>
      <dgm:spPr/>
    </dgm:pt>
  </dgm:ptLst>
  <dgm:cxnLst>
    <dgm:cxn modelId="{8451790B-6C83-430F-B7B6-D5B1E3332714}" type="presOf" srcId="{01986937-2ED5-409D-8A92-787C6285A4C8}" destId="{8B8F025A-AC2A-41A7-92D5-EBDC36569A1B}" srcOrd="0" destOrd="0" presId="urn:microsoft.com/office/officeart/2005/8/layout/process4"/>
    <dgm:cxn modelId="{F8175832-4B28-453B-9835-BA2507EDAA1C}" type="presOf" srcId="{D65F42A9-D617-4530-B26E-F8143BA24CC4}" destId="{2ECF3DD2-2E8F-49A6-B8AF-7D612116A01E}" srcOrd="0" destOrd="0" presId="urn:microsoft.com/office/officeart/2005/8/layout/process4"/>
    <dgm:cxn modelId="{A27DF53C-26C1-4BDF-A57E-85B56E620D29}" type="presOf" srcId="{0D132630-0F01-4DB1-B484-3F0DA17D6B1C}" destId="{DEAFA21F-2241-4026-A3F3-4E6D69BE9A56}" srcOrd="1" destOrd="0" presId="urn:microsoft.com/office/officeart/2005/8/layout/process4"/>
    <dgm:cxn modelId="{FC478D5E-83F2-40F5-8F00-059D56C202FC}" srcId="{D65F42A9-D617-4530-B26E-F8143BA24CC4}" destId="{6F79F62D-10FA-488B-A274-224E60C6B063}" srcOrd="1" destOrd="0" parTransId="{C1574F80-E6B0-49F4-9B4F-15EC6E473109}" sibTransId="{695C284F-F796-4C56-AF09-49DFA8DFB854}"/>
    <dgm:cxn modelId="{CDAE0655-D016-4EC6-A47E-3A773737FFC8}" type="presOf" srcId="{0D132630-0F01-4DB1-B484-3F0DA17D6B1C}" destId="{749A7805-BB60-45F4-9AE9-06EE6A35C5E5}" srcOrd="0" destOrd="0" presId="urn:microsoft.com/office/officeart/2005/8/layout/process4"/>
    <dgm:cxn modelId="{9380A087-E22A-41FF-8AB7-CA2EAA51EB51}" srcId="{0D132630-0F01-4DB1-B484-3F0DA17D6B1C}" destId="{01986937-2ED5-409D-8A92-787C6285A4C8}" srcOrd="0" destOrd="0" parTransId="{77CAFEFE-7795-4492-B2E4-F1019D6CB1BD}" sibTransId="{6F9E0C21-C3AD-49BC-983D-D11C92F770AD}"/>
    <dgm:cxn modelId="{97028695-4D68-4DF4-8656-B26C0C741B59}" srcId="{D65F42A9-D617-4530-B26E-F8143BA24CC4}" destId="{0D132630-0F01-4DB1-B484-3F0DA17D6B1C}" srcOrd="0" destOrd="0" parTransId="{D659D5E4-3400-4823-A5BA-502EF2D3B96A}" sibTransId="{8A134D4E-0744-44D4-A8F6-A19DF0F1A8D5}"/>
    <dgm:cxn modelId="{361722A6-AF38-48E8-86F0-DED634D13794}" type="presOf" srcId="{6F79F62D-10FA-488B-A274-224E60C6B063}" destId="{07EBD1D4-658C-4ECE-8323-9F9DBF1D686F}" srcOrd="0" destOrd="0" presId="urn:microsoft.com/office/officeart/2005/8/layout/process4"/>
    <dgm:cxn modelId="{08BFA805-C4E3-4D30-80FA-41F256DF4BBA}" type="presParOf" srcId="{2ECF3DD2-2E8F-49A6-B8AF-7D612116A01E}" destId="{C399DE39-AEE8-48F3-953B-09C4B61745B1}" srcOrd="0" destOrd="0" presId="urn:microsoft.com/office/officeart/2005/8/layout/process4"/>
    <dgm:cxn modelId="{37A78EE8-5B09-439B-AB9C-D4550C03AAAE}" type="presParOf" srcId="{C399DE39-AEE8-48F3-953B-09C4B61745B1}" destId="{07EBD1D4-658C-4ECE-8323-9F9DBF1D686F}" srcOrd="0" destOrd="0" presId="urn:microsoft.com/office/officeart/2005/8/layout/process4"/>
    <dgm:cxn modelId="{0988313A-8F4F-4FC4-879F-AD3DB2913A58}" type="presParOf" srcId="{2ECF3DD2-2E8F-49A6-B8AF-7D612116A01E}" destId="{375B953B-9864-4495-B5E2-0E120BAB54D7}" srcOrd="1" destOrd="0" presId="urn:microsoft.com/office/officeart/2005/8/layout/process4"/>
    <dgm:cxn modelId="{B17FDDB2-6DC7-4C18-830D-12CF60207869}" type="presParOf" srcId="{2ECF3DD2-2E8F-49A6-B8AF-7D612116A01E}" destId="{9596E7BB-9AB1-43B7-8AAA-E7FAB4C94399}" srcOrd="2" destOrd="0" presId="urn:microsoft.com/office/officeart/2005/8/layout/process4"/>
    <dgm:cxn modelId="{C4FF2BA0-67E5-430A-867F-E1F1254D7D7D}" type="presParOf" srcId="{9596E7BB-9AB1-43B7-8AAA-E7FAB4C94399}" destId="{749A7805-BB60-45F4-9AE9-06EE6A35C5E5}" srcOrd="0" destOrd="0" presId="urn:microsoft.com/office/officeart/2005/8/layout/process4"/>
    <dgm:cxn modelId="{840F2AEE-637E-4B6C-9340-8B89CBF64140}" type="presParOf" srcId="{9596E7BB-9AB1-43B7-8AAA-E7FAB4C94399}" destId="{DEAFA21F-2241-4026-A3F3-4E6D69BE9A56}" srcOrd="1" destOrd="0" presId="urn:microsoft.com/office/officeart/2005/8/layout/process4"/>
    <dgm:cxn modelId="{284C52D2-7A08-4703-A3DD-DAEA5347FD14}" type="presParOf" srcId="{9596E7BB-9AB1-43B7-8AAA-E7FAB4C94399}" destId="{7D7B3E51-311F-4E48-9C64-5AA4C01DA459}" srcOrd="2" destOrd="0" presId="urn:microsoft.com/office/officeart/2005/8/layout/process4"/>
    <dgm:cxn modelId="{5DF049A4-894B-45AF-8A5C-F35D98DF364C}" type="presParOf" srcId="{7D7B3E51-311F-4E48-9C64-5AA4C01DA459}" destId="{8B8F025A-AC2A-41A7-92D5-EBDC36569A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54981-9C35-4420-B629-8AB2C49A15C2}" type="doc">
      <dgm:prSet loTypeId="urn:microsoft.com/office/officeart/2005/8/layout/process1" loCatId="process" qsTypeId="urn:microsoft.com/office/officeart/2005/8/quickstyle/simple5" qsCatId="simple" csTypeId="urn:microsoft.com/office/officeart/2005/8/colors/colorful1#1" csCatId="colorful" phldr="1"/>
      <dgm:spPr/>
    </dgm:pt>
    <dgm:pt modelId="{B6E467D3-2E19-4B77-90AD-CBA418231E6D}">
      <dgm:prSet phldrT="[Texto]" custT="1"/>
      <dgm:spPr>
        <a:xfrm>
          <a:off x="8885" y="1334303"/>
          <a:ext cx="1231038" cy="1219824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C525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pt-BR" sz="1800" b="1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Realização do exame</a:t>
          </a:r>
        </a:p>
      </dgm:t>
    </dgm:pt>
    <dgm:pt modelId="{8773F1BA-EA7A-4D28-B597-787D5541223E}" type="parTrans" cxnId="{727B2909-46FE-4BF5-A847-2FA28CABDA17}">
      <dgm:prSet/>
      <dgm:spPr/>
      <dgm:t>
        <a:bodyPr/>
        <a:lstStyle/>
        <a:p>
          <a:endParaRPr lang="pt-BR" sz="1800" b="1">
            <a:latin typeface="Calibri" panose="020F0502020204030204" pitchFamily="34" charset="0"/>
          </a:endParaRPr>
        </a:p>
      </dgm:t>
    </dgm:pt>
    <dgm:pt modelId="{BA5F537D-544D-4B00-AC49-064805B15E1A}" type="sibTrans" cxnId="{727B2909-46FE-4BF5-A847-2FA28CABDA17}">
      <dgm:prSet custT="1"/>
      <dgm:spPr>
        <a:xfrm>
          <a:off x="1363028" y="1791567"/>
          <a:ext cx="260980" cy="305297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C525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pt-BR" sz="1800" b="1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59F43FA3-AFA0-43BF-953D-9FDB6136AB6E}">
      <dgm:prSet phldrT="[Texto]" custT="1"/>
      <dgm:spPr>
        <a:xfrm>
          <a:off x="1732339" y="1334303"/>
          <a:ext cx="1345131" cy="1219824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E6842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pt-BR" sz="1800" b="1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Revelação Diagnóstica</a:t>
          </a:r>
        </a:p>
      </dgm:t>
    </dgm:pt>
    <dgm:pt modelId="{28EA8E8C-1563-488D-BF64-C6FD4A6720E3}" type="parTrans" cxnId="{EC31784D-CA1D-4531-B9BD-C42F9A6F8610}">
      <dgm:prSet/>
      <dgm:spPr/>
      <dgm:t>
        <a:bodyPr/>
        <a:lstStyle/>
        <a:p>
          <a:endParaRPr lang="pt-BR" sz="1800" b="1">
            <a:latin typeface="Calibri" panose="020F0502020204030204" pitchFamily="34" charset="0"/>
          </a:endParaRPr>
        </a:p>
      </dgm:t>
    </dgm:pt>
    <dgm:pt modelId="{829AD5BD-8CC1-42A5-AD08-F7EA54A7F97C}" type="sibTrans" cxnId="{EC31784D-CA1D-4531-B9BD-C42F9A6F8610}">
      <dgm:prSet custT="1"/>
      <dgm:spPr>
        <a:xfrm>
          <a:off x="3200574" y="1791567"/>
          <a:ext cx="260980" cy="305297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E6842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pt-BR" sz="1800" b="1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16CDE6AF-CAD0-45F4-A34C-F59F39033C80}">
      <dgm:prSet phldrT="[Texto]" custT="1"/>
      <dgm:spPr>
        <a:xfrm>
          <a:off x="3569886" y="1334303"/>
          <a:ext cx="1316903" cy="1219824"/>
        </a:xfrm>
        <a:solidFill>
          <a:srgbClr val="2F5897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pt-BR" sz="1800" b="1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Encaminhamento ao SAE/Atenção Básica</a:t>
          </a:r>
        </a:p>
      </dgm:t>
    </dgm:pt>
    <dgm:pt modelId="{CA0C10FB-0270-4632-9ADB-567945B0FA9C}" type="parTrans" cxnId="{7A559962-C69B-4842-A223-369E6D7B2AD6}">
      <dgm:prSet/>
      <dgm:spPr/>
      <dgm:t>
        <a:bodyPr/>
        <a:lstStyle/>
        <a:p>
          <a:endParaRPr lang="pt-BR" sz="1800" b="1">
            <a:latin typeface="Calibri" panose="020F0502020204030204" pitchFamily="34" charset="0"/>
          </a:endParaRPr>
        </a:p>
      </dgm:t>
    </dgm:pt>
    <dgm:pt modelId="{263823DF-16E8-44B5-B6BD-F5A5DB692691}" type="sibTrans" cxnId="{7A559962-C69B-4842-A223-369E6D7B2AD6}">
      <dgm:prSet custT="1"/>
      <dgm:spPr>
        <a:xfrm>
          <a:off x="5009894" y="1791567"/>
          <a:ext cx="260980" cy="305297"/>
        </a:xfrm>
        <a:gradFill rotWithShape="0">
          <a:gsLst>
            <a:gs pos="0">
              <a:srgbClr val="846648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46648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46648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pt-BR" sz="1800" b="1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D5898A7A-6A5F-44B3-8995-B2EB0E0021CF}">
      <dgm:prSet custT="1"/>
      <dgm:spPr>
        <a:xfrm>
          <a:off x="5379205" y="1334303"/>
          <a:ext cx="1231038" cy="1219824"/>
        </a:xfrm>
        <a:gradFill rotWithShape="0">
          <a:gsLst>
            <a:gs pos="0">
              <a:srgbClr val="63891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63891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63891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pt-BR" sz="1800" b="1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Chegada ao SAE/Atenção básica </a:t>
          </a:r>
        </a:p>
      </dgm:t>
    </dgm:pt>
    <dgm:pt modelId="{B5FC366A-6CE6-473B-8ACA-935936FE818B}" type="parTrans" cxnId="{131FF701-EB23-447D-8F7A-AC50EB8567BD}">
      <dgm:prSet/>
      <dgm:spPr/>
      <dgm:t>
        <a:bodyPr/>
        <a:lstStyle/>
        <a:p>
          <a:endParaRPr lang="pt-BR" sz="1800" b="1">
            <a:latin typeface="Calibri" panose="020F0502020204030204" pitchFamily="34" charset="0"/>
          </a:endParaRPr>
        </a:p>
      </dgm:t>
    </dgm:pt>
    <dgm:pt modelId="{413ACB83-CD3C-44CC-8658-FBCEE33E4CFD}" type="sibTrans" cxnId="{131FF701-EB23-447D-8F7A-AC50EB8567BD}">
      <dgm:prSet custT="1"/>
      <dgm:spPr>
        <a:xfrm>
          <a:off x="6733348" y="1791567"/>
          <a:ext cx="260980" cy="305297"/>
        </a:xfrm>
        <a:gradFill rotWithShape="0">
          <a:gsLst>
            <a:gs pos="0">
              <a:srgbClr val="63891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63891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63891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pt-BR" sz="1800" b="1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F2C2B610-F038-4FCA-A956-E50E190869ED}">
      <dgm:prSet custT="1"/>
      <dgm:spPr>
        <a:xfrm>
          <a:off x="7102659" y="1334303"/>
          <a:ext cx="1231038" cy="1219824"/>
        </a:xfrm>
        <a:gradFill rotWithShape="0">
          <a:gsLst>
            <a:gs pos="0">
              <a:srgbClr val="75808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5808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5808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pt-BR" sz="1400" b="1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Matrícula e realização de exames e inicio do tratamento </a:t>
          </a:r>
        </a:p>
      </dgm:t>
    </dgm:pt>
    <dgm:pt modelId="{879371DC-664E-4713-96EC-ABB95E4B29E2}" type="parTrans" cxnId="{184D2BA9-EE03-49AA-8871-C283B6F12B62}">
      <dgm:prSet/>
      <dgm:spPr/>
      <dgm:t>
        <a:bodyPr/>
        <a:lstStyle/>
        <a:p>
          <a:endParaRPr lang="pt-BR" sz="1800" b="1">
            <a:latin typeface="Calibri" panose="020F0502020204030204" pitchFamily="34" charset="0"/>
          </a:endParaRPr>
        </a:p>
      </dgm:t>
    </dgm:pt>
    <dgm:pt modelId="{9619048D-6D14-469A-8398-27476D2F7E82}" type="sibTrans" cxnId="{184D2BA9-EE03-49AA-8871-C283B6F12B62}">
      <dgm:prSet/>
      <dgm:spPr/>
      <dgm:t>
        <a:bodyPr/>
        <a:lstStyle/>
        <a:p>
          <a:endParaRPr lang="pt-BR" sz="1800" b="1">
            <a:latin typeface="Calibri" panose="020F0502020204030204" pitchFamily="34" charset="0"/>
          </a:endParaRPr>
        </a:p>
      </dgm:t>
    </dgm:pt>
    <dgm:pt modelId="{972AA16F-3C3F-446F-B101-21462ABCE4D0}" type="pres">
      <dgm:prSet presAssocID="{3BC54981-9C35-4420-B629-8AB2C49A15C2}" presName="Name0" presStyleCnt="0">
        <dgm:presLayoutVars>
          <dgm:dir/>
          <dgm:resizeHandles val="exact"/>
        </dgm:presLayoutVars>
      </dgm:prSet>
      <dgm:spPr/>
    </dgm:pt>
    <dgm:pt modelId="{B7D4EC19-5514-47F6-BE9B-F40608F272CA}" type="pres">
      <dgm:prSet presAssocID="{B6E467D3-2E19-4B77-90AD-CBA418231E6D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21255938-DDB8-425B-868D-E0BE117FB454}" type="pres">
      <dgm:prSet presAssocID="{BA5F537D-544D-4B00-AC49-064805B15E1A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</dgm:pt>
    <dgm:pt modelId="{479B3C82-D497-415A-A10A-457F0810B38F}" type="pres">
      <dgm:prSet presAssocID="{BA5F537D-544D-4B00-AC49-064805B15E1A}" presName="connectorText" presStyleLbl="sibTrans2D1" presStyleIdx="0" presStyleCnt="4"/>
      <dgm:spPr/>
    </dgm:pt>
    <dgm:pt modelId="{BF6428F4-22FE-4B2B-B8B2-7D3370C75030}" type="pres">
      <dgm:prSet presAssocID="{59F43FA3-AFA0-43BF-953D-9FDB6136AB6E}" presName="node" presStyleLbl="node1" presStyleIdx="1" presStyleCnt="5" custScaleX="10926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B1225F47-3C1E-44A7-B7D9-D662F93CB7CA}" type="pres">
      <dgm:prSet presAssocID="{829AD5BD-8CC1-42A5-AD08-F7EA54A7F97C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</dgm:pt>
    <dgm:pt modelId="{E3DBF6B9-6996-40C0-921D-5E3F1394F637}" type="pres">
      <dgm:prSet presAssocID="{829AD5BD-8CC1-42A5-AD08-F7EA54A7F97C}" presName="connectorText" presStyleLbl="sibTrans2D1" presStyleIdx="1" presStyleCnt="4"/>
      <dgm:spPr/>
    </dgm:pt>
    <dgm:pt modelId="{28109FD4-B6EF-4727-8FAC-C0D36E121CEA}" type="pres">
      <dgm:prSet presAssocID="{16CDE6AF-CAD0-45F4-A34C-F59F39033C80}" presName="node" presStyleLbl="node1" presStyleIdx="2" presStyleCnt="5" custScaleX="10697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42727829-C92A-4446-9EA9-CC7B84355D16}" type="pres">
      <dgm:prSet presAssocID="{263823DF-16E8-44B5-B6BD-F5A5DB692691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</dgm:pt>
    <dgm:pt modelId="{A475ECB8-411F-4467-93C5-2ABEAC389CCD}" type="pres">
      <dgm:prSet presAssocID="{263823DF-16E8-44B5-B6BD-F5A5DB692691}" presName="connectorText" presStyleLbl="sibTrans2D1" presStyleIdx="2" presStyleCnt="4"/>
      <dgm:spPr/>
    </dgm:pt>
    <dgm:pt modelId="{C3E730CF-D618-4C3B-BACB-74220A6A0C77}" type="pres">
      <dgm:prSet presAssocID="{D5898A7A-6A5F-44B3-8995-B2EB0E0021CF}" presName="node" presStyleLbl="node1" presStyleIdx="3" presStyleCnt="5" custScaleX="1103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AB34273-B9AA-4F80-9930-38EEC27AF063}" type="pres">
      <dgm:prSet presAssocID="{413ACB83-CD3C-44CC-8658-FBCEE33E4CFD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</dgm:pt>
    <dgm:pt modelId="{A6397FBF-8B6D-4669-B0A9-BF64A1C3D602}" type="pres">
      <dgm:prSet presAssocID="{413ACB83-CD3C-44CC-8658-FBCEE33E4CFD}" presName="connectorText" presStyleLbl="sibTrans2D1" presStyleIdx="3" presStyleCnt="4"/>
      <dgm:spPr/>
    </dgm:pt>
    <dgm:pt modelId="{51EB0AFB-153B-4DEC-853E-129B649B4DA6}" type="pres">
      <dgm:prSet presAssocID="{F2C2B610-F038-4FCA-A956-E50E190869ED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04430201-7222-4634-986A-422AA4CC5661}" type="presOf" srcId="{BA5F537D-544D-4B00-AC49-064805B15E1A}" destId="{21255938-DDB8-425B-868D-E0BE117FB454}" srcOrd="0" destOrd="0" presId="urn:microsoft.com/office/officeart/2005/8/layout/process1"/>
    <dgm:cxn modelId="{131FF701-EB23-447D-8F7A-AC50EB8567BD}" srcId="{3BC54981-9C35-4420-B629-8AB2C49A15C2}" destId="{D5898A7A-6A5F-44B3-8995-B2EB0E0021CF}" srcOrd="3" destOrd="0" parTransId="{B5FC366A-6CE6-473B-8ACA-935936FE818B}" sibTransId="{413ACB83-CD3C-44CC-8658-FBCEE33E4CFD}"/>
    <dgm:cxn modelId="{727B2909-46FE-4BF5-A847-2FA28CABDA17}" srcId="{3BC54981-9C35-4420-B629-8AB2C49A15C2}" destId="{B6E467D3-2E19-4B77-90AD-CBA418231E6D}" srcOrd="0" destOrd="0" parTransId="{8773F1BA-EA7A-4D28-B597-787D5541223E}" sibTransId="{BA5F537D-544D-4B00-AC49-064805B15E1A}"/>
    <dgm:cxn modelId="{04AF0211-495F-4FEB-9626-EB98A58FE77B}" type="presOf" srcId="{413ACB83-CD3C-44CC-8658-FBCEE33E4CFD}" destId="{0AB34273-B9AA-4F80-9930-38EEC27AF063}" srcOrd="0" destOrd="0" presId="urn:microsoft.com/office/officeart/2005/8/layout/process1"/>
    <dgm:cxn modelId="{9C76AE1C-8323-4746-BCFC-FB8A8A5B6867}" type="presOf" srcId="{263823DF-16E8-44B5-B6BD-F5A5DB692691}" destId="{A475ECB8-411F-4467-93C5-2ABEAC389CCD}" srcOrd="1" destOrd="0" presId="urn:microsoft.com/office/officeart/2005/8/layout/process1"/>
    <dgm:cxn modelId="{64EE8724-D0FE-40EA-8DD2-01C67448D137}" type="presOf" srcId="{3BC54981-9C35-4420-B629-8AB2C49A15C2}" destId="{972AA16F-3C3F-446F-B101-21462ABCE4D0}" srcOrd="0" destOrd="0" presId="urn:microsoft.com/office/officeart/2005/8/layout/process1"/>
    <dgm:cxn modelId="{A1156D3C-A7EF-4F4C-931F-C1DABB58BD6A}" type="presOf" srcId="{59F43FA3-AFA0-43BF-953D-9FDB6136AB6E}" destId="{BF6428F4-22FE-4B2B-B8B2-7D3370C75030}" srcOrd="0" destOrd="0" presId="urn:microsoft.com/office/officeart/2005/8/layout/process1"/>
    <dgm:cxn modelId="{FDC1F861-0033-43A9-9EFD-8EB1CF5E8A7E}" type="presOf" srcId="{F2C2B610-F038-4FCA-A956-E50E190869ED}" destId="{51EB0AFB-153B-4DEC-853E-129B649B4DA6}" srcOrd="0" destOrd="0" presId="urn:microsoft.com/office/officeart/2005/8/layout/process1"/>
    <dgm:cxn modelId="{7A559962-C69B-4842-A223-369E6D7B2AD6}" srcId="{3BC54981-9C35-4420-B629-8AB2C49A15C2}" destId="{16CDE6AF-CAD0-45F4-A34C-F59F39033C80}" srcOrd="2" destOrd="0" parTransId="{CA0C10FB-0270-4632-9ADB-567945B0FA9C}" sibTransId="{263823DF-16E8-44B5-B6BD-F5A5DB692691}"/>
    <dgm:cxn modelId="{20218B66-DDD5-4519-8326-819FA6590C2B}" type="presOf" srcId="{263823DF-16E8-44B5-B6BD-F5A5DB692691}" destId="{42727829-C92A-4446-9EA9-CC7B84355D16}" srcOrd="0" destOrd="0" presId="urn:microsoft.com/office/officeart/2005/8/layout/process1"/>
    <dgm:cxn modelId="{621DF54C-0E6E-4B02-85C7-7AADBBE4E94B}" type="presOf" srcId="{BA5F537D-544D-4B00-AC49-064805B15E1A}" destId="{479B3C82-D497-415A-A10A-457F0810B38F}" srcOrd="1" destOrd="0" presId="urn:microsoft.com/office/officeart/2005/8/layout/process1"/>
    <dgm:cxn modelId="{EC31784D-CA1D-4531-B9BD-C42F9A6F8610}" srcId="{3BC54981-9C35-4420-B629-8AB2C49A15C2}" destId="{59F43FA3-AFA0-43BF-953D-9FDB6136AB6E}" srcOrd="1" destOrd="0" parTransId="{28EA8E8C-1563-488D-BF64-C6FD4A6720E3}" sibTransId="{829AD5BD-8CC1-42A5-AD08-F7EA54A7F97C}"/>
    <dgm:cxn modelId="{E7DF8452-5171-45D8-98FA-089B1BFFDF2A}" type="presOf" srcId="{829AD5BD-8CC1-42A5-AD08-F7EA54A7F97C}" destId="{E3DBF6B9-6996-40C0-921D-5E3F1394F637}" srcOrd="1" destOrd="0" presId="urn:microsoft.com/office/officeart/2005/8/layout/process1"/>
    <dgm:cxn modelId="{A56D1674-FD1A-4FDD-9AA6-8142E3DC6784}" type="presOf" srcId="{D5898A7A-6A5F-44B3-8995-B2EB0E0021CF}" destId="{C3E730CF-D618-4C3B-BACB-74220A6A0C77}" srcOrd="0" destOrd="0" presId="urn:microsoft.com/office/officeart/2005/8/layout/process1"/>
    <dgm:cxn modelId="{9331FA76-A785-4C27-8FE4-94A7210427D1}" type="presOf" srcId="{829AD5BD-8CC1-42A5-AD08-F7EA54A7F97C}" destId="{B1225F47-3C1E-44A7-B7D9-D662F93CB7CA}" srcOrd="0" destOrd="0" presId="urn:microsoft.com/office/officeart/2005/8/layout/process1"/>
    <dgm:cxn modelId="{184D2BA9-EE03-49AA-8871-C283B6F12B62}" srcId="{3BC54981-9C35-4420-B629-8AB2C49A15C2}" destId="{F2C2B610-F038-4FCA-A956-E50E190869ED}" srcOrd="4" destOrd="0" parTransId="{879371DC-664E-4713-96EC-ABB95E4B29E2}" sibTransId="{9619048D-6D14-469A-8398-27476D2F7E82}"/>
    <dgm:cxn modelId="{D9BF9EC1-DCFA-4C8E-8FF2-5E2A441296B5}" type="presOf" srcId="{413ACB83-CD3C-44CC-8658-FBCEE33E4CFD}" destId="{A6397FBF-8B6D-4669-B0A9-BF64A1C3D602}" srcOrd="1" destOrd="0" presId="urn:microsoft.com/office/officeart/2005/8/layout/process1"/>
    <dgm:cxn modelId="{7822D0C4-F319-4723-B067-7DB498ECE32A}" type="presOf" srcId="{16CDE6AF-CAD0-45F4-A34C-F59F39033C80}" destId="{28109FD4-B6EF-4727-8FAC-C0D36E121CEA}" srcOrd="0" destOrd="0" presId="urn:microsoft.com/office/officeart/2005/8/layout/process1"/>
    <dgm:cxn modelId="{8AF3D2FB-3AB9-46EA-934C-85338DFD40A1}" type="presOf" srcId="{B6E467D3-2E19-4B77-90AD-CBA418231E6D}" destId="{B7D4EC19-5514-47F6-BE9B-F40608F272CA}" srcOrd="0" destOrd="0" presId="urn:microsoft.com/office/officeart/2005/8/layout/process1"/>
    <dgm:cxn modelId="{77F64F4B-C0DE-4C12-A9BC-AB9C43141887}" type="presParOf" srcId="{972AA16F-3C3F-446F-B101-21462ABCE4D0}" destId="{B7D4EC19-5514-47F6-BE9B-F40608F272CA}" srcOrd="0" destOrd="0" presId="urn:microsoft.com/office/officeart/2005/8/layout/process1"/>
    <dgm:cxn modelId="{6BE6A86F-852C-46E5-9B70-372B9FCC0DB3}" type="presParOf" srcId="{972AA16F-3C3F-446F-B101-21462ABCE4D0}" destId="{21255938-DDB8-425B-868D-E0BE117FB454}" srcOrd="1" destOrd="0" presId="urn:microsoft.com/office/officeart/2005/8/layout/process1"/>
    <dgm:cxn modelId="{E5ABA8A0-128F-4002-BCDB-57D8BDF77CCD}" type="presParOf" srcId="{21255938-DDB8-425B-868D-E0BE117FB454}" destId="{479B3C82-D497-415A-A10A-457F0810B38F}" srcOrd="0" destOrd="0" presId="urn:microsoft.com/office/officeart/2005/8/layout/process1"/>
    <dgm:cxn modelId="{0114A05A-F5B6-4746-B239-EA09AB5CD058}" type="presParOf" srcId="{972AA16F-3C3F-446F-B101-21462ABCE4D0}" destId="{BF6428F4-22FE-4B2B-B8B2-7D3370C75030}" srcOrd="2" destOrd="0" presId="urn:microsoft.com/office/officeart/2005/8/layout/process1"/>
    <dgm:cxn modelId="{4C6DC8E0-2687-4762-8C93-736C84FE0135}" type="presParOf" srcId="{972AA16F-3C3F-446F-B101-21462ABCE4D0}" destId="{B1225F47-3C1E-44A7-B7D9-D662F93CB7CA}" srcOrd="3" destOrd="0" presId="urn:microsoft.com/office/officeart/2005/8/layout/process1"/>
    <dgm:cxn modelId="{B03C4206-70C0-43F5-B57B-422C624F7E7B}" type="presParOf" srcId="{B1225F47-3C1E-44A7-B7D9-D662F93CB7CA}" destId="{E3DBF6B9-6996-40C0-921D-5E3F1394F637}" srcOrd="0" destOrd="0" presId="urn:microsoft.com/office/officeart/2005/8/layout/process1"/>
    <dgm:cxn modelId="{37264465-928F-4F04-8B9E-1BBBC970D481}" type="presParOf" srcId="{972AA16F-3C3F-446F-B101-21462ABCE4D0}" destId="{28109FD4-B6EF-4727-8FAC-C0D36E121CEA}" srcOrd="4" destOrd="0" presId="urn:microsoft.com/office/officeart/2005/8/layout/process1"/>
    <dgm:cxn modelId="{78AE6FDB-17C2-4E19-A294-B81BEFCF21C8}" type="presParOf" srcId="{972AA16F-3C3F-446F-B101-21462ABCE4D0}" destId="{42727829-C92A-4446-9EA9-CC7B84355D16}" srcOrd="5" destOrd="0" presId="urn:microsoft.com/office/officeart/2005/8/layout/process1"/>
    <dgm:cxn modelId="{FA33F496-6525-4CA1-B880-B1C4CC2893BD}" type="presParOf" srcId="{42727829-C92A-4446-9EA9-CC7B84355D16}" destId="{A475ECB8-411F-4467-93C5-2ABEAC389CCD}" srcOrd="0" destOrd="0" presId="urn:microsoft.com/office/officeart/2005/8/layout/process1"/>
    <dgm:cxn modelId="{F171DA62-EE7E-47A2-B89B-A0CC73895B42}" type="presParOf" srcId="{972AA16F-3C3F-446F-B101-21462ABCE4D0}" destId="{C3E730CF-D618-4C3B-BACB-74220A6A0C77}" srcOrd="6" destOrd="0" presId="urn:microsoft.com/office/officeart/2005/8/layout/process1"/>
    <dgm:cxn modelId="{37C8D047-4354-4E3D-A79D-B6D48305EC07}" type="presParOf" srcId="{972AA16F-3C3F-446F-B101-21462ABCE4D0}" destId="{0AB34273-B9AA-4F80-9930-38EEC27AF063}" srcOrd="7" destOrd="0" presId="urn:microsoft.com/office/officeart/2005/8/layout/process1"/>
    <dgm:cxn modelId="{25BE07FF-497F-49CF-89F4-CC02C99F878E}" type="presParOf" srcId="{0AB34273-B9AA-4F80-9930-38EEC27AF063}" destId="{A6397FBF-8B6D-4669-B0A9-BF64A1C3D602}" srcOrd="0" destOrd="0" presId="urn:microsoft.com/office/officeart/2005/8/layout/process1"/>
    <dgm:cxn modelId="{3DC7CC3F-9F5C-4690-ABAE-153E7E595B0E}" type="presParOf" srcId="{972AA16F-3C3F-446F-B101-21462ABCE4D0}" destId="{51EB0AFB-153B-4DEC-853E-129B649B4DA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BD1D4-658C-4ECE-8323-9F9DBF1D686F}">
      <dsp:nvSpPr>
        <dsp:cNvPr id="0" name=""/>
        <dsp:cNvSpPr/>
      </dsp:nvSpPr>
      <dsp:spPr>
        <a:xfrm>
          <a:off x="0" y="2276382"/>
          <a:ext cx="4038600" cy="14935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Nunca congelar os testes.</a:t>
          </a:r>
          <a:endParaRPr lang="en-US" sz="1900" kern="1200"/>
        </a:p>
      </dsp:txBody>
      <dsp:txXfrm>
        <a:off x="0" y="2276382"/>
        <a:ext cx="4038600" cy="1493553"/>
      </dsp:txXfrm>
    </dsp:sp>
    <dsp:sp modelId="{DEAFA21F-2241-4026-A3F3-4E6D69BE9A56}">
      <dsp:nvSpPr>
        <dsp:cNvPr id="0" name=""/>
        <dsp:cNvSpPr/>
      </dsp:nvSpPr>
      <dsp:spPr>
        <a:xfrm rot="10800000">
          <a:off x="0" y="1700"/>
          <a:ext cx="4038600" cy="229708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Armazenados a uma temperatura de </a:t>
          </a:r>
          <a:r>
            <a:rPr lang="pt-BR" sz="1900" b="1" u="sng" kern="1200"/>
            <a:t>2 a 30°c </a:t>
          </a:r>
          <a:r>
            <a:rPr lang="pt-BR" sz="1900" b="1" kern="1200"/>
            <a:t>- que pode ser:</a:t>
          </a:r>
          <a:endParaRPr lang="en-US" sz="1900" kern="1200"/>
        </a:p>
      </dsp:txBody>
      <dsp:txXfrm rot="-10800000">
        <a:off x="0" y="1700"/>
        <a:ext cx="4038600" cy="806276"/>
      </dsp:txXfrm>
    </dsp:sp>
    <dsp:sp modelId="{8B8F025A-AC2A-41A7-92D5-EBDC36569A1B}">
      <dsp:nvSpPr>
        <dsp:cNvPr id="0" name=""/>
        <dsp:cNvSpPr/>
      </dsp:nvSpPr>
      <dsp:spPr>
        <a:xfrm>
          <a:off x="0" y="807977"/>
          <a:ext cx="4038600" cy="6868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/>
            <a:t>Sala/isopor/bolsas térmicas.</a:t>
          </a:r>
          <a:endParaRPr lang="en-US" sz="2200" kern="1200"/>
        </a:p>
      </dsp:txBody>
      <dsp:txXfrm>
        <a:off x="0" y="807977"/>
        <a:ext cx="4038600" cy="6868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4EC19-5514-47F6-BE9B-F40608F272CA}">
      <dsp:nvSpPr>
        <dsp:cNvPr id="0" name=""/>
        <dsp:cNvSpPr/>
      </dsp:nvSpPr>
      <dsp:spPr>
        <a:xfrm>
          <a:off x="6803" y="98176"/>
          <a:ext cx="1055472" cy="17182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C525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Realização do exame</a:t>
          </a:r>
        </a:p>
      </dsp:txBody>
      <dsp:txXfrm>
        <a:off x="37717" y="129090"/>
        <a:ext cx="993644" cy="1656457"/>
      </dsp:txXfrm>
    </dsp:sp>
    <dsp:sp modelId="{21255938-DDB8-425B-868D-E0BE117FB454}">
      <dsp:nvSpPr>
        <dsp:cNvPr id="0" name=""/>
        <dsp:cNvSpPr/>
      </dsp:nvSpPr>
      <dsp:spPr>
        <a:xfrm>
          <a:off x="1167822" y="826440"/>
          <a:ext cx="223760" cy="2617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C525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1167822" y="878791"/>
        <a:ext cx="156632" cy="157055"/>
      </dsp:txXfrm>
    </dsp:sp>
    <dsp:sp modelId="{BF6428F4-22FE-4B2B-B8B2-7D3370C75030}">
      <dsp:nvSpPr>
        <dsp:cNvPr id="0" name=""/>
        <dsp:cNvSpPr/>
      </dsp:nvSpPr>
      <dsp:spPr>
        <a:xfrm>
          <a:off x="1484464" y="98176"/>
          <a:ext cx="1153293" cy="17182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E6842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Revelação Diagnóstica</a:t>
          </a:r>
        </a:p>
      </dsp:txBody>
      <dsp:txXfrm>
        <a:off x="1518243" y="131955"/>
        <a:ext cx="1085735" cy="1650727"/>
      </dsp:txXfrm>
    </dsp:sp>
    <dsp:sp modelId="{B1225F47-3C1E-44A7-B7D9-D662F93CB7CA}">
      <dsp:nvSpPr>
        <dsp:cNvPr id="0" name=""/>
        <dsp:cNvSpPr/>
      </dsp:nvSpPr>
      <dsp:spPr>
        <a:xfrm>
          <a:off x="2743305" y="826440"/>
          <a:ext cx="223760" cy="2617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E6842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2743305" y="878791"/>
        <a:ext cx="156632" cy="157055"/>
      </dsp:txXfrm>
    </dsp:sp>
    <dsp:sp modelId="{28109FD4-B6EF-4727-8FAC-C0D36E121CEA}">
      <dsp:nvSpPr>
        <dsp:cNvPr id="0" name=""/>
        <dsp:cNvSpPr/>
      </dsp:nvSpPr>
      <dsp:spPr>
        <a:xfrm>
          <a:off x="3059947" y="98176"/>
          <a:ext cx="1129091" cy="1718285"/>
        </a:xfrm>
        <a:prstGeom prst="roundRect">
          <a:avLst>
            <a:gd name="adj" fmla="val 10000"/>
          </a:avLst>
        </a:prstGeom>
        <a:solidFill>
          <a:srgbClr val="2F5897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Encaminhamento ao SAE/Atenção Básica</a:t>
          </a:r>
        </a:p>
      </dsp:txBody>
      <dsp:txXfrm>
        <a:off x="3093017" y="131246"/>
        <a:ext cx="1062951" cy="1652145"/>
      </dsp:txXfrm>
    </dsp:sp>
    <dsp:sp modelId="{42727829-C92A-4446-9EA9-CC7B84355D16}">
      <dsp:nvSpPr>
        <dsp:cNvPr id="0" name=""/>
        <dsp:cNvSpPr/>
      </dsp:nvSpPr>
      <dsp:spPr>
        <a:xfrm>
          <a:off x="4294585" y="826440"/>
          <a:ext cx="223760" cy="2617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46648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46648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46648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4294585" y="878791"/>
        <a:ext cx="156632" cy="157055"/>
      </dsp:txXfrm>
    </dsp:sp>
    <dsp:sp modelId="{C3E730CF-D618-4C3B-BACB-74220A6A0C77}">
      <dsp:nvSpPr>
        <dsp:cNvPr id="0" name=""/>
        <dsp:cNvSpPr/>
      </dsp:nvSpPr>
      <dsp:spPr>
        <a:xfrm>
          <a:off x="4611227" y="98176"/>
          <a:ext cx="1165114" cy="17182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63891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63891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63891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Chegada ao SAE/Atenção básica </a:t>
          </a:r>
        </a:p>
      </dsp:txBody>
      <dsp:txXfrm>
        <a:off x="4645352" y="132301"/>
        <a:ext cx="1096864" cy="1650035"/>
      </dsp:txXfrm>
    </dsp:sp>
    <dsp:sp modelId="{0AB34273-B9AA-4F80-9930-38EEC27AF063}">
      <dsp:nvSpPr>
        <dsp:cNvPr id="0" name=""/>
        <dsp:cNvSpPr/>
      </dsp:nvSpPr>
      <dsp:spPr>
        <a:xfrm>
          <a:off x="5881889" y="826440"/>
          <a:ext cx="223760" cy="2617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63891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63891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63891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5881889" y="878791"/>
        <a:ext cx="156632" cy="157055"/>
      </dsp:txXfrm>
    </dsp:sp>
    <dsp:sp modelId="{51EB0AFB-153B-4DEC-853E-129B649B4DA6}">
      <dsp:nvSpPr>
        <dsp:cNvPr id="0" name=""/>
        <dsp:cNvSpPr/>
      </dsp:nvSpPr>
      <dsp:spPr>
        <a:xfrm>
          <a:off x="6198531" y="98176"/>
          <a:ext cx="1055472" cy="17182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5808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5808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5808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Matrícula e realização de exames e inicio do tratamento </a:t>
          </a:r>
        </a:p>
      </dsp:txBody>
      <dsp:txXfrm>
        <a:off x="6229445" y="129090"/>
        <a:ext cx="993644" cy="1656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2694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66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07B4-245D-46EF-8FC3-EF9C64F5D5C2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699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050A6E-E191-B493-A40E-2577233C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B12720-C4A2-3771-35BA-FD7AA11A5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1FF460-1C7A-CD85-EC64-E1C70A55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105FA50-7C59-4A63-B1D0-CEE56958BB91}" type="datetimeFigureOut">
              <a:rPr lang="pt-BR" kern="120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+mn-ea"/>
                <a:cs typeface="+mn-cs"/>
              </a:rPr>
              <a:pPr defTabSz="685800">
                <a:buClrTx/>
              </a:pPr>
              <a:t>14/10/2024</a:t>
            </a:fld>
            <a:endParaRPr lang="pt-BR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31121E-E62E-B61B-6A43-FAC079BF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pt-BR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F6318B-7A62-9473-B92B-5E238073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4CD63E-5EAB-4544-9924-6E7166C2BE9F}" type="slidenum">
              <a:rPr lang="pt-BR" kern="120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+mn-ea"/>
                <a:cs typeface="+mn-cs"/>
              </a:rPr>
              <a:pPr defTabSz="685800">
                <a:buClrTx/>
              </a:pPr>
              <a:t>‹nº›</a:t>
            </a:fld>
            <a:endParaRPr lang="pt-BR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57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722314" y="3672423"/>
            <a:ext cx="7772400" cy="113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78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38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0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72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3"/>
          </p:nvPr>
        </p:nvSpPr>
        <p:spPr>
          <a:xfrm>
            <a:off x="4645030" y="1279261"/>
            <a:ext cx="4041775" cy="53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4"/>
          </p:nvPr>
        </p:nvSpPr>
        <p:spPr>
          <a:xfrm>
            <a:off x="4645030" y="1812396"/>
            <a:ext cx="4041775" cy="329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34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05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1_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541348" y="5285446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90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59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B2525F0-0AE2-D05D-A9AF-31E65C5D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E56225-2A3A-659D-AC99-965920632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A7F0E8-9F29-FC8F-3066-8F3AA42A0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>
              <a:buClrTx/>
            </a:pPr>
            <a:fld id="{2105FA50-7C59-4A63-B1D0-CEE56958BB91}" type="datetimeFigureOut">
              <a:rPr lang="pt-BR" kern="120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+mn-ea"/>
                <a:cs typeface="+mn-cs"/>
              </a:rPr>
              <a:pPr defTabSz="685800">
                <a:buClrTx/>
              </a:pPr>
              <a:t>14/10/2024</a:t>
            </a:fld>
            <a:endParaRPr lang="pt-BR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C5015E-8FF2-60E7-C7A1-D988E08C7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pt-BR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179389-8422-4D03-5FA7-E884BEE0B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>
              <a:buClrTx/>
            </a:pPr>
            <a:fld id="{504CD63E-5EAB-4544-9924-6E7166C2BE9F}" type="slidenum">
              <a:rPr lang="pt-BR" kern="120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+mn-ea"/>
                <a:cs typeface="+mn-cs"/>
              </a:rPr>
              <a:pPr defTabSz="685800">
                <a:buClrTx/>
              </a:pPr>
              <a:t>‹nº›</a:t>
            </a:fld>
            <a:endParaRPr lang="pt-BR" kern="120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3427F6-5F8A-8A1F-6D04-7D832BC5BD6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5034" y="214487"/>
            <a:ext cx="789366" cy="1042945"/>
          </a:xfrm>
          <a:prstGeom prst="rect">
            <a:avLst/>
          </a:prstGeom>
        </p:spPr>
      </p:pic>
      <p:pic>
        <p:nvPicPr>
          <p:cNvPr id="10" name="Google Shape;82;p11">
            <a:extLst>
              <a:ext uri="{FF2B5EF4-FFF2-40B4-BE49-F238E27FC236}">
                <a16:creationId xmlns:a16="http://schemas.microsoft.com/office/drawing/2014/main" id="{33591C4B-9692-4C7E-2A79-453738A386FD}"/>
              </a:ext>
            </a:extLst>
          </p:cNvPr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7897662" y="290128"/>
            <a:ext cx="1121304" cy="82300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584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virtual.fiocruz.br/portal/?q=node/6677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ampusvirtual.fiocruz.br/gestordecursos/hotsite/prep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saude.sp.gov.br/centro-de-referencia-e-treinamento-dstaids-sp/" TargetMode="Externa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testerapido@crt.saude.sp.gov.br" TargetMode="External"/><Relationship Id="rId2" Type="http://schemas.openxmlformats.org/officeDocument/2006/relationships/hyperlink" Target="mailto:fiquesabendo@crt.saude.sp.gov.br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69" y="1920565"/>
            <a:ext cx="3158836" cy="315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1149825" y="941890"/>
            <a:ext cx="7772400" cy="1250156"/>
          </a:xfrm>
        </p:spPr>
        <p:txBody>
          <a:bodyPr>
            <a:normAutofit/>
          </a:bodyPr>
          <a:lstStyle/>
          <a:p>
            <a:r>
              <a:rPr lang="pt-BR" sz="4000" dirty="0"/>
              <a:t>AÇÕES EXTRAMUROS</a:t>
            </a:r>
          </a:p>
        </p:txBody>
      </p:sp>
    </p:spTree>
    <p:extLst>
      <p:ext uri="{BB962C8B-B14F-4D97-AF65-F5344CB8AC3E}">
        <p14:creationId xmlns:p14="http://schemas.microsoft.com/office/powerpoint/2010/main" val="407929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5835"/>
            <a:ext cx="9144000" cy="43591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46" y="141403"/>
            <a:ext cx="8229600" cy="952500"/>
          </a:xfrm>
        </p:spPr>
        <p:txBody>
          <a:bodyPr>
            <a:normAutofit/>
          </a:bodyPr>
          <a:lstStyle/>
          <a:p>
            <a:r>
              <a:rPr lang="pt-BR" sz="3200" dirty="0"/>
              <a:t>FOLHA DE TRABALHO</a:t>
            </a:r>
          </a:p>
        </p:txBody>
      </p:sp>
    </p:spTree>
    <p:extLst>
      <p:ext uri="{BB962C8B-B14F-4D97-AF65-F5344CB8AC3E}">
        <p14:creationId xmlns:p14="http://schemas.microsoft.com/office/powerpoint/2010/main" val="223769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1" y="1079042"/>
            <a:ext cx="8607523" cy="44329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1648"/>
            <a:ext cx="9143999" cy="952500"/>
          </a:xfrm>
        </p:spPr>
        <p:txBody>
          <a:bodyPr>
            <a:normAutofit/>
          </a:bodyPr>
          <a:lstStyle/>
          <a:p>
            <a:r>
              <a:rPr lang="pt-BR" sz="3200" dirty="0"/>
              <a:t>CONTROLE DE TEMPERATURA</a:t>
            </a:r>
          </a:p>
        </p:txBody>
      </p:sp>
    </p:spTree>
    <p:extLst>
      <p:ext uri="{BB962C8B-B14F-4D97-AF65-F5344CB8AC3E}">
        <p14:creationId xmlns:p14="http://schemas.microsoft.com/office/powerpoint/2010/main" val="155869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1209" y="-17617"/>
            <a:ext cx="8229600" cy="952500"/>
          </a:xfrm>
        </p:spPr>
        <p:txBody>
          <a:bodyPr>
            <a:normAutofit/>
          </a:bodyPr>
          <a:lstStyle/>
          <a:p>
            <a:r>
              <a:rPr lang="pt-BR" sz="3200" dirty="0"/>
              <a:t>RESUMO PROCEDIMENTO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0" y="953270"/>
            <a:ext cx="9144000" cy="533136"/>
          </a:xfrm>
        </p:spPr>
        <p:txBody>
          <a:bodyPr>
            <a:noAutofit/>
          </a:bodyPr>
          <a:lstStyle/>
          <a:p>
            <a:pPr algn="ctr"/>
            <a:r>
              <a:rPr lang="pt-BR" sz="2800" dirty="0"/>
              <a:t>TESTES DE HIV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2"/>
          </p:nvPr>
        </p:nvSpPr>
        <p:spPr>
          <a:xfrm>
            <a:off x="819807" y="1418897"/>
            <a:ext cx="7803930" cy="4296103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dirty="0"/>
              <a:t>Identifique o dispositivo de teste com as informações do paciente (iniciais, senha, </a:t>
            </a:r>
            <a:r>
              <a:rPr lang="pt-BR" sz="1800" dirty="0" err="1"/>
              <a:t>etc</a:t>
            </a:r>
            <a:r>
              <a:rPr lang="pt-BR" sz="1800" dirty="0"/>
              <a:t>)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Selecione o dedo para punção, higienize a área a ser puncionada e faça a punção do dedo com o auxílio da lanceta retrátil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Colete a amostra com auxílio da pipeta coletora que vem na caixa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Dispense o volume da amostra </a:t>
            </a:r>
            <a:r>
              <a:rPr lang="pt-BR" sz="1800" b="1" dirty="0">
                <a:solidFill>
                  <a:srgbClr val="FF0000"/>
                </a:solidFill>
              </a:rPr>
              <a:t>INDICADO NA BULA </a:t>
            </a:r>
            <a:r>
              <a:rPr lang="pt-BR" sz="1800" dirty="0"/>
              <a:t>na área do dispositivo de teste indicada com um “S” 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Imediatamente após a aplicação da amostra, com o frasco na posição vertical, adicione A QUANTIDADE DE GOTAS do tampão conforme </a:t>
            </a:r>
            <a:r>
              <a:rPr lang="pt-BR" sz="1800" b="1" dirty="0">
                <a:solidFill>
                  <a:srgbClr val="FF0000"/>
                </a:solidFill>
              </a:rPr>
              <a:t>INDICADO NA BULA</a:t>
            </a:r>
            <a:r>
              <a:rPr lang="pt-BR" sz="1800" dirty="0"/>
              <a:t>.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Ligue o cronômetro e marque </a:t>
            </a:r>
            <a:r>
              <a:rPr lang="pt-BR" sz="1800" b="1" dirty="0">
                <a:solidFill>
                  <a:srgbClr val="FF0000"/>
                </a:solidFill>
              </a:rPr>
              <a:t>TEMPO INDICADO NA BULA </a:t>
            </a:r>
            <a:r>
              <a:rPr lang="pt-BR" sz="1800" dirty="0"/>
              <a:t>para a leitura, </a:t>
            </a:r>
            <a:r>
              <a:rPr lang="pt-BR" sz="1800" b="1" u="sng" dirty="0">
                <a:solidFill>
                  <a:srgbClr val="FF0000"/>
                </a:solidFill>
              </a:rPr>
              <a:t>este tempo deve ser respeitado</a:t>
            </a:r>
          </a:p>
        </p:txBody>
      </p:sp>
    </p:spTree>
    <p:extLst>
      <p:ext uri="{BB962C8B-B14F-4D97-AF65-F5344CB8AC3E}">
        <p14:creationId xmlns:p14="http://schemas.microsoft.com/office/powerpoint/2010/main" val="3096188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corte de Te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9" y="1027454"/>
            <a:ext cx="8572941" cy="2260716"/>
          </a:xfrm>
          <a:prstGeom prst="rect">
            <a:avLst/>
          </a:prstGeom>
        </p:spPr>
      </p:pic>
      <p:pic>
        <p:nvPicPr>
          <p:cNvPr id="10" name="Imagem 9" descr="Recorte de Tel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0" y="3442538"/>
            <a:ext cx="8452284" cy="17399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258" y="133452"/>
            <a:ext cx="8229600" cy="952500"/>
          </a:xfrm>
        </p:spPr>
        <p:txBody>
          <a:bodyPr>
            <a:normAutofit/>
          </a:bodyPr>
          <a:lstStyle/>
          <a:p>
            <a:r>
              <a:rPr lang="pt-BR" sz="3200" dirty="0"/>
              <a:t>CONTROLE DE RUBRICAS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22"/>
          <a:stretch/>
        </p:blipFill>
        <p:spPr bwMode="auto">
          <a:xfrm>
            <a:off x="7684931" y="63645"/>
            <a:ext cx="1632489" cy="132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9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9160" y="173207"/>
            <a:ext cx="8229600" cy="952500"/>
          </a:xfrm>
        </p:spPr>
        <p:txBody>
          <a:bodyPr>
            <a:normAutofit/>
          </a:bodyPr>
          <a:lstStyle/>
          <a:p>
            <a:r>
              <a:rPr lang="pt-BR" sz="3200" dirty="0"/>
              <a:t>TRANSPORTE DOS KITS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2"/>
          </p:nvPr>
        </p:nvSpPr>
        <p:spPr>
          <a:xfrm>
            <a:off x="4632435" y="1412328"/>
            <a:ext cx="3928241" cy="37716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pt-BR" sz="2000" u="sng" dirty="0">
                <a:solidFill>
                  <a:srgbClr val="FF0000"/>
                </a:solidFill>
              </a:rPr>
              <a:t>Nunca</a:t>
            </a:r>
            <a:r>
              <a:rPr lang="pt-BR" sz="2000" dirty="0"/>
              <a:t> colocar </a:t>
            </a:r>
            <a:r>
              <a:rPr lang="pt-BR" sz="2000" dirty="0" err="1"/>
              <a:t>gelox</a:t>
            </a:r>
            <a:r>
              <a:rPr lang="pt-BR" sz="2000" dirty="0"/>
              <a:t> diretamente sobre as caixas dos kits, </a:t>
            </a:r>
            <a:r>
              <a:rPr lang="pt-BR" sz="2000" dirty="0">
                <a:solidFill>
                  <a:srgbClr val="FF0000"/>
                </a:solidFill>
              </a:rPr>
              <a:t>sugere-se</a:t>
            </a:r>
            <a:r>
              <a:rPr lang="pt-BR" sz="2000" dirty="0"/>
              <a:t> que seja colocado um papelão ou alguma coisa que não deixe o </a:t>
            </a:r>
            <a:r>
              <a:rPr lang="pt-BR" sz="2000" dirty="0" err="1"/>
              <a:t>gelox</a:t>
            </a:r>
            <a:r>
              <a:rPr lang="pt-BR" sz="2000" dirty="0"/>
              <a:t> em contato direto com os kits.</a:t>
            </a:r>
          </a:p>
          <a:p>
            <a:pPr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2" name="Retângulo 1"/>
          <p:cNvSpPr/>
          <p:nvPr/>
        </p:nvSpPr>
        <p:spPr>
          <a:xfrm>
            <a:off x="4454820" y="27036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graphicFrame>
        <p:nvGraphicFramePr>
          <p:cNvPr id="8" name="Espaço Reservado para Texto 4">
            <a:extLst>
              <a:ext uri="{FF2B5EF4-FFF2-40B4-BE49-F238E27FC236}">
                <a16:creationId xmlns:a16="http://schemas.microsoft.com/office/drawing/2014/main" id="{618D9BF4-6AFA-D11E-9CF1-3C326C1A0102}"/>
              </a:ext>
            </a:extLst>
          </p:cNvPr>
          <p:cNvGraphicFramePr/>
          <p:nvPr/>
        </p:nvGraphicFramePr>
        <p:xfrm>
          <a:off x="457200" y="1475390"/>
          <a:ext cx="4038600" cy="37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425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491252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dirty="0">
                <a:cs typeface="Calibri" panose="020F0502020204030204" pitchFamily="34" charset="0"/>
              </a:rPr>
              <a:t>CHECK-LIST PARA ORGANIZAÇÃO DE AÇÕES 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20655"/>
              </p:ext>
            </p:extLst>
          </p:nvPr>
        </p:nvGraphicFramePr>
        <p:xfrm>
          <a:off x="515700" y="1316915"/>
          <a:ext cx="8136903" cy="380195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623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820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SUPRIMENTOS</a:t>
                      </a:r>
                      <a:endParaRPr lang="pt-BR" sz="2000" b="0" i="0" u="none" strike="noStrike" dirty="0">
                        <a:solidFill>
                          <a:srgbClr val="44546A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DIVULGAÇÃO</a:t>
                      </a:r>
                      <a:endParaRPr lang="pt-BR" sz="2000" b="0" i="0" u="none" strike="noStrike" dirty="0">
                        <a:solidFill>
                          <a:srgbClr val="44546A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ACOLHIMENTO</a:t>
                      </a:r>
                      <a:endParaRPr lang="pt-BR" sz="2000" b="0" i="0" u="none" strike="noStrike" dirty="0">
                        <a:solidFill>
                          <a:srgbClr val="44546A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208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>
                          <a:effectLst/>
                        </a:rPr>
                        <a:t>Carro transporte material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u="none" strike="noStrike" dirty="0">
                          <a:effectLst/>
                        </a:rPr>
                        <a:t>Folders divulgação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  <a:p>
                      <a:pPr algn="ctr" rtl="0" fontAlgn="t"/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Senhas</a:t>
                      </a:r>
                    </a:p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Pranchetas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514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u="none" strike="noStrike" dirty="0">
                          <a:effectLst/>
                        </a:rPr>
                        <a:t>Folders testes rápidos, PEP, </a:t>
                      </a:r>
                      <a:r>
                        <a:rPr lang="pt-BR" sz="2000" u="none" strike="noStrike" dirty="0" err="1">
                          <a:effectLst/>
                        </a:rPr>
                        <a:t>PReP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Canetas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208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>
                          <a:effectLst/>
                        </a:rPr>
                        <a:t>Água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Preservativos masculinos(externos), femininos (internos)</a:t>
                      </a: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Ficha Do Fique Sabendo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208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Lanche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Gel lubrificante</a:t>
                      </a:r>
                    </a:p>
                  </a:txBody>
                  <a:tcPr marL="6951" marR="6951" marT="695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Carimbo “Não apresentou documento"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6951" marR="6951" marT="6951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15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249662"/>
              </p:ext>
            </p:extLst>
          </p:nvPr>
        </p:nvGraphicFramePr>
        <p:xfrm>
          <a:off x="539552" y="1138701"/>
          <a:ext cx="8136904" cy="432215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768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COLETA</a:t>
                      </a:r>
                      <a:endParaRPr lang="pt-BR" sz="2000" b="0" i="0" u="none" strike="noStrike" dirty="0">
                        <a:solidFill>
                          <a:srgbClr val="44546A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LEITURA/LAUDO</a:t>
                      </a:r>
                      <a:endParaRPr lang="pt-BR" sz="2000" b="0" i="0" u="none" strike="noStrike" dirty="0">
                        <a:solidFill>
                          <a:srgbClr val="44546A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ACONSELHAMENTO</a:t>
                      </a:r>
                      <a:endParaRPr lang="pt-BR" sz="2000" b="0" i="0" u="none" strike="noStrike" dirty="0">
                        <a:solidFill>
                          <a:srgbClr val="44546A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3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Algodão e/ou gaze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900" u="none" strike="noStrike" dirty="0">
                          <a:effectLst/>
                        </a:rPr>
                        <a:t>Folha Trab., Controle rubricas, controle temperatura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Pranchetas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220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Luvas P/M/G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Laudos/canetas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Canetas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842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Álcool 70º e gel (gaze ou algodão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Atestado comparecimento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Preservativos </a:t>
                      </a:r>
                    </a:p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e gel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737">
                <a:tc>
                  <a:txBody>
                    <a:bodyPr/>
                    <a:lstStyle/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u="none" strike="noStrike" dirty="0">
                          <a:effectLst/>
                        </a:rPr>
                        <a:t>Saco lixo branco </a:t>
                      </a:r>
                    </a:p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u="none" strike="noStrike" dirty="0">
                          <a:effectLst/>
                        </a:rPr>
                        <a:t>e preto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Encaminhamentos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Informações serviços de referência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9442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900" u="none" strike="noStrike" dirty="0" err="1">
                          <a:effectLst/>
                        </a:rPr>
                        <a:t>Blood</a:t>
                      </a:r>
                      <a:r>
                        <a:rPr lang="pt-BR" sz="1900" u="none" strike="noStrike" dirty="0">
                          <a:effectLst/>
                        </a:rPr>
                        <a:t> Stop</a:t>
                      </a:r>
                    </a:p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u="none" strike="noStrike" dirty="0">
                          <a:effectLst/>
                        </a:rPr>
                        <a:t>Papel toalha</a:t>
                      </a:r>
                    </a:p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u="none" strike="noStrike" dirty="0">
                          <a:effectLst/>
                        </a:rPr>
                        <a:t>Caixa descarte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u="none" strike="noStrike" dirty="0">
                          <a:effectLst/>
                        </a:rPr>
                        <a:t>Carimbo “Não apresentou documento"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000" u="none" strike="noStrike" dirty="0">
                          <a:effectLst/>
                        </a:rPr>
                        <a:t>Autotestes de HIV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768">
                <a:tc>
                  <a:txBody>
                    <a:bodyPr/>
                    <a:lstStyle/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u="none" strike="noStrike" dirty="0">
                          <a:effectLst/>
                        </a:rPr>
                        <a:t>Hipoclorito/</a:t>
                      </a:r>
                    </a:p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u="none" strike="noStrike" dirty="0" err="1">
                          <a:effectLst/>
                        </a:rPr>
                        <a:t>Surfasafe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Caixa de descarte</a:t>
                      </a:r>
                    </a:p>
                  </a:txBody>
                  <a:tcPr marL="5042" marR="5042" marT="504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Folhetos de PEP e PREP</a:t>
                      </a:r>
                    </a:p>
                  </a:txBody>
                  <a:tcPr marL="5042" marR="5042" marT="504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459724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dirty="0">
                <a:cs typeface="Calibri" panose="020F0502020204030204" pitchFamily="34" charset="0"/>
              </a:rPr>
              <a:t>CHECK-LIST PARA ORGANIZAÇÃO DE AÇÕES </a:t>
            </a:r>
          </a:p>
        </p:txBody>
      </p:sp>
    </p:spTree>
    <p:extLst>
      <p:ext uri="{BB962C8B-B14F-4D97-AF65-F5344CB8AC3E}">
        <p14:creationId xmlns:p14="http://schemas.microsoft.com/office/powerpoint/2010/main" val="3968488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>
          <a:xfrm>
            <a:off x="-37601" y="160950"/>
            <a:ext cx="9144000" cy="1104636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200" b="1" dirty="0"/>
              <a:t>SISLOGLAB</a:t>
            </a:r>
          </a:p>
        </p:txBody>
      </p:sp>
      <p:sp>
        <p:nvSpPr>
          <p:cNvPr id="37891" name="Espaço Reservado para Conteúdo 2"/>
          <p:cNvSpPr txBox="1">
            <a:spLocks/>
          </p:cNvSpPr>
          <p:nvPr/>
        </p:nvSpPr>
        <p:spPr bwMode="auto">
          <a:xfrm>
            <a:off x="1671145" y="1751541"/>
            <a:ext cx="6558456" cy="362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000"/>
              </a:spcBef>
              <a:buFont typeface="Arial" charset="0"/>
              <a:buNone/>
            </a:pPr>
            <a:r>
              <a:rPr lang="pt-BR" altLang="pt-BR" dirty="0"/>
              <a:t>NÃO ESQUECER DE INFORMAR NO SISLOGLAB OS TESTES UTILIZADOS/POSITIVOS DURANTE QUALQUER CAMPANHA!</a:t>
            </a:r>
          </a:p>
        </p:txBody>
      </p:sp>
      <p:sp>
        <p:nvSpPr>
          <p:cNvPr id="37892" name="Título 1"/>
          <p:cNvSpPr txBox="1">
            <a:spLocks noChangeArrowheads="1"/>
          </p:cNvSpPr>
          <p:nvPr/>
        </p:nvSpPr>
        <p:spPr bwMode="auto">
          <a:xfrm>
            <a:off x="0" y="1166647"/>
            <a:ext cx="9144000" cy="76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3200" b="1" dirty="0">
                <a:solidFill>
                  <a:srgbClr val="FF0000"/>
                </a:solidFill>
                <a:latin typeface="Calibri Light" pitchFamily="34" charset="0"/>
              </a:rPr>
              <a:t>IMPORTANTE</a:t>
            </a:r>
          </a:p>
        </p:txBody>
      </p:sp>
      <p:pic>
        <p:nvPicPr>
          <p:cNvPr id="8196" name="Picture 4" descr="▷ Focas: Imagens Animadas, Gifs Animados &amp; Animações – 100% Gratuitas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92" y="4006055"/>
            <a:ext cx="16002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PARA A ATIVIDADE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76264" y="1192708"/>
            <a:ext cx="7886700" cy="395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>
              <a:defRPr/>
            </a:pPr>
            <a:r>
              <a:rPr lang="pt-BR" sz="2000" b="1" dirty="0"/>
              <a:t>Leve profissionais para:</a:t>
            </a:r>
          </a:p>
          <a:p>
            <a:pPr lvl="2">
              <a:defRPr/>
            </a:pPr>
            <a:r>
              <a:rPr lang="pt-BR" sz="2000" b="1" dirty="0"/>
              <a:t>auxiliar nas filas, </a:t>
            </a:r>
            <a:r>
              <a:rPr lang="pt-BR" sz="2000" b="1" dirty="0">
                <a:solidFill>
                  <a:srgbClr val="FF0000"/>
                </a:solidFill>
              </a:rPr>
              <a:t>(distanciamento social)</a:t>
            </a:r>
          </a:p>
          <a:p>
            <a:pPr lvl="2">
              <a:defRPr/>
            </a:pPr>
            <a:r>
              <a:rPr lang="pt-BR" sz="2000" b="1" dirty="0"/>
              <a:t>chamar para coleta e aconselhamento </a:t>
            </a:r>
          </a:p>
          <a:p>
            <a:pPr lvl="2">
              <a:defRPr/>
            </a:pPr>
            <a:r>
              <a:rPr lang="pt-BR" sz="2000" b="1" dirty="0">
                <a:solidFill>
                  <a:srgbClr val="FF0000"/>
                </a:solidFill>
              </a:rPr>
              <a:t>Higienizar as mesas e cadeiras</a:t>
            </a:r>
          </a:p>
          <a:p>
            <a:pPr lvl="2">
              <a:defRPr/>
            </a:pPr>
            <a:endParaRPr lang="pt-BR" sz="2000" b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pt-BR" sz="2000" b="1" dirty="0"/>
              <a:t>Se levar 2 mesas p/ coleta – leve 4 aconselhadores</a:t>
            </a:r>
          </a:p>
          <a:p>
            <a:pPr marL="457200" lvl="1" indent="0">
              <a:buFont typeface="Arial" charset="0"/>
              <a:buNone/>
              <a:defRPr/>
            </a:pPr>
            <a:endParaRPr lang="pt-BR" sz="2000" b="1" dirty="0"/>
          </a:p>
          <a:p>
            <a:pPr lvl="1">
              <a:defRPr/>
            </a:pPr>
            <a:r>
              <a:rPr lang="pt-BR" sz="2000" b="1" dirty="0"/>
              <a:t>Convide profissionais de outros serviços que realizam TR</a:t>
            </a:r>
          </a:p>
          <a:p>
            <a:pPr marL="342900" lvl="1" indent="0">
              <a:buFont typeface="Arial" charset="0"/>
              <a:buNone/>
              <a:defRPr/>
            </a:pPr>
            <a:endParaRPr lang="pt-BR" sz="2000" b="1" dirty="0"/>
          </a:p>
          <a:p>
            <a:pPr lvl="1">
              <a:defRPr/>
            </a:pPr>
            <a:r>
              <a:rPr lang="pt-BR" sz="2000" b="1" dirty="0"/>
              <a:t>Não esqueça de levar : laudos, encaminhamentos, folha de trabalho, folha de controle de rubricas, atestados</a:t>
            </a:r>
          </a:p>
          <a:p>
            <a:pPr>
              <a:defRPr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942732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28864"/>
            <a:ext cx="9144000" cy="952500"/>
          </a:xfrm>
        </p:spPr>
        <p:txBody>
          <a:bodyPr>
            <a:normAutofit/>
          </a:bodyPr>
          <a:lstStyle/>
          <a:p>
            <a:r>
              <a:rPr lang="pt-BR" sz="3200" dirty="0"/>
              <a:t>ACOLHIMENTO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024758" y="1428094"/>
            <a:ext cx="7483074" cy="3771636"/>
          </a:xfrm>
        </p:spPr>
        <p:txBody>
          <a:bodyPr>
            <a:normAutofit/>
          </a:bodyPr>
          <a:lstStyle/>
          <a:p>
            <a:r>
              <a:rPr lang="pt-BR" sz="2800" dirty="0"/>
              <a:t>Preenchimento da ficha fique sabendo</a:t>
            </a:r>
          </a:p>
          <a:p>
            <a:pPr lvl="1"/>
            <a:r>
              <a:rPr lang="pt-BR" sz="2400" dirty="0"/>
              <a:t>Importância abordagem consentida</a:t>
            </a:r>
          </a:p>
          <a:p>
            <a:endParaRPr lang="pt-BR" sz="2800" dirty="0"/>
          </a:p>
          <a:p>
            <a:r>
              <a:rPr lang="pt-BR" sz="2800" dirty="0"/>
              <a:t>Colocar na ficha se pessoa apresentou ou não documento</a:t>
            </a:r>
          </a:p>
          <a:p>
            <a:endParaRPr lang="pt-BR" sz="2800" dirty="0"/>
          </a:p>
          <a:p>
            <a:r>
              <a:rPr lang="pt-BR" sz="2800" dirty="0"/>
              <a:t>Explicar quais testes estão sendo realizados</a:t>
            </a:r>
          </a:p>
          <a:p>
            <a:endParaRPr lang="pt-BR" sz="2800" dirty="0"/>
          </a:p>
          <a:p>
            <a:endParaRPr lang="pt-B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21" y="4209392"/>
            <a:ext cx="1033222" cy="130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53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253068" y="184131"/>
            <a:ext cx="6262689" cy="1119884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r>
              <a:rPr lang="pt-BR" sz="3200" dirty="0"/>
              <a:t>AÇÕES NECESSÁRIAS: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930166" y="1740642"/>
            <a:ext cx="7520152" cy="344291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t-BR" sz="2400" dirty="0"/>
              <a:t>VERIFICAR NOS SERVIÇOS VALIDADES DOS KITS</a:t>
            </a:r>
          </a:p>
          <a:p>
            <a:pPr lvl="1">
              <a:defRPr/>
            </a:pPr>
            <a:r>
              <a:rPr lang="pt-BR" sz="2400" dirty="0"/>
              <a:t>EFETUAR A TROCA SE NECESSÁRIO</a:t>
            </a:r>
          </a:p>
          <a:p>
            <a:pPr lvl="1">
              <a:defRPr/>
            </a:pPr>
            <a:endParaRPr lang="pt-BR" sz="2400" dirty="0"/>
          </a:p>
          <a:p>
            <a:pPr>
              <a:defRPr/>
            </a:pPr>
            <a:r>
              <a:rPr lang="pt-BR" sz="2400" dirty="0"/>
              <a:t>RETREINAR A EQUIPE – vídeos no EAD FIOCRUZ:</a:t>
            </a:r>
          </a:p>
          <a:p>
            <a:pPr>
              <a:defRPr/>
            </a:pPr>
            <a:r>
              <a:rPr lang="pt-BR" sz="2000" dirty="0">
                <a:solidFill>
                  <a:srgbClr val="FF0000"/>
                </a:solidFill>
                <a:hlinkClick r:id="rId3"/>
              </a:rPr>
              <a:t>https://campusvirtual.fiocruz.br/portal/?q=node/66775</a:t>
            </a:r>
            <a:endParaRPr lang="pt-BR" sz="2000" dirty="0">
              <a:solidFill>
                <a:srgbClr val="FF0000"/>
              </a:solidFill>
            </a:endParaRPr>
          </a:p>
          <a:p>
            <a:pPr>
              <a:defRPr/>
            </a:pPr>
            <a:endParaRPr lang="pt-BR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pt-BR" sz="2400" b="1" dirty="0">
                <a:solidFill>
                  <a:srgbClr val="FF0000"/>
                </a:solidFill>
              </a:rPr>
              <a:t>IMPORTANTE: DEFINIR A EQUIPE, REFERÊNCIAS PARA ENCAMINHAMENTO, VINCULADOR.</a:t>
            </a:r>
          </a:p>
          <a:p>
            <a:pPr>
              <a:defRPr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161072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15" y="53942"/>
            <a:ext cx="8229600" cy="952500"/>
          </a:xfrm>
        </p:spPr>
        <p:txBody>
          <a:bodyPr>
            <a:normAutofit/>
          </a:bodyPr>
          <a:lstStyle/>
          <a:p>
            <a:r>
              <a:rPr lang="pt-BR" sz="3200" dirty="0"/>
              <a:t>PREVENÇÃO COMBINADA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7901" y="2015581"/>
            <a:ext cx="3831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dirty="0"/>
              <a:t>PRESERVATIVOS, GEL, FOLHETOS DE PEP E </a:t>
            </a:r>
            <a:r>
              <a:rPr lang="pt-BR" sz="1800" dirty="0" err="1"/>
              <a:t>PrEP</a:t>
            </a:r>
            <a:r>
              <a:rPr lang="pt-BR" sz="1800" dirty="0"/>
              <a:t>, ENDEREÇOS DE SERVIÇOS TR, AUTOTESTES DE HIV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61E4271B-1669-60D0-3E16-E9F66AFFE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49" y="1120956"/>
            <a:ext cx="4255099" cy="4156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429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D5D41B3-5361-6702-0434-2258D858A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6462" y="168346"/>
            <a:ext cx="2216699" cy="33524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12FD4F8-F374-0053-B038-75997A7AB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94086"/>
          <a:stretch/>
        </p:blipFill>
        <p:spPr>
          <a:xfrm>
            <a:off x="2229603" y="3319259"/>
            <a:ext cx="4507115" cy="4031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1170" y="773401"/>
            <a:ext cx="3749369" cy="9525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AUTOTESTES DE HIV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" b="8186"/>
          <a:stretch/>
        </p:blipFill>
        <p:spPr bwMode="auto">
          <a:xfrm>
            <a:off x="4996447" y="16438"/>
            <a:ext cx="4147553" cy="5752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3C224A-8C25-8ECE-BFAB-28EA00BBE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046" y="3716885"/>
            <a:ext cx="4704862" cy="1939684"/>
          </a:xfrm>
          <a:prstGeom prst="rect">
            <a:avLst/>
          </a:prstGeom>
        </p:spPr>
      </p:pic>
      <p:sp>
        <p:nvSpPr>
          <p:cNvPr id="11" name="Seta: para a Direita Listrada 10">
            <a:extLst>
              <a:ext uri="{FF2B5EF4-FFF2-40B4-BE49-F238E27FC236}">
                <a16:creationId xmlns:a16="http://schemas.microsoft.com/office/drawing/2014/main" id="{629C4C99-C919-2FD6-32C9-62C069FC729B}"/>
              </a:ext>
            </a:extLst>
          </p:cNvPr>
          <p:cNvSpPr/>
          <p:nvPr/>
        </p:nvSpPr>
        <p:spPr>
          <a:xfrm>
            <a:off x="620115" y="3385690"/>
            <a:ext cx="1563077" cy="270300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D9383F-F372-23C1-B213-4C1DFBEE05B1}"/>
              </a:ext>
            </a:extLst>
          </p:cNvPr>
          <p:cNvSpPr txBox="1"/>
          <p:nvPr/>
        </p:nvSpPr>
        <p:spPr>
          <a:xfrm>
            <a:off x="274674" y="3077913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Modelos de banners</a:t>
            </a:r>
          </a:p>
        </p:txBody>
      </p:sp>
    </p:spTree>
    <p:extLst>
      <p:ext uri="{BB962C8B-B14F-4D97-AF65-F5344CB8AC3E}">
        <p14:creationId xmlns:p14="http://schemas.microsoft.com/office/powerpoint/2010/main" val="4125761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DISTRIBUIÇÃO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993228" y="1302788"/>
            <a:ext cx="7866993" cy="3771636"/>
          </a:xfrm>
        </p:spPr>
        <p:txBody>
          <a:bodyPr>
            <a:noAutofit/>
          </a:bodyPr>
          <a:lstStyle/>
          <a:p>
            <a:r>
              <a:rPr lang="pt-BR" sz="2400" dirty="0"/>
              <a:t>O AUTOTESTE DEVE SER OFERTADO COMO UMA </a:t>
            </a:r>
            <a:r>
              <a:rPr lang="pt-BR" sz="2400" b="1" dirty="0"/>
              <a:t>ESTRATÉGIA ADICIONAL </a:t>
            </a:r>
            <a:r>
              <a:rPr lang="pt-BR" sz="2400" dirty="0"/>
              <a:t>AOS SERVIÇOS PARA O DIAGNÓSTICO DO HIV</a:t>
            </a:r>
          </a:p>
          <a:p>
            <a:r>
              <a:rPr lang="pt-BR" sz="2400" dirty="0"/>
              <a:t>ALCANÇAR AS </a:t>
            </a:r>
            <a:r>
              <a:rPr lang="pt-BR" sz="2400" b="1" dirty="0"/>
              <a:t>PESSOAS NÃO DIAGNOSTICADAS</a:t>
            </a:r>
          </a:p>
          <a:p>
            <a:r>
              <a:rPr lang="pt-BR" sz="2400" dirty="0"/>
              <a:t>POPULAÇÕES CHAVE E PRIORITÁRIAS NÃO ALCANÇADAS PELO SERVIÇOS DE SAÚDE</a:t>
            </a:r>
          </a:p>
          <a:p>
            <a:r>
              <a:rPr lang="pt-BR" sz="2400" dirty="0"/>
              <a:t>DISTRIBUIÇÃO </a:t>
            </a:r>
            <a:r>
              <a:rPr lang="pt-BR" sz="2400" b="1" dirty="0"/>
              <a:t>FORA DOS SERVIÇOS DE SAÚDE </a:t>
            </a:r>
            <a:r>
              <a:rPr lang="pt-BR" sz="2400" dirty="0"/>
              <a:t>- DISTRIBUIÇÃO SECUNDÁRIA (</a:t>
            </a:r>
            <a:r>
              <a:rPr lang="pt-BR" sz="2400" b="1" dirty="0"/>
              <a:t>ENTRE PARES E PARCERIAS</a:t>
            </a:r>
            <a:r>
              <a:rPr lang="pt-B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7691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41" y="1450427"/>
            <a:ext cx="2673622" cy="371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307692"/>
            <a:ext cx="9144000" cy="952500"/>
          </a:xfrm>
        </p:spPr>
        <p:txBody>
          <a:bodyPr>
            <a:noAutofit/>
          </a:bodyPr>
          <a:lstStyle/>
          <a:p>
            <a:r>
              <a:rPr lang="pt-BR" sz="2800" dirty="0"/>
              <a:t>CABINE </a:t>
            </a:r>
            <a:br>
              <a:rPr lang="pt-BR" sz="2800" dirty="0"/>
            </a:br>
            <a:r>
              <a:rPr lang="pt-BR" sz="2800" dirty="0"/>
              <a:t>REALIZAÇÃO DE AUTOTESTE DE HIV</a:t>
            </a:r>
          </a:p>
        </p:txBody>
      </p:sp>
      <p:sp>
        <p:nvSpPr>
          <p:cNvPr id="5" name="Espaço Reservado para Texto 3"/>
          <p:cNvSpPr txBox="1">
            <a:spLocks/>
          </p:cNvSpPr>
          <p:nvPr/>
        </p:nvSpPr>
        <p:spPr>
          <a:xfrm>
            <a:off x="258746" y="1389018"/>
            <a:ext cx="3983645" cy="377163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RESUMO DO PROCEDIMENTO DO AUTOTESTE</a:t>
            </a:r>
          </a:p>
          <a:p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BORRIFADOR COM ALCOOL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CAIXA DE DESCARTE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PAPEL TOALHA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LIXO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800" dirty="0"/>
              <a:t>CADEIRA</a:t>
            </a:r>
          </a:p>
        </p:txBody>
      </p:sp>
    </p:spTree>
    <p:extLst>
      <p:ext uri="{BB962C8B-B14F-4D97-AF65-F5344CB8AC3E}">
        <p14:creationId xmlns:p14="http://schemas.microsoft.com/office/powerpoint/2010/main" val="1840796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 txBox="1">
            <a:spLocks noChangeArrowheads="1"/>
          </p:cNvSpPr>
          <p:nvPr/>
        </p:nvSpPr>
        <p:spPr bwMode="auto">
          <a:xfrm>
            <a:off x="663575" y="644261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3200" b="1" dirty="0">
                <a:solidFill>
                  <a:srgbClr val="FF0000"/>
                </a:solidFill>
                <a:latin typeface="Calibri Light" pitchFamily="34" charset="0"/>
              </a:rPr>
              <a:t>	IMPORTANTE</a:t>
            </a:r>
          </a:p>
        </p:txBody>
      </p:sp>
      <p:sp>
        <p:nvSpPr>
          <p:cNvPr id="36867" name="Espaço Reservado para Conteúdo 2"/>
          <p:cNvSpPr txBox="1">
            <a:spLocks noChangeArrowheads="1"/>
          </p:cNvSpPr>
          <p:nvPr/>
        </p:nvSpPr>
        <p:spPr bwMode="auto">
          <a:xfrm>
            <a:off x="1292772" y="1596761"/>
            <a:ext cx="7024142" cy="39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514350" indent="-1714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000250" indent="-171450"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457450" indent="-171450"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914650" indent="-171450"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371850" indent="-171450" defTabSz="6858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pt-BR" altLang="pt-BR" sz="2400" dirty="0">
                <a:solidFill>
                  <a:srgbClr val="000000"/>
                </a:solidFill>
              </a:rPr>
              <a:t>Para uma boa execução dos testes rápidos é imprescindível ler a bula dos fabricantes dos kits 		</a:t>
            </a:r>
            <a:r>
              <a:rPr lang="pt-BR" altLang="pt-BR" sz="2400" b="1" dirty="0">
                <a:solidFill>
                  <a:srgbClr val="000000"/>
                </a:solidFill>
              </a:rPr>
              <a:t>SEM ALTERAR NADA</a:t>
            </a:r>
          </a:p>
          <a:p>
            <a:pPr algn="just" eaLnBrk="1" hangingPunct="1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pt-BR" altLang="pt-BR" sz="2400" dirty="0">
                <a:solidFill>
                  <a:srgbClr val="000000"/>
                </a:solidFill>
              </a:rPr>
              <a:t>Utilizar os insumos fornecidos em cada kit</a:t>
            </a:r>
          </a:p>
          <a:p>
            <a:pPr algn="just" eaLnBrk="1" hangingPunct="1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pt-BR" altLang="pt-BR" sz="2400" dirty="0">
                <a:solidFill>
                  <a:srgbClr val="000000"/>
                </a:solidFill>
              </a:rPr>
              <a:t>Respeitar os fluxogramas existentes</a:t>
            </a:r>
          </a:p>
          <a:p>
            <a:pPr algn="just" eaLnBrk="1" hangingPunct="1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</a:pPr>
            <a:endParaRPr lang="pt-BR" altLang="pt-BR" sz="2400" dirty="0">
              <a:solidFill>
                <a:srgbClr val="000000"/>
              </a:solidFill>
            </a:endParaRPr>
          </a:p>
        </p:txBody>
      </p:sp>
      <p:sp>
        <p:nvSpPr>
          <p:cNvPr id="2" name="Seta para a direita 1"/>
          <p:cNvSpPr/>
          <p:nvPr/>
        </p:nvSpPr>
        <p:spPr>
          <a:xfrm>
            <a:off x="1602211" y="2940303"/>
            <a:ext cx="906462" cy="240771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39" y="4284187"/>
            <a:ext cx="1953388" cy="111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307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69430" y="219767"/>
            <a:ext cx="7398763" cy="952500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Realização da </a:t>
            </a:r>
            <a:r>
              <a:rPr lang="pt-BR" sz="3200" dirty="0" err="1"/>
              <a:t>PrEP</a:t>
            </a:r>
            <a:r>
              <a:rPr lang="pt-BR" sz="3200" dirty="0"/>
              <a:t> nas ações da Campanha</a:t>
            </a:r>
            <a:br>
              <a:rPr lang="pt-BR" sz="3200" dirty="0"/>
            </a:br>
            <a:r>
              <a:rPr lang="pt-BR" sz="3200" dirty="0"/>
              <a:t>Fique Sabendo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idx="2"/>
          </p:nvPr>
        </p:nvSpPr>
        <p:spPr>
          <a:xfrm>
            <a:off x="762689" y="1352149"/>
            <a:ext cx="7804189" cy="3800006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1900" dirty="0"/>
              <a:t>Oportunidade para captação de novos usuários da </a:t>
            </a:r>
            <a:r>
              <a:rPr lang="pt-BR" sz="1900" dirty="0" err="1"/>
              <a:t>PrEP</a:t>
            </a:r>
            <a:r>
              <a:rPr lang="pt-BR" sz="1900" dirty="0"/>
              <a:t>;</a:t>
            </a:r>
          </a:p>
          <a:p>
            <a:pPr>
              <a:lnSpc>
                <a:spcPct val="100000"/>
              </a:lnSpc>
            </a:pPr>
            <a:r>
              <a:rPr lang="pt-BR" sz="1900" dirty="0"/>
              <a:t>Oportunidade de retomar o seguimento da </a:t>
            </a:r>
            <a:r>
              <a:rPr lang="pt-BR" sz="1900" dirty="0" err="1"/>
              <a:t>PrEP</a:t>
            </a:r>
            <a:r>
              <a:rPr lang="pt-BR" sz="1900" dirty="0"/>
              <a:t>;</a:t>
            </a:r>
          </a:p>
          <a:p>
            <a:pPr>
              <a:lnSpc>
                <a:spcPct val="100000"/>
              </a:lnSpc>
            </a:pPr>
            <a:r>
              <a:rPr lang="pt-BR" sz="1900" dirty="0"/>
              <a:t>Estabelecer parcerias com os serviços disponíveis na região e ou municípios vizinhos para encaminhar os usuários para inicio ou seguimento de </a:t>
            </a:r>
            <a:r>
              <a:rPr lang="pt-BR" sz="1900" dirty="0" err="1"/>
              <a:t>PrEP</a:t>
            </a:r>
            <a:r>
              <a:rPr lang="pt-BR" sz="1900" dirty="0"/>
              <a:t>;</a:t>
            </a:r>
          </a:p>
          <a:p>
            <a:pPr>
              <a:lnSpc>
                <a:spcPct val="100000"/>
              </a:lnSpc>
            </a:pPr>
            <a:r>
              <a:rPr lang="pt-BR" sz="1900" dirty="0"/>
              <a:t>Estimular os enfermeiros a realizar a </a:t>
            </a:r>
            <a:r>
              <a:rPr lang="pt-BR" sz="1900" dirty="0" err="1"/>
              <a:t>PrEP</a:t>
            </a:r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501013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69430" y="219767"/>
            <a:ext cx="7398763" cy="952500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Realização da </a:t>
            </a:r>
            <a:r>
              <a:rPr lang="pt-BR" sz="3200" dirty="0" err="1"/>
              <a:t>PrEP</a:t>
            </a:r>
            <a:r>
              <a:rPr lang="pt-BR" sz="3200" dirty="0"/>
              <a:t> nas ações da Campanha</a:t>
            </a:r>
            <a:br>
              <a:rPr lang="pt-BR" sz="3200" dirty="0"/>
            </a:br>
            <a:r>
              <a:rPr lang="pt-BR" sz="3200" dirty="0"/>
              <a:t>Fique Sabendo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idx="2"/>
          </p:nvPr>
        </p:nvSpPr>
        <p:spPr>
          <a:xfrm>
            <a:off x="734519" y="1352149"/>
            <a:ext cx="7832360" cy="397988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1900" dirty="0"/>
              <a:t>Treinamento para profissionais de saúde para realizar a PrEP;</a:t>
            </a:r>
          </a:p>
          <a:p>
            <a:pPr>
              <a:lnSpc>
                <a:spcPct val="100000"/>
              </a:lnSpc>
            </a:pPr>
            <a:r>
              <a:rPr lang="pt-BR" sz="1900" dirty="0"/>
              <a:t>Profilaxia Pré-Exposição de Risco à infecção pelo HIV</a:t>
            </a:r>
          </a:p>
          <a:p>
            <a:pPr>
              <a:lnSpc>
                <a:spcPct val="100000"/>
              </a:lnSpc>
            </a:pPr>
            <a:r>
              <a:rPr lang="pt-BR" sz="1900" dirty="0">
                <a:hlinkClick r:id="rId2"/>
              </a:rPr>
              <a:t>https://campusvirtual.fiocruz.br/gestordecursos/hotsite/prep</a:t>
            </a:r>
            <a:endParaRPr lang="pt-BR" sz="1900" dirty="0"/>
          </a:p>
          <a:p>
            <a:pPr>
              <a:lnSpc>
                <a:spcPct val="100000"/>
              </a:lnSpc>
            </a:pPr>
            <a:endParaRPr lang="pt-BR" sz="19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66543C-9786-893F-8224-D7A983CF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066" y="2774462"/>
            <a:ext cx="6156498" cy="25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49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2B4B9B-CC83-1457-9142-7674E4412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3" r="16397" b="5752"/>
          <a:stretch/>
        </p:blipFill>
        <p:spPr>
          <a:xfrm>
            <a:off x="131877" y="1721095"/>
            <a:ext cx="4599919" cy="278341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AD1CBDE-5023-8F18-DFAF-08F7F60FCFA2}"/>
              </a:ext>
            </a:extLst>
          </p:cNvPr>
          <p:cNvSpPr txBox="1"/>
          <p:nvPr/>
        </p:nvSpPr>
        <p:spPr>
          <a:xfrm>
            <a:off x="635431" y="637417"/>
            <a:ext cx="3592810" cy="792364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vert="horz" wrap="square" lIns="0" tIns="10001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525" indent="0" algn="ctr" defTabSz="342900" eaLnBrk="1" fontAlgn="auto" latinLnBrk="0" hangingPunct="1">
              <a:spcBef>
                <a:spcPts val="79"/>
              </a:spcBef>
              <a:buClrTx/>
              <a:buSzTx/>
              <a:buFontTx/>
              <a:buNone/>
              <a:tabLst/>
              <a:defRPr kumimoji="0" sz="1500" b="1" kern="1200" spc="-4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800" dirty="0"/>
              <a:t>208 unidades de PrEP em 154 municípios, </a:t>
            </a:r>
          </a:p>
          <a:p>
            <a:r>
              <a:rPr lang="pt-BR" sz="1400" i="1" dirty="0"/>
              <a:t>cadastradas até 20 de maio de 2024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F13E84-B5E1-7668-FA3F-7FCB2443CA36}"/>
              </a:ext>
            </a:extLst>
          </p:cNvPr>
          <p:cNvSpPr txBox="1"/>
          <p:nvPr/>
        </p:nvSpPr>
        <p:spPr>
          <a:xfrm>
            <a:off x="318358" y="4884366"/>
            <a:ext cx="4126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i="1" dirty="0"/>
              <a:t>Fonte: Cadastro de unidades de PrEP do Estado de São Paulo</a:t>
            </a: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8A8CA5E8-5A44-52AE-264A-8905FABD43E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5127" y="2302794"/>
            <a:ext cx="3931139" cy="2406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1A56824C-6F9E-C0F6-2EC4-2D978E57120A}"/>
              </a:ext>
            </a:extLst>
          </p:cNvPr>
          <p:cNvSpPr txBox="1">
            <a:spLocks/>
          </p:cNvSpPr>
          <p:nvPr/>
        </p:nvSpPr>
        <p:spPr>
          <a:xfrm>
            <a:off x="5528201" y="1065659"/>
            <a:ext cx="2584991" cy="728244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vert="horz" wrap="square" lIns="0" tIns="10001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9525" algn="ctr" defTabSz="342900">
              <a:spcBef>
                <a:spcPts val="79"/>
              </a:spcBef>
              <a:buClrTx/>
              <a:defRPr/>
            </a:pPr>
            <a:r>
              <a:rPr lang="pt-BR" sz="1500" b="1" spc="-4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Temos 235 </a:t>
            </a:r>
            <a:r>
              <a:rPr lang="pt-BR" sz="1500" b="1" spc="4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UDM</a:t>
            </a:r>
          </a:p>
          <a:p>
            <a:pPr marL="9525" algn="ctr" defTabSz="342900">
              <a:spcBef>
                <a:spcPts val="79"/>
              </a:spcBef>
              <a:buClrTx/>
              <a:defRPr/>
            </a:pPr>
            <a:r>
              <a:rPr lang="pt-BR" sz="1500" b="1" spc="-19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 </a:t>
            </a:r>
            <a:r>
              <a:rPr lang="pt-BR" sz="1500" b="1" spc="-4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em,</a:t>
            </a:r>
            <a:r>
              <a:rPr lang="pt-BR" sz="1500" b="1" spc="-1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 </a:t>
            </a:r>
            <a:r>
              <a:rPr lang="pt-BR" sz="1500" b="1" spc="-4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139 municípios</a:t>
            </a:r>
          </a:p>
          <a:p>
            <a:pPr marL="9525" algn="ctr" defTabSz="342900">
              <a:spcBef>
                <a:spcPts val="79"/>
              </a:spcBef>
              <a:buClrTx/>
              <a:defRPr/>
            </a:pPr>
            <a:r>
              <a:rPr lang="pt-BR" sz="1500" b="1" spc="-23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 </a:t>
            </a:r>
            <a:r>
              <a:rPr lang="pt-B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segundo </a:t>
            </a:r>
            <a:r>
              <a:rPr lang="pt-BR" sz="1500" b="1" spc="4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Arial"/>
              </a:rPr>
              <a:t>DRS</a:t>
            </a:r>
            <a:endParaRPr lang="pt-BR" sz="1500" b="1" dirty="0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58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310E2-3C7E-E930-08CE-FBB66A06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Busca de unidades de PrEP na página do CRT DST AIDS</a:t>
            </a:r>
            <a:br>
              <a:rPr lang="pt-BR" sz="2000" dirty="0"/>
            </a:br>
            <a:r>
              <a:rPr lang="pt-BR" sz="1400" dirty="0">
                <a:highlight>
                  <a:srgbClr val="FFCC66"/>
                </a:highlight>
                <a:hlinkClick r:id="rId2"/>
              </a:rPr>
              <a:t>https://www.saude.sp.gov.br/centro-de-referencia-e-treinamento-dstaids-sp/</a:t>
            </a:r>
            <a:endParaRPr lang="pt-BR" sz="2000" dirty="0">
              <a:highlight>
                <a:srgbClr val="FFCC66"/>
              </a:highlight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C2821E-B0FF-8421-6142-9FDC5C7FCE4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38BF252-72EF-FFC5-6C78-E4DD432EC69D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715CE3C-4FD5-A718-396C-BD1A53964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98" y="1477107"/>
            <a:ext cx="4069249" cy="3292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076D0C5-FCF8-2AF8-1DBB-7FCFB4EF1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5031" y="1812395"/>
            <a:ext cx="4040188" cy="3292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8506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1062428" y="901272"/>
            <a:ext cx="7019144" cy="2685989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70000"/>
              </a:lnSpc>
            </a:pPr>
            <a:r>
              <a:rPr lang="pt-BR" sz="4000" b="1" dirty="0">
                <a:solidFill>
                  <a:schemeClr val="tx1"/>
                </a:solidFill>
              </a:rPr>
              <a:t>REVELAÇÃO DIAGNÓSTICA E VINCULAÇÃO DOS CASOS REAGENTES NAS ATIVIDADES EXTRAMUROS</a:t>
            </a:r>
          </a:p>
        </p:txBody>
      </p:sp>
    </p:spTree>
    <p:extLst>
      <p:ext uri="{BB962C8B-B14F-4D97-AF65-F5344CB8AC3E}">
        <p14:creationId xmlns:p14="http://schemas.microsoft.com/office/powerpoint/2010/main" val="176822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63308" y="1464897"/>
            <a:ext cx="7995683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A escolha e preparação do local</a:t>
            </a:r>
          </a:p>
          <a:p>
            <a:pPr marL="342900" lvl="1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Em instituições (unidades de saúde, centros comunitários)</a:t>
            </a:r>
          </a:p>
          <a:p>
            <a:pPr marL="342900" lvl="1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Em locais públicos abertos (feiras, praças, parques)</a:t>
            </a:r>
          </a:p>
          <a:p>
            <a:pPr marL="34290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No caso de grupos específicos com mais dificuldades de acessar o teste, lembrar de inserir a atividade de testagem numa proposta mais ampla de prevenção </a:t>
            </a:r>
          </a:p>
          <a:p>
            <a:pPr marL="342900" lvl="1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Ex.: associar a testagem ao trabalho dos consultórios de rua</a:t>
            </a:r>
          </a:p>
          <a:p>
            <a:pPr marL="34290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Definição do número de exames que serão realizados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1201479" y="264568"/>
            <a:ext cx="6283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O que deve ser considerado no planejamento de uma atividade extramuros utilizando-se testes rápidos?</a:t>
            </a:r>
          </a:p>
        </p:txBody>
      </p:sp>
    </p:spTree>
    <p:extLst>
      <p:ext uri="{BB962C8B-B14F-4D97-AF65-F5344CB8AC3E}">
        <p14:creationId xmlns:p14="http://schemas.microsoft.com/office/powerpoint/2010/main" val="3096332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DF6D7C-0EF8-154E-8078-C72C8A000C99}"/>
              </a:ext>
            </a:extLst>
          </p:cNvPr>
          <p:cNvSpPr txBox="1"/>
          <p:nvPr/>
        </p:nvSpPr>
        <p:spPr>
          <a:xfrm>
            <a:off x="1207722" y="158094"/>
            <a:ext cx="636424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SÍNTESE DO PROCESSO</a:t>
            </a:r>
          </a:p>
          <a:p>
            <a:pPr algn="ctr"/>
            <a:r>
              <a:rPr lang="en-US" sz="2100" dirty="0"/>
              <a:t>Para </a:t>
            </a:r>
            <a:r>
              <a:rPr lang="pt-BR" sz="2100" dirty="0"/>
              <a:t>Revelação diagnóstica e vinculação adequada</a:t>
            </a:r>
          </a:p>
          <a:p>
            <a:pPr algn="ctr"/>
            <a:endParaRPr lang="en-US" sz="21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798FFA-6702-8C42-9500-F3C8383B0FD1}"/>
              </a:ext>
            </a:extLst>
          </p:cNvPr>
          <p:cNvSpPr/>
          <p:nvPr/>
        </p:nvSpPr>
        <p:spPr>
          <a:xfrm>
            <a:off x="1080781" y="2510701"/>
            <a:ext cx="1609725" cy="2797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latin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44EEA-71EE-764F-97B7-D33487B00C5F}"/>
              </a:ext>
            </a:extLst>
          </p:cNvPr>
          <p:cNvSpPr txBox="1"/>
          <p:nvPr/>
        </p:nvSpPr>
        <p:spPr>
          <a:xfrm>
            <a:off x="1916001" y="1412173"/>
            <a:ext cx="482825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PLAN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A42E64-88AF-AA43-9842-5350EEFF6042}"/>
              </a:ext>
            </a:extLst>
          </p:cNvPr>
          <p:cNvSpPr/>
          <p:nvPr/>
        </p:nvSpPr>
        <p:spPr>
          <a:xfrm>
            <a:off x="2990240" y="2137706"/>
            <a:ext cx="1609725" cy="2797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latin typeface="Lato Light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4B5C2-26AF-114C-B11B-0D78E510CBE2}"/>
              </a:ext>
            </a:extLst>
          </p:cNvPr>
          <p:cNvSpPr txBox="1"/>
          <p:nvPr/>
        </p:nvSpPr>
        <p:spPr>
          <a:xfrm>
            <a:off x="3453592" y="1795207"/>
            <a:ext cx="627096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CREATE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4FC41D-89B8-954A-A1BC-06E361115811}"/>
              </a:ext>
            </a:extLst>
          </p:cNvPr>
          <p:cNvSpPr/>
          <p:nvPr/>
        </p:nvSpPr>
        <p:spPr>
          <a:xfrm>
            <a:off x="4693275" y="1764643"/>
            <a:ext cx="1609725" cy="2797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latin typeface="Lato Light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8CE399-089D-4540-B5E7-CB9D1B2EA79E}"/>
              </a:ext>
            </a:extLst>
          </p:cNvPr>
          <p:cNvSpPr txBox="1"/>
          <p:nvPr/>
        </p:nvSpPr>
        <p:spPr>
          <a:xfrm>
            <a:off x="5064117" y="2178242"/>
            <a:ext cx="625492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REVIEW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5F1E233-ECA9-714D-B0A0-8B33E334FEEE}"/>
              </a:ext>
            </a:extLst>
          </p:cNvPr>
          <p:cNvSpPr/>
          <p:nvPr/>
        </p:nvSpPr>
        <p:spPr>
          <a:xfrm>
            <a:off x="6311242" y="1358691"/>
            <a:ext cx="1609725" cy="2797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latin typeface="Lato Light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F03B4-9FF2-4C4B-815D-99B03993C360}"/>
              </a:ext>
            </a:extLst>
          </p:cNvPr>
          <p:cNvSpPr txBox="1"/>
          <p:nvPr/>
        </p:nvSpPr>
        <p:spPr>
          <a:xfrm>
            <a:off x="6657812" y="2560847"/>
            <a:ext cx="657552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RELEASE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BD342C8-D812-6E4E-95DA-4C184784CE5C}"/>
              </a:ext>
            </a:extLst>
          </p:cNvPr>
          <p:cNvSpPr/>
          <p:nvPr/>
        </p:nvSpPr>
        <p:spPr>
          <a:xfrm>
            <a:off x="571500" y="2869444"/>
            <a:ext cx="8001000" cy="493027"/>
          </a:xfrm>
          <a:prstGeom prst="rightArrow">
            <a:avLst>
              <a:gd name="adj1" fmla="val 61592"/>
              <a:gd name="adj2" fmla="val 7704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latin typeface="Lato Light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901046-E14A-6649-8ED9-B3C831655655}"/>
              </a:ext>
            </a:extLst>
          </p:cNvPr>
          <p:cNvSpPr txBox="1"/>
          <p:nvPr/>
        </p:nvSpPr>
        <p:spPr>
          <a:xfrm>
            <a:off x="1380273" y="2955825"/>
            <a:ext cx="638347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Revelação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pt-BR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diagnóstica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e vinculação dos Casos de HIV aids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C5D4E1-6CC6-0B4F-9324-612042181012}"/>
              </a:ext>
            </a:extLst>
          </p:cNvPr>
          <p:cNvGrpSpPr/>
          <p:nvPr/>
        </p:nvGrpSpPr>
        <p:grpSpPr>
          <a:xfrm>
            <a:off x="2612714" y="3943007"/>
            <a:ext cx="1067879" cy="1252988"/>
            <a:chOff x="2410767" y="8453379"/>
            <a:chExt cx="2847676" cy="3341300"/>
          </a:xfrm>
        </p:grpSpPr>
        <p:sp>
          <p:nvSpPr>
            <p:cNvPr id="24" name="Freeform 1">
              <a:extLst>
                <a:ext uri="{FF2B5EF4-FFF2-40B4-BE49-F238E27FC236}">
                  <a16:creationId xmlns:a16="http://schemas.microsoft.com/office/drawing/2014/main" id="{A9696532-665F-2046-A619-C547E37AC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767" y="8991985"/>
              <a:ext cx="2847676" cy="2802694"/>
            </a:xfrm>
            <a:custGeom>
              <a:avLst/>
              <a:gdLst>
                <a:gd name="T0" fmla="*/ 7050 w 10886"/>
                <a:gd name="T1" fmla="*/ 7186 h 10717"/>
                <a:gd name="T2" fmla="*/ 3610 w 10886"/>
                <a:gd name="T3" fmla="*/ 6964 h 10717"/>
                <a:gd name="T4" fmla="*/ 3835 w 10886"/>
                <a:gd name="T5" fmla="*/ 3526 h 10717"/>
                <a:gd name="T6" fmla="*/ 7271 w 10886"/>
                <a:gd name="T7" fmla="*/ 3745 h 10717"/>
                <a:gd name="T8" fmla="*/ 10877 w 10886"/>
                <a:gd name="T9" fmla="*/ 5184 h 10717"/>
                <a:gd name="T10" fmla="*/ 10821 w 10886"/>
                <a:gd name="T11" fmla="*/ 4566 h 10717"/>
                <a:gd name="T12" fmla="*/ 9380 w 10886"/>
                <a:gd name="T13" fmla="*/ 3369 h 10717"/>
                <a:gd name="T14" fmla="*/ 10097 w 10886"/>
                <a:gd name="T15" fmla="*/ 2547 h 10717"/>
                <a:gd name="T16" fmla="*/ 8352 w 10886"/>
                <a:gd name="T17" fmla="*/ 2042 h 10717"/>
                <a:gd name="T18" fmla="*/ 7554 w 10886"/>
                <a:gd name="T19" fmla="*/ 345 h 10717"/>
                <a:gd name="T20" fmla="*/ 6383 w 10886"/>
                <a:gd name="T21" fmla="*/ 0 h 10717"/>
                <a:gd name="T22" fmla="*/ 4794 w 10886"/>
                <a:gd name="T23" fmla="*/ 994 h 10717"/>
                <a:gd name="T24" fmla="*/ 4238 w 10886"/>
                <a:gd name="T25" fmla="*/ 53 h 10717"/>
                <a:gd name="T26" fmla="*/ 3211 w 10886"/>
                <a:gd name="T27" fmla="*/ 1553 h 10717"/>
                <a:gd name="T28" fmla="*/ 1349 w 10886"/>
                <a:gd name="T29" fmla="*/ 1778 h 10717"/>
                <a:gd name="T30" fmla="*/ 637 w 10886"/>
                <a:gd name="T31" fmla="*/ 2814 h 10717"/>
                <a:gd name="T32" fmla="*/ 1092 w 10886"/>
                <a:gd name="T33" fmla="*/ 4631 h 10717"/>
                <a:gd name="T34" fmla="*/ 27 w 10886"/>
                <a:gd name="T35" fmla="*/ 4871 h 10717"/>
                <a:gd name="T36" fmla="*/ 7 w 10886"/>
                <a:gd name="T37" fmla="*/ 5527 h 10717"/>
                <a:gd name="T38" fmla="*/ 1137 w 10886"/>
                <a:gd name="T39" fmla="*/ 6308 h 10717"/>
                <a:gd name="T40" fmla="*/ 776 w 10886"/>
                <a:gd name="T41" fmla="*/ 8148 h 10717"/>
                <a:gd name="T42" fmla="*/ 1545 w 10886"/>
                <a:gd name="T43" fmla="*/ 9148 h 10717"/>
                <a:gd name="T44" fmla="*/ 3416 w 10886"/>
                <a:gd name="T45" fmla="*/ 9272 h 10717"/>
                <a:gd name="T46" fmla="*/ 3315 w 10886"/>
                <a:gd name="T47" fmla="*/ 10361 h 10717"/>
                <a:gd name="T48" fmla="*/ 5026 w 10886"/>
                <a:gd name="T49" fmla="*/ 9745 h 10717"/>
                <a:gd name="T50" fmla="*/ 6664 w 10886"/>
                <a:gd name="T51" fmla="*/ 10656 h 10717"/>
                <a:gd name="T52" fmla="*/ 7850 w 10886"/>
                <a:gd name="T53" fmla="*/ 10232 h 10717"/>
                <a:gd name="T54" fmla="*/ 8545 w 10886"/>
                <a:gd name="T55" fmla="*/ 8490 h 10717"/>
                <a:gd name="T56" fmla="*/ 9548 w 10886"/>
                <a:gd name="T57" fmla="*/ 8920 h 10717"/>
                <a:gd name="T58" fmla="*/ 9491 w 10886"/>
                <a:gd name="T59" fmla="*/ 7105 h 10717"/>
                <a:gd name="T60" fmla="*/ 10860 w 10886"/>
                <a:gd name="T61" fmla="*/ 5823 h 10717"/>
                <a:gd name="T62" fmla="*/ 10877 w 10886"/>
                <a:gd name="T63" fmla="*/ 5184 h 10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86" h="10717">
                  <a:moveTo>
                    <a:pt x="7050" y="7186"/>
                  </a:moveTo>
                  <a:lnTo>
                    <a:pt x="7050" y="7186"/>
                  </a:lnTo>
                  <a:cubicBezTo>
                    <a:pt x="6040" y="8073"/>
                    <a:pt x="4501" y="7979"/>
                    <a:pt x="3610" y="6964"/>
                  </a:cubicBezTo>
                  <a:lnTo>
                    <a:pt x="3610" y="6964"/>
                  </a:lnTo>
                  <a:cubicBezTo>
                    <a:pt x="2724" y="5949"/>
                    <a:pt x="2822" y="4412"/>
                    <a:pt x="3835" y="3526"/>
                  </a:cubicBezTo>
                  <a:lnTo>
                    <a:pt x="3835" y="3526"/>
                  </a:lnTo>
                  <a:cubicBezTo>
                    <a:pt x="4844" y="2634"/>
                    <a:pt x="6384" y="2734"/>
                    <a:pt x="7271" y="3745"/>
                  </a:cubicBezTo>
                  <a:lnTo>
                    <a:pt x="7271" y="3745"/>
                  </a:lnTo>
                  <a:cubicBezTo>
                    <a:pt x="8164" y="4758"/>
                    <a:pt x="8062" y="6299"/>
                    <a:pt x="7050" y="7186"/>
                  </a:cubicBezTo>
                  <a:close/>
                  <a:moveTo>
                    <a:pt x="10877" y="5184"/>
                  </a:moveTo>
                  <a:lnTo>
                    <a:pt x="10877" y="5184"/>
                  </a:lnTo>
                  <a:cubicBezTo>
                    <a:pt x="10872" y="4975"/>
                    <a:pt x="10852" y="4769"/>
                    <a:pt x="10821" y="4566"/>
                  </a:cubicBezTo>
                  <a:lnTo>
                    <a:pt x="9744" y="4388"/>
                  </a:lnTo>
                  <a:lnTo>
                    <a:pt x="9380" y="3369"/>
                  </a:lnTo>
                  <a:lnTo>
                    <a:pt x="10097" y="2547"/>
                  </a:lnTo>
                  <a:lnTo>
                    <a:pt x="10097" y="2547"/>
                  </a:lnTo>
                  <a:cubicBezTo>
                    <a:pt x="9880" y="2185"/>
                    <a:pt x="9620" y="1852"/>
                    <a:pt x="9328" y="1552"/>
                  </a:cubicBezTo>
                  <a:lnTo>
                    <a:pt x="8352" y="2042"/>
                  </a:lnTo>
                  <a:lnTo>
                    <a:pt x="7457" y="1433"/>
                  </a:lnTo>
                  <a:lnTo>
                    <a:pt x="7554" y="345"/>
                  </a:lnTo>
                  <a:lnTo>
                    <a:pt x="7554" y="345"/>
                  </a:lnTo>
                  <a:cubicBezTo>
                    <a:pt x="7183" y="189"/>
                    <a:pt x="6790" y="71"/>
                    <a:pt x="6383" y="0"/>
                  </a:cubicBezTo>
                  <a:lnTo>
                    <a:pt x="5876" y="969"/>
                  </a:lnTo>
                  <a:lnTo>
                    <a:pt x="4794" y="994"/>
                  </a:lnTo>
                  <a:lnTo>
                    <a:pt x="4238" y="53"/>
                  </a:lnTo>
                  <a:lnTo>
                    <a:pt x="4238" y="53"/>
                  </a:lnTo>
                  <a:cubicBezTo>
                    <a:pt x="3822" y="147"/>
                    <a:pt x="3425" y="288"/>
                    <a:pt x="3052" y="472"/>
                  </a:cubicBezTo>
                  <a:lnTo>
                    <a:pt x="3211" y="1553"/>
                  </a:lnTo>
                  <a:lnTo>
                    <a:pt x="2351" y="2211"/>
                  </a:lnTo>
                  <a:lnTo>
                    <a:pt x="1349" y="1778"/>
                  </a:lnTo>
                  <a:lnTo>
                    <a:pt x="1349" y="1778"/>
                  </a:lnTo>
                  <a:cubicBezTo>
                    <a:pt x="1074" y="2093"/>
                    <a:pt x="833" y="2440"/>
                    <a:pt x="637" y="2814"/>
                  </a:cubicBezTo>
                  <a:lnTo>
                    <a:pt x="1399" y="3594"/>
                  </a:lnTo>
                  <a:lnTo>
                    <a:pt x="1092" y="4631"/>
                  </a:lnTo>
                  <a:lnTo>
                    <a:pt x="27" y="4871"/>
                  </a:lnTo>
                  <a:lnTo>
                    <a:pt x="27" y="4871"/>
                  </a:lnTo>
                  <a:cubicBezTo>
                    <a:pt x="8" y="5086"/>
                    <a:pt x="0" y="5305"/>
                    <a:pt x="7" y="5527"/>
                  </a:cubicBezTo>
                  <a:lnTo>
                    <a:pt x="7" y="5527"/>
                  </a:lnTo>
                  <a:cubicBezTo>
                    <a:pt x="14" y="5731"/>
                    <a:pt x="32" y="5930"/>
                    <a:pt x="60" y="6126"/>
                  </a:cubicBezTo>
                  <a:lnTo>
                    <a:pt x="1137" y="6308"/>
                  </a:lnTo>
                  <a:lnTo>
                    <a:pt x="1498" y="7327"/>
                  </a:lnTo>
                  <a:lnTo>
                    <a:pt x="776" y="8148"/>
                  </a:lnTo>
                  <a:lnTo>
                    <a:pt x="776" y="8148"/>
                  </a:lnTo>
                  <a:cubicBezTo>
                    <a:pt x="994" y="8510"/>
                    <a:pt x="1252" y="8847"/>
                    <a:pt x="1545" y="9148"/>
                  </a:cubicBezTo>
                  <a:lnTo>
                    <a:pt x="2523" y="8661"/>
                  </a:lnTo>
                  <a:lnTo>
                    <a:pt x="3416" y="9272"/>
                  </a:lnTo>
                  <a:lnTo>
                    <a:pt x="3315" y="10361"/>
                  </a:lnTo>
                  <a:lnTo>
                    <a:pt x="3315" y="10361"/>
                  </a:lnTo>
                  <a:cubicBezTo>
                    <a:pt x="3698" y="10523"/>
                    <a:pt x="4101" y="10645"/>
                    <a:pt x="4521" y="10716"/>
                  </a:cubicBezTo>
                  <a:lnTo>
                    <a:pt x="5026" y="9745"/>
                  </a:lnTo>
                  <a:lnTo>
                    <a:pt x="6107" y="9715"/>
                  </a:lnTo>
                  <a:lnTo>
                    <a:pt x="6664" y="10656"/>
                  </a:lnTo>
                  <a:lnTo>
                    <a:pt x="6664" y="10656"/>
                  </a:lnTo>
                  <a:cubicBezTo>
                    <a:pt x="7080" y="10560"/>
                    <a:pt x="7477" y="10416"/>
                    <a:pt x="7850" y="10232"/>
                  </a:cubicBezTo>
                  <a:lnTo>
                    <a:pt x="7688" y="9152"/>
                  </a:lnTo>
                  <a:lnTo>
                    <a:pt x="8545" y="8490"/>
                  </a:lnTo>
                  <a:lnTo>
                    <a:pt x="9548" y="8920"/>
                  </a:lnTo>
                  <a:lnTo>
                    <a:pt x="9548" y="8920"/>
                  </a:lnTo>
                  <a:cubicBezTo>
                    <a:pt x="9823" y="8603"/>
                    <a:pt x="10063" y="8255"/>
                    <a:pt x="10258" y="7881"/>
                  </a:cubicBezTo>
                  <a:lnTo>
                    <a:pt x="9491" y="7105"/>
                  </a:lnTo>
                  <a:lnTo>
                    <a:pt x="9794" y="6065"/>
                  </a:lnTo>
                  <a:lnTo>
                    <a:pt x="10860" y="5823"/>
                  </a:lnTo>
                  <a:lnTo>
                    <a:pt x="10860" y="5823"/>
                  </a:lnTo>
                  <a:cubicBezTo>
                    <a:pt x="10877" y="5612"/>
                    <a:pt x="10885" y="5398"/>
                    <a:pt x="10877" y="51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25" dirty="0">
                <a:latin typeface="Lato Light" panose="020F050202020403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72582F-C706-B341-BE81-5E80C954E348}"/>
                </a:ext>
              </a:extLst>
            </p:cNvPr>
            <p:cNvSpPr txBox="1"/>
            <p:nvPr/>
          </p:nvSpPr>
          <p:spPr>
            <a:xfrm>
              <a:off x="4067259" y="8453379"/>
              <a:ext cx="492616" cy="61555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endParaRPr lang="en-US" sz="900" b="1" dirty="0"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sp>
        <p:nvSpPr>
          <p:cNvPr id="48" name="Freeform 1">
            <a:extLst>
              <a:ext uri="{FF2B5EF4-FFF2-40B4-BE49-F238E27FC236}">
                <a16:creationId xmlns:a16="http://schemas.microsoft.com/office/drawing/2014/main" id="{FB54391A-AADF-D745-BB3C-B5B03BAB4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013" y="4380398"/>
            <a:ext cx="1067879" cy="1051011"/>
          </a:xfrm>
          <a:custGeom>
            <a:avLst/>
            <a:gdLst>
              <a:gd name="T0" fmla="*/ 7050 w 10886"/>
              <a:gd name="T1" fmla="*/ 7186 h 10717"/>
              <a:gd name="T2" fmla="*/ 3610 w 10886"/>
              <a:gd name="T3" fmla="*/ 6964 h 10717"/>
              <a:gd name="T4" fmla="*/ 3835 w 10886"/>
              <a:gd name="T5" fmla="*/ 3526 h 10717"/>
              <a:gd name="T6" fmla="*/ 7271 w 10886"/>
              <a:gd name="T7" fmla="*/ 3745 h 10717"/>
              <a:gd name="T8" fmla="*/ 10877 w 10886"/>
              <a:gd name="T9" fmla="*/ 5184 h 10717"/>
              <a:gd name="T10" fmla="*/ 10821 w 10886"/>
              <a:gd name="T11" fmla="*/ 4566 h 10717"/>
              <a:gd name="T12" fmla="*/ 9380 w 10886"/>
              <a:gd name="T13" fmla="*/ 3369 h 10717"/>
              <a:gd name="T14" fmla="*/ 10097 w 10886"/>
              <a:gd name="T15" fmla="*/ 2547 h 10717"/>
              <a:gd name="T16" fmla="*/ 8352 w 10886"/>
              <a:gd name="T17" fmla="*/ 2042 h 10717"/>
              <a:gd name="T18" fmla="*/ 7554 w 10886"/>
              <a:gd name="T19" fmla="*/ 345 h 10717"/>
              <a:gd name="T20" fmla="*/ 6383 w 10886"/>
              <a:gd name="T21" fmla="*/ 0 h 10717"/>
              <a:gd name="T22" fmla="*/ 4794 w 10886"/>
              <a:gd name="T23" fmla="*/ 994 h 10717"/>
              <a:gd name="T24" fmla="*/ 4238 w 10886"/>
              <a:gd name="T25" fmla="*/ 53 h 10717"/>
              <a:gd name="T26" fmla="*/ 3211 w 10886"/>
              <a:gd name="T27" fmla="*/ 1553 h 10717"/>
              <a:gd name="T28" fmla="*/ 1349 w 10886"/>
              <a:gd name="T29" fmla="*/ 1778 h 10717"/>
              <a:gd name="T30" fmla="*/ 637 w 10886"/>
              <a:gd name="T31" fmla="*/ 2814 h 10717"/>
              <a:gd name="T32" fmla="*/ 1092 w 10886"/>
              <a:gd name="T33" fmla="*/ 4631 h 10717"/>
              <a:gd name="T34" fmla="*/ 27 w 10886"/>
              <a:gd name="T35" fmla="*/ 4871 h 10717"/>
              <a:gd name="T36" fmla="*/ 7 w 10886"/>
              <a:gd name="T37" fmla="*/ 5527 h 10717"/>
              <a:gd name="T38" fmla="*/ 1137 w 10886"/>
              <a:gd name="T39" fmla="*/ 6308 h 10717"/>
              <a:gd name="T40" fmla="*/ 776 w 10886"/>
              <a:gd name="T41" fmla="*/ 8148 h 10717"/>
              <a:gd name="T42" fmla="*/ 1545 w 10886"/>
              <a:gd name="T43" fmla="*/ 9148 h 10717"/>
              <a:gd name="T44" fmla="*/ 3416 w 10886"/>
              <a:gd name="T45" fmla="*/ 9272 h 10717"/>
              <a:gd name="T46" fmla="*/ 3315 w 10886"/>
              <a:gd name="T47" fmla="*/ 10361 h 10717"/>
              <a:gd name="T48" fmla="*/ 5026 w 10886"/>
              <a:gd name="T49" fmla="*/ 9745 h 10717"/>
              <a:gd name="T50" fmla="*/ 6664 w 10886"/>
              <a:gd name="T51" fmla="*/ 10656 h 10717"/>
              <a:gd name="T52" fmla="*/ 7850 w 10886"/>
              <a:gd name="T53" fmla="*/ 10232 h 10717"/>
              <a:gd name="T54" fmla="*/ 8545 w 10886"/>
              <a:gd name="T55" fmla="*/ 8490 h 10717"/>
              <a:gd name="T56" fmla="*/ 9548 w 10886"/>
              <a:gd name="T57" fmla="*/ 8920 h 10717"/>
              <a:gd name="T58" fmla="*/ 9491 w 10886"/>
              <a:gd name="T59" fmla="*/ 7105 h 10717"/>
              <a:gd name="T60" fmla="*/ 10860 w 10886"/>
              <a:gd name="T61" fmla="*/ 5823 h 10717"/>
              <a:gd name="T62" fmla="*/ 10877 w 10886"/>
              <a:gd name="T63" fmla="*/ 5184 h 10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86" h="10717">
                <a:moveTo>
                  <a:pt x="7050" y="7186"/>
                </a:moveTo>
                <a:lnTo>
                  <a:pt x="7050" y="7186"/>
                </a:lnTo>
                <a:cubicBezTo>
                  <a:pt x="6040" y="8073"/>
                  <a:pt x="4501" y="7979"/>
                  <a:pt x="3610" y="6964"/>
                </a:cubicBezTo>
                <a:lnTo>
                  <a:pt x="3610" y="6964"/>
                </a:lnTo>
                <a:cubicBezTo>
                  <a:pt x="2724" y="5949"/>
                  <a:pt x="2822" y="4412"/>
                  <a:pt x="3835" y="3526"/>
                </a:cubicBezTo>
                <a:lnTo>
                  <a:pt x="3835" y="3526"/>
                </a:lnTo>
                <a:cubicBezTo>
                  <a:pt x="4844" y="2634"/>
                  <a:pt x="6384" y="2734"/>
                  <a:pt x="7271" y="3745"/>
                </a:cubicBezTo>
                <a:lnTo>
                  <a:pt x="7271" y="3745"/>
                </a:lnTo>
                <a:cubicBezTo>
                  <a:pt x="8164" y="4758"/>
                  <a:pt x="8062" y="6299"/>
                  <a:pt x="7050" y="7186"/>
                </a:cubicBezTo>
                <a:close/>
                <a:moveTo>
                  <a:pt x="10877" y="5184"/>
                </a:moveTo>
                <a:lnTo>
                  <a:pt x="10877" y="5184"/>
                </a:lnTo>
                <a:cubicBezTo>
                  <a:pt x="10872" y="4975"/>
                  <a:pt x="10852" y="4769"/>
                  <a:pt x="10821" y="4566"/>
                </a:cubicBezTo>
                <a:lnTo>
                  <a:pt x="9744" y="4388"/>
                </a:lnTo>
                <a:lnTo>
                  <a:pt x="9380" y="3369"/>
                </a:lnTo>
                <a:lnTo>
                  <a:pt x="10097" y="2547"/>
                </a:lnTo>
                <a:lnTo>
                  <a:pt x="10097" y="2547"/>
                </a:lnTo>
                <a:cubicBezTo>
                  <a:pt x="9880" y="2185"/>
                  <a:pt x="9620" y="1852"/>
                  <a:pt x="9328" y="1552"/>
                </a:cubicBezTo>
                <a:lnTo>
                  <a:pt x="8352" y="2042"/>
                </a:lnTo>
                <a:lnTo>
                  <a:pt x="7457" y="1433"/>
                </a:lnTo>
                <a:lnTo>
                  <a:pt x="7554" y="345"/>
                </a:lnTo>
                <a:lnTo>
                  <a:pt x="7554" y="345"/>
                </a:lnTo>
                <a:cubicBezTo>
                  <a:pt x="7183" y="189"/>
                  <a:pt x="6790" y="71"/>
                  <a:pt x="6383" y="0"/>
                </a:cubicBezTo>
                <a:lnTo>
                  <a:pt x="5876" y="969"/>
                </a:lnTo>
                <a:lnTo>
                  <a:pt x="4794" y="994"/>
                </a:lnTo>
                <a:lnTo>
                  <a:pt x="4238" y="53"/>
                </a:lnTo>
                <a:lnTo>
                  <a:pt x="4238" y="53"/>
                </a:lnTo>
                <a:cubicBezTo>
                  <a:pt x="3822" y="147"/>
                  <a:pt x="3425" y="288"/>
                  <a:pt x="3052" y="472"/>
                </a:cubicBezTo>
                <a:lnTo>
                  <a:pt x="3211" y="1553"/>
                </a:lnTo>
                <a:lnTo>
                  <a:pt x="2351" y="2211"/>
                </a:lnTo>
                <a:lnTo>
                  <a:pt x="1349" y="1778"/>
                </a:lnTo>
                <a:lnTo>
                  <a:pt x="1349" y="1778"/>
                </a:lnTo>
                <a:cubicBezTo>
                  <a:pt x="1074" y="2093"/>
                  <a:pt x="833" y="2440"/>
                  <a:pt x="637" y="2814"/>
                </a:cubicBezTo>
                <a:lnTo>
                  <a:pt x="1399" y="3594"/>
                </a:lnTo>
                <a:lnTo>
                  <a:pt x="1092" y="4631"/>
                </a:lnTo>
                <a:lnTo>
                  <a:pt x="27" y="4871"/>
                </a:lnTo>
                <a:lnTo>
                  <a:pt x="27" y="4871"/>
                </a:lnTo>
                <a:cubicBezTo>
                  <a:pt x="8" y="5086"/>
                  <a:pt x="0" y="5305"/>
                  <a:pt x="7" y="5527"/>
                </a:cubicBezTo>
                <a:lnTo>
                  <a:pt x="7" y="5527"/>
                </a:lnTo>
                <a:cubicBezTo>
                  <a:pt x="14" y="5731"/>
                  <a:pt x="32" y="5930"/>
                  <a:pt x="60" y="6126"/>
                </a:cubicBezTo>
                <a:lnTo>
                  <a:pt x="1137" y="6308"/>
                </a:lnTo>
                <a:lnTo>
                  <a:pt x="1498" y="7327"/>
                </a:lnTo>
                <a:lnTo>
                  <a:pt x="776" y="8148"/>
                </a:lnTo>
                <a:lnTo>
                  <a:pt x="776" y="8148"/>
                </a:lnTo>
                <a:cubicBezTo>
                  <a:pt x="994" y="8510"/>
                  <a:pt x="1252" y="8847"/>
                  <a:pt x="1545" y="9148"/>
                </a:cubicBezTo>
                <a:lnTo>
                  <a:pt x="2523" y="8661"/>
                </a:lnTo>
                <a:lnTo>
                  <a:pt x="3416" y="9272"/>
                </a:lnTo>
                <a:lnTo>
                  <a:pt x="3315" y="10361"/>
                </a:lnTo>
                <a:lnTo>
                  <a:pt x="3315" y="10361"/>
                </a:lnTo>
                <a:cubicBezTo>
                  <a:pt x="3698" y="10523"/>
                  <a:pt x="4101" y="10645"/>
                  <a:pt x="4521" y="10716"/>
                </a:cubicBezTo>
                <a:lnTo>
                  <a:pt x="5026" y="9745"/>
                </a:lnTo>
                <a:lnTo>
                  <a:pt x="6107" y="9715"/>
                </a:lnTo>
                <a:lnTo>
                  <a:pt x="6664" y="10656"/>
                </a:lnTo>
                <a:lnTo>
                  <a:pt x="6664" y="10656"/>
                </a:lnTo>
                <a:cubicBezTo>
                  <a:pt x="7080" y="10560"/>
                  <a:pt x="7477" y="10416"/>
                  <a:pt x="7850" y="10232"/>
                </a:cubicBezTo>
                <a:lnTo>
                  <a:pt x="7688" y="9152"/>
                </a:lnTo>
                <a:lnTo>
                  <a:pt x="8545" y="8490"/>
                </a:lnTo>
                <a:lnTo>
                  <a:pt x="9548" y="8920"/>
                </a:lnTo>
                <a:lnTo>
                  <a:pt x="9548" y="8920"/>
                </a:lnTo>
                <a:cubicBezTo>
                  <a:pt x="9823" y="8603"/>
                  <a:pt x="10063" y="8255"/>
                  <a:pt x="10258" y="7881"/>
                </a:cubicBezTo>
                <a:lnTo>
                  <a:pt x="9491" y="7105"/>
                </a:lnTo>
                <a:lnTo>
                  <a:pt x="9794" y="6065"/>
                </a:lnTo>
                <a:lnTo>
                  <a:pt x="10860" y="5823"/>
                </a:lnTo>
                <a:lnTo>
                  <a:pt x="10860" y="5823"/>
                </a:lnTo>
                <a:cubicBezTo>
                  <a:pt x="10877" y="5612"/>
                  <a:pt x="10885" y="5398"/>
                  <a:pt x="10877" y="51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525" dirty="0">
              <a:latin typeface="Lato Light" panose="020F0502020204030203" pitchFamily="34" charset="0"/>
            </a:endParaRPr>
          </a:p>
        </p:txBody>
      </p:sp>
      <p:sp>
        <p:nvSpPr>
          <p:cNvPr id="55" name="Freeform 1">
            <a:extLst>
              <a:ext uri="{FF2B5EF4-FFF2-40B4-BE49-F238E27FC236}">
                <a16:creationId xmlns:a16="http://schemas.microsoft.com/office/drawing/2014/main" id="{D1960DFB-5A8B-7545-98A6-D051C87FA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293" y="3678709"/>
            <a:ext cx="1067879" cy="1051011"/>
          </a:xfrm>
          <a:custGeom>
            <a:avLst/>
            <a:gdLst>
              <a:gd name="T0" fmla="*/ 7050 w 10886"/>
              <a:gd name="T1" fmla="*/ 7186 h 10717"/>
              <a:gd name="T2" fmla="*/ 3610 w 10886"/>
              <a:gd name="T3" fmla="*/ 6964 h 10717"/>
              <a:gd name="T4" fmla="*/ 3835 w 10886"/>
              <a:gd name="T5" fmla="*/ 3526 h 10717"/>
              <a:gd name="T6" fmla="*/ 7271 w 10886"/>
              <a:gd name="T7" fmla="*/ 3745 h 10717"/>
              <a:gd name="T8" fmla="*/ 10877 w 10886"/>
              <a:gd name="T9" fmla="*/ 5184 h 10717"/>
              <a:gd name="T10" fmla="*/ 10821 w 10886"/>
              <a:gd name="T11" fmla="*/ 4566 h 10717"/>
              <a:gd name="T12" fmla="*/ 9380 w 10886"/>
              <a:gd name="T13" fmla="*/ 3369 h 10717"/>
              <a:gd name="T14" fmla="*/ 10097 w 10886"/>
              <a:gd name="T15" fmla="*/ 2547 h 10717"/>
              <a:gd name="T16" fmla="*/ 8352 w 10886"/>
              <a:gd name="T17" fmla="*/ 2042 h 10717"/>
              <a:gd name="T18" fmla="*/ 7554 w 10886"/>
              <a:gd name="T19" fmla="*/ 345 h 10717"/>
              <a:gd name="T20" fmla="*/ 6383 w 10886"/>
              <a:gd name="T21" fmla="*/ 0 h 10717"/>
              <a:gd name="T22" fmla="*/ 4794 w 10886"/>
              <a:gd name="T23" fmla="*/ 994 h 10717"/>
              <a:gd name="T24" fmla="*/ 4238 w 10886"/>
              <a:gd name="T25" fmla="*/ 53 h 10717"/>
              <a:gd name="T26" fmla="*/ 3211 w 10886"/>
              <a:gd name="T27" fmla="*/ 1553 h 10717"/>
              <a:gd name="T28" fmla="*/ 1349 w 10886"/>
              <a:gd name="T29" fmla="*/ 1778 h 10717"/>
              <a:gd name="T30" fmla="*/ 637 w 10886"/>
              <a:gd name="T31" fmla="*/ 2814 h 10717"/>
              <a:gd name="T32" fmla="*/ 1092 w 10886"/>
              <a:gd name="T33" fmla="*/ 4631 h 10717"/>
              <a:gd name="T34" fmla="*/ 27 w 10886"/>
              <a:gd name="T35" fmla="*/ 4871 h 10717"/>
              <a:gd name="T36" fmla="*/ 7 w 10886"/>
              <a:gd name="T37" fmla="*/ 5527 h 10717"/>
              <a:gd name="T38" fmla="*/ 1137 w 10886"/>
              <a:gd name="T39" fmla="*/ 6308 h 10717"/>
              <a:gd name="T40" fmla="*/ 776 w 10886"/>
              <a:gd name="T41" fmla="*/ 8148 h 10717"/>
              <a:gd name="T42" fmla="*/ 1545 w 10886"/>
              <a:gd name="T43" fmla="*/ 9148 h 10717"/>
              <a:gd name="T44" fmla="*/ 3416 w 10886"/>
              <a:gd name="T45" fmla="*/ 9272 h 10717"/>
              <a:gd name="T46" fmla="*/ 3315 w 10886"/>
              <a:gd name="T47" fmla="*/ 10361 h 10717"/>
              <a:gd name="T48" fmla="*/ 5026 w 10886"/>
              <a:gd name="T49" fmla="*/ 9745 h 10717"/>
              <a:gd name="T50" fmla="*/ 6664 w 10886"/>
              <a:gd name="T51" fmla="*/ 10656 h 10717"/>
              <a:gd name="T52" fmla="*/ 7850 w 10886"/>
              <a:gd name="T53" fmla="*/ 10232 h 10717"/>
              <a:gd name="T54" fmla="*/ 8545 w 10886"/>
              <a:gd name="T55" fmla="*/ 8490 h 10717"/>
              <a:gd name="T56" fmla="*/ 9548 w 10886"/>
              <a:gd name="T57" fmla="*/ 8920 h 10717"/>
              <a:gd name="T58" fmla="*/ 9491 w 10886"/>
              <a:gd name="T59" fmla="*/ 7105 h 10717"/>
              <a:gd name="T60" fmla="*/ 10860 w 10886"/>
              <a:gd name="T61" fmla="*/ 5823 h 10717"/>
              <a:gd name="T62" fmla="*/ 10877 w 10886"/>
              <a:gd name="T63" fmla="*/ 5184 h 10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86" h="10717">
                <a:moveTo>
                  <a:pt x="7050" y="7186"/>
                </a:moveTo>
                <a:lnTo>
                  <a:pt x="7050" y="7186"/>
                </a:lnTo>
                <a:cubicBezTo>
                  <a:pt x="6040" y="8073"/>
                  <a:pt x="4501" y="7979"/>
                  <a:pt x="3610" y="6964"/>
                </a:cubicBezTo>
                <a:lnTo>
                  <a:pt x="3610" y="6964"/>
                </a:lnTo>
                <a:cubicBezTo>
                  <a:pt x="2724" y="5949"/>
                  <a:pt x="2822" y="4412"/>
                  <a:pt x="3835" y="3526"/>
                </a:cubicBezTo>
                <a:lnTo>
                  <a:pt x="3835" y="3526"/>
                </a:lnTo>
                <a:cubicBezTo>
                  <a:pt x="4844" y="2634"/>
                  <a:pt x="6384" y="2734"/>
                  <a:pt x="7271" y="3745"/>
                </a:cubicBezTo>
                <a:lnTo>
                  <a:pt x="7271" y="3745"/>
                </a:lnTo>
                <a:cubicBezTo>
                  <a:pt x="8164" y="4758"/>
                  <a:pt x="8062" y="6299"/>
                  <a:pt x="7050" y="7186"/>
                </a:cubicBezTo>
                <a:close/>
                <a:moveTo>
                  <a:pt x="10877" y="5184"/>
                </a:moveTo>
                <a:lnTo>
                  <a:pt x="10877" y="5184"/>
                </a:lnTo>
                <a:cubicBezTo>
                  <a:pt x="10872" y="4975"/>
                  <a:pt x="10852" y="4769"/>
                  <a:pt x="10821" y="4566"/>
                </a:cubicBezTo>
                <a:lnTo>
                  <a:pt x="9744" y="4388"/>
                </a:lnTo>
                <a:lnTo>
                  <a:pt x="9380" y="3369"/>
                </a:lnTo>
                <a:lnTo>
                  <a:pt x="10097" y="2547"/>
                </a:lnTo>
                <a:lnTo>
                  <a:pt x="10097" y="2547"/>
                </a:lnTo>
                <a:cubicBezTo>
                  <a:pt x="9880" y="2185"/>
                  <a:pt x="9620" y="1852"/>
                  <a:pt x="9328" y="1552"/>
                </a:cubicBezTo>
                <a:lnTo>
                  <a:pt x="8352" y="2042"/>
                </a:lnTo>
                <a:lnTo>
                  <a:pt x="7457" y="1433"/>
                </a:lnTo>
                <a:lnTo>
                  <a:pt x="7554" y="345"/>
                </a:lnTo>
                <a:lnTo>
                  <a:pt x="7554" y="345"/>
                </a:lnTo>
                <a:cubicBezTo>
                  <a:pt x="7183" y="189"/>
                  <a:pt x="6790" y="71"/>
                  <a:pt x="6383" y="0"/>
                </a:cubicBezTo>
                <a:lnTo>
                  <a:pt x="5876" y="969"/>
                </a:lnTo>
                <a:lnTo>
                  <a:pt x="4794" y="994"/>
                </a:lnTo>
                <a:lnTo>
                  <a:pt x="4238" y="53"/>
                </a:lnTo>
                <a:lnTo>
                  <a:pt x="4238" y="53"/>
                </a:lnTo>
                <a:cubicBezTo>
                  <a:pt x="3822" y="147"/>
                  <a:pt x="3425" y="288"/>
                  <a:pt x="3052" y="472"/>
                </a:cubicBezTo>
                <a:lnTo>
                  <a:pt x="3211" y="1553"/>
                </a:lnTo>
                <a:lnTo>
                  <a:pt x="2351" y="2211"/>
                </a:lnTo>
                <a:lnTo>
                  <a:pt x="1349" y="1778"/>
                </a:lnTo>
                <a:lnTo>
                  <a:pt x="1349" y="1778"/>
                </a:lnTo>
                <a:cubicBezTo>
                  <a:pt x="1074" y="2093"/>
                  <a:pt x="833" y="2440"/>
                  <a:pt x="637" y="2814"/>
                </a:cubicBezTo>
                <a:lnTo>
                  <a:pt x="1399" y="3594"/>
                </a:lnTo>
                <a:lnTo>
                  <a:pt x="1092" y="4631"/>
                </a:lnTo>
                <a:lnTo>
                  <a:pt x="27" y="4871"/>
                </a:lnTo>
                <a:lnTo>
                  <a:pt x="27" y="4871"/>
                </a:lnTo>
                <a:cubicBezTo>
                  <a:pt x="8" y="5086"/>
                  <a:pt x="0" y="5305"/>
                  <a:pt x="7" y="5527"/>
                </a:cubicBezTo>
                <a:lnTo>
                  <a:pt x="7" y="5527"/>
                </a:lnTo>
                <a:cubicBezTo>
                  <a:pt x="14" y="5731"/>
                  <a:pt x="32" y="5930"/>
                  <a:pt x="60" y="6126"/>
                </a:cubicBezTo>
                <a:lnTo>
                  <a:pt x="1137" y="6308"/>
                </a:lnTo>
                <a:lnTo>
                  <a:pt x="1498" y="7327"/>
                </a:lnTo>
                <a:lnTo>
                  <a:pt x="776" y="8148"/>
                </a:lnTo>
                <a:lnTo>
                  <a:pt x="776" y="8148"/>
                </a:lnTo>
                <a:cubicBezTo>
                  <a:pt x="994" y="8510"/>
                  <a:pt x="1252" y="8847"/>
                  <a:pt x="1545" y="9148"/>
                </a:cubicBezTo>
                <a:lnTo>
                  <a:pt x="2523" y="8661"/>
                </a:lnTo>
                <a:lnTo>
                  <a:pt x="3416" y="9272"/>
                </a:lnTo>
                <a:lnTo>
                  <a:pt x="3315" y="10361"/>
                </a:lnTo>
                <a:lnTo>
                  <a:pt x="3315" y="10361"/>
                </a:lnTo>
                <a:cubicBezTo>
                  <a:pt x="3698" y="10523"/>
                  <a:pt x="4101" y="10645"/>
                  <a:pt x="4521" y="10716"/>
                </a:cubicBezTo>
                <a:lnTo>
                  <a:pt x="5026" y="9745"/>
                </a:lnTo>
                <a:lnTo>
                  <a:pt x="6107" y="9715"/>
                </a:lnTo>
                <a:lnTo>
                  <a:pt x="6664" y="10656"/>
                </a:lnTo>
                <a:lnTo>
                  <a:pt x="6664" y="10656"/>
                </a:lnTo>
                <a:cubicBezTo>
                  <a:pt x="7080" y="10560"/>
                  <a:pt x="7477" y="10416"/>
                  <a:pt x="7850" y="10232"/>
                </a:cubicBezTo>
                <a:lnTo>
                  <a:pt x="7688" y="9152"/>
                </a:lnTo>
                <a:lnTo>
                  <a:pt x="8545" y="8490"/>
                </a:lnTo>
                <a:lnTo>
                  <a:pt x="9548" y="8920"/>
                </a:lnTo>
                <a:lnTo>
                  <a:pt x="9548" y="8920"/>
                </a:lnTo>
                <a:cubicBezTo>
                  <a:pt x="9823" y="8603"/>
                  <a:pt x="10063" y="8255"/>
                  <a:pt x="10258" y="7881"/>
                </a:cubicBezTo>
                <a:lnTo>
                  <a:pt x="9491" y="7105"/>
                </a:lnTo>
                <a:lnTo>
                  <a:pt x="9794" y="6065"/>
                </a:lnTo>
                <a:lnTo>
                  <a:pt x="10860" y="5823"/>
                </a:lnTo>
                <a:lnTo>
                  <a:pt x="10860" y="5823"/>
                </a:lnTo>
                <a:cubicBezTo>
                  <a:pt x="10877" y="5612"/>
                  <a:pt x="10885" y="5398"/>
                  <a:pt x="10877" y="51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525" dirty="0">
              <a:latin typeface="Lato Light" panose="020F0502020204030203" pitchFamily="34" charset="0"/>
            </a:endParaRPr>
          </a:p>
        </p:txBody>
      </p:sp>
      <p:pic>
        <p:nvPicPr>
          <p:cNvPr id="3" name="Google Shape;92;g1dc94c2dbe9_0_9">
            <a:extLst>
              <a:ext uri="{FF2B5EF4-FFF2-40B4-BE49-F238E27FC236}">
                <a16:creationId xmlns:a16="http://schemas.microsoft.com/office/drawing/2014/main" id="{2E4B28A5-A68A-EC9F-D5DE-89B1D7B63A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8575" y="475378"/>
            <a:ext cx="118969" cy="1500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ABF649C-BEAD-E7A2-7FD0-B7AE52FF9B12}"/>
              </a:ext>
            </a:extLst>
          </p:cNvPr>
          <p:cNvSpPr txBox="1"/>
          <p:nvPr/>
        </p:nvSpPr>
        <p:spPr>
          <a:xfrm>
            <a:off x="1082373" y="1887093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b="1" dirty="0"/>
              <a:t>Reunião </a:t>
            </a:r>
          </a:p>
          <a:p>
            <a:r>
              <a:rPr lang="pt-BR" sz="1800" b="1" dirty="0"/>
              <a:t>Capacitação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D9CFDB9-3C7B-3DD9-22F0-1E5E198BA6D1}"/>
              </a:ext>
            </a:extLst>
          </p:cNvPr>
          <p:cNvSpPr txBox="1"/>
          <p:nvPr/>
        </p:nvSpPr>
        <p:spPr>
          <a:xfrm>
            <a:off x="3030305" y="178503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/>
              <a:t>Articulação 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4BEDAD-775A-1D36-4455-059618E5DA17}"/>
              </a:ext>
            </a:extLst>
          </p:cNvPr>
          <p:cNvSpPr txBox="1"/>
          <p:nvPr/>
        </p:nvSpPr>
        <p:spPr>
          <a:xfrm>
            <a:off x="5033894" y="13711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/>
              <a:t>Ação  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8B75C2A-BD7C-1339-1E43-8A575653F677}"/>
              </a:ext>
            </a:extLst>
          </p:cNvPr>
          <p:cNvSpPr txBox="1"/>
          <p:nvPr/>
        </p:nvSpPr>
        <p:spPr>
          <a:xfrm>
            <a:off x="6212883" y="102447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/>
              <a:t>Monitoramento   </a:t>
            </a:r>
          </a:p>
        </p:txBody>
      </p:sp>
    </p:spTree>
    <p:extLst>
      <p:ext uri="{BB962C8B-B14F-4D97-AF65-F5344CB8AC3E}">
        <p14:creationId xmlns:p14="http://schemas.microsoft.com/office/powerpoint/2010/main" val="2895258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>
            <a:extLst>
              <a:ext uri="{FF2B5EF4-FFF2-40B4-BE49-F238E27FC236}">
                <a16:creationId xmlns:a16="http://schemas.microsoft.com/office/drawing/2014/main" id="{05F15A0F-BDE3-33BC-BBAB-3653B2595B6B}"/>
              </a:ext>
            </a:extLst>
          </p:cNvPr>
          <p:cNvSpPr txBox="1">
            <a:spLocks/>
          </p:cNvSpPr>
          <p:nvPr/>
        </p:nvSpPr>
        <p:spPr>
          <a:xfrm>
            <a:off x="2378337" y="416283"/>
            <a:ext cx="4616971" cy="64740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ANTES DA ATIVIDADE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DF0ED3F-62C3-584F-EE40-A7D083FB7517}"/>
              </a:ext>
            </a:extLst>
          </p:cNvPr>
          <p:cNvSpPr txBox="1"/>
          <p:nvPr/>
        </p:nvSpPr>
        <p:spPr>
          <a:xfrm>
            <a:off x="521014" y="1437450"/>
            <a:ext cx="6917959" cy="42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AÇÕES A SEREM REALIZADAS 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599608F-94C9-C176-E9EE-30B7439CFA1A}"/>
              </a:ext>
            </a:extLst>
          </p:cNvPr>
          <p:cNvSpPr txBox="1"/>
          <p:nvPr/>
        </p:nvSpPr>
        <p:spPr>
          <a:xfrm>
            <a:off x="286740" y="2232035"/>
            <a:ext cx="857051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Necessidade de capacitação Revelação Diagnóstica / Vinculação?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Reunião prévia preparação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Convidar todos os profissionais que irão participar das ações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Convidar os parceiros que irão participar da campanha (CAPS, Unidades de internação terapêuticas , POP rua )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Elaborar atividades que possibilitem discussão de casos ou vivências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Apresentar e se, possível aplicar os instrumentos (</a:t>
            </a:r>
            <a:r>
              <a:rPr lang="pt-B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: ficha de atendimento)</a:t>
            </a:r>
          </a:p>
        </p:txBody>
      </p:sp>
    </p:spTree>
    <p:extLst>
      <p:ext uri="{BB962C8B-B14F-4D97-AF65-F5344CB8AC3E}">
        <p14:creationId xmlns:p14="http://schemas.microsoft.com/office/powerpoint/2010/main" val="155235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C75C52-941E-2A9F-210F-4CB248E49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0714" y="167846"/>
            <a:ext cx="4859661" cy="5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54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DF0ED3F-62C3-584F-EE40-A7D083FB7517}"/>
              </a:ext>
            </a:extLst>
          </p:cNvPr>
          <p:cNvSpPr txBox="1"/>
          <p:nvPr/>
        </p:nvSpPr>
        <p:spPr>
          <a:xfrm>
            <a:off x="848227" y="1398618"/>
            <a:ext cx="7677190" cy="461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dirty="0">
                <a:latin typeface="Calibri" panose="020F0502020204030204" pitchFamily="34" charset="0"/>
                <a:cs typeface="Calibri" panose="020F0502020204030204" pitchFamily="34" charset="0"/>
              </a:rPr>
              <a:t>ARTICULAR COM AS UNIDADES DE REFERÊNCIA E PARCEIROS 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599608F-94C9-C176-E9EE-30B7439CFA1A}"/>
              </a:ext>
            </a:extLst>
          </p:cNvPr>
          <p:cNvSpPr txBox="1"/>
          <p:nvPr/>
        </p:nvSpPr>
        <p:spPr>
          <a:xfrm>
            <a:off x="632631" y="2195407"/>
            <a:ext cx="8061663" cy="281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Reunir –se com a coordenação de Atenção Básica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Reunir –se com outros parceiros que irão realizar a testagem na campanha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Definir os fluxos para encaminhamento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Divulgar a realização da campanha no município 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705B7669-1383-6A09-19C1-D6C26542D68B}"/>
              </a:ext>
            </a:extLst>
          </p:cNvPr>
          <p:cNvSpPr txBox="1">
            <a:spLocks/>
          </p:cNvSpPr>
          <p:nvPr/>
        </p:nvSpPr>
        <p:spPr>
          <a:xfrm>
            <a:off x="2378337" y="416283"/>
            <a:ext cx="4616971" cy="64740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ANTES DA ATIVIDADE</a:t>
            </a:r>
          </a:p>
        </p:txBody>
      </p:sp>
    </p:spTree>
    <p:extLst>
      <p:ext uri="{BB962C8B-B14F-4D97-AF65-F5344CB8AC3E}">
        <p14:creationId xmlns:p14="http://schemas.microsoft.com/office/powerpoint/2010/main" val="3210041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DF0ED3F-62C3-584F-EE40-A7D083FB7517}"/>
              </a:ext>
            </a:extLst>
          </p:cNvPr>
          <p:cNvSpPr txBox="1"/>
          <p:nvPr/>
        </p:nvSpPr>
        <p:spPr>
          <a:xfrm>
            <a:off x="512064" y="1635943"/>
            <a:ext cx="8732520" cy="461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dirty="0">
                <a:latin typeface="Calibri" panose="020F0502020204030204" pitchFamily="34" charset="0"/>
                <a:cs typeface="Calibri" panose="020F0502020204030204" pitchFamily="34" charset="0"/>
              </a:rPr>
              <a:t>DEFINIR COMO SE DARÁ O  MONITORAMENTO CASOS REAGENTES   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599608F-94C9-C176-E9EE-30B7439CFA1A}"/>
              </a:ext>
            </a:extLst>
          </p:cNvPr>
          <p:cNvSpPr txBox="1"/>
          <p:nvPr/>
        </p:nvSpPr>
        <p:spPr>
          <a:xfrm>
            <a:off x="959267" y="2278087"/>
            <a:ext cx="8733178" cy="234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Definir quem será o vinculador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Definir qual instrumento será utilizado para o monitoramento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Atualizar endereços e telefone das referencias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Definir fluxos para o monitoramento 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56166C29-B358-945A-7EF8-D3D38913D04E}"/>
              </a:ext>
            </a:extLst>
          </p:cNvPr>
          <p:cNvSpPr txBox="1">
            <a:spLocks/>
          </p:cNvSpPr>
          <p:nvPr/>
        </p:nvSpPr>
        <p:spPr>
          <a:xfrm>
            <a:off x="2378337" y="416283"/>
            <a:ext cx="4616971" cy="64740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ANTES DA ATIVIDADE</a:t>
            </a:r>
          </a:p>
        </p:txBody>
      </p:sp>
    </p:spTree>
    <p:extLst>
      <p:ext uri="{BB962C8B-B14F-4D97-AF65-F5344CB8AC3E}">
        <p14:creationId xmlns:p14="http://schemas.microsoft.com/office/powerpoint/2010/main" val="2871104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PARA A ATIVIDADE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325E6E-7330-FC64-D487-8B50F786ED6E}"/>
              </a:ext>
            </a:extLst>
          </p:cNvPr>
          <p:cNvSpPr txBox="1"/>
          <p:nvPr/>
        </p:nvSpPr>
        <p:spPr>
          <a:xfrm>
            <a:off x="936229" y="1112080"/>
            <a:ext cx="6444393" cy="4199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Respeitar os Princípios básicos pertinentes independente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do profissional , local ou resultados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- Postura profissional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- Sigilo e confidencialidade ( 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ATENÇÃO AMBIENTE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-  Acolhimento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Quais profissionais irão entregar os resultados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Quem entregará os resultados reagentes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Quem fará o confirmatório 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69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77318" y="348786"/>
            <a:ext cx="8229600" cy="952500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ATIVIDADE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325E6E-7330-FC64-D487-8B50F786ED6E}"/>
              </a:ext>
            </a:extLst>
          </p:cNvPr>
          <p:cNvSpPr txBox="1"/>
          <p:nvPr/>
        </p:nvSpPr>
        <p:spPr>
          <a:xfrm>
            <a:off x="854492" y="1994942"/>
            <a:ext cx="75854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Reforçar quais os exames serão realizados 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Reforçar sobre a permissão de contato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Reforçar importância do acolhimento e atenção aos usuários que aguardam na sala de espera  (Tem alguém muito ansioso, alguém chorando) 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Local de entrega dos resultados está adequada (Garante sigilo, contém lista de referência, lenços de papel, material Prevenção)  </a:t>
            </a:r>
          </a:p>
          <a:p>
            <a:pPr>
              <a:spcBef>
                <a:spcPts val="1200"/>
              </a:spcBef>
            </a:pP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DE1AD1-4D68-4414-02F1-39D3F5E7E617}"/>
              </a:ext>
            </a:extLst>
          </p:cNvPr>
          <p:cNvSpPr txBox="1"/>
          <p:nvPr/>
        </p:nvSpPr>
        <p:spPr>
          <a:xfrm>
            <a:off x="1141035" y="1334026"/>
            <a:ext cx="4754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INÍCIO DA ATIVIDADE : OFERTA DO TESTE   </a:t>
            </a:r>
          </a:p>
        </p:txBody>
      </p:sp>
    </p:spTree>
    <p:extLst>
      <p:ext uri="{BB962C8B-B14F-4D97-AF65-F5344CB8AC3E}">
        <p14:creationId xmlns:p14="http://schemas.microsoft.com/office/powerpoint/2010/main" val="4206435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ENTREGA RESULTADO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76BAEA-76F8-B5C5-50E7-EBE1EE9D3B1E}"/>
              </a:ext>
            </a:extLst>
          </p:cNvPr>
          <p:cNvSpPr txBox="1"/>
          <p:nvPr/>
        </p:nvSpPr>
        <p:spPr>
          <a:xfrm>
            <a:off x="531454" y="1406206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buFont typeface="+mj-lt"/>
              <a:buNone/>
              <a:defRPr sz="2000" b="1">
                <a:latin typeface="Comic Sans MS" pitchFamily="66" charset="0"/>
              </a:defRPr>
            </a:lvl1pPr>
          </a:lstStyle>
          <a:p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Recomendações na entrega do resultado Não Reagente </a:t>
            </a:r>
          </a:p>
          <a:p>
            <a:pPr algn="ctr"/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(Negativo para HIV) 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C5BBB96-818F-55E2-51F5-F3A881D83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46" y="2114092"/>
            <a:ext cx="7560840" cy="2857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Bef>
                <a:spcPts val="600"/>
              </a:spcBef>
              <a:buFont typeface="Arial" pitchFamily="34" charset="0"/>
              <a:buChar char="•"/>
              <a:defRPr sz="2000">
                <a:latin typeface="Comic Sans MS" pitchFamily="66" charset="0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Rediscutir janela imunológica (repetir sorologia?)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Lembrar que HIV negativo não significa imunidade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Avaliar gradiente de risco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Discutir prevenção combinada (PEP, PREP, I=I, outras)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Verificar oferecimento de PEP E PREP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Investigar presença de sinais e sintomas de IST </a:t>
            </a:r>
          </a:p>
        </p:txBody>
      </p:sp>
    </p:spTree>
    <p:extLst>
      <p:ext uri="{BB962C8B-B14F-4D97-AF65-F5344CB8AC3E}">
        <p14:creationId xmlns:p14="http://schemas.microsoft.com/office/powerpoint/2010/main" val="1569836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565615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ENTREGA RESULTADO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CAC723-5B46-E0D7-8512-411148CBE37A}"/>
              </a:ext>
            </a:extLst>
          </p:cNvPr>
          <p:cNvSpPr txBox="1"/>
          <p:nvPr/>
        </p:nvSpPr>
        <p:spPr>
          <a:xfrm>
            <a:off x="838022" y="1118132"/>
            <a:ext cx="7848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buFont typeface="+mj-lt"/>
              <a:buNone/>
              <a:defRPr sz="2000" b="1">
                <a:latin typeface="Comic Sans MS" pitchFamily="66" charset="0"/>
              </a:defRPr>
            </a:lvl1pPr>
          </a:lstStyle>
          <a:p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Cuidados e recomendações na entrega de resultados discordantes (TR) e/ou indeterminado (Convencional) 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6E7896B-59F7-A733-6582-2F7D82AB0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22" y="1888061"/>
            <a:ext cx="698477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Bef>
                <a:spcPts val="600"/>
              </a:spcBef>
              <a:buFont typeface="Arial" pitchFamily="34" charset="0"/>
              <a:buChar char="•"/>
              <a:defRPr sz="2000">
                <a:latin typeface="Comic Sans MS" pitchFamily="66" charset="0"/>
              </a:defRPr>
            </a:lvl1pPr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Retomar o tema janela imunológica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Discutir a possibilidade de viragem sorológica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Discutir possibilidade de algum cruzamento viral (falso positivo)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Informar quais os procedimentos que serão realizados para definição do diagnóstico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Dar Apoio Emocional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Monitorar o caso/vincular o Caso</a:t>
            </a:r>
          </a:p>
        </p:txBody>
      </p:sp>
    </p:spTree>
    <p:extLst>
      <p:ext uri="{BB962C8B-B14F-4D97-AF65-F5344CB8AC3E}">
        <p14:creationId xmlns:p14="http://schemas.microsoft.com/office/powerpoint/2010/main" val="2601722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48034" y="387360"/>
            <a:ext cx="8229600" cy="565615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ENTREGA RESULTADO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CAC723-5B46-E0D7-8512-411148CBE37A}"/>
              </a:ext>
            </a:extLst>
          </p:cNvPr>
          <p:cNvSpPr txBox="1"/>
          <p:nvPr/>
        </p:nvSpPr>
        <p:spPr>
          <a:xfrm>
            <a:off x="548034" y="1227781"/>
            <a:ext cx="7848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buFont typeface="+mj-lt"/>
              <a:buNone/>
              <a:defRPr sz="2000" b="1">
                <a:latin typeface="Comic Sans MS" pitchFamily="66" charset="0"/>
              </a:defRPr>
            </a:lvl1pPr>
          </a:lstStyle>
          <a:p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Cuidados e recomendações entrega  Resultado Reagente HIV  </a:t>
            </a: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D4041AC0-ED1E-0EA1-8F29-50D7F25FD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34" y="1742268"/>
            <a:ext cx="7426252" cy="383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Bef>
                <a:spcPts val="600"/>
              </a:spcBef>
              <a:buFont typeface="Arial" pitchFamily="34" charset="0"/>
              <a:buChar char="•"/>
              <a:defRPr sz="2000">
                <a:latin typeface="Comic Sans MS" pitchFamily="66" charset="0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Acolher impacto inicial do resultado positivo (respeitar o tempo do paciente)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Permitir expressão emocional ao impacto do resultado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Investigar o que ele sabe do HIV, identificando as fantasias e a principal preocupação diante do resultado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Investigar apoio social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Investigar sinais e sintomas sugestivo de aids  </a:t>
            </a:r>
          </a:p>
          <a:p>
            <a:pPr>
              <a:spcBef>
                <a:spcPts val="1000"/>
              </a:spcBef>
            </a:pPr>
            <a:endParaRPr lang="pt-BR" altLang="pt-BR" sz="2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563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2381" y="1841838"/>
            <a:ext cx="7697972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Elaboração prévia de formulários necessários 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Preparação dos materiais necessários, incluindo equipamentos de informática (se possível)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Definição de escala de trabalho com os diversos papéis definidos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dirty="0"/>
              <a:t>Providenciar alimentação aos profissionais que trabalharão na atividade</a:t>
            </a:r>
            <a:br>
              <a:rPr lang="pt-BR" sz="2000" dirty="0"/>
            </a:br>
            <a:endParaRPr lang="pt-BR" sz="2000" dirty="0"/>
          </a:p>
        </p:txBody>
      </p:sp>
      <p:sp>
        <p:nvSpPr>
          <p:cNvPr id="3" name="Retângulo 2"/>
          <p:cNvSpPr/>
          <p:nvPr/>
        </p:nvSpPr>
        <p:spPr>
          <a:xfrm>
            <a:off x="1201479" y="373983"/>
            <a:ext cx="6283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O que deve ser considerado no planejamento de uma atividade extramuros utilizando-se testes rápidos?</a:t>
            </a:r>
          </a:p>
        </p:txBody>
      </p:sp>
    </p:spTree>
    <p:extLst>
      <p:ext uri="{BB962C8B-B14F-4D97-AF65-F5344CB8AC3E}">
        <p14:creationId xmlns:p14="http://schemas.microsoft.com/office/powerpoint/2010/main" val="2691245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375168"/>
            <a:ext cx="8229600" cy="565615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ENTREGA RESULTADO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CAC723-5B46-E0D7-8512-411148CBE37A}"/>
              </a:ext>
            </a:extLst>
          </p:cNvPr>
          <p:cNvSpPr txBox="1"/>
          <p:nvPr/>
        </p:nvSpPr>
        <p:spPr>
          <a:xfrm>
            <a:off x="838022" y="1165593"/>
            <a:ext cx="7848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buFont typeface="+mj-lt"/>
              <a:buNone/>
              <a:defRPr sz="2000" b="1">
                <a:latin typeface="Comic Sans MS" pitchFamily="66" charset="0"/>
              </a:defRPr>
            </a:lvl1pPr>
          </a:lstStyle>
          <a:p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Cuidados e recomendações entrega  Resultado Reagente HIV  </a:t>
            </a: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D4041AC0-ED1E-0EA1-8F29-50D7F25FD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2" y="1701828"/>
            <a:ext cx="8476938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Bef>
                <a:spcPts val="600"/>
              </a:spcBef>
              <a:buFont typeface="Arial" pitchFamily="34" charset="0"/>
              <a:buChar char="•"/>
              <a:defRPr sz="2000">
                <a:latin typeface="Comic Sans MS" pitchFamily="66" charset="0"/>
              </a:defRPr>
            </a:lvl1pPr>
          </a:lstStyle>
          <a:p>
            <a:pPr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Retomar a abordagem consentida </a:t>
            </a:r>
          </a:p>
          <a:p>
            <a:pPr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Informar o nome do vinculador que irá entrar em contato </a:t>
            </a:r>
          </a:p>
          <a:p>
            <a:pPr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Verificar qual a referência mais próxima da sua residência </a:t>
            </a:r>
          </a:p>
          <a:p>
            <a:pPr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Oficializar o encaminhamento por escrito (usar formulário de encaminhamento ) </a:t>
            </a:r>
          </a:p>
          <a:p>
            <a:pPr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Anotar da ficha  de atendimento o nome da unidade que ele foi encaminhado </a:t>
            </a:r>
          </a:p>
          <a:p>
            <a:pPr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Dar encaminhamento por escrito  e incluir o telefone e nome do vinculador que estará entrando em contato</a:t>
            </a:r>
          </a:p>
          <a:p>
            <a:pPr>
              <a:spcBef>
                <a:spcPts val="1000"/>
              </a:spcBef>
            </a:pPr>
            <a:endParaRPr lang="pt-BR" altLang="pt-BR" sz="2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11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ADA9AF63-48D1-51F5-082A-075F82656481}"/>
              </a:ext>
            </a:extLst>
          </p:cNvPr>
          <p:cNvSpPr txBox="1">
            <a:spLocks/>
          </p:cNvSpPr>
          <p:nvPr/>
        </p:nvSpPr>
        <p:spPr>
          <a:xfrm>
            <a:off x="386301" y="2088788"/>
            <a:ext cx="5527627" cy="112046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MODELO </a:t>
            </a:r>
          </a:p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DE INSTRUMENTO</a:t>
            </a:r>
          </a:p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MONITORAMENTO   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12504CD-81EB-3197-B0EC-89C3551DECE1}"/>
              </a:ext>
            </a:extLst>
          </p:cNvPr>
          <p:cNvGrpSpPr/>
          <p:nvPr/>
        </p:nvGrpSpPr>
        <p:grpSpPr>
          <a:xfrm>
            <a:off x="3739726" y="97535"/>
            <a:ext cx="5404274" cy="5617465"/>
            <a:chOff x="186467" y="249484"/>
            <a:chExt cx="4349529" cy="626509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D9F6AE6-8097-BFC0-27A1-442B08A9C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67" y="249484"/>
              <a:ext cx="4349529" cy="429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5D9C6AA-FA4E-0C72-2A1F-7B4DE5BC5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86" y="4437112"/>
              <a:ext cx="4290410" cy="2077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3525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55D29CD-18F0-4F90-DA38-7BBA614C2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9" y="721889"/>
            <a:ext cx="4399645" cy="499311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55D97E2-9C47-3422-357F-0D0C741363D3}"/>
              </a:ext>
            </a:extLst>
          </p:cNvPr>
          <p:cNvSpPr/>
          <p:nvPr/>
        </p:nvSpPr>
        <p:spPr>
          <a:xfrm>
            <a:off x="886818" y="3853272"/>
            <a:ext cx="3895926" cy="1706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6E7DE23E-132A-B2E8-4012-3EB263F47BFA}"/>
              </a:ext>
            </a:extLst>
          </p:cNvPr>
          <p:cNvSpPr txBox="1">
            <a:spLocks/>
          </p:cNvSpPr>
          <p:nvPr/>
        </p:nvSpPr>
        <p:spPr>
          <a:xfrm>
            <a:off x="1914989" y="344865"/>
            <a:ext cx="4980486" cy="565615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MODELO DE ENCAMINHAMENTO   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917781-50BD-FBE4-99AF-5331E9B6D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7392" y="756590"/>
            <a:ext cx="3822768" cy="480296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1B47896-29B9-2859-434E-B7BB6A423D82}"/>
              </a:ext>
            </a:extLst>
          </p:cNvPr>
          <p:cNvSpPr txBox="1"/>
          <p:nvPr/>
        </p:nvSpPr>
        <p:spPr>
          <a:xfrm>
            <a:off x="886818" y="33278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HIV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C8C644-B61C-6E0B-F196-406F11FEC7DA}"/>
              </a:ext>
            </a:extLst>
          </p:cNvPr>
          <p:cNvSpPr txBox="1"/>
          <p:nvPr/>
        </p:nvSpPr>
        <p:spPr>
          <a:xfrm>
            <a:off x="6914662" y="321779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SÍFILIS </a:t>
            </a:r>
          </a:p>
        </p:txBody>
      </p:sp>
    </p:spTree>
    <p:extLst>
      <p:ext uri="{BB962C8B-B14F-4D97-AF65-F5344CB8AC3E}">
        <p14:creationId xmlns:p14="http://schemas.microsoft.com/office/powerpoint/2010/main" val="1014124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565615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ENTREGA DO RESULTADO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CAC723-5B46-E0D7-8512-411148CBE37A}"/>
              </a:ext>
            </a:extLst>
          </p:cNvPr>
          <p:cNvSpPr txBox="1"/>
          <p:nvPr/>
        </p:nvSpPr>
        <p:spPr>
          <a:xfrm>
            <a:off x="647611" y="1202049"/>
            <a:ext cx="832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buFont typeface="+mj-lt"/>
              <a:buNone/>
              <a:defRPr sz="2000" b="1">
                <a:latin typeface="Comic Sans MS" pitchFamily="66" charset="0"/>
              </a:defRPr>
            </a:lvl1pPr>
          </a:lstStyle>
          <a:p>
            <a:pPr algn="ctr"/>
            <a:r>
              <a:rPr lang="pt-BR" alt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Cuidados e recomendações na entrega do </a:t>
            </a:r>
            <a:r>
              <a:rPr lang="pt-BR" altLang="pt-BR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 reagente de Sífilis</a:t>
            </a: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305E0BA-94EA-9EA1-03DA-368114C7B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86" y="1571381"/>
            <a:ext cx="7848777" cy="3744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Bef>
                <a:spcPts val="1200"/>
              </a:spcBef>
              <a:buFont typeface="Arial" pitchFamily="34" charset="0"/>
              <a:buChar char="•"/>
              <a:defRPr sz="2000">
                <a:latin typeface="Comic Sans MS" pitchFamily="66" charset="0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Se for TR lembrar que resultado não é diagnóstico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Discutir com paciente possibilidade de ser uma cicatriz sorológica, ou possível recente contaminação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Sempre encaminhar para avaliação médica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Discutir a convocação de parceria x sexo mais seguro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Informar sobre o tratamento e cura.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Monitorar/vincular o caso</a:t>
            </a:r>
            <a:r>
              <a:rPr lang="pt-BR" altLang="pt-BR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pt-BR" alt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	  </a:t>
            </a:r>
          </a:p>
        </p:txBody>
      </p:sp>
    </p:spTree>
    <p:extLst>
      <p:ext uri="{BB962C8B-B14F-4D97-AF65-F5344CB8AC3E}">
        <p14:creationId xmlns:p14="http://schemas.microsoft.com/office/powerpoint/2010/main" val="4169690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47141" y="1152190"/>
            <a:ext cx="77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vinculação na revelação diagnóstica do HIV e da Sífilis ?  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941596" y="1618480"/>
            <a:ext cx="7260807" cy="2340260"/>
            <a:chOff x="251520" y="1844824"/>
            <a:chExt cx="8712968" cy="2808312"/>
          </a:xfrm>
        </p:grpSpPr>
        <p:graphicFrame>
          <p:nvGraphicFramePr>
            <p:cNvPr id="6" name="Diagrama 5"/>
            <p:cNvGraphicFramePr/>
            <p:nvPr/>
          </p:nvGraphicFramePr>
          <p:xfrm>
            <a:off x="251520" y="2355569"/>
            <a:ext cx="8712968" cy="22975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9" name="Picture 4" descr="Pictogramas pessoas caminhando Vetores de Stock, Ilustrações Vetoriais Free  Pictogramas pessoas caminhando | Depositphotos®"/>
            <p:cNvPicPr>
              <a:picLocks noChangeAspect="1" noChangeArrowheads="1"/>
            </p:cNvPicPr>
            <p:nvPr/>
          </p:nvPicPr>
          <p:blipFill>
            <a:blip r:embed="rId8" cstate="print"/>
            <a:srcRect t="47916" r="78181" b="29837"/>
            <a:stretch>
              <a:fillRect/>
            </a:stretch>
          </p:blipFill>
          <p:spPr bwMode="auto">
            <a:xfrm>
              <a:off x="395536" y="1844824"/>
              <a:ext cx="864096" cy="936104"/>
            </a:xfrm>
            <a:prstGeom prst="rect">
              <a:avLst/>
            </a:prstGeom>
            <a:noFill/>
          </p:spPr>
        </p:pic>
        <p:pic>
          <p:nvPicPr>
            <p:cNvPr id="11" name="Picture 4" descr="Pictogramas pessoas caminhando Vetores de Stock, Ilustrações Vetoriais Free  Pictogramas pessoas caminhando | Depositphotos®"/>
            <p:cNvPicPr>
              <a:picLocks noChangeAspect="1" noChangeArrowheads="1"/>
            </p:cNvPicPr>
            <p:nvPr/>
          </p:nvPicPr>
          <p:blipFill>
            <a:blip r:embed="rId8" cstate="print"/>
            <a:srcRect t="47916" r="78181" b="29837"/>
            <a:stretch>
              <a:fillRect/>
            </a:stretch>
          </p:blipFill>
          <p:spPr bwMode="auto">
            <a:xfrm>
              <a:off x="2411760" y="2078850"/>
              <a:ext cx="648072" cy="702078"/>
            </a:xfrm>
            <a:prstGeom prst="rect">
              <a:avLst/>
            </a:prstGeom>
            <a:noFill/>
          </p:spPr>
        </p:pic>
        <p:pic>
          <p:nvPicPr>
            <p:cNvPr id="12" name="Picture 4" descr="Pictogramas pessoas caminhando Vetores de Stock, Ilustrações Vetoriais Free  Pictogramas pessoas caminhando | Depositphotos®"/>
            <p:cNvPicPr>
              <a:picLocks noChangeAspect="1" noChangeArrowheads="1"/>
            </p:cNvPicPr>
            <p:nvPr/>
          </p:nvPicPr>
          <p:blipFill>
            <a:blip r:embed="rId8" cstate="print"/>
            <a:srcRect t="47916" r="78181" b="29837"/>
            <a:stretch>
              <a:fillRect/>
            </a:stretch>
          </p:blipFill>
          <p:spPr bwMode="auto">
            <a:xfrm>
              <a:off x="4283968" y="2276872"/>
              <a:ext cx="515134" cy="558062"/>
            </a:xfrm>
            <a:prstGeom prst="rect">
              <a:avLst/>
            </a:prstGeom>
            <a:noFill/>
          </p:spPr>
        </p:pic>
        <p:pic>
          <p:nvPicPr>
            <p:cNvPr id="13" name="Picture 4" descr="Pictogramas pessoas caminhando Vetores de Stock, Ilustrações Vetoriais Free  Pictogramas pessoas caminhando | Depositphotos®"/>
            <p:cNvPicPr>
              <a:picLocks noChangeAspect="1" noChangeArrowheads="1"/>
            </p:cNvPicPr>
            <p:nvPr/>
          </p:nvPicPr>
          <p:blipFill>
            <a:blip r:embed="rId8" cstate="print"/>
            <a:srcRect t="47916" r="78181" b="29837"/>
            <a:stretch>
              <a:fillRect/>
            </a:stretch>
          </p:blipFill>
          <p:spPr bwMode="auto">
            <a:xfrm>
              <a:off x="6156176" y="2372882"/>
              <a:ext cx="360040" cy="390043"/>
            </a:xfrm>
            <a:prstGeom prst="rect">
              <a:avLst/>
            </a:prstGeom>
            <a:noFill/>
          </p:spPr>
        </p:pic>
        <p:pic>
          <p:nvPicPr>
            <p:cNvPr id="14" name="Picture 4" descr="Pictogramas pessoas caminhando Vetores de Stock, Ilustrações Vetoriais Free  Pictogramas pessoas caminhando | Depositphotos®"/>
            <p:cNvPicPr>
              <a:picLocks noChangeAspect="1" noChangeArrowheads="1"/>
            </p:cNvPicPr>
            <p:nvPr/>
          </p:nvPicPr>
          <p:blipFill>
            <a:blip r:embed="rId8" cstate="print"/>
            <a:srcRect t="47916" r="78181" b="29837"/>
            <a:stretch>
              <a:fillRect/>
            </a:stretch>
          </p:blipFill>
          <p:spPr bwMode="auto">
            <a:xfrm>
              <a:off x="8028384" y="2564904"/>
              <a:ext cx="227102" cy="246027"/>
            </a:xfrm>
            <a:prstGeom prst="rect">
              <a:avLst/>
            </a:prstGeom>
            <a:noFill/>
          </p:spPr>
        </p:pic>
      </p:grpSp>
      <p:pic>
        <p:nvPicPr>
          <p:cNvPr id="15" name="Picture 6" descr="O significado de todos os emojis de olhos 👀 - Dicionário Popular"/>
          <p:cNvPicPr>
            <a:picLocks noChangeAspect="1" noChangeArrowheads="1"/>
          </p:cNvPicPr>
          <p:nvPr/>
        </p:nvPicPr>
        <p:blipFill>
          <a:blip r:embed="rId9" cstate="print"/>
          <a:srcRect l="27427" t="25509" r="28677" b="28111"/>
          <a:stretch>
            <a:fillRect/>
          </a:stretch>
        </p:blipFill>
        <p:spPr bwMode="auto">
          <a:xfrm>
            <a:off x="7212217" y="1777380"/>
            <a:ext cx="780087" cy="433382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1431959" y="3997627"/>
            <a:ext cx="6579962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1667" dirty="0">
                <a:latin typeface="Calibri" panose="020F0502020204030204" pitchFamily="34" charset="0"/>
                <a:cs typeface="Calibri" panose="020F0502020204030204" pitchFamily="34" charset="0"/>
              </a:rPr>
              <a:t>Tratamento precoce, resulta no aumento e melhora da qualidade de vida </a:t>
            </a:r>
          </a:p>
          <a:p>
            <a:pPr>
              <a:buFont typeface="Wingdings" pitchFamily="2" charset="2"/>
              <a:buChar char="ü"/>
            </a:pPr>
            <a:r>
              <a:rPr lang="pt-BR" sz="1667" dirty="0">
                <a:latin typeface="Calibri" panose="020F0502020204030204" pitchFamily="34" charset="0"/>
                <a:cs typeface="Calibri" panose="020F0502020204030204" pitchFamily="34" charset="0"/>
              </a:rPr>
              <a:t> Quebra da cadeia epidemiológica .</a:t>
            </a:r>
          </a:p>
          <a:p>
            <a:pPr>
              <a:buFont typeface="Wingdings" pitchFamily="2" charset="2"/>
              <a:buChar char="ü"/>
            </a:pPr>
            <a:r>
              <a:rPr lang="pt-BR" sz="1667" dirty="0">
                <a:latin typeface="Calibri" panose="020F0502020204030204" pitchFamily="34" charset="0"/>
                <a:cs typeface="Calibri" panose="020F0502020204030204" pitchFamily="34" charset="0"/>
              </a:rPr>
              <a:t> Meta : 100% das pessoas diagnosticadas em tratamento 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D20C7FD2-08A5-650A-E3C2-077552085A81}"/>
              </a:ext>
            </a:extLst>
          </p:cNvPr>
          <p:cNvSpPr txBox="1">
            <a:spLocks/>
          </p:cNvSpPr>
          <p:nvPr/>
        </p:nvSpPr>
        <p:spPr>
          <a:xfrm>
            <a:off x="3011826" y="377301"/>
            <a:ext cx="3737291" cy="565615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PÓS - ATIVIDADE    </a:t>
            </a:r>
          </a:p>
        </p:txBody>
      </p:sp>
    </p:spTree>
    <p:extLst>
      <p:ext uri="{BB962C8B-B14F-4D97-AF65-F5344CB8AC3E}">
        <p14:creationId xmlns:p14="http://schemas.microsoft.com/office/powerpoint/2010/main" val="4127356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45464" y="507746"/>
            <a:ext cx="6858000" cy="64822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 DA VINCULAÇÃO </a:t>
            </a:r>
          </a:p>
        </p:txBody>
      </p:sp>
      <p:sp>
        <p:nvSpPr>
          <p:cNvPr id="4099" name="CaixaDeTexto 4"/>
          <p:cNvSpPr txBox="1">
            <a:spLocks noChangeArrowheads="1"/>
          </p:cNvSpPr>
          <p:nvPr/>
        </p:nvSpPr>
        <p:spPr bwMode="auto">
          <a:xfrm>
            <a:off x="621653" y="1509597"/>
            <a:ext cx="7382395" cy="142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itchFamily="34" charset="0"/>
              </a:rPr>
              <a:t>HIV</a:t>
            </a:r>
            <a:r>
              <a:rPr lang="pt-BR" altLang="pt-B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itchFamily="34" charset="0"/>
              </a:rPr>
              <a:t> - </a:t>
            </a:r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  <a:sym typeface="Calibri" pitchFamily="34" charset="0"/>
              </a:rPr>
              <a:t>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itchFamily="34" charset="0"/>
              </a:rPr>
              <a:t>Acompanhar TODOS os casos até que cheguem à unidade de referência para seguimento e tratamento  </a:t>
            </a: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BR" alt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CaixaDeTexto 5"/>
          <p:cNvSpPr txBox="1">
            <a:spLocks noChangeArrowheads="1"/>
          </p:cNvSpPr>
          <p:nvPr/>
        </p:nvSpPr>
        <p:spPr bwMode="auto">
          <a:xfrm>
            <a:off x="610979" y="2737115"/>
            <a:ext cx="7974768" cy="14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itchFamily="34" charset="0"/>
              </a:rPr>
              <a:t>SÍFILIS</a:t>
            </a:r>
            <a:r>
              <a:rPr lang="pt-BR" altLang="pt-B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itchFamily="34" charset="0"/>
              </a:rPr>
              <a:t> - </a:t>
            </a:r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  <a:sym typeface="Calibri" pitchFamily="34" charset="0"/>
              </a:rPr>
              <a:t>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itchFamily="34" charset="0"/>
              </a:rPr>
              <a:t>Acompanhar TODOS os casos até a confirmação do diagnóstico  (exame VDRL) e  tratamento completo quando necessário.</a:t>
            </a: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BR" alt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399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2F76B83B-000F-80F0-5A9F-B81F18D0B6D8}"/>
              </a:ext>
            </a:extLst>
          </p:cNvPr>
          <p:cNvSpPr txBox="1">
            <a:spLocks/>
          </p:cNvSpPr>
          <p:nvPr/>
        </p:nvSpPr>
        <p:spPr>
          <a:xfrm>
            <a:off x="2087376" y="430615"/>
            <a:ext cx="3737291" cy="565615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PÓS - ATIVIDADE  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CB9FB5-9740-2483-8F3F-3B23444CCB8A}"/>
              </a:ext>
            </a:extLst>
          </p:cNvPr>
          <p:cNvSpPr txBox="1"/>
          <p:nvPr/>
        </p:nvSpPr>
        <p:spPr>
          <a:xfrm>
            <a:off x="690608" y="1237078"/>
            <a:ext cx="8280920" cy="38692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Utilizar um instrumento de monitoramento contendo: Nome, preferência de contato, local de encaminhamento, data do diagnóstico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Entrar em contato com o usuário, se apresentar e se colocar à disposição para dúvidas e dificuldades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Tomar os devidos cuidados no contato com o usuário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Digitar o caso no formulário de monitoramento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Encerrar o caso no formulário de monitoramento </a:t>
            </a:r>
          </a:p>
          <a:p>
            <a:pPr>
              <a:lnSpc>
                <a:spcPct val="150000"/>
              </a:lnSpc>
            </a:pPr>
            <a:endParaRPr lang="pt-BR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53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0" y="381411"/>
            <a:ext cx="9144000" cy="110463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altLang="pt-BR" sz="3200" b="1" dirty="0"/>
              <a:t>DÚVIDAS 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1312985" y="1741217"/>
            <a:ext cx="4863873" cy="299842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b="1" dirty="0"/>
              <a:t>Equipe Fique </a:t>
            </a:r>
            <a:r>
              <a:rPr lang="pt-BR" sz="1800" b="1" dirty="0">
                <a:solidFill>
                  <a:srgbClr val="FF0000"/>
                </a:solidFill>
              </a:rPr>
              <a:t>Sabendo</a:t>
            </a:r>
            <a:endParaRPr lang="pt-BR" sz="1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dirty="0"/>
              <a:t>Karina Wolffenbüttel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dirty="0"/>
              <a:t>Márcia T Fernandes dos Santos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dirty="0"/>
              <a:t>Maria Aparecida da Silva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dirty="0"/>
              <a:t>Cristina Langkammer Martins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1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b="1" dirty="0"/>
              <a:t>Dúvidas gerais: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dirty="0">
                <a:hlinkClick r:id="rId2"/>
              </a:rPr>
              <a:t>fiquesabendo@crt.saude.sp.gov.br</a:t>
            </a:r>
            <a:endParaRPr lang="pt-BR" sz="1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b="1" dirty="0"/>
              <a:t>Testes Rápidos: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dirty="0"/>
              <a:t> </a:t>
            </a:r>
            <a:r>
              <a:rPr lang="pt-BR" sz="1800" dirty="0">
                <a:hlinkClick r:id="rId3"/>
              </a:rPr>
              <a:t>testerapido@crt.saude.sp.gov.br</a:t>
            </a:r>
            <a:endParaRPr lang="pt-BR" sz="1800" dirty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1200" dirty="0"/>
          </a:p>
        </p:txBody>
      </p:sp>
      <p:pic>
        <p:nvPicPr>
          <p:cNvPr id="11266" name="Picture 2" descr="foca no objetivo - Pesquisa Google | Foca na sexta, Foca, Fras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31" y="1741217"/>
            <a:ext cx="2445736" cy="320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73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54820" y="27036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sp>
        <p:nvSpPr>
          <p:cNvPr id="4" name="Retângulo 3"/>
          <p:cNvSpPr/>
          <p:nvPr/>
        </p:nvSpPr>
        <p:spPr>
          <a:xfrm>
            <a:off x="4454820" y="27036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631825"/>
            <a:ext cx="6470650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76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5"/>
          <p:cNvSpPr txBox="1">
            <a:spLocks/>
          </p:cNvSpPr>
          <p:nvPr/>
        </p:nvSpPr>
        <p:spPr>
          <a:xfrm>
            <a:off x="1257300" y="1737784"/>
            <a:ext cx="7886700" cy="31305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altLang="pt-BR" sz="2400" dirty="0"/>
              <a:t>FICHA FIQUESABENDO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altLang="pt-BR" sz="2400" dirty="0"/>
              <a:t>LAUDOS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altLang="pt-BR" sz="2400" dirty="0"/>
              <a:t>FOLHA DE TRABALHO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altLang="pt-BR" sz="2400" dirty="0"/>
              <a:t>CONTROLE DE TEMPERATURA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altLang="pt-BR" sz="2400" dirty="0"/>
              <a:t>POP KIT/FICHA RESUMO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pt-BR" altLang="pt-BR" sz="1100" dirty="0"/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pt-BR" altLang="pt-BR" sz="2400" dirty="0"/>
              <a:t>CONTROLE DE RUBRICAS</a:t>
            </a:r>
          </a:p>
          <a:p>
            <a:pPr>
              <a:lnSpc>
                <a:spcPct val="150000"/>
              </a:lnSpc>
            </a:pPr>
            <a:endParaRPr lang="pt-BR" altLang="pt-BR" sz="2400" dirty="0"/>
          </a:p>
          <a:p>
            <a:pPr>
              <a:lnSpc>
                <a:spcPct val="150000"/>
              </a:lnSpc>
            </a:pPr>
            <a:endParaRPr lang="pt-BR" altLang="pt-BR" sz="2400" dirty="0"/>
          </a:p>
        </p:txBody>
      </p:sp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1185332" y="205830"/>
            <a:ext cx="6382116" cy="1325562"/>
          </a:xfr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pt-BR" sz="3200" dirty="0"/>
              <a:t>DOCUMENTOS NECESSÁRIOS</a:t>
            </a:r>
          </a:p>
        </p:txBody>
      </p:sp>
      <p:sp>
        <p:nvSpPr>
          <p:cNvPr id="5" name="Seta para a esquerda 4"/>
          <p:cNvSpPr/>
          <p:nvPr/>
        </p:nvSpPr>
        <p:spPr>
          <a:xfrm>
            <a:off x="7094483" y="1737785"/>
            <a:ext cx="1615305" cy="1021182"/>
          </a:xfrm>
          <a:prstGeom prst="lef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pt-BR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805819" y="4756244"/>
            <a:ext cx="2802369" cy="52322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EXTRAMUROS</a:t>
            </a:r>
          </a:p>
        </p:txBody>
      </p:sp>
    </p:spTree>
    <p:extLst>
      <p:ext uri="{BB962C8B-B14F-4D97-AF65-F5344CB8AC3E}">
        <p14:creationId xmlns:p14="http://schemas.microsoft.com/office/powerpoint/2010/main" val="147151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539"/>
            <a:ext cx="9144000" cy="362606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28864"/>
            <a:ext cx="9144000" cy="952500"/>
          </a:xfrm>
        </p:spPr>
        <p:txBody>
          <a:bodyPr>
            <a:normAutofit/>
          </a:bodyPr>
          <a:lstStyle/>
          <a:p>
            <a:r>
              <a:rPr lang="pt-BR" sz="3200" dirty="0"/>
              <a:t>FICHA DE ATENDIMENTO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57" y="4725400"/>
            <a:ext cx="1243246" cy="74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34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228864"/>
            <a:ext cx="9144000" cy="952500"/>
          </a:xfrm>
        </p:spPr>
        <p:txBody>
          <a:bodyPr>
            <a:normAutofit/>
          </a:bodyPr>
          <a:lstStyle/>
          <a:p>
            <a:r>
              <a:rPr lang="pt-BR" sz="3200" dirty="0"/>
              <a:t>Permissão de contato</a:t>
            </a:r>
          </a:p>
        </p:txBody>
      </p:sp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363"/>
            <a:ext cx="9144000" cy="176132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3200674"/>
            <a:ext cx="91440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/>
              <a:t>PERMISSÃO DE CONTATO É </a:t>
            </a:r>
            <a:r>
              <a:rPr lang="pt-BR" sz="2000" b="1" dirty="0"/>
              <a:t>IMPORTANTE PARA</a:t>
            </a:r>
            <a:r>
              <a:rPr lang="pt-BR" sz="2000" dirty="0"/>
              <a:t>: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pt-BR" sz="2000" dirty="0"/>
              <a:t>LOCALIZAR USUÁRIO PARA ENTREGAR RESULTADO, CASO NÃO TENHA RECEBIDO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pt-BR" sz="2000" dirty="0"/>
              <a:t>EM CASO DE RESULTADO REAGENTE PARA VINCULAÇÃO</a:t>
            </a:r>
          </a:p>
        </p:txBody>
      </p:sp>
    </p:spTree>
    <p:extLst>
      <p:ext uri="{BB962C8B-B14F-4D97-AF65-F5344CB8AC3E}">
        <p14:creationId xmlns:p14="http://schemas.microsoft.com/office/powerpoint/2010/main" val="4175431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corte de Te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"/>
          <a:stretch/>
        </p:blipFill>
        <p:spPr>
          <a:xfrm>
            <a:off x="609199" y="968939"/>
            <a:ext cx="7142419" cy="47145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1403"/>
            <a:ext cx="9143999" cy="952500"/>
          </a:xfrm>
        </p:spPr>
        <p:txBody>
          <a:bodyPr>
            <a:normAutofit/>
          </a:bodyPr>
          <a:lstStyle/>
          <a:p>
            <a:r>
              <a:rPr lang="pt-BR" sz="3200" dirty="0"/>
              <a:t>LAUDOS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18" y="4702052"/>
            <a:ext cx="1143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968481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1849</Words>
  <Application>Microsoft Office PowerPoint</Application>
  <PresentationFormat>Apresentação na tela (16:10)</PresentationFormat>
  <Paragraphs>288</Paragraphs>
  <Slides>47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7" baseType="lpstr">
      <vt:lpstr>Aptos</vt:lpstr>
      <vt:lpstr>Aptos Display</vt:lpstr>
      <vt:lpstr>Arial</vt:lpstr>
      <vt:lpstr>Calibri</vt:lpstr>
      <vt:lpstr>Calibri Light</vt:lpstr>
      <vt:lpstr>Comic Sans MS</vt:lpstr>
      <vt:lpstr>Lato Light</vt:lpstr>
      <vt:lpstr>Poppins</vt:lpstr>
      <vt:lpstr>Wingdings</vt:lpstr>
      <vt:lpstr>3_Tema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DOCUMENTOS NECESSÁRIOS</vt:lpstr>
      <vt:lpstr>FICHA DE ATENDIMENTO</vt:lpstr>
      <vt:lpstr>Permissão de contato</vt:lpstr>
      <vt:lpstr>LAUDOS</vt:lpstr>
      <vt:lpstr>FOLHA DE TRABALHO</vt:lpstr>
      <vt:lpstr>CONTROLE DE TEMPERATURA</vt:lpstr>
      <vt:lpstr>RESUMO PROCEDIMENTO</vt:lpstr>
      <vt:lpstr>CONTROLE DE RUBRICAS</vt:lpstr>
      <vt:lpstr>TRANSPORTE DOS KITS</vt:lpstr>
      <vt:lpstr>Apresentação do PowerPoint</vt:lpstr>
      <vt:lpstr>Apresentação do PowerPoint</vt:lpstr>
      <vt:lpstr>SISLOGLAB</vt:lpstr>
      <vt:lpstr>PARA A ATIVIDADE</vt:lpstr>
      <vt:lpstr>ACOLHIMENTO</vt:lpstr>
      <vt:lpstr>PREVENÇÃO COMBINADA</vt:lpstr>
      <vt:lpstr>AUTOTESTES DE HIV</vt:lpstr>
      <vt:lpstr>DISTRIBUIÇÃO</vt:lpstr>
      <vt:lpstr>CABINE  REALIZAÇÃO DE AUTOTESTE DE HIV</vt:lpstr>
      <vt:lpstr>Apresentação do PowerPoint</vt:lpstr>
      <vt:lpstr>Realização da PrEP nas ações da Campanha Fique Sabendo</vt:lpstr>
      <vt:lpstr>Realização da PrEP nas ações da Campanha Fique Sabendo</vt:lpstr>
      <vt:lpstr>Apresentação do PowerPoint</vt:lpstr>
      <vt:lpstr>Busca de unidades de PrEP na página do CRT DST AIDS https://www.saude.sp.gov.br/centro-de-referencia-e-treinamento-dstaids-sp/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 A ATIVIDADE</vt:lpstr>
      <vt:lpstr>PARA A ATIVIDADE</vt:lpstr>
      <vt:lpstr>ENTREGA RESULTADO  </vt:lpstr>
      <vt:lpstr>ENTREGA RESULTADO  </vt:lpstr>
      <vt:lpstr>ENTREGA RESULTADO  </vt:lpstr>
      <vt:lpstr>ENTREGA RESULTADO  </vt:lpstr>
      <vt:lpstr>Apresentação do PowerPoint</vt:lpstr>
      <vt:lpstr>Apresentação do PowerPoint</vt:lpstr>
      <vt:lpstr>ENTREGA DO RESULTADO  </vt:lpstr>
      <vt:lpstr>Apresentação do PowerPoint</vt:lpstr>
      <vt:lpstr>Apresentação do PowerPoint</vt:lpstr>
      <vt:lpstr>Apresentação do PowerPoint</vt:lpstr>
      <vt:lpstr>DÚVIDAS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Karina Wolffenbüttel</dc:creator>
  <cp:lastModifiedBy>Karina Wolffenbuttel</cp:lastModifiedBy>
  <cp:revision>63</cp:revision>
  <dcterms:created xsi:type="dcterms:W3CDTF">2022-08-17T17:04:54Z</dcterms:created>
  <dcterms:modified xsi:type="dcterms:W3CDTF">2024-10-15T00:34:02Z</dcterms:modified>
</cp:coreProperties>
</file>