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7" r:id="rId2"/>
  </p:sldMasterIdLst>
  <p:notesMasterIdLst>
    <p:notesMasterId r:id="rId15"/>
  </p:notesMasterIdLst>
  <p:handoutMasterIdLst>
    <p:handoutMasterId r:id="rId16"/>
  </p:handoutMasterIdLst>
  <p:sldIdLst>
    <p:sldId id="256" r:id="rId3"/>
    <p:sldId id="531" r:id="rId4"/>
    <p:sldId id="512" r:id="rId5"/>
    <p:sldId id="505" r:id="rId6"/>
    <p:sldId id="517" r:id="rId7"/>
    <p:sldId id="536" r:id="rId8"/>
    <p:sldId id="537" r:id="rId9"/>
    <p:sldId id="547" r:id="rId10"/>
    <p:sldId id="549" r:id="rId11"/>
    <p:sldId id="550" r:id="rId12"/>
    <p:sldId id="551" r:id="rId13"/>
    <p:sldId id="530" r:id="rId14"/>
  </p:sldIdLst>
  <p:sldSz cx="12192000" cy="6858000"/>
  <p:notesSz cx="6858000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0" roundtripDataSignature="AMtx7miYPT203itL7xyXKvSXon+5bQ7L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BA3"/>
    <a:srgbClr val="003399"/>
    <a:srgbClr val="0033CC"/>
    <a:srgbClr val="0000CC"/>
    <a:srgbClr val="0000FF"/>
    <a:srgbClr val="3762AF"/>
    <a:srgbClr val="3A67B8"/>
    <a:srgbClr val="3C6ABE"/>
    <a:srgbClr val="0000C0"/>
    <a:srgbClr val="000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44B842-0946-4260-B6B2-FFF8069AF812}">
  <a:tblStyle styleId="{DE44B842-0946-4260-B6B2-FFF8069AF8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6E9F5F-2450-4A20-8915-7D0064B7CC8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2075" autoAdjust="0"/>
  </p:normalViewPr>
  <p:slideViewPr>
    <p:cSldViewPr snapToGrid="0">
      <p:cViewPr>
        <p:scale>
          <a:sx n="60" d="100"/>
          <a:sy n="60" d="100"/>
        </p:scale>
        <p:origin x="108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94" y="-10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14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4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14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14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8" Type="http://schemas.openxmlformats.org/officeDocument/2006/relationships/slide" Target="slides/slide6.xml"/><Relationship Id="rId14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FBF7-88C7-4902-9847-F80C4DB55343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0C529-8A3B-47FA-8F85-0941654A5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93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7376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15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15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lide de título">
  <p:cSld name="10_Slide de título">
    <p:bg>
      <p:bgPr>
        <a:solidFill>
          <a:srgbClr val="034EA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59411604-6E96-49E4-A50C-D25F7CD60346}" type="datetime1">
              <a:rPr lang="pt-BR" smtClean="0"/>
              <a:pPr/>
              <a:t>13/08/2022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40">
            <a:extLst>
              <a:ext uri="{FF2B5EF4-FFF2-40B4-BE49-F238E27FC236}">
                <a16:creationId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40">
            <a:extLst>
              <a:ext uri="{FF2B5EF4-FFF2-40B4-BE49-F238E27FC236}">
                <a16:creationId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338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Editar estilos de texto Mestre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0" y="136731"/>
            <a:ext cx="974152" cy="7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4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I829798\Documents\SAP\Minhas apresentações\Temas e ideias PPT\blackboard-backgrounds-wallpapers.jpg">
            <a:extLst>
              <a:ext uri="{FF2B5EF4-FFF2-40B4-BE49-F238E27FC236}">
                <a16:creationId xmlns:a16="http://schemas.microsoft.com/office/drawing/2014/main" id="{62518199-7853-2640-814D-0E93D04F8F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8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4"/>
          <p:cNvSpPr txBox="1">
            <a:spLocks noGrp="1"/>
          </p:cNvSpPr>
          <p:nvPr>
            <p:ph type="dt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4"/>
          <p:cNvSpPr txBox="1">
            <a:spLocks noGrp="1"/>
          </p:cNvSpPr>
          <p:nvPr>
            <p:ph type="ft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4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70" r:id="rId12"/>
    <p:sldLayoutId id="2147483674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1"/>
          <p:cNvSpPr txBox="1"/>
          <p:nvPr/>
        </p:nvSpPr>
        <p:spPr>
          <a:xfrm>
            <a:off x="405316" y="4115174"/>
            <a:ext cx="1154097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Secretaria de Estado da Saúde de São Paulo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Coordenadoria de Recursos Humanos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Centro de Qualidade de Vida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6" y="564444"/>
            <a:ext cx="2821372" cy="3279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710009" cy="8574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ANEXO 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2" y="5516727"/>
            <a:ext cx="594188" cy="690744"/>
          </a:xfrm>
          <a:prstGeom prst="rect">
            <a:avLst/>
          </a:prstGeom>
        </p:spPr>
      </p:pic>
      <p:pic>
        <p:nvPicPr>
          <p:cNvPr id="23" name="Espaço Reservado para Conteúdo 22">
            <a:extLst>
              <a:ext uri="{FF2B5EF4-FFF2-40B4-BE49-F238E27FC236}">
                <a16:creationId xmlns:a16="http://schemas.microsoft.com/office/drawing/2014/main" id="{6B630228-1056-7141-0D53-F016DCDE8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11834"/>
            <a:ext cx="4772692" cy="5099537"/>
          </a:xfr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36410DB-D08D-D908-D3B1-82E85E79E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917" y="1211834"/>
            <a:ext cx="4772692" cy="50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3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769642" cy="8139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ANEXO I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633DFB67-E6CC-55FF-ACBB-386BD3EBA14D}"/>
              </a:ext>
            </a:extLst>
          </p:cNvPr>
          <p:cNvCxnSpPr>
            <a:cxnSpLocks/>
          </p:cNvCxnSpPr>
          <p:nvPr/>
        </p:nvCxnSpPr>
        <p:spPr>
          <a:xfrm flipH="1">
            <a:off x="2039815" y="4759569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DEE210DE-FD82-2E40-F216-B04F1C26CACF}"/>
              </a:ext>
            </a:extLst>
          </p:cNvPr>
          <p:cNvCxnSpPr>
            <a:cxnSpLocks/>
          </p:cNvCxnSpPr>
          <p:nvPr/>
        </p:nvCxnSpPr>
        <p:spPr>
          <a:xfrm flipH="1">
            <a:off x="2039815" y="4935416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CDC76AB6-5012-7933-B26A-CEEFF0CDF89F}"/>
              </a:ext>
            </a:extLst>
          </p:cNvPr>
          <p:cNvCxnSpPr>
            <a:cxnSpLocks/>
          </p:cNvCxnSpPr>
          <p:nvPr/>
        </p:nvCxnSpPr>
        <p:spPr>
          <a:xfrm flipH="1">
            <a:off x="2039815" y="5134708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Espaço Reservado para Conteúdo 58">
            <a:extLst>
              <a:ext uri="{FF2B5EF4-FFF2-40B4-BE49-F238E27FC236}">
                <a16:creationId xmlns:a16="http://schemas.microsoft.com/office/drawing/2014/main" id="{12F07A07-2B6B-B23A-4168-6707650AA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616" y="1292041"/>
            <a:ext cx="4663237" cy="5050143"/>
          </a:xfr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F6F22465-37A4-4997-5A78-FF19D431C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015" y="1292041"/>
            <a:ext cx="4914227" cy="5050143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5ECB87D3-0F07-B609-40A7-EA5509CD6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2" y="5516727"/>
            <a:ext cx="594188" cy="6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7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1"/>
          <p:cNvSpPr txBox="1"/>
          <p:nvPr/>
        </p:nvSpPr>
        <p:spPr>
          <a:xfrm>
            <a:off x="405317" y="4267574"/>
            <a:ext cx="1154097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Obrigada!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Alessandra</a:t>
            </a:r>
            <a:r>
              <a:rPr lang="pt-BR" sz="3200" b="1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/Gisele </a:t>
            </a:r>
            <a:r>
              <a:rPr lang="pt-BR" sz="3200" b="1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– 3066-8045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6" y="564444"/>
            <a:ext cx="2821372" cy="32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4507" y="1883721"/>
            <a:ext cx="10497009" cy="406944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14300" indent="0" algn="just">
              <a:lnSpc>
                <a:spcPct val="170000"/>
              </a:lnSpc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Os Diretores do Grupo de Gestão de Pessoas e do Centro de Qualidade de Vida, da Coordenadoria de Recursos Humanos, expedem a presente </a:t>
            </a:r>
            <a:r>
              <a:rPr lang="pt-BR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INSTRUÇÃO CONJUNTA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vistas a orientar os órgãos subsetoriais de recursos humanos quanto aos procedimentos a serem adotados acerca da emissão do laudo técnico específico e dos processos de aposentadoria especial dos servidores que exerçam atividades com efetiva exposição a agentes nocivos químicos, físicos e biológicos prejudiciais à saúde, quando requeridos por via judicial ou administrativa e diante da similaridade da situação, quando se tratar de conversão de tempo por determinação judicial.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2" y="5516727"/>
            <a:ext cx="594188" cy="69074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11629" y="376100"/>
            <a:ext cx="10279887" cy="81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1629" y="555171"/>
            <a:ext cx="1027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INSTRUÇÃO CONJUNTA CRH / GGP / CQV - N.º 001/2022 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7971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90A191C-EFEC-6EE7-AF92-65324B3E6AA7}"/>
              </a:ext>
            </a:extLst>
          </p:cNvPr>
          <p:cNvSpPr txBox="1">
            <a:spLocks/>
          </p:cNvSpPr>
          <p:nvPr/>
        </p:nvSpPr>
        <p:spPr>
          <a:xfrm>
            <a:off x="631516" y="1827098"/>
            <a:ext cx="10147853" cy="47587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Laudo Técnico Específico para fins de análise e concessão da Aposentadoria Especial é o documento base para comprovação do tempo de serviço público  prestado sob condições insalubres de que trata o Decreto n.º 62.030/2016.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 referido laudo deve ser elaborado considerando o disposto no artigos 3º, 4º e 5º da Instrução Normativa Conjunta SPPREV-UCRH n.º 01/2016.</a:t>
            </a:r>
            <a:endParaRPr lang="pt-BR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31516" y="376100"/>
            <a:ext cx="10160000" cy="995814"/>
            <a:chOff x="631516" y="376100"/>
            <a:chExt cx="10160000" cy="995814"/>
          </a:xfrm>
        </p:grpSpPr>
        <p:sp>
          <p:nvSpPr>
            <p:cNvPr id="5" name="Título 1"/>
            <p:cNvSpPr txBox="1">
              <a:spLocks/>
            </p:cNvSpPr>
            <p:nvPr/>
          </p:nvSpPr>
          <p:spPr>
            <a:xfrm>
              <a:off x="631516" y="376100"/>
              <a:ext cx="10160000" cy="951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</a:pPr>
              <a:endParaRPr lang="pt-BR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43663" y="664028"/>
              <a:ext cx="101478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PROCEDIMENTOS PARA EMISSÃO DO LAUDO TÉCNICO ESPECÍFICO</a:t>
              </a:r>
            </a:p>
            <a:p>
              <a:pPr algn="ctr"/>
              <a:endParaRPr lang="pt-BR" sz="2000" b="1" dirty="0"/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2" y="5516727"/>
            <a:ext cx="594188" cy="6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D2830-EDA5-4943-9AE5-F34BFD4FE2A1}"/>
              </a:ext>
            </a:extLst>
          </p:cNvPr>
          <p:cNvSpPr txBox="1">
            <a:spLocks/>
          </p:cNvSpPr>
          <p:nvPr/>
        </p:nvSpPr>
        <p:spPr>
          <a:xfrm>
            <a:off x="1379597" y="843463"/>
            <a:ext cx="9366325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016D66-AE34-4305-BEA2-C700FF9B31C1}"/>
              </a:ext>
            </a:extLst>
          </p:cNvPr>
          <p:cNvSpPr txBox="1">
            <a:spLocks/>
          </p:cNvSpPr>
          <p:nvPr/>
        </p:nvSpPr>
        <p:spPr>
          <a:xfrm>
            <a:off x="873371" y="223703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4D336B8-EF0F-3D15-910B-87A8857136C5}"/>
              </a:ext>
            </a:extLst>
          </p:cNvPr>
          <p:cNvSpPr txBox="1">
            <a:spLocks/>
          </p:cNvSpPr>
          <p:nvPr/>
        </p:nvSpPr>
        <p:spPr>
          <a:xfrm>
            <a:off x="631516" y="1870237"/>
            <a:ext cx="10160000" cy="43803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Especificação dos agentes nocivos à saúde e integridade físico do servidor;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Mencionar a existência da efetiva exposição de modo habitual e permanente, não ocasional nem intermitente, cabendo ao subsetorial de recursos humanos certificar o preenchimento dos requisitos de tempo de exposição e permanência </a:t>
            </a:r>
            <a:r>
              <a:rPr lang="pt-BR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ININTERRUPTA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sob tais condições;</a:t>
            </a:r>
            <a:endParaRPr lang="pt-BR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Indicação do tempo total de exposição nas condições especiais, considerando a vigência da concessão do adicional de insalubridade, como inicio do período (vale ressaltar que está data não é a de início de exercício no cargo/função de ingresso e sim a vigência </a:t>
            </a:r>
            <a:r>
              <a:rPr lang="pt-BR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 partir”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concessão do adicional de insalubridade);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2" y="5516727"/>
            <a:ext cx="594188" cy="690744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631516" y="376100"/>
            <a:ext cx="10160000" cy="995814"/>
            <a:chOff x="631516" y="376100"/>
            <a:chExt cx="10160000" cy="995814"/>
          </a:xfrm>
        </p:grpSpPr>
        <p:sp>
          <p:nvSpPr>
            <p:cNvPr id="12" name="Título 1"/>
            <p:cNvSpPr txBox="1">
              <a:spLocks/>
            </p:cNvSpPr>
            <p:nvPr/>
          </p:nvSpPr>
          <p:spPr>
            <a:xfrm>
              <a:off x="631516" y="376100"/>
              <a:ext cx="10160000" cy="951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</a:pPr>
              <a:endParaRPr lang="pt-BR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43663" y="664028"/>
              <a:ext cx="101478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PROCEDIMENTOS PARA EMISSÃO DO LAUDO TÉCNICO ESPECÍFICO</a:t>
              </a:r>
            </a:p>
            <a:p>
              <a:pPr algn="ctr"/>
              <a:endParaRPr lang="pt-B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6315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016D66-AE34-4305-BEA2-C700FF9B31C1}"/>
              </a:ext>
            </a:extLst>
          </p:cNvPr>
          <p:cNvSpPr txBox="1">
            <a:spLocks/>
          </p:cNvSpPr>
          <p:nvPr/>
        </p:nvSpPr>
        <p:spPr>
          <a:xfrm>
            <a:off x="873371" y="223703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84E16FF-1B88-907F-282C-0051962BF65B}"/>
              </a:ext>
            </a:extLst>
          </p:cNvPr>
          <p:cNvSpPr txBox="1">
            <a:spLocks/>
          </p:cNvSpPr>
          <p:nvPr/>
        </p:nvSpPr>
        <p:spPr>
          <a:xfrm>
            <a:off x="643663" y="1827098"/>
            <a:ext cx="10147853" cy="43803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Informações do subsetorial de recursos humanos sobre a existência de tecnologia de proteção coletiva ou individual que diminua a intensidade do agente nocivo a nível tolerante e recomendação sobre o uso;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 campo “Avaliação/Conclusão” deve informar além do enquadramento legal do adicional de insalubridade, a informação de que: “Exposição aos agentes nocivos de modo habitual e permanente, não ocasional e nem intermitente durante o período de ___/___/_____ a ___/___/_____ com destinação a </a:t>
            </a:r>
            <a:r>
              <a:rPr lang="pt-BR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ANÁLISE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para obtenção da Aposentadoria Especial, por parte da Unidade Gestora do Regime Próprio de Previdência Social do Estado de Saúde”</a:t>
            </a:r>
            <a:endParaRPr lang="pt-BR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31516" y="376100"/>
            <a:ext cx="10160000" cy="995814"/>
            <a:chOff x="631516" y="376100"/>
            <a:chExt cx="10160000" cy="995814"/>
          </a:xfrm>
        </p:grpSpPr>
        <p:sp>
          <p:nvSpPr>
            <p:cNvPr id="9" name="Título 1"/>
            <p:cNvSpPr txBox="1">
              <a:spLocks/>
            </p:cNvSpPr>
            <p:nvPr/>
          </p:nvSpPr>
          <p:spPr>
            <a:xfrm>
              <a:off x="631516" y="376100"/>
              <a:ext cx="10160000" cy="951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</a:pPr>
              <a:endParaRPr lang="pt-BR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43663" y="664028"/>
              <a:ext cx="101478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PROCEDIMENTOS PARA EMISSÃO DO LAUDO TÉCNICO ESPECÍFICO</a:t>
              </a:r>
            </a:p>
            <a:p>
              <a:pPr algn="ctr"/>
              <a:endParaRPr lang="pt-BR" sz="2000" b="1" dirty="0"/>
            </a:p>
          </p:txBody>
        </p:sp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51" y="5516727"/>
            <a:ext cx="594188" cy="6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663" y="1796144"/>
            <a:ext cx="10160000" cy="469174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OBSERVAÇÃO: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serão aceitos laudos que apresentem no campo “Avaliação/Conclusão”, o termo “até a presente data” ou expressão similar;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período a ser considerado como exposição à agentes nocivos deve ser aquele iniciado a contar da concessão do adicional de insalubridade até a data anterior ao pedido de aposentadoria especial;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modelo e em conformidade com o anexo II e seguinte as instruções de preenchimento e o Apêndice I, ambos desta instrução;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Estar em concordância com os assentamentos individuais do servidor;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2" y="5516727"/>
            <a:ext cx="594188" cy="690744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31516" y="376100"/>
            <a:ext cx="10160000" cy="995814"/>
            <a:chOff x="631516" y="376100"/>
            <a:chExt cx="10160000" cy="995814"/>
          </a:xfrm>
        </p:grpSpPr>
        <p:sp>
          <p:nvSpPr>
            <p:cNvPr id="7" name="Título 1"/>
            <p:cNvSpPr txBox="1">
              <a:spLocks/>
            </p:cNvSpPr>
            <p:nvPr/>
          </p:nvSpPr>
          <p:spPr>
            <a:xfrm>
              <a:off x="631516" y="376100"/>
              <a:ext cx="10160000" cy="951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</a:pPr>
              <a:endParaRPr lang="pt-BR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43663" y="664028"/>
              <a:ext cx="101478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PROCEDIMENTOS PARA EMISSÃO DO LAUDO TÉCNICO ESPECÍFICO</a:t>
              </a:r>
            </a:p>
            <a:p>
              <a:pPr algn="ctr"/>
              <a:endParaRPr lang="pt-B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5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34292" y="1995872"/>
            <a:ext cx="10169236" cy="36625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Compete ao Serviço Especializado em Engenharia de Segurança e em Medicina do Trabalho – SESMT, observado o disposto no Decreto 62.030/2016, a emissão do laudo técnico, devendo o mesmo ser assinado por Médico do Trabalho e/ou Engenheiro de Segurança do Trabalho;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Os órgãos subsetoriais que disponham de SESMT devem tramitas expediente ao Centro de Qualidade de Vida, da Coordenadoria de Recursos Humanos, através do sistema SPSEMPAPEL a caixa CRH/Recebimento;</a:t>
            </a:r>
          </a:p>
          <a:p>
            <a:pPr algn="just"/>
            <a:endParaRPr lang="pt-BR" sz="2200" dirty="0"/>
          </a:p>
        </p:txBody>
      </p:sp>
      <p:grpSp>
        <p:nvGrpSpPr>
          <p:cNvPr id="4" name="Grupo 3"/>
          <p:cNvGrpSpPr/>
          <p:nvPr/>
        </p:nvGrpSpPr>
        <p:grpSpPr>
          <a:xfrm>
            <a:off x="631516" y="376100"/>
            <a:ext cx="10160000" cy="995814"/>
            <a:chOff x="631516" y="376100"/>
            <a:chExt cx="10160000" cy="995814"/>
          </a:xfrm>
        </p:grpSpPr>
        <p:sp>
          <p:nvSpPr>
            <p:cNvPr id="5" name="Título 1"/>
            <p:cNvSpPr txBox="1">
              <a:spLocks/>
            </p:cNvSpPr>
            <p:nvPr/>
          </p:nvSpPr>
          <p:spPr>
            <a:xfrm>
              <a:off x="631516" y="376100"/>
              <a:ext cx="10160000" cy="951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</a:pPr>
              <a:endParaRPr lang="pt-BR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43663" y="664028"/>
              <a:ext cx="101478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PROCEDIMENTOS PARA EMISSÃO DO LAUDO TÉCNICO ESPECÍFICO</a:t>
              </a:r>
            </a:p>
            <a:p>
              <a:pPr algn="ctr"/>
              <a:endParaRPr lang="pt-BR" sz="2000" b="1" dirty="0"/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2" y="5516727"/>
            <a:ext cx="594188" cy="6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7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663" y="1678384"/>
            <a:ext cx="10153373" cy="418371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algn="just">
              <a:lnSpc>
                <a:spcPct val="16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Acolher requerimento do servidor destinado ao Secretário de Estado da Saúde para emissão do laudo (Anexo I);</a:t>
            </a:r>
          </a:p>
          <a:p>
            <a:pPr algn="just">
              <a:lnSpc>
                <a:spcPct val="16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Emitir relatório com os períodos de permanência sob condições especiais, em conformidade com o Anexo I, da Instrução Normativa Conjunta SPPREV-UCRH nº 01/2016;</a:t>
            </a:r>
          </a:p>
          <a:p>
            <a:pPr algn="just">
              <a:lnSpc>
                <a:spcPct val="16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Preencher o laudo técnico (Anexo II) seguindo às orientações dos itens I a VII, quando se tratar de órgãos subsetoriais que não disponham SESMT;</a:t>
            </a:r>
          </a:p>
          <a:p>
            <a:pPr marL="114300" indent="0">
              <a:buNone/>
            </a:pP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631516" y="376100"/>
            <a:ext cx="10160000" cy="995814"/>
            <a:chOff x="631516" y="376100"/>
            <a:chExt cx="10160000" cy="995814"/>
          </a:xfrm>
        </p:grpSpPr>
        <p:sp>
          <p:nvSpPr>
            <p:cNvPr id="6" name="Título 1"/>
            <p:cNvSpPr txBox="1">
              <a:spLocks/>
            </p:cNvSpPr>
            <p:nvPr/>
          </p:nvSpPr>
          <p:spPr>
            <a:xfrm>
              <a:off x="631516" y="376100"/>
              <a:ext cx="10160000" cy="951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</a:pPr>
              <a:endParaRPr lang="pt-BR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43663" y="664028"/>
              <a:ext cx="101478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PROCEDIMENTOS PARA EMISSÃO DO LAUDO TÉCNICO ESPECÍFICO</a:t>
              </a:r>
            </a:p>
            <a:p>
              <a:pPr algn="ctr"/>
              <a:endParaRPr lang="pt-BR" sz="2000" b="1" dirty="0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2" y="5516727"/>
            <a:ext cx="594188" cy="6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9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516" y="263756"/>
            <a:ext cx="10160000" cy="9989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INSTRUÇÃO DOS PROCESSOS DE LAUDO TÉCNICO ESPECIFICO - LTE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409" y="1447800"/>
            <a:ext cx="10183191" cy="5410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Requerimento padronizado devidamente preenchido (Anexo I);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Cópia de documentação pessoal (RG, CPF, PIS e/ou PASEP;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Demonstrativos de pagamento, referente ao primeiro recebimento do adicional de insalubridade e os dois últimos meses de recebimento;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Descrição das atividades desempenhadas que não caracterizem desvio de função;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Apostila ou Laudo ou Título de Adicional de Insalubridade que comprovem o recebimento do citado adicional, bem como, para comprovação do início da exposição e o grau de risco ao qual o servidor esteve submetido;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Anexo I, Instrução Normativa Conjunta SPPREV-UCRH nº 01/2016;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Laudo Técnico Específico preenchido, quando se tratar de Unidade que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não disponha de SESMT (Anexo III);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2" y="5516727"/>
            <a:ext cx="594188" cy="6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42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Personalizada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34A9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ência">
  <a:themeElements>
    <a:clrScheme name="Personalizada 14">
      <a:dk1>
        <a:sysClr val="windowText" lastClr="000000"/>
      </a:dk1>
      <a:lt1>
        <a:sysClr val="window" lastClr="FFFFFF"/>
      </a:lt1>
      <a:dk2>
        <a:srgbClr val="1E45B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8836</TotalTime>
  <Words>840</Words>
  <Application>Microsoft Office PowerPoint</Application>
  <PresentationFormat>Widescreen</PresentationFormat>
  <Paragraphs>43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Verdana</vt:lpstr>
      <vt:lpstr>Arial</vt:lpstr>
      <vt:lpstr>Calibri</vt:lpstr>
      <vt:lpstr>Cambria</vt:lpstr>
      <vt:lpstr>Tema do Office</vt:lpstr>
      <vt:lpstr>Adjacência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INSTRUÇÃO DOS PROCESSOS DE LAUDO TÉCNICO ESPECIFICO - LTE</vt:lpstr>
      <vt:lpstr>ANEXO I</vt:lpstr>
      <vt:lpstr>ANEXO I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ROSELI</dc:creator>
  <cp:lastModifiedBy>notebook HP</cp:lastModifiedBy>
  <cp:revision>735</cp:revision>
  <cp:lastPrinted>2021-11-03T20:18:01Z</cp:lastPrinted>
  <dcterms:created xsi:type="dcterms:W3CDTF">2018-12-11T11:38:17Z</dcterms:created>
  <dcterms:modified xsi:type="dcterms:W3CDTF">2022-08-13T21:09:34Z</dcterms:modified>
</cp:coreProperties>
</file>