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1" r:id="rId2"/>
    <p:sldId id="299" r:id="rId3"/>
    <p:sldId id="296" r:id="rId4"/>
    <p:sldId id="279" r:id="rId5"/>
    <p:sldId id="281" r:id="rId6"/>
    <p:sldId id="283" r:id="rId7"/>
    <p:sldId id="282" r:id="rId8"/>
    <p:sldId id="284" r:id="rId9"/>
    <p:sldId id="256" r:id="rId10"/>
    <p:sldId id="286" r:id="rId11"/>
    <p:sldId id="287" r:id="rId12"/>
    <p:sldId id="258" r:id="rId13"/>
    <p:sldId id="259" r:id="rId14"/>
    <p:sldId id="277" r:id="rId15"/>
    <p:sldId id="288" r:id="rId16"/>
    <p:sldId id="280" r:id="rId17"/>
    <p:sldId id="260" r:id="rId18"/>
    <p:sldId id="289" r:id="rId19"/>
    <p:sldId id="261" r:id="rId20"/>
    <p:sldId id="265" r:id="rId21"/>
    <p:sldId id="262" r:id="rId22"/>
    <p:sldId id="295" r:id="rId23"/>
    <p:sldId id="298" r:id="rId24"/>
    <p:sldId id="292" r:id="rId25"/>
    <p:sldId id="291" r:id="rId26"/>
    <p:sldId id="293" r:id="rId27"/>
    <p:sldId id="297" r:id="rId28"/>
    <p:sldId id="294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E1877-0F4B-4D08-9899-D6BB68FC0DBD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72DC9-B3A6-4D8B-90A8-A9402AB86F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12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72DC9-B3A6-4D8B-90A8-A9402AB86F3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12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11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87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07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25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6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89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3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10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32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38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43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B3DB-1841-4541-8221-4914DAC296EE}" type="datetimeFigureOut">
              <a:rPr lang="pt-BR" smtClean="0"/>
              <a:t>15/02/2023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0460-2E3D-454B-B56A-313C3C67A7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1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24.xml"/><Relationship Id="rId5" Type="http://schemas.openxmlformats.org/officeDocument/2006/relationships/slide" Target="slide7.xml"/><Relationship Id="rId10" Type="http://schemas.openxmlformats.org/officeDocument/2006/relationships/slide" Target="slide22.xml"/><Relationship Id="rId4" Type="http://schemas.openxmlformats.org/officeDocument/2006/relationships/slide" Target="slide6.xml"/><Relationship Id="rId9" Type="http://schemas.openxmlformats.org/officeDocument/2006/relationships/slide" Target="slide27.xml"/><Relationship Id="rId1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uferreira@saude.sp.gov.br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fimamura@saude.sp.gov.br" TargetMode="External"/><Relationship Id="rId5" Type="http://schemas.openxmlformats.org/officeDocument/2006/relationships/hyperlink" Target="mailto:iscitioni@saude.sp.gov.br" TargetMode="External"/><Relationship Id="rId4" Type="http://schemas.openxmlformats.org/officeDocument/2006/relationships/hyperlink" Target="mailto:vferes@saude.sp.gov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olsistas.saude.sp.gov.b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0" y="0"/>
            <a:ext cx="9153385" cy="6858000"/>
            <a:chOff x="0" y="0"/>
            <a:chExt cx="9153385" cy="685800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"/>
            <a:stretch/>
          </p:blipFill>
          <p:spPr bwMode="auto">
            <a:xfrm>
              <a:off x="4742646" y="2638991"/>
              <a:ext cx="4410739" cy="4214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5"/>
            <a:stretch/>
          </p:blipFill>
          <p:spPr bwMode="auto">
            <a:xfrm>
              <a:off x="3026655" y="2581961"/>
              <a:ext cx="4410739" cy="427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9" y="0"/>
              <a:ext cx="3339088" cy="4349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7293"/>
              <a:ext cx="3474178" cy="4141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937" y="1166"/>
              <a:ext cx="3362014" cy="4003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91408"/>
              <a:ext cx="3960433" cy="4166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5776178"/>
              <a:ext cx="854598" cy="9934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9768" y="6030995"/>
              <a:ext cx="1678575" cy="738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de cantos arredondados 7"/>
          <p:cNvSpPr/>
          <p:nvPr/>
        </p:nvSpPr>
        <p:spPr>
          <a:xfrm>
            <a:off x="854214" y="1621329"/>
            <a:ext cx="7776864" cy="30963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TUTORIAL 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PARA PAGAMENTOS DE HORA-AULA</a:t>
            </a:r>
          </a:p>
          <a:p>
            <a:pPr algn="ctr"/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SISBOL-FINANCEIRO</a:t>
            </a:r>
          </a:p>
        </p:txBody>
      </p:sp>
    </p:spTree>
    <p:extLst>
      <p:ext uri="{BB962C8B-B14F-4D97-AF65-F5344CB8AC3E}">
        <p14:creationId xmlns:p14="http://schemas.microsoft.com/office/powerpoint/2010/main" val="22030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82070" y="5733256"/>
            <a:ext cx="8936381" cy="7647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Caso não souber a Fonte de Recursos entrar em contato  a área responsável pelos processos/projetos no GDRH. </a:t>
            </a:r>
          </a:p>
          <a:p>
            <a:pPr algn="ctr"/>
            <a:r>
              <a:rPr lang="pt-BR" sz="1400" b="1" dirty="0"/>
              <a:t>NÃO INSERIR FONTE DE RECURSOS ERRADA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0" y="404664"/>
            <a:ext cx="9156526" cy="4909328"/>
            <a:chOff x="0" y="796147"/>
            <a:chExt cx="9156526" cy="490932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52525"/>
              <a:ext cx="5832648" cy="455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upo 26"/>
            <p:cNvGrpSpPr/>
            <p:nvPr/>
          </p:nvGrpSpPr>
          <p:grpSpPr>
            <a:xfrm>
              <a:off x="0" y="796147"/>
              <a:ext cx="9156526" cy="4675976"/>
              <a:chOff x="0" y="796147"/>
              <a:chExt cx="9156526" cy="4675976"/>
            </a:xfrm>
          </p:grpSpPr>
          <p:sp>
            <p:nvSpPr>
              <p:cNvPr id="3" name="Chave esquerda 2"/>
              <p:cNvSpPr/>
              <p:nvPr/>
            </p:nvSpPr>
            <p:spPr>
              <a:xfrm>
                <a:off x="899592" y="1301632"/>
                <a:ext cx="756743" cy="4170491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" name="CaixaDeTexto 3"/>
              <p:cNvSpPr txBox="1"/>
              <p:nvPr/>
            </p:nvSpPr>
            <p:spPr>
              <a:xfrm>
                <a:off x="0" y="2567890"/>
                <a:ext cx="137680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/>
                  <a:t>Preencher com os dados que estão no processo/ projeto</a:t>
                </a:r>
              </a:p>
            </p:txBody>
          </p:sp>
          <p:grpSp>
            <p:nvGrpSpPr>
              <p:cNvPr id="5" name="Grupo 4"/>
              <p:cNvGrpSpPr/>
              <p:nvPr/>
            </p:nvGrpSpPr>
            <p:grpSpPr>
              <a:xfrm>
                <a:off x="6264175" y="796147"/>
                <a:ext cx="2892351" cy="2433462"/>
                <a:chOff x="6183323" y="133408"/>
                <a:chExt cx="2892351" cy="2207088"/>
              </a:xfrm>
              <a:solidFill>
                <a:schemeClr val="tx2"/>
              </a:solidFill>
            </p:grpSpPr>
            <p:sp>
              <p:nvSpPr>
                <p:cNvPr id="6" name="Retângulo 5"/>
                <p:cNvSpPr/>
                <p:nvPr/>
              </p:nvSpPr>
              <p:spPr>
                <a:xfrm>
                  <a:off x="6213061" y="133408"/>
                  <a:ext cx="2526559" cy="497792"/>
                </a:xfrm>
                <a:prstGeom prst="rec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200" dirty="0"/>
                    <a:t>1 – Clique em VER,  depois clique na </a:t>
                  </a:r>
                  <a:r>
                    <a:rPr lang="pt-BR" sz="1200" b="1" dirty="0"/>
                    <a:t>seta verde </a:t>
                  </a:r>
                  <a:r>
                    <a:rPr lang="pt-BR" sz="1200" dirty="0"/>
                    <a:t>e selecione a Instituição  (a mesma do PROCESSO)</a:t>
                  </a:r>
                </a:p>
              </p:txBody>
            </p:sp>
            <p:pic>
              <p:nvPicPr>
                <p:cNvPr id="7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83323" y="956627"/>
                  <a:ext cx="2892351" cy="1383869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Conector de seta reta 8"/>
              <p:cNvCxnSpPr/>
              <p:nvPr/>
            </p:nvCxnSpPr>
            <p:spPr>
              <a:xfrm>
                <a:off x="7017631" y="1567797"/>
                <a:ext cx="1586817" cy="7810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tângulo 10"/>
              <p:cNvSpPr/>
              <p:nvPr/>
            </p:nvSpPr>
            <p:spPr>
              <a:xfrm>
                <a:off x="6450210" y="3158946"/>
                <a:ext cx="2520280" cy="670762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2 - Escolher a </a:t>
                </a:r>
                <a:r>
                  <a:rPr lang="pt-BR" sz="1200" b="1" dirty="0"/>
                  <a:t>Fonte de Recursos</a:t>
                </a:r>
                <a:r>
                  <a:rPr lang="pt-BR" sz="1200" dirty="0"/>
                  <a:t>*</a:t>
                </a:r>
              </a:p>
              <a:p>
                <a:pPr algn="ctr"/>
                <a:r>
                  <a:rPr lang="pt-BR" sz="1200" dirty="0"/>
                  <a:t>3 – Redigite a </a:t>
                </a:r>
                <a:r>
                  <a:rPr lang="pt-BR" sz="1200" b="1" dirty="0"/>
                  <a:t>Fonte de Recursos</a:t>
                </a:r>
              </a:p>
            </p:txBody>
          </p:sp>
          <p:cxnSp>
            <p:nvCxnSpPr>
              <p:cNvPr id="12" name="Conector de seta reta 11"/>
              <p:cNvCxnSpPr/>
              <p:nvPr/>
            </p:nvCxnSpPr>
            <p:spPr>
              <a:xfrm>
                <a:off x="4572000" y="2812371"/>
                <a:ext cx="2016224" cy="7435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aixaDeTexto 17"/>
              <p:cNvSpPr txBox="1"/>
              <p:nvPr/>
            </p:nvSpPr>
            <p:spPr>
              <a:xfrm rot="1627836">
                <a:off x="3001426" y="4506592"/>
                <a:ext cx="406347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/>
                  <a:t>DEIXAR EM BRANCO</a:t>
                </a:r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4932041" y="3356866"/>
                <a:ext cx="864095" cy="534463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/>
                  <a:t>4 –Deixar</a:t>
                </a:r>
              </a:p>
              <a:p>
                <a:pPr algn="ctr"/>
                <a:r>
                  <a:rPr lang="pt-BR" sz="1200" dirty="0"/>
                  <a:t> PGTO DIRETO</a:t>
                </a:r>
              </a:p>
            </p:txBody>
          </p:sp>
          <p:cxnSp>
            <p:nvCxnSpPr>
              <p:cNvPr id="21" name="Conector de seta reta 20"/>
              <p:cNvCxnSpPr/>
              <p:nvPr/>
            </p:nvCxnSpPr>
            <p:spPr>
              <a:xfrm>
                <a:off x="4572000" y="3429000"/>
                <a:ext cx="360040" cy="6532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770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1764" y="5192222"/>
            <a:ext cx="8820472" cy="44987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/>
              <a:t> *VALOR TOTAL DE SERVIÇOS OU MATERIAIS , somente para projetos de Educação Permanente com respectivo número de processo</a:t>
            </a:r>
            <a:r>
              <a:rPr lang="pt-BR" sz="1200" dirty="0"/>
              <a:t>.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1709616" y="739716"/>
            <a:ext cx="6538292" cy="3549749"/>
            <a:chOff x="1580034" y="808806"/>
            <a:chExt cx="6538292" cy="354974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034" y="808806"/>
              <a:ext cx="6019800" cy="306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Conector de seta reta 2"/>
            <p:cNvCxnSpPr>
              <a:endCxn id="4" idx="1"/>
            </p:cNvCxnSpPr>
            <p:nvPr/>
          </p:nvCxnSpPr>
          <p:spPr>
            <a:xfrm flipV="1">
              <a:off x="4232251" y="1054968"/>
              <a:ext cx="501699" cy="1279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tângulo 3"/>
            <p:cNvSpPr/>
            <p:nvPr/>
          </p:nvSpPr>
          <p:spPr>
            <a:xfrm>
              <a:off x="4733950" y="874948"/>
              <a:ext cx="2018184" cy="36004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5 - Digite o valor TOTAL DE PAGAMENTO DOS DOCENTES</a:t>
              </a:r>
            </a:p>
          </p:txBody>
        </p:sp>
        <p:cxnSp>
          <p:nvCxnSpPr>
            <p:cNvPr id="5" name="Conector de seta reta 4"/>
            <p:cNvCxnSpPr/>
            <p:nvPr/>
          </p:nvCxnSpPr>
          <p:spPr>
            <a:xfrm>
              <a:off x="4239605" y="1436392"/>
              <a:ext cx="558625" cy="83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tângulo 5"/>
            <p:cNvSpPr/>
            <p:nvPr/>
          </p:nvSpPr>
          <p:spPr>
            <a:xfrm>
              <a:off x="4793269" y="1364446"/>
              <a:ext cx="2018184" cy="36004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6 - Digite o valor dos 20% do INSS, que está no PROJETO</a:t>
              </a:r>
            </a:p>
          </p:txBody>
        </p:sp>
        <p:cxnSp>
          <p:nvCxnSpPr>
            <p:cNvPr id="8" name="Conector de seta reta 7"/>
            <p:cNvCxnSpPr/>
            <p:nvPr/>
          </p:nvCxnSpPr>
          <p:spPr>
            <a:xfrm>
              <a:off x="4232251" y="1885747"/>
              <a:ext cx="561018" cy="957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tângulo 22"/>
            <p:cNvSpPr/>
            <p:nvPr/>
          </p:nvSpPr>
          <p:spPr>
            <a:xfrm>
              <a:off x="4798231" y="1790020"/>
              <a:ext cx="295760" cy="33628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*</a:t>
              </a:r>
            </a:p>
          </p:txBody>
        </p:sp>
        <p:sp>
          <p:nvSpPr>
            <p:cNvPr id="25" name="Ondulado 24"/>
            <p:cNvSpPr/>
            <p:nvPr/>
          </p:nvSpPr>
          <p:spPr>
            <a:xfrm rot="513564">
              <a:off x="6678166" y="2630363"/>
              <a:ext cx="1440160" cy="576064"/>
            </a:xfrm>
            <a:prstGeom prst="wav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schemeClr val="tx1"/>
                  </a:solidFill>
                </a:rPr>
                <a:t>Acompanhe!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3922985" y="3998515"/>
              <a:ext cx="469802" cy="36004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7</a:t>
              </a:r>
            </a:p>
          </p:txBody>
        </p:sp>
        <p:cxnSp>
          <p:nvCxnSpPr>
            <p:cNvPr id="28" name="Conector de seta reta 27"/>
            <p:cNvCxnSpPr/>
            <p:nvPr/>
          </p:nvCxnSpPr>
          <p:spPr>
            <a:xfrm>
              <a:off x="4157886" y="3780128"/>
              <a:ext cx="0" cy="1914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ixaDeTexto 36"/>
          <p:cNvSpPr txBox="1"/>
          <p:nvPr/>
        </p:nvSpPr>
        <p:spPr>
          <a:xfrm>
            <a:off x="3419509" y="2462963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Esse campo será preenchido pelo responsável pela análise no GDRH. </a:t>
            </a:r>
          </a:p>
        </p:txBody>
      </p:sp>
    </p:spTree>
    <p:extLst>
      <p:ext uri="{BB962C8B-B14F-4D97-AF65-F5344CB8AC3E}">
        <p14:creationId xmlns:p14="http://schemas.microsoft.com/office/powerpoint/2010/main" val="40970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176338"/>
            <a:ext cx="79502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04020" y="103041"/>
            <a:ext cx="7368380" cy="3736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2ª Etapa - CADASTRAR  DOCENTE SERVIDOR E CONVIDADO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178793" y="5405217"/>
            <a:ext cx="0" cy="6147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179512" y="6019961"/>
            <a:ext cx="8568952" cy="431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2 º - Clique no NOME DO CURSO CADASTRADO ANTERIORMENTE - </a:t>
            </a:r>
            <a:r>
              <a:rPr lang="pt-BR" sz="1600" b="1" dirty="0">
                <a:solidFill>
                  <a:schemeClr val="tx1"/>
                </a:solidFill>
              </a:rPr>
              <a:t>ver Etapa 1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4588371" y="1151166"/>
            <a:ext cx="347420" cy="354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935791" y="837784"/>
            <a:ext cx="225943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1º - clique em Financeiro</a:t>
            </a:r>
          </a:p>
        </p:txBody>
      </p:sp>
    </p:spTree>
    <p:extLst>
      <p:ext uri="{BB962C8B-B14F-4D97-AF65-F5344CB8AC3E}">
        <p14:creationId xmlns:p14="http://schemas.microsoft.com/office/powerpoint/2010/main" val="41374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37972" y="3791113"/>
            <a:ext cx="8368114" cy="2574878"/>
            <a:chOff x="437972" y="2033508"/>
            <a:chExt cx="8368114" cy="257487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2033508"/>
              <a:ext cx="6610350" cy="2247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Chave esquerda 13"/>
            <p:cNvSpPr/>
            <p:nvPr/>
          </p:nvSpPr>
          <p:spPr>
            <a:xfrm>
              <a:off x="1814780" y="2974665"/>
              <a:ext cx="540060" cy="93610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37972" y="2565554"/>
              <a:ext cx="13768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/>
                <a:t>Lista dos docentes cadastrados</a:t>
              </a:r>
            </a:p>
            <a:p>
              <a:r>
                <a:rPr lang="pt-BR" b="1" dirty="0"/>
                <a:t>para</a:t>
              </a:r>
            </a:p>
            <a:p>
              <a:r>
                <a:rPr lang="pt-BR" b="1" dirty="0"/>
                <a:t>consulta e alterações</a:t>
              </a:r>
            </a:p>
          </p:txBody>
        </p:sp>
        <p:sp>
          <p:nvSpPr>
            <p:cNvPr id="16" name="Ondulado 15"/>
            <p:cNvSpPr/>
            <p:nvPr/>
          </p:nvSpPr>
          <p:spPr>
            <a:xfrm rot="19993422">
              <a:off x="1150771" y="4032322"/>
              <a:ext cx="1440160" cy="576064"/>
            </a:xfrm>
            <a:prstGeom prst="wave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schemeClr val="tx1"/>
                  </a:solidFill>
                </a:rPr>
                <a:t>Acompanhe!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2" y="1124000"/>
            <a:ext cx="600289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Conector de seta reta 18"/>
          <p:cNvCxnSpPr/>
          <p:nvPr/>
        </p:nvCxnSpPr>
        <p:spPr>
          <a:xfrm>
            <a:off x="5278320" y="764704"/>
            <a:ext cx="0" cy="47823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4789930" y="375183"/>
            <a:ext cx="2518374" cy="3985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3º - Clique em DOCENTE</a:t>
            </a:r>
          </a:p>
        </p:txBody>
      </p:sp>
    </p:spTree>
    <p:extLst>
      <p:ext uri="{BB962C8B-B14F-4D97-AF65-F5344CB8AC3E}">
        <p14:creationId xmlns:p14="http://schemas.microsoft.com/office/powerpoint/2010/main" val="12289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" y="487304"/>
            <a:ext cx="6372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34" y="1408380"/>
            <a:ext cx="5237931" cy="533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63" y="5204043"/>
            <a:ext cx="2549252" cy="1419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392528" y="777304"/>
            <a:ext cx="1203808" cy="250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1 - clique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5876293" y="902754"/>
            <a:ext cx="495907" cy="213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804020" y="103041"/>
            <a:ext cx="7368380" cy="3736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CADASTRAR  DOCENTE SERVIDOR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3" y="2676888"/>
            <a:ext cx="3219053" cy="16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747489" y="2726496"/>
            <a:ext cx="1609527" cy="3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 – digite o RS - PV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1929527" y="3065766"/>
            <a:ext cx="410225" cy="445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1027728" y="4022521"/>
            <a:ext cx="364988" cy="3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</a:t>
            </a:r>
          </a:p>
        </p:txBody>
      </p:sp>
      <p:cxnSp>
        <p:nvCxnSpPr>
          <p:cNvPr id="23" name="Conector de seta reta 22"/>
          <p:cNvCxnSpPr/>
          <p:nvPr/>
        </p:nvCxnSpPr>
        <p:spPr>
          <a:xfrm>
            <a:off x="1403648" y="4192156"/>
            <a:ext cx="3431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37963" y="4654093"/>
            <a:ext cx="3332565" cy="3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 – preencher com os dados do docente</a:t>
            </a:r>
          </a:p>
        </p:txBody>
      </p:sp>
      <p:cxnSp>
        <p:nvCxnSpPr>
          <p:cNvPr id="26" name="Conector de seta reta 25"/>
          <p:cNvCxnSpPr/>
          <p:nvPr/>
        </p:nvCxnSpPr>
        <p:spPr>
          <a:xfrm flipV="1">
            <a:off x="3078105" y="4448027"/>
            <a:ext cx="557821" cy="20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4952869" y="6453634"/>
            <a:ext cx="364988" cy="3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5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5328789" y="6623269"/>
            <a:ext cx="3431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3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52482"/>
            <a:ext cx="6610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76432"/>
            <a:ext cx="4969296" cy="533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Conector de seta reta 20"/>
          <p:cNvCxnSpPr/>
          <p:nvPr/>
        </p:nvCxnSpPr>
        <p:spPr>
          <a:xfrm flipV="1">
            <a:off x="1808169" y="4797152"/>
            <a:ext cx="0" cy="433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5220072" y="6692418"/>
            <a:ext cx="3613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6675376" y="637843"/>
            <a:ext cx="1425016" cy="250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1 -  clique</a:t>
            </a:r>
          </a:p>
        </p:txBody>
      </p:sp>
      <p:cxnSp>
        <p:nvCxnSpPr>
          <p:cNvPr id="19" name="Conector de seta reta 18"/>
          <p:cNvCxnSpPr/>
          <p:nvPr/>
        </p:nvCxnSpPr>
        <p:spPr>
          <a:xfrm flipH="1">
            <a:off x="6228184" y="800151"/>
            <a:ext cx="417739" cy="540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5000600" y="6558385"/>
            <a:ext cx="216024" cy="250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16089"/>
            <a:ext cx="2771775" cy="1762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04020" y="103041"/>
            <a:ext cx="7368380" cy="3736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CADASTRAR  DOCENTE CONVIDADO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71902" y="2600382"/>
            <a:ext cx="3332565" cy="339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 – preencher com os dados do docente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136874" y="2939652"/>
            <a:ext cx="494905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3814" y="1412776"/>
            <a:ext cx="7224364" cy="2473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chemeClr val="tx1"/>
                </a:solidFill>
              </a:rPr>
              <a:t>Prazo para preenchimento no sistema</a:t>
            </a:r>
          </a:p>
          <a:p>
            <a:r>
              <a:rPr lang="pt-BR" sz="2000" b="1" dirty="0">
                <a:solidFill>
                  <a:schemeClr val="tx1"/>
                </a:solidFill>
              </a:rPr>
              <a:t>e envio no SP Sem Papel para o GDRH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r>
              <a:rPr lang="pt-BR" sz="2000" b="1" dirty="0">
                <a:solidFill>
                  <a:schemeClr val="tx1"/>
                </a:solidFill>
              </a:rPr>
              <a:t>Do dia 20 até o 2º dia útil do mês</a:t>
            </a:r>
          </a:p>
          <a:p>
            <a:r>
              <a:rPr lang="pt-BR" sz="2000" b="1" dirty="0">
                <a:solidFill>
                  <a:schemeClr val="tx1"/>
                </a:solidFill>
              </a:rPr>
              <a:t>subsequente às aulas.</a:t>
            </a:r>
            <a:r>
              <a:rPr lang="pt-BR" sz="2000" b="1" dirty="0">
                <a:solidFill>
                  <a:srgbClr val="FF0000"/>
                </a:solidFill>
              </a:rPr>
              <a:t> </a:t>
            </a:r>
          </a:p>
          <a:p>
            <a:endParaRPr lang="pt-BR" sz="2000" b="1" dirty="0">
              <a:solidFill>
                <a:srgbClr val="FF0000"/>
              </a:solidFill>
            </a:endParaRPr>
          </a:p>
          <a:p>
            <a:pPr algn="ctr"/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23814" y="260648"/>
            <a:ext cx="7224364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3ª Etapa – LANÇAMENTO MENSAL DAS HORAS-AULAS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9" t="9305" r="27500" b="11389"/>
          <a:stretch/>
        </p:blipFill>
        <p:spPr bwMode="auto">
          <a:xfrm rot="21113163">
            <a:off x="6419986" y="1404789"/>
            <a:ext cx="1728192" cy="24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95736" y="4077072"/>
            <a:ext cx="4320480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não serão aceito expediente de pagamento hora-aula após essa data.</a:t>
            </a: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38325" y="5229200"/>
            <a:ext cx="7224364" cy="1026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ficando prejudicado o pagamento do docente, 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que só será pago no mês seguinte.</a:t>
            </a:r>
            <a:endParaRPr lang="pt-BR" i="1" dirty="0">
              <a:solidFill>
                <a:schemeClr val="tx1"/>
              </a:solidFill>
            </a:endParaRPr>
          </a:p>
        </p:txBody>
      </p:sp>
      <p:sp>
        <p:nvSpPr>
          <p:cNvPr id="7" name="Ondulado 6"/>
          <p:cNvSpPr/>
          <p:nvPr/>
        </p:nvSpPr>
        <p:spPr>
          <a:xfrm rot="19993422">
            <a:off x="377535" y="3558410"/>
            <a:ext cx="1615740" cy="576064"/>
          </a:xfrm>
          <a:prstGeom prst="wav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22167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11" y="1002299"/>
            <a:ext cx="79502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04020" y="103040"/>
            <a:ext cx="3289101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* CADASTRAR  LANÇAMENTO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2320180" y="5157192"/>
            <a:ext cx="0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320899" y="5589240"/>
            <a:ext cx="4164682" cy="4315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2 º - Clique no NOME DO CURSO CADASTRADO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H="1">
            <a:off x="4697606" y="992742"/>
            <a:ext cx="347420" cy="354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045026" y="679360"/>
            <a:ext cx="225943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1º - clique em Financeiro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96900" y="6357699"/>
            <a:ext cx="756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* Esta Etapa se faz mensalmente para todos os docentes até finalizar o curso</a:t>
            </a:r>
            <a:r>
              <a:rPr lang="pt-BR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8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3568" y="103040"/>
            <a:ext cx="3600996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CADASTRAR  LANÇAMENTO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91555" y="624583"/>
            <a:ext cx="8471761" cy="5453793"/>
            <a:chOff x="467544" y="698922"/>
            <a:chExt cx="8471761" cy="5453793"/>
          </a:xfrm>
        </p:grpSpPr>
        <p:grpSp>
          <p:nvGrpSpPr>
            <p:cNvPr id="9" name="Grupo 8"/>
            <p:cNvGrpSpPr/>
            <p:nvPr/>
          </p:nvGrpSpPr>
          <p:grpSpPr>
            <a:xfrm>
              <a:off x="587549" y="3448012"/>
              <a:ext cx="8351756" cy="2704703"/>
              <a:chOff x="587549" y="3448012"/>
              <a:chExt cx="8351756" cy="2704703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549" y="3448012"/>
                <a:ext cx="5508966" cy="27047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7" name="Conector de seta reta 6"/>
              <p:cNvCxnSpPr/>
              <p:nvPr/>
            </p:nvCxnSpPr>
            <p:spPr>
              <a:xfrm flipH="1" flipV="1">
                <a:off x="5916141" y="4135016"/>
                <a:ext cx="502706" cy="19231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tângulo 7"/>
              <p:cNvSpPr/>
              <p:nvPr/>
            </p:nvSpPr>
            <p:spPr>
              <a:xfrm>
                <a:off x="6418847" y="3927189"/>
                <a:ext cx="2520458" cy="130434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>
                    <a:solidFill>
                      <a:schemeClr val="tx1"/>
                    </a:solidFill>
                  </a:rPr>
                  <a:t>4º - Clique em INCLUIR HONORÁRIOS SERVIDOR OU INCLUIR HONORÁRIOS CONVIDADO de acordo com o tipo de docente</a:t>
                </a: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467544" y="698922"/>
              <a:ext cx="7104780" cy="2293407"/>
              <a:chOff x="467544" y="698922"/>
              <a:chExt cx="7104780" cy="2293407"/>
            </a:xfrm>
          </p:grpSpPr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698922"/>
                <a:ext cx="4680520" cy="2293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" name="Conector de seta reta 2"/>
              <p:cNvCxnSpPr/>
              <p:nvPr/>
            </p:nvCxnSpPr>
            <p:spPr>
              <a:xfrm flipH="1" flipV="1">
                <a:off x="4260553" y="920541"/>
                <a:ext cx="334862" cy="1662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tângulo 3"/>
              <p:cNvSpPr/>
              <p:nvPr/>
            </p:nvSpPr>
            <p:spPr>
              <a:xfrm>
                <a:off x="4620169" y="757142"/>
                <a:ext cx="2952155" cy="3600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dirty="0">
                    <a:solidFill>
                      <a:schemeClr val="tx1"/>
                    </a:solidFill>
                  </a:rPr>
                  <a:t>3º - Clique em LANÇAMENTO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1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11902" y="260648"/>
            <a:ext cx="5644274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CADASTRAR HORA-AULA DE SERVIDOR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16498" y="1011942"/>
            <a:ext cx="8399763" cy="5671417"/>
            <a:chOff x="323528" y="980728"/>
            <a:chExt cx="7915545" cy="447856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980728"/>
              <a:ext cx="5628190" cy="4478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Conector de seta reta 3"/>
            <p:cNvCxnSpPr>
              <a:stCxn id="6146" idx="3"/>
            </p:cNvCxnSpPr>
            <p:nvPr/>
          </p:nvCxnSpPr>
          <p:spPr>
            <a:xfrm flipH="1">
              <a:off x="5487283" y="3220008"/>
              <a:ext cx="464435" cy="425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tângulo 4"/>
            <p:cNvSpPr/>
            <p:nvPr/>
          </p:nvSpPr>
          <p:spPr>
            <a:xfrm>
              <a:off x="5934817" y="2994181"/>
              <a:ext cx="2304256" cy="43833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1 - Clique em VER e escolha o nome do DOCENTE SERVIDOR CADASTRADO</a:t>
              </a:r>
            </a:p>
          </p:txBody>
        </p:sp>
        <p:sp>
          <p:nvSpPr>
            <p:cNvPr id="8" name="Retângulo 7"/>
            <p:cNvSpPr/>
            <p:nvPr/>
          </p:nvSpPr>
          <p:spPr>
            <a:xfrm>
              <a:off x="2987824" y="4140391"/>
              <a:ext cx="3600400" cy="17070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3 - Clique no mês/ano que as aulas foram ministradas</a:t>
              </a:r>
            </a:p>
          </p:txBody>
        </p:sp>
        <p:cxnSp>
          <p:nvCxnSpPr>
            <p:cNvPr id="9" name="Conector de seta reta 8"/>
            <p:cNvCxnSpPr/>
            <p:nvPr/>
          </p:nvCxnSpPr>
          <p:spPr>
            <a:xfrm flipH="1">
              <a:off x="2509363" y="4197313"/>
              <a:ext cx="471640" cy="1137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tângulo 10"/>
            <p:cNvSpPr/>
            <p:nvPr/>
          </p:nvSpPr>
          <p:spPr>
            <a:xfrm>
              <a:off x="2718179" y="4424705"/>
              <a:ext cx="3600400" cy="163201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4 - Informe a quantidade de horas</a:t>
              </a:r>
            </a:p>
          </p:txBody>
        </p:sp>
        <p:cxnSp>
          <p:nvCxnSpPr>
            <p:cNvPr id="12" name="Conector de seta reta 11"/>
            <p:cNvCxnSpPr>
              <a:stCxn id="11" idx="1"/>
            </p:cNvCxnSpPr>
            <p:nvPr/>
          </p:nvCxnSpPr>
          <p:spPr>
            <a:xfrm flipH="1">
              <a:off x="2339754" y="4506305"/>
              <a:ext cx="378425" cy="815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ângulo 12"/>
            <p:cNvSpPr/>
            <p:nvPr/>
          </p:nvSpPr>
          <p:spPr>
            <a:xfrm>
              <a:off x="2997838" y="4652155"/>
              <a:ext cx="4089107" cy="17058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5 - Escolha 0,36 para Nível Médio ou 0,60 para Nível Superior</a:t>
              </a:r>
            </a:p>
          </p:txBody>
        </p:sp>
        <p:cxnSp>
          <p:nvCxnSpPr>
            <p:cNvPr id="14" name="Conector de seta reta 13"/>
            <p:cNvCxnSpPr>
              <a:stCxn id="13" idx="1"/>
            </p:cNvCxnSpPr>
            <p:nvPr/>
          </p:nvCxnSpPr>
          <p:spPr>
            <a:xfrm flipH="1">
              <a:off x="2384114" y="4737449"/>
              <a:ext cx="613725" cy="108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 flipV="1">
              <a:off x="2162291" y="5246850"/>
              <a:ext cx="347072" cy="568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tângulo 14"/>
          <p:cNvSpPr/>
          <p:nvPr/>
        </p:nvSpPr>
        <p:spPr>
          <a:xfrm>
            <a:off x="5326970" y="4635043"/>
            <a:ext cx="3288968" cy="2684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2 - Escolher outra função – se não for </a:t>
            </a:r>
            <a:r>
              <a:rPr lang="pt-BR" sz="1200" b="1" i="1" dirty="0"/>
              <a:t>Docente</a:t>
            </a:r>
          </a:p>
        </p:txBody>
      </p:sp>
      <p:cxnSp>
        <p:nvCxnSpPr>
          <p:cNvPr id="16" name="Conector de seta reta 15"/>
          <p:cNvCxnSpPr>
            <a:stCxn id="15" idx="1"/>
          </p:cNvCxnSpPr>
          <p:nvPr/>
        </p:nvCxnSpPr>
        <p:spPr>
          <a:xfrm flipH="1">
            <a:off x="4139952" y="4769255"/>
            <a:ext cx="11870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475657" y="6380290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6 - ok </a:t>
            </a:r>
          </a:p>
        </p:txBody>
      </p:sp>
      <p:cxnSp>
        <p:nvCxnSpPr>
          <p:cNvPr id="6150" name="Conector de seta reta 6149"/>
          <p:cNvCxnSpPr>
            <a:endCxn id="6151" idx="1"/>
          </p:cNvCxnSpPr>
          <p:nvPr/>
        </p:nvCxnSpPr>
        <p:spPr>
          <a:xfrm>
            <a:off x="3563888" y="6021288"/>
            <a:ext cx="3024336" cy="446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CaixaDeTexto 6150"/>
          <p:cNvSpPr txBox="1"/>
          <p:nvPr/>
        </p:nvSpPr>
        <p:spPr>
          <a:xfrm>
            <a:off x="6588224" y="6237312"/>
            <a:ext cx="212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Marque somente quando for pagamento complementar</a:t>
            </a:r>
          </a:p>
        </p:txBody>
      </p:sp>
    </p:spTree>
    <p:extLst>
      <p:ext uri="{BB962C8B-B14F-4D97-AF65-F5344CB8AC3E}">
        <p14:creationId xmlns:p14="http://schemas.microsoft.com/office/powerpoint/2010/main" val="52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40466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Índice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09378" y="1268760"/>
            <a:ext cx="710703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hlinkClick r:id="rId2" action="ppaction://hlinksldjump"/>
              </a:rPr>
              <a:t>O que é SISBOL-Financeiro</a:t>
            </a:r>
            <a:r>
              <a:rPr lang="pt-BR" b="1" dirty="0"/>
              <a:t>   slides 3 e 4</a:t>
            </a:r>
          </a:p>
          <a:p>
            <a:endParaRPr lang="pt-BR" sz="1000" b="1" dirty="0"/>
          </a:p>
          <a:p>
            <a:r>
              <a:rPr lang="pt-BR" b="1" dirty="0">
                <a:hlinkClick r:id="rId3" action="ppaction://hlinksldjump"/>
              </a:rPr>
              <a:t>1º acesso ao Sistema SISBOL</a:t>
            </a:r>
            <a:r>
              <a:rPr lang="pt-BR" b="1" dirty="0"/>
              <a:t>   slide 5</a:t>
            </a:r>
          </a:p>
          <a:p>
            <a:endParaRPr lang="pt-BR" sz="1000" b="1" dirty="0"/>
          </a:p>
          <a:p>
            <a:r>
              <a:rPr lang="pt-BR" b="1" dirty="0">
                <a:hlinkClick r:id="rId4" action="ppaction://hlinksldjump"/>
              </a:rPr>
              <a:t>Demais acesso ao Sistema SISBOL</a:t>
            </a:r>
            <a:r>
              <a:rPr lang="pt-BR" b="1" dirty="0"/>
              <a:t>   slide 6</a:t>
            </a:r>
          </a:p>
          <a:p>
            <a:endParaRPr lang="pt-BR" sz="1000" b="1" dirty="0"/>
          </a:p>
          <a:p>
            <a:r>
              <a:rPr lang="pt-BR" b="1" dirty="0">
                <a:hlinkClick r:id="rId5" action="ppaction://hlinksldjump"/>
              </a:rPr>
              <a:t>Tela após acesso ao Sistema SISBOL</a:t>
            </a:r>
            <a:r>
              <a:rPr lang="pt-BR" b="1" dirty="0"/>
              <a:t>   slide 7</a:t>
            </a:r>
          </a:p>
          <a:p>
            <a:endParaRPr lang="pt-BR" sz="1000" b="1" dirty="0"/>
          </a:p>
          <a:p>
            <a:r>
              <a:rPr lang="pt-BR" b="1" dirty="0">
                <a:hlinkClick r:id="rId6" action="ppaction://hlinksldjump"/>
              </a:rPr>
              <a:t>1ª Etapa – Cadastrar o curso/projeto</a:t>
            </a:r>
            <a:r>
              <a:rPr lang="pt-BR" b="1" dirty="0"/>
              <a:t>    slides 8 a 11</a:t>
            </a:r>
          </a:p>
          <a:p>
            <a:endParaRPr lang="pt-BR" sz="1000" b="1" dirty="0"/>
          </a:p>
          <a:p>
            <a:r>
              <a:rPr lang="pt-BR" b="1" dirty="0">
                <a:hlinkClick r:id="rId7" action="ppaction://hlinksldjump"/>
              </a:rPr>
              <a:t>2ª Etapa  - Cadastrar  docente servidor e convidado</a:t>
            </a:r>
            <a:r>
              <a:rPr lang="pt-BR" b="1" dirty="0"/>
              <a:t>    slides 12 a 15</a:t>
            </a:r>
          </a:p>
          <a:p>
            <a:endParaRPr lang="pt-BR" sz="1000" b="1" dirty="0"/>
          </a:p>
          <a:p>
            <a:r>
              <a:rPr lang="pt-BR" b="1" dirty="0">
                <a:hlinkClick r:id="rId8" action="ppaction://hlinksldjump"/>
              </a:rPr>
              <a:t>3ª Etapa – Lançamento mensal das horas-aulas</a:t>
            </a:r>
            <a:r>
              <a:rPr lang="pt-BR" b="1" dirty="0"/>
              <a:t>   slides 16 a 21</a:t>
            </a:r>
            <a:endParaRPr lang="pt-BR" sz="1000" b="1" dirty="0"/>
          </a:p>
          <a:p>
            <a:endParaRPr lang="pt-BR" sz="1000" b="1" dirty="0">
              <a:hlinkClick r:id="rId9" action="ppaction://hlinksldjump"/>
            </a:endParaRPr>
          </a:p>
          <a:p>
            <a:r>
              <a:rPr lang="pt-BR" b="1" dirty="0">
                <a:hlinkClick r:id="rId10" action="ppaction://hlinksldjump"/>
              </a:rPr>
              <a:t>Imprimir/salvar a planilha de pagamento (impresso)</a:t>
            </a:r>
            <a:r>
              <a:rPr lang="pt-BR" b="1" dirty="0"/>
              <a:t>   slides 22 e 23</a:t>
            </a:r>
            <a:endParaRPr lang="pt-BR" b="1" dirty="0">
              <a:hlinkClick r:id="rId9" action="ppaction://hlinksldjump"/>
            </a:endParaRPr>
          </a:p>
          <a:p>
            <a:endParaRPr lang="pt-BR" sz="1000" b="1" dirty="0">
              <a:hlinkClick r:id="rId9" action="ppaction://hlinksldjump"/>
            </a:endParaRPr>
          </a:p>
          <a:p>
            <a:r>
              <a:rPr lang="pt-BR" b="1" dirty="0">
                <a:hlinkClick r:id="rId11" action="ppaction://hlinksldjump"/>
              </a:rPr>
              <a:t>Imprimir </a:t>
            </a:r>
            <a:r>
              <a:rPr lang="pt-BR" b="1" dirty="0" smtClean="0">
                <a:hlinkClick r:id="rId11" action="ppaction://hlinksldjump"/>
              </a:rPr>
              <a:t> demonstrativo </a:t>
            </a:r>
            <a:r>
              <a:rPr lang="pt-BR" b="1" dirty="0">
                <a:hlinkClick r:id="rId11" action="ppaction://hlinksldjump"/>
              </a:rPr>
              <a:t>de pagamento de docente</a:t>
            </a:r>
            <a:r>
              <a:rPr lang="pt-BR" b="1" dirty="0"/>
              <a:t>    slide 24</a:t>
            </a:r>
            <a:endParaRPr lang="pt-BR" b="1" dirty="0">
              <a:hlinkClick r:id="rId11" action="ppaction://hlinksldjump"/>
            </a:endParaRPr>
          </a:p>
          <a:p>
            <a:endParaRPr lang="pt-BR" sz="1000" b="1" dirty="0">
              <a:hlinkClick r:id="rId12" action="ppaction://hlinksldjump"/>
            </a:endParaRPr>
          </a:p>
          <a:p>
            <a:r>
              <a:rPr lang="pt-BR" b="1" dirty="0">
                <a:hlinkClick r:id="rId13" action="ppaction://hlinksldjump"/>
              </a:rPr>
              <a:t>4ª Etapa – Cadastro do término do curso</a:t>
            </a:r>
            <a:r>
              <a:rPr lang="pt-BR" b="1" dirty="0"/>
              <a:t>   slides 25 e 26</a:t>
            </a:r>
          </a:p>
          <a:p>
            <a:endParaRPr lang="pt-BR" sz="1000" b="1" dirty="0"/>
          </a:p>
          <a:p>
            <a:r>
              <a:rPr lang="pt-BR" b="1" dirty="0">
                <a:hlinkClick r:id="rId9" action="ppaction://hlinksldjump"/>
              </a:rPr>
              <a:t>Cursos cancelados ou suspensos</a:t>
            </a:r>
            <a:r>
              <a:rPr lang="pt-BR" b="1" dirty="0"/>
              <a:t>   slide 27</a:t>
            </a:r>
          </a:p>
          <a:p>
            <a:endParaRPr lang="pt-BR" sz="1000" b="1" dirty="0"/>
          </a:p>
          <a:p>
            <a:r>
              <a:rPr lang="pt-BR" b="1" dirty="0">
                <a:hlinkClick r:id="rId14" action="ppaction://hlinksldjump"/>
              </a:rPr>
              <a:t>Dúvidas/Contato</a:t>
            </a:r>
            <a:r>
              <a:rPr lang="pt-BR" b="1" dirty="0"/>
              <a:t>   slide 28</a:t>
            </a:r>
          </a:p>
        </p:txBody>
      </p:sp>
    </p:spTree>
    <p:extLst>
      <p:ext uri="{BB962C8B-B14F-4D97-AF65-F5344CB8AC3E}">
        <p14:creationId xmlns:p14="http://schemas.microsoft.com/office/powerpoint/2010/main" val="31237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51520" y="921668"/>
            <a:ext cx="8856984" cy="5112568"/>
            <a:chOff x="251520" y="908720"/>
            <a:chExt cx="8856984" cy="5112568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08720"/>
              <a:ext cx="5400600" cy="5112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2549801" y="4478036"/>
              <a:ext cx="3600400" cy="18002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4 - Informe a quantidade de horas</a:t>
              </a:r>
            </a:p>
          </p:txBody>
        </p:sp>
        <p:cxnSp>
          <p:nvCxnSpPr>
            <p:cNvPr id="12" name="Conector de seta reta 11"/>
            <p:cNvCxnSpPr/>
            <p:nvPr/>
          </p:nvCxnSpPr>
          <p:spPr>
            <a:xfrm flipH="1">
              <a:off x="2171374" y="4568046"/>
              <a:ext cx="371606" cy="343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tângulo 12"/>
            <p:cNvSpPr/>
            <p:nvPr/>
          </p:nvSpPr>
          <p:spPr>
            <a:xfrm>
              <a:off x="2987824" y="4737764"/>
              <a:ext cx="2657475" cy="14882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5 - Informe o valor</a:t>
              </a:r>
            </a:p>
          </p:txBody>
        </p:sp>
        <p:cxnSp>
          <p:nvCxnSpPr>
            <p:cNvPr id="14" name="Conector de seta reta 13"/>
            <p:cNvCxnSpPr>
              <a:stCxn id="13" idx="1"/>
            </p:cNvCxnSpPr>
            <p:nvPr/>
          </p:nvCxnSpPr>
          <p:spPr>
            <a:xfrm flipH="1" flipV="1">
              <a:off x="2642800" y="4736183"/>
              <a:ext cx="345024" cy="759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flipV="1">
              <a:off x="2429966" y="5839731"/>
              <a:ext cx="226027" cy="1686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tângulo 16"/>
            <p:cNvSpPr/>
            <p:nvPr/>
          </p:nvSpPr>
          <p:spPr>
            <a:xfrm>
              <a:off x="2171374" y="5022593"/>
              <a:ext cx="6937130" cy="56664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6 - Informe o valor do INSS quando o docente trouxer holerite de outro vinculo empregatício –  </a:t>
              </a:r>
              <a:r>
                <a:rPr lang="pt-BR" sz="1200" b="1" dirty="0">
                  <a:solidFill>
                    <a:schemeClr val="bg1"/>
                  </a:solidFill>
                </a:rPr>
                <a:t>LANÇAR VALOR QUE ESTÁ NO HOLERITE</a:t>
              </a:r>
              <a:r>
                <a:rPr lang="pt-BR" sz="1200" b="1" dirty="0"/>
                <a:t> –  caso tenha dúvida entrar em contato com o Centro Administrativo/CRH</a:t>
              </a:r>
            </a:p>
          </p:txBody>
        </p:sp>
        <p:cxnSp>
          <p:nvCxnSpPr>
            <p:cNvPr id="18" name="Conector de seta reta 17"/>
            <p:cNvCxnSpPr/>
            <p:nvPr/>
          </p:nvCxnSpPr>
          <p:spPr>
            <a:xfrm flipH="1" flipV="1">
              <a:off x="1862783" y="5104890"/>
              <a:ext cx="345022" cy="1645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/>
          <p:cNvSpPr/>
          <p:nvPr/>
        </p:nvSpPr>
        <p:spPr>
          <a:xfrm>
            <a:off x="2035294" y="6021288"/>
            <a:ext cx="91652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7 - ok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95536" y="283171"/>
            <a:ext cx="5112568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CADASTRAR HORA-AULA CONVIDADO</a:t>
            </a:r>
          </a:p>
        </p:txBody>
      </p:sp>
      <p:cxnSp>
        <p:nvCxnSpPr>
          <p:cNvPr id="20" name="Conector de seta reta 19"/>
          <p:cNvCxnSpPr/>
          <p:nvPr/>
        </p:nvCxnSpPr>
        <p:spPr>
          <a:xfrm flipH="1">
            <a:off x="5165028" y="3138912"/>
            <a:ext cx="492846" cy="538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5639939" y="2852936"/>
            <a:ext cx="2445214" cy="62501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1 - Clique em VER e escolha o nome do DOCENTE CONVIDADO CADASTRADO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835029" y="3820582"/>
            <a:ext cx="3288968" cy="19863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2 - Escolher outra função – se não for </a:t>
            </a:r>
            <a:r>
              <a:rPr lang="pt-BR" sz="1200" b="1" i="1" dirty="0"/>
              <a:t>Docente</a:t>
            </a:r>
          </a:p>
        </p:txBody>
      </p:sp>
      <p:cxnSp>
        <p:nvCxnSpPr>
          <p:cNvPr id="37" name="Conector de seta reta 36"/>
          <p:cNvCxnSpPr>
            <a:stCxn id="36" idx="1"/>
          </p:cNvCxnSpPr>
          <p:nvPr/>
        </p:nvCxnSpPr>
        <p:spPr>
          <a:xfrm flipH="1">
            <a:off x="3648011" y="3919902"/>
            <a:ext cx="1187018" cy="993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2854530" y="4129472"/>
            <a:ext cx="3820647" cy="2161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3 - Clique no mês/ano que as aulas foram ministradas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flipH="1">
            <a:off x="2346800" y="4201555"/>
            <a:ext cx="500492" cy="144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4581127"/>
            <a:ext cx="7455650" cy="1944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pt-BR" sz="1400" dirty="0">
                <a:solidFill>
                  <a:schemeClr val="tx1"/>
                </a:solidFill>
              </a:rPr>
              <a:t>1º VISUALIZAR A  PLANILHA (Impresso de Pagamento)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pt-BR" sz="1400" dirty="0">
                <a:solidFill>
                  <a:schemeClr val="tx1"/>
                </a:solidFill>
              </a:rPr>
              <a:t>2º VERIFICAR SE AS INFORMAÇÕES ESTÃO CORRETAS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pt-BR" sz="1400" dirty="0">
                <a:solidFill>
                  <a:schemeClr val="tx1"/>
                </a:solidFill>
              </a:rPr>
              <a:t> 3º SALVAR O IMPRESSO EM PDF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pt-BR" sz="1400" dirty="0">
                <a:solidFill>
                  <a:schemeClr val="tx1"/>
                </a:solidFill>
              </a:rPr>
              <a:t>4º  IMPRIMIR E ASSINAR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pt-BR" sz="1400" dirty="0">
                <a:solidFill>
                  <a:schemeClr val="tx1"/>
                </a:solidFill>
              </a:rPr>
              <a:t>5º INSERIR NO PROCESSO SP SEM PAPEL. </a:t>
            </a:r>
          </a:p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1400" b="1" dirty="0">
                <a:solidFill>
                  <a:schemeClr val="tx1"/>
                </a:solidFill>
              </a:rPr>
              <a:t>* SOMENTE SERÁ ACEITO IMPRESSOS DO SISBOL PARA  INSERIR NO SISTEMA SP SEM PAPEL.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1560" y="224644"/>
            <a:ext cx="7992888" cy="4864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CONFERIR A PLANILHA DE PAGAMENTO (IMPRESSO)</a:t>
            </a:r>
          </a:p>
        </p:txBody>
      </p:sp>
      <p:sp>
        <p:nvSpPr>
          <p:cNvPr id="8" name="Ondulado 7"/>
          <p:cNvSpPr/>
          <p:nvPr/>
        </p:nvSpPr>
        <p:spPr>
          <a:xfrm rot="19993422">
            <a:off x="124759" y="5114056"/>
            <a:ext cx="1615944" cy="878355"/>
          </a:xfrm>
          <a:prstGeom prst="wav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Conferir para evitar devolução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11070"/>
            <a:ext cx="514529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 flipV="1">
            <a:off x="827584" y="2277760"/>
            <a:ext cx="0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9766" y="2493784"/>
            <a:ext cx="1805930" cy="5444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8-Clique no CÓDIGO DO DOCENTE CADASTRADO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56" y="1829119"/>
            <a:ext cx="5025182" cy="23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ector de seta reta 14"/>
          <p:cNvCxnSpPr>
            <a:stCxn id="16" idx="2"/>
          </p:cNvCxnSpPr>
          <p:nvPr/>
        </p:nvCxnSpPr>
        <p:spPr>
          <a:xfrm flipH="1">
            <a:off x="7740660" y="3637257"/>
            <a:ext cx="683922" cy="22379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7740659" y="2981125"/>
            <a:ext cx="1367845" cy="6561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9-Clique em IMPRESSO PAGAMENTO</a:t>
            </a:r>
          </a:p>
        </p:txBody>
      </p:sp>
      <p:sp>
        <p:nvSpPr>
          <p:cNvPr id="22" name="Elipse 21"/>
          <p:cNvSpPr/>
          <p:nvPr/>
        </p:nvSpPr>
        <p:spPr>
          <a:xfrm>
            <a:off x="323527" y="711070"/>
            <a:ext cx="1296145" cy="485682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7349039" y="4401106"/>
            <a:ext cx="1735372" cy="23042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VERIFIQUE  SE TODOS DOCENTES (FORMULÁRIOS DE PAGAMENTO) FORAM  IMPRESSOS E INSERIDOS NO SISTEMA  SP SEMPAPEL</a:t>
            </a:r>
          </a:p>
        </p:txBody>
      </p:sp>
    </p:spTree>
    <p:extLst>
      <p:ext uri="{BB962C8B-B14F-4D97-AF65-F5344CB8AC3E}">
        <p14:creationId xmlns:p14="http://schemas.microsoft.com/office/powerpoint/2010/main" val="28535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939800"/>
            <a:ext cx="465455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23528" y="5812546"/>
            <a:ext cx="8237340" cy="92882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/>
              <a:t>10 - Para imprimir / salvar em </a:t>
            </a:r>
            <a:r>
              <a:rPr lang="pt-BR" sz="1400" b="1" dirty="0" err="1"/>
              <a:t>pdf</a:t>
            </a:r>
            <a:r>
              <a:rPr lang="pt-BR" sz="1400" b="1" dirty="0"/>
              <a:t>, clique  em imprimir na tela ou no botão direito do mouse e selecione a opção imprimir em </a:t>
            </a:r>
            <a:r>
              <a:rPr lang="pt-BR" sz="1400" b="1" i="1" dirty="0"/>
              <a:t>Destino</a:t>
            </a:r>
            <a:r>
              <a:rPr lang="pt-BR" sz="1400" b="1" dirty="0"/>
              <a:t> selecione a opção </a:t>
            </a:r>
            <a:r>
              <a:rPr lang="pt-BR" sz="1400" b="1" i="1" dirty="0"/>
              <a:t>Salvar como PDF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92659"/>
            <a:ext cx="3018806" cy="218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de seta reta 9"/>
          <p:cNvCxnSpPr/>
          <p:nvPr/>
        </p:nvCxnSpPr>
        <p:spPr>
          <a:xfrm flipH="1" flipV="1">
            <a:off x="6588224" y="1196752"/>
            <a:ext cx="288032" cy="4814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971600" y="4352968"/>
            <a:ext cx="2160240" cy="1525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611560" y="182588"/>
            <a:ext cx="7992888" cy="4864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IMPRIMIR/SALVAR EM PDF A PLANILHA DE PAGAMENTO</a:t>
            </a:r>
          </a:p>
        </p:txBody>
      </p:sp>
    </p:spTree>
    <p:extLst>
      <p:ext uri="{BB962C8B-B14F-4D97-AF65-F5344CB8AC3E}">
        <p14:creationId xmlns:p14="http://schemas.microsoft.com/office/powerpoint/2010/main" val="13812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077630E-7C17-DBA3-4B0F-BCB707E60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55" y="1117296"/>
            <a:ext cx="4657748" cy="4980864"/>
          </a:xfrm>
          <a:prstGeom prst="rect">
            <a:avLst/>
          </a:prstGeom>
        </p:spPr>
      </p:pic>
      <p:sp>
        <p:nvSpPr>
          <p:cNvPr id="8" name="Ondulado 7"/>
          <p:cNvSpPr/>
          <p:nvPr/>
        </p:nvSpPr>
        <p:spPr>
          <a:xfrm rot="19993422">
            <a:off x="182199" y="5014440"/>
            <a:ext cx="2057556" cy="900375"/>
          </a:xfrm>
          <a:prstGeom prst="wav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Confira as informações para evitar devolução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11560" y="224644"/>
            <a:ext cx="7992888" cy="4864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EVITE DEVOLUÇÃO E ATRASO NOS PAGAMENTOS DOS DOCENTES </a:t>
            </a:r>
          </a:p>
        </p:txBody>
      </p:sp>
      <p:sp>
        <p:nvSpPr>
          <p:cNvPr id="12" name="Ondulado 11"/>
          <p:cNvSpPr/>
          <p:nvPr/>
        </p:nvSpPr>
        <p:spPr>
          <a:xfrm rot="19993422">
            <a:off x="313420" y="2713485"/>
            <a:ext cx="1895080" cy="1000458"/>
          </a:xfrm>
          <a:prstGeom prst="wav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Atender aos prazos</a:t>
            </a:r>
          </a:p>
        </p:txBody>
      </p:sp>
      <p:sp>
        <p:nvSpPr>
          <p:cNvPr id="13" name="Ondulado 12"/>
          <p:cNvSpPr/>
          <p:nvPr/>
        </p:nvSpPr>
        <p:spPr>
          <a:xfrm rot="19993422">
            <a:off x="7076602" y="2262413"/>
            <a:ext cx="1923379" cy="1000458"/>
          </a:xfrm>
          <a:prstGeom prst="wav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insira no SP Sem Papel todos formulários</a:t>
            </a:r>
          </a:p>
        </p:txBody>
      </p:sp>
      <p:sp>
        <p:nvSpPr>
          <p:cNvPr id="15" name="Ondulado 14"/>
          <p:cNvSpPr/>
          <p:nvPr/>
        </p:nvSpPr>
        <p:spPr>
          <a:xfrm rot="19993422">
            <a:off x="6664354" y="4588333"/>
            <a:ext cx="2512528" cy="1255670"/>
          </a:xfrm>
          <a:prstGeom prst="wav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Cheque, verifique, retifique as informações quantas vezes forem necessárias.</a:t>
            </a:r>
          </a:p>
        </p:txBody>
      </p:sp>
    </p:spTree>
    <p:extLst>
      <p:ext uri="{BB962C8B-B14F-4D97-AF65-F5344CB8AC3E}">
        <p14:creationId xmlns:p14="http://schemas.microsoft.com/office/powerpoint/2010/main" val="19335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02" y="3442296"/>
            <a:ext cx="23336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8"/>
          <a:stretch/>
        </p:blipFill>
        <p:spPr bwMode="auto">
          <a:xfrm>
            <a:off x="3288052" y="3415510"/>
            <a:ext cx="5636873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11560" y="224644"/>
            <a:ext cx="7992888" cy="4864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IMPRIMIR  DEMONSTRATIVO DE PAGAMENTO DE DOCENTES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58182" y="809602"/>
            <a:ext cx="1404103" cy="469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1  -  clique em lançamento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80233"/>
            <a:ext cx="59721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ector de seta reta 12"/>
          <p:cNvCxnSpPr/>
          <p:nvPr/>
        </p:nvCxnSpPr>
        <p:spPr>
          <a:xfrm flipH="1" flipV="1">
            <a:off x="6592306" y="908720"/>
            <a:ext cx="574704" cy="135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675606" y="2296990"/>
            <a:ext cx="6000750" cy="942975"/>
            <a:chOff x="675606" y="2296990"/>
            <a:chExt cx="6000750" cy="9429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06" y="2296990"/>
              <a:ext cx="6000750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tângulo 6"/>
            <p:cNvSpPr/>
            <p:nvPr/>
          </p:nvSpPr>
          <p:spPr>
            <a:xfrm>
              <a:off x="5647716" y="2558803"/>
              <a:ext cx="931615" cy="16013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</a:rPr>
                <a:t>S      S      S </a:t>
              </a:r>
            </a:p>
          </p:txBody>
        </p:sp>
      </p:grpSp>
      <p:cxnSp>
        <p:nvCxnSpPr>
          <p:cNvPr id="23" name="Conector de seta reta 22"/>
          <p:cNvCxnSpPr/>
          <p:nvPr/>
        </p:nvCxnSpPr>
        <p:spPr>
          <a:xfrm flipV="1">
            <a:off x="755576" y="2638872"/>
            <a:ext cx="360040" cy="358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48767" y="2996952"/>
            <a:ext cx="199151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2  -  clique no código do DOCENTE </a:t>
            </a:r>
          </a:p>
        </p:txBody>
      </p:sp>
      <p:sp>
        <p:nvSpPr>
          <p:cNvPr id="18" name="Texto explicativo em seta para a esquerda 17"/>
          <p:cNvSpPr/>
          <p:nvPr/>
        </p:nvSpPr>
        <p:spPr>
          <a:xfrm>
            <a:off x="6580490" y="2055768"/>
            <a:ext cx="2456005" cy="1166205"/>
          </a:xfrm>
          <a:prstGeom prst="leftArrowCallo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Precisa  estar marcado SIM (S)  em aprovado, autorizado e pago</a:t>
            </a:r>
          </a:p>
        </p:txBody>
      </p:sp>
      <p:cxnSp>
        <p:nvCxnSpPr>
          <p:cNvPr id="29" name="Conector de seta reta 28"/>
          <p:cNvCxnSpPr/>
          <p:nvPr/>
        </p:nvCxnSpPr>
        <p:spPr>
          <a:xfrm flipV="1">
            <a:off x="1440574" y="5631127"/>
            <a:ext cx="744773" cy="58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373725" y="5480272"/>
            <a:ext cx="106684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3  -  clique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267744" y="6309320"/>
            <a:ext cx="65527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4 -  imprimir ou salvar em PDF e enviar aos docentes</a:t>
            </a:r>
          </a:p>
        </p:txBody>
      </p:sp>
      <p:cxnSp>
        <p:nvCxnSpPr>
          <p:cNvPr id="33" name="Conector de seta reta 32"/>
          <p:cNvCxnSpPr/>
          <p:nvPr/>
        </p:nvCxnSpPr>
        <p:spPr>
          <a:xfrm flipV="1">
            <a:off x="4427984" y="5960042"/>
            <a:ext cx="684076" cy="349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4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5" y="2492896"/>
            <a:ext cx="7950200" cy="34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23814" y="260648"/>
            <a:ext cx="7426728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4ª Etapa – CADASTRO DO TÉRMINO DO CURSO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4892" y="908720"/>
            <a:ext cx="7455650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r>
              <a:rPr lang="pt-BR" sz="1400" b="1" dirty="0">
                <a:solidFill>
                  <a:schemeClr val="tx1"/>
                </a:solidFill>
              </a:rPr>
              <a:t>APÓS ENCERRAMENTO DO CURSO, CONCOMITANTE A ELABORAÇÃO DO RELATÓRIO DE EXECUÇÃO FINAL, PREENCHER AS INFORMAÇÕES NO SISTEMA COM  TÉRMINO DO CURSO / NÚMERO DE MATRICULADOS / CONCLUINTES / DESISTENTES</a:t>
            </a:r>
          </a:p>
        </p:txBody>
      </p:sp>
      <p:cxnSp>
        <p:nvCxnSpPr>
          <p:cNvPr id="15" name="Conector de seta reta 14"/>
          <p:cNvCxnSpPr/>
          <p:nvPr/>
        </p:nvCxnSpPr>
        <p:spPr>
          <a:xfrm flipV="1">
            <a:off x="2594236" y="5659788"/>
            <a:ext cx="0" cy="5215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719727" y="6181340"/>
            <a:ext cx="6012513" cy="3661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2 º - Clique no NOME DO CURSO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4721953" y="2522835"/>
            <a:ext cx="325738" cy="3004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047690" y="2256960"/>
            <a:ext cx="2362709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1º - clique em Financeiro</a:t>
            </a:r>
          </a:p>
        </p:txBody>
      </p:sp>
    </p:spTree>
    <p:extLst>
      <p:ext uri="{BB962C8B-B14F-4D97-AF65-F5344CB8AC3E}">
        <p14:creationId xmlns:p14="http://schemas.microsoft.com/office/powerpoint/2010/main" val="25720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07" y="748182"/>
            <a:ext cx="4208589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9"/>
          <a:stretch/>
        </p:blipFill>
        <p:spPr bwMode="auto">
          <a:xfrm>
            <a:off x="46790" y="908720"/>
            <a:ext cx="4717679" cy="22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de seta reta 2"/>
          <p:cNvCxnSpPr/>
          <p:nvPr/>
        </p:nvCxnSpPr>
        <p:spPr>
          <a:xfrm>
            <a:off x="2411760" y="692696"/>
            <a:ext cx="0" cy="3459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1173113" y="209689"/>
            <a:ext cx="2198942" cy="4360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3º - Clique em  TÉRMINO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8676456" y="908720"/>
            <a:ext cx="0" cy="5232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7533660" y="530171"/>
            <a:ext cx="1537066" cy="4360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4º - clique em ALTERAR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5616624" cy="32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7308304" y="5263217"/>
            <a:ext cx="1728192" cy="4360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5º - preencha os campos</a:t>
            </a:r>
          </a:p>
        </p:txBody>
      </p:sp>
      <p:sp>
        <p:nvSpPr>
          <p:cNvPr id="7" name="Chave direita 6"/>
          <p:cNvSpPr/>
          <p:nvPr/>
        </p:nvSpPr>
        <p:spPr>
          <a:xfrm>
            <a:off x="6660232" y="4797152"/>
            <a:ext cx="576064" cy="136815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2940714" y="6354385"/>
            <a:ext cx="62317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403648" y="6136374"/>
            <a:ext cx="1537066" cy="4360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6º - clique OK</a:t>
            </a:r>
          </a:p>
        </p:txBody>
      </p:sp>
    </p:spTree>
    <p:extLst>
      <p:ext uri="{BB962C8B-B14F-4D97-AF65-F5344CB8AC3E}">
        <p14:creationId xmlns:p14="http://schemas.microsoft.com/office/powerpoint/2010/main" val="32011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552550" y="404664"/>
            <a:ext cx="7800428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CURSOS CANCELADOS OU SUSPENSOS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444030" y="1628800"/>
            <a:ext cx="7917283" cy="4316702"/>
            <a:chOff x="422698" y="1099525"/>
            <a:chExt cx="7917283" cy="43167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16" t="62837" r="35452" b="25674"/>
            <a:stretch/>
          </p:blipFill>
          <p:spPr bwMode="auto">
            <a:xfrm>
              <a:off x="1115617" y="3976067"/>
              <a:ext cx="7224364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1115616" y="1099525"/>
              <a:ext cx="722436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1º Em caso de curso cancelado ou suspenso a </a:t>
              </a:r>
              <a:r>
                <a:rPr lang="pt-BR" b="1" dirty="0"/>
                <a:t>Unidade </a:t>
              </a:r>
              <a:r>
                <a:rPr lang="pt-BR" dirty="0"/>
                <a:t>deve encaminhar o expediente de atendimento e ofício devidamente justificado para o  Centro Administrativo - CA  via Sistema SP Sem Papel.</a:t>
              </a:r>
            </a:p>
            <a:p>
              <a:endParaRPr lang="pt-BR" dirty="0"/>
            </a:p>
            <a:p>
              <a:r>
                <a:rPr lang="pt-BR" dirty="0"/>
                <a:t>2º O CA recebe, altera status do curso para “suspenso” e campo “observação” informa o motivo. </a:t>
              </a:r>
            </a:p>
            <a:p>
              <a:endParaRPr lang="pt-BR" dirty="0"/>
            </a:p>
            <a:p>
              <a:r>
                <a:rPr lang="pt-BR" dirty="0"/>
                <a:t>3º Tramita o processo para a área específica do GDRH para ciência, que encaminha para a Unidade demandante arquivar.</a:t>
              </a:r>
            </a:p>
          </p:txBody>
        </p:sp>
        <p:sp>
          <p:nvSpPr>
            <p:cNvPr id="12" name="Seta em curva para a direita 11"/>
            <p:cNvSpPr/>
            <p:nvPr/>
          </p:nvSpPr>
          <p:spPr>
            <a:xfrm>
              <a:off x="422698" y="2492896"/>
              <a:ext cx="692918" cy="216024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Conector de seta reta 7"/>
          <p:cNvCxnSpPr/>
          <p:nvPr/>
        </p:nvCxnSpPr>
        <p:spPr>
          <a:xfrm flipH="1">
            <a:off x="3890790" y="5303127"/>
            <a:ext cx="432047" cy="77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5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ulado 2"/>
          <p:cNvSpPr/>
          <p:nvPr/>
        </p:nvSpPr>
        <p:spPr>
          <a:xfrm rot="19993422">
            <a:off x="1505538" y="753854"/>
            <a:ext cx="3869842" cy="1921369"/>
          </a:xfrm>
          <a:prstGeom prst="wav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Dúvidas????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94" y="567346"/>
            <a:ext cx="2294384" cy="229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60140" y="3798054"/>
            <a:ext cx="80648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400" b="1" dirty="0">
                <a:latin typeface="Verdana" pitchFamily="34" charset="0"/>
                <a:ea typeface="Verdana" pitchFamily="34" charset="0"/>
              </a:rPr>
              <a:t>Projetos de Cursos das Unidades da SES</a:t>
            </a:r>
          </a:p>
          <a:p>
            <a:r>
              <a:rPr lang="pt-BR" sz="1400" b="1" dirty="0">
                <a:latin typeface="Verdana" pitchFamily="34" charset="0"/>
                <a:ea typeface="Verdana" pitchFamily="34" charset="0"/>
              </a:rPr>
              <a:t>     Contato: Juliana do GDRH/CRH/</a:t>
            </a:r>
            <a:r>
              <a:rPr lang="pt-BR" sz="1400" b="1" dirty="0" err="1">
                <a:latin typeface="Verdana" pitchFamily="34" charset="0"/>
                <a:ea typeface="Verdana" pitchFamily="34" charset="0"/>
              </a:rPr>
              <a:t>CTeD</a:t>
            </a:r>
            <a:r>
              <a:rPr lang="pt-BR" sz="1400" b="1" dirty="0">
                <a:latin typeface="Verdana" pitchFamily="34" charset="0"/>
                <a:ea typeface="Verdana" pitchFamily="34" charset="0"/>
              </a:rPr>
              <a:t> </a:t>
            </a:r>
          </a:p>
          <a:p>
            <a:r>
              <a:rPr lang="pt-BR" sz="1400" b="1" dirty="0">
                <a:latin typeface="Verdana" pitchFamily="34" charset="0"/>
                <a:ea typeface="Verdana" pitchFamily="34" charset="0"/>
              </a:rPr>
              <a:t>     Email</a:t>
            </a:r>
            <a:r>
              <a:rPr lang="pt-BR" sz="1400" dirty="0">
                <a:latin typeface="Verdana" pitchFamily="34" charset="0"/>
                <a:ea typeface="Verdana" pitchFamily="34" charset="0"/>
              </a:rPr>
              <a:t>: </a:t>
            </a:r>
            <a:r>
              <a:rPr lang="pt-BR" sz="1400" dirty="0">
                <a:latin typeface="Verdana" pitchFamily="34" charset="0"/>
                <a:ea typeface="Verdana" pitchFamily="34" charset="0"/>
                <a:hlinkClick r:id="rId3"/>
              </a:rPr>
              <a:t>juferreira@saude.sp.gov.br</a:t>
            </a:r>
            <a:endParaRPr lang="pt-BR" sz="1400" dirty="0">
              <a:latin typeface="Verdana" pitchFamily="34" charset="0"/>
              <a:ea typeface="Verdana" pitchFamily="34" charset="0"/>
            </a:endParaRPr>
          </a:p>
          <a:p>
            <a:endParaRPr lang="pt-BR" sz="1400" b="1" dirty="0">
              <a:latin typeface="Verdana" pitchFamily="34" charset="0"/>
              <a:ea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b="1" dirty="0">
                <a:latin typeface="Verdana" pitchFamily="34" charset="0"/>
                <a:ea typeface="Verdana" pitchFamily="34" charset="0"/>
              </a:rPr>
              <a:t>Projetos de Cursos das ETSUS e CDQ/EP</a:t>
            </a:r>
          </a:p>
          <a:p>
            <a:r>
              <a:rPr lang="pt-BR" sz="1400" b="1" dirty="0">
                <a:latin typeface="Verdana" pitchFamily="34" charset="0"/>
                <a:ea typeface="Verdana" pitchFamily="34" charset="0"/>
              </a:rPr>
              <a:t>     Contato: Vania do GDRH/CRH </a:t>
            </a:r>
          </a:p>
          <a:p>
            <a:r>
              <a:rPr lang="pt-BR" sz="1400" b="1" dirty="0">
                <a:latin typeface="Verdana" pitchFamily="34" charset="0"/>
                <a:ea typeface="Verdana" pitchFamily="34" charset="0"/>
              </a:rPr>
              <a:t>     Email: </a:t>
            </a:r>
            <a:r>
              <a:rPr lang="pt-BR" sz="1400" u="sng" dirty="0">
                <a:latin typeface="Verdana" pitchFamily="34" charset="0"/>
                <a:ea typeface="Verdana" pitchFamily="34" charset="0"/>
                <a:hlinkClick r:id="rId4"/>
              </a:rPr>
              <a:t>vferes@saude.sp.gov.br</a:t>
            </a:r>
            <a:endParaRPr lang="pt-BR" sz="1400" u="sng" dirty="0">
              <a:latin typeface="Verdana" pitchFamily="34" charset="0"/>
              <a:ea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pt-BR" sz="1400" b="1" dirty="0">
              <a:latin typeface="Verdana" pitchFamily="34" charset="0"/>
              <a:ea typeface="Verdana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400" b="1" dirty="0">
                <a:latin typeface="Verdana" pitchFamily="34" charset="0"/>
                <a:ea typeface="Verdana" pitchFamily="34" charset="0"/>
              </a:rPr>
              <a:t>Assunto Financeiro  </a:t>
            </a:r>
          </a:p>
          <a:p>
            <a:r>
              <a:rPr lang="pt-BR" sz="1400" b="1" dirty="0">
                <a:latin typeface="Verdana" pitchFamily="34" charset="0"/>
                <a:ea typeface="Verdana" pitchFamily="34" charset="0"/>
              </a:rPr>
              <a:t>     Contato: Guilherme/Irani/Fernando do CA/CRH</a:t>
            </a:r>
          </a:p>
          <a:p>
            <a:r>
              <a:rPr lang="pt-BR" sz="1400" b="1" dirty="0">
                <a:latin typeface="Verdana" pitchFamily="34" charset="0"/>
                <a:ea typeface="Verdana" pitchFamily="34" charset="0"/>
              </a:rPr>
              <a:t>     Email: </a:t>
            </a:r>
            <a:r>
              <a:rPr lang="pt-BR" sz="1400" dirty="0">
                <a:latin typeface="Verdana" pitchFamily="34" charset="0"/>
                <a:ea typeface="Verdana" pitchFamily="34" charset="0"/>
              </a:rPr>
              <a:t> </a:t>
            </a:r>
            <a:r>
              <a:rPr lang="pt-BR" sz="1400" u="sng" dirty="0">
                <a:latin typeface="Verdana" pitchFamily="34" charset="0"/>
                <a:ea typeface="Verdana" pitchFamily="34" charset="0"/>
                <a:hlinkClick r:id="rId5"/>
              </a:rPr>
              <a:t>iscipioni@saude.sp.gov.br</a:t>
            </a:r>
            <a:r>
              <a:rPr lang="pt-BR" sz="1400" u="sng" dirty="0">
                <a:latin typeface="Verdana" pitchFamily="34" charset="0"/>
                <a:ea typeface="Verdana" pitchFamily="34" charset="0"/>
              </a:rPr>
              <a:t> </a:t>
            </a:r>
            <a:r>
              <a:rPr lang="pt-BR" sz="1400" b="1" dirty="0">
                <a:latin typeface="Verdana" pitchFamily="34" charset="0"/>
                <a:ea typeface="Verdana" pitchFamily="34" charset="0"/>
              </a:rPr>
              <a:t>/ </a:t>
            </a:r>
            <a:r>
              <a:rPr lang="pt-BR" sz="1400" u="sng" dirty="0">
                <a:latin typeface="Verdana" pitchFamily="34" charset="0"/>
                <a:ea typeface="Verdana" pitchFamily="34" charset="0"/>
                <a:hlinkClick r:id="rId6"/>
              </a:rPr>
              <a:t>fimamura@saude.sp.gov.br</a:t>
            </a:r>
            <a:endParaRPr lang="pt-BR" sz="1400" u="sng" dirty="0">
              <a:latin typeface="Verdana" pitchFamily="34" charset="0"/>
              <a:ea typeface="Verdana" pitchFamily="34" charset="0"/>
            </a:endParaRPr>
          </a:p>
          <a:p>
            <a:endParaRPr lang="pt-BR" sz="1400" b="1" u="sng" dirty="0">
              <a:latin typeface="Verdana" pitchFamily="34" charset="0"/>
              <a:ea typeface="Verdana" pitchFamily="34" charset="0"/>
            </a:endParaRPr>
          </a:p>
          <a:p>
            <a:endParaRPr lang="pt-BR" sz="1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958136" y="6433323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rgbClr val="002060"/>
                </a:solidFill>
              </a:rPr>
              <a:t>Atualizado em fevereiro/2023</a:t>
            </a:r>
          </a:p>
        </p:txBody>
      </p:sp>
    </p:spTree>
    <p:extLst>
      <p:ext uri="{BB962C8B-B14F-4D97-AF65-F5344CB8AC3E}">
        <p14:creationId xmlns:p14="http://schemas.microsoft.com/office/powerpoint/2010/main" val="19264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940062" y="913300"/>
            <a:ext cx="7403564" cy="5828068"/>
            <a:chOff x="940062" y="913300"/>
            <a:chExt cx="7403564" cy="5828068"/>
          </a:xfrm>
        </p:grpSpPr>
        <p:sp>
          <p:nvSpPr>
            <p:cNvPr id="2" name="Retângulo de cantos arredondados 1"/>
            <p:cNvSpPr/>
            <p:nvPr/>
          </p:nvSpPr>
          <p:spPr>
            <a:xfrm>
              <a:off x="4644007" y="1136930"/>
              <a:ext cx="3600402" cy="366480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de cantos arredondados 2"/>
            <p:cNvSpPr/>
            <p:nvPr/>
          </p:nvSpPr>
          <p:spPr>
            <a:xfrm>
              <a:off x="940062" y="913300"/>
              <a:ext cx="3701290" cy="393486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Título 1">
              <a:extLst>
                <a:ext uri="{FF2B5EF4-FFF2-40B4-BE49-F238E27FC236}">
                  <a16:creationId xmlns:a16="http://schemas.microsoft.com/office/drawing/2014/main" xmlns="" id="{DC8C8DAF-F34F-4579-9B46-A4993A64B10E}"/>
                </a:ext>
              </a:extLst>
            </p:cNvPr>
            <p:cNvSpPr txBox="1">
              <a:spLocks/>
            </p:cNvSpPr>
            <p:nvPr/>
          </p:nvSpPr>
          <p:spPr>
            <a:xfrm>
              <a:off x="940062" y="985308"/>
              <a:ext cx="3701290" cy="720865"/>
            </a:xfrm>
            <a:prstGeom prst="rect">
              <a:avLst/>
            </a:prstGeom>
          </p:spPr>
          <p:txBody>
            <a:bodyPr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8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O que é SISBOL -Financeiro</a:t>
              </a:r>
              <a:endParaRPr lang="pt-BR" sz="1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5" name="Título 1">
              <a:extLst>
                <a:ext uri="{FF2B5EF4-FFF2-40B4-BE49-F238E27FC236}">
                  <a16:creationId xmlns:a16="http://schemas.microsoft.com/office/drawing/2014/main" xmlns="" id="{DC8C8DAF-F34F-4579-9B46-A4993A64B10E}"/>
                </a:ext>
              </a:extLst>
            </p:cNvPr>
            <p:cNvSpPr txBox="1">
              <a:spLocks/>
            </p:cNvSpPr>
            <p:nvPr/>
          </p:nvSpPr>
          <p:spPr>
            <a:xfrm>
              <a:off x="969474" y="1600487"/>
              <a:ext cx="3542105" cy="297063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6600" kern="1200" cap="none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285750" indent="-285750">
                <a:buFont typeface="Wingdings" pitchFamily="2" charset="2"/>
                <a:buChar char="Ø"/>
              </a:pPr>
              <a:r>
                <a:rPr lang="pt-BR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Sistema criado para fazer o controle do fluxo financeiro dos projetos de capacitações pagos com recursos do Tesouro e  outras fontes de recursos.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pt-BR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pt-BR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Sistema para pagamento de Cursos e Projetos de desenvolvimento de RH (docentes, material e serviços de terceiros).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pt-BR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pt-BR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Sistema utilizado para elaborar e imprimir os formulários hora-aula.</a:t>
              </a:r>
              <a:endParaRPr lang="pt-BR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6" name="Título 1">
              <a:extLst>
                <a:ext uri="{FF2B5EF4-FFF2-40B4-BE49-F238E27FC236}">
                  <a16:creationId xmlns:a16="http://schemas.microsoft.com/office/drawing/2014/main" xmlns="" id="{DC8C8DAF-F34F-4579-9B46-A4993A64B10E}"/>
                </a:ext>
              </a:extLst>
            </p:cNvPr>
            <p:cNvSpPr txBox="1">
              <a:spLocks/>
            </p:cNvSpPr>
            <p:nvPr/>
          </p:nvSpPr>
          <p:spPr>
            <a:xfrm>
              <a:off x="5081682" y="1428916"/>
              <a:ext cx="2981781" cy="34314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6600" kern="1200" cap="none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t-BR" sz="18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O que é SP Sem Papel</a:t>
              </a:r>
              <a:endParaRPr lang="pt-BR" sz="1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7" name="Título 1">
              <a:extLst>
                <a:ext uri="{FF2B5EF4-FFF2-40B4-BE49-F238E27FC236}">
                  <a16:creationId xmlns:a16="http://schemas.microsoft.com/office/drawing/2014/main" xmlns="" id="{DC8C8DAF-F34F-4579-9B46-A4993A64B10E}"/>
                </a:ext>
              </a:extLst>
            </p:cNvPr>
            <p:cNvSpPr txBox="1">
              <a:spLocks/>
            </p:cNvSpPr>
            <p:nvPr/>
          </p:nvSpPr>
          <p:spPr>
            <a:xfrm>
              <a:off x="4801521" y="2281452"/>
              <a:ext cx="3542105" cy="215764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6600" kern="1200" cap="none" spc="-10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285750" indent="-285750">
                <a:buFont typeface="Wingdings" pitchFamily="2" charset="2"/>
                <a:buChar char="Ø"/>
              </a:pPr>
              <a:r>
                <a:rPr lang="pt-BR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O portal SP Sem Papel é uma plataforma corporativa para: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pt-BR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pt-BR" sz="14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  <a:ea typeface="Verdana" pitchFamily="34" charset="0"/>
                  <a:cs typeface="Arial" pitchFamily="34" charset="0"/>
                </a:rPr>
                <a:t>produção, tramitação, gestão e controle de processos / documentos digitais – utilizado para envio de processo e expediente de pagamento hora-aula.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pt-BR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Arial" pitchFamily="34" charset="0"/>
              </a:endParaRPr>
            </a:p>
          </p:txBody>
        </p:sp>
        <p:sp>
          <p:nvSpPr>
            <p:cNvPr id="8" name="Seta em curva para a direita 7"/>
            <p:cNvSpPr/>
            <p:nvPr/>
          </p:nvSpPr>
          <p:spPr>
            <a:xfrm rot="15248990">
              <a:off x="4332290" y="4293694"/>
              <a:ext cx="623432" cy="110894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3275856" y="5233780"/>
              <a:ext cx="2736304" cy="15075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latin typeface="Verdana" pitchFamily="34" charset="0"/>
                  <a:ea typeface="Verdana" pitchFamily="34" charset="0"/>
                </a:rPr>
                <a:t>Trabalho concomitante</a:t>
              </a:r>
            </a:p>
            <a:p>
              <a:pPr algn="ctr"/>
              <a:endParaRPr lang="pt-BR" dirty="0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755576" y="103039"/>
            <a:ext cx="7632848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O QUE É O SISBOL-FINANCEIRO</a:t>
            </a:r>
          </a:p>
        </p:txBody>
      </p:sp>
    </p:spTree>
    <p:extLst>
      <p:ext uri="{BB962C8B-B14F-4D97-AF65-F5344CB8AC3E}">
        <p14:creationId xmlns:p14="http://schemas.microsoft.com/office/powerpoint/2010/main" val="17843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908720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</a:rPr>
              <a:t>Todas as ações de desenvolvimento (projetos, cursos, capacitações, </a:t>
            </a:r>
            <a:r>
              <a:rPr lang="pt-BR" dirty="0" err="1">
                <a:latin typeface="Verdana" pitchFamily="34" charset="0"/>
                <a:ea typeface="Verdana" pitchFamily="34" charset="0"/>
              </a:rPr>
              <a:t>etc</a:t>
            </a:r>
            <a:r>
              <a:rPr lang="pt-BR" dirty="0">
                <a:latin typeface="Verdana" pitchFamily="34" charset="0"/>
                <a:ea typeface="Verdana" pitchFamily="34" charset="0"/>
              </a:rPr>
              <a:t>) onde tenha pagamento de docentes deverão ser cadastradas no sistema SISBOL-Financeiro: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pt-BR" dirty="0">
                <a:latin typeface="Verdana" pitchFamily="34" charset="0"/>
                <a:ea typeface="Verdana" pitchFamily="34" charset="0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https://bolsistas.saude.sp.gov.br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>
              <a:latin typeface="Verdana" pitchFamily="34" charset="0"/>
              <a:ea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dirty="0">
              <a:latin typeface="Verdana" pitchFamily="34" charset="0"/>
              <a:ea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</a:rPr>
              <a:t>As informações inseridas no SISBOL-Financeiro devem ser </a:t>
            </a:r>
            <a:r>
              <a:rPr lang="pt-BR" b="1" dirty="0">
                <a:latin typeface="Verdana" pitchFamily="34" charset="0"/>
                <a:ea typeface="Verdana" pitchFamily="34" charset="0"/>
              </a:rPr>
              <a:t>concomitante</a:t>
            </a:r>
            <a:r>
              <a:rPr lang="pt-BR" dirty="0">
                <a:latin typeface="Verdana" pitchFamily="34" charset="0"/>
                <a:ea typeface="Verdana" pitchFamily="34" charset="0"/>
              </a:rPr>
              <a:t>  com o andamento do processo no Sistema SP </a:t>
            </a:r>
            <a:r>
              <a:rPr lang="pt-BR" dirty="0" err="1">
                <a:latin typeface="Verdana" pitchFamily="34" charset="0"/>
                <a:ea typeface="Verdana" pitchFamily="34" charset="0"/>
              </a:rPr>
              <a:t>SemPapel</a:t>
            </a:r>
            <a:r>
              <a:rPr lang="pt-BR" dirty="0">
                <a:latin typeface="Verdana" pitchFamily="34" charset="0"/>
                <a:ea typeface="Verdana" pitchFamily="34" charset="0"/>
              </a:rPr>
              <a:t>, desde a criação/elaboração do projeto até o seu encerramento com o Relatório de Execução Final.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>
              <a:latin typeface="Verdana" pitchFamily="34" charset="0"/>
              <a:ea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dirty="0">
              <a:latin typeface="Verdana" pitchFamily="34" charset="0"/>
              <a:ea typeface="Verdana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</a:rPr>
              <a:t>Dessa forma, deve seguir sempre as 4 etapas abaixo: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</a:rPr>
              <a:t>1 – cadastro do curso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</a:rPr>
              <a:t>2 – cadastro dos docentes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</a:rPr>
              <a:t>3 – lançamento mensal das horas-aulas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pt-BR" dirty="0">
                <a:latin typeface="Verdana" pitchFamily="34" charset="0"/>
                <a:ea typeface="Verdana" pitchFamily="34" charset="0"/>
              </a:rPr>
              <a:t>4 – cadastro do término do curso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r="12694" b="59960"/>
          <a:stretch/>
        </p:blipFill>
        <p:spPr bwMode="auto">
          <a:xfrm>
            <a:off x="2134477" y="2377990"/>
            <a:ext cx="4457701" cy="112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764703"/>
            <a:ext cx="6265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1º) Acesse o SISTEMA:</a:t>
            </a:r>
          </a:p>
          <a:p>
            <a:r>
              <a:rPr lang="pt-BR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</a:rPr>
              <a:t>https://bolsistas.saude.sp.gov.br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755576" y="103039"/>
            <a:ext cx="7632848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1º ACESSO AO SISTEMA SISBOL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62571" y="1595700"/>
            <a:ext cx="7466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2º) Faça o </a:t>
            </a:r>
            <a:r>
              <a:rPr lang="pt-BR" sz="2400" dirty="0" err="1"/>
              <a:t>login</a:t>
            </a:r>
            <a:r>
              <a:rPr lang="pt-BR" sz="2400" dirty="0"/>
              <a:t> com seu usuário e senha provisória enviado para seu </a:t>
            </a:r>
            <a:r>
              <a:rPr lang="pt-BR" sz="2400" dirty="0" err="1"/>
              <a:t>email</a:t>
            </a:r>
            <a:r>
              <a:rPr lang="pt-BR" sz="2400" dirty="0"/>
              <a:t>.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43608" y="3269966"/>
            <a:ext cx="6265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3º) Altere sua senha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57" y="3731631"/>
            <a:ext cx="46577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de seta reta 7"/>
          <p:cNvCxnSpPr/>
          <p:nvPr/>
        </p:nvCxnSpPr>
        <p:spPr>
          <a:xfrm>
            <a:off x="5796136" y="5373216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092280" y="537321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Mínimo 6 caracteres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992" y="6322431"/>
            <a:ext cx="828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pt-BR" b="1" dirty="0"/>
              <a:t>7 dias para cadastrar a nova senha, depois desse prazo, a senha temporária expira</a:t>
            </a:r>
          </a:p>
        </p:txBody>
      </p:sp>
    </p:spTree>
    <p:extLst>
      <p:ext uri="{BB962C8B-B14F-4D97-AF65-F5344CB8AC3E}">
        <p14:creationId xmlns:p14="http://schemas.microsoft.com/office/powerpoint/2010/main" val="34817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7" y="1804059"/>
            <a:ext cx="84772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4942" y="880729"/>
            <a:ext cx="832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1º) Acesse o SISTEMA: </a:t>
            </a:r>
            <a:r>
              <a:rPr lang="pt-BR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hlinkClick r:id="rId3"/>
              </a:rPr>
              <a:t>https://bolsistas.saude.sp.gov.br</a:t>
            </a:r>
            <a:endParaRPr lang="pt-BR" b="1" dirty="0">
              <a:solidFill>
                <a:srgbClr val="0070C0"/>
              </a:solidFill>
              <a:latin typeface="Verdana" pitchFamily="34" charset="0"/>
              <a:ea typeface="Verdana" pitchFamily="34" charset="0"/>
            </a:endParaRPr>
          </a:p>
          <a:p>
            <a:endParaRPr lang="pt-BR" dirty="0"/>
          </a:p>
          <a:p>
            <a:r>
              <a:rPr lang="pt-BR" dirty="0"/>
              <a:t>2º) Faça o </a:t>
            </a:r>
            <a:r>
              <a:rPr lang="pt-BR" dirty="0" err="1"/>
              <a:t>login</a:t>
            </a:r>
            <a:r>
              <a:rPr lang="pt-BR" dirty="0"/>
              <a:t> com seu usuário e senha</a:t>
            </a:r>
          </a:p>
        </p:txBody>
      </p:sp>
      <p:sp>
        <p:nvSpPr>
          <p:cNvPr id="4" name="Retângulo 3"/>
          <p:cNvSpPr/>
          <p:nvPr/>
        </p:nvSpPr>
        <p:spPr>
          <a:xfrm>
            <a:off x="804020" y="103040"/>
            <a:ext cx="7224364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DEMAIS ACESSO AO SISTEMA SISBOL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96136" y="3140968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b="1" dirty="0">
                <a:solidFill>
                  <a:srgbClr val="FF0000"/>
                </a:solidFill>
              </a:rPr>
              <a:t>Novas senhas ou alterações  devem ser solicitadas à área responsável pelos processos/ projetos no GDRH. </a:t>
            </a:r>
          </a:p>
        </p:txBody>
      </p:sp>
    </p:spTree>
    <p:extLst>
      <p:ext uri="{BB962C8B-B14F-4D97-AF65-F5344CB8AC3E}">
        <p14:creationId xmlns:p14="http://schemas.microsoft.com/office/powerpoint/2010/main" val="37157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5" y="1340768"/>
            <a:ext cx="83153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04020" y="103040"/>
            <a:ext cx="7224364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TELA APÓS ACESSO AO SISTEMA SISBOL</a:t>
            </a:r>
          </a:p>
        </p:txBody>
      </p:sp>
      <p:cxnSp>
        <p:nvCxnSpPr>
          <p:cNvPr id="4" name="Conector de seta reta 3"/>
          <p:cNvCxnSpPr>
            <a:stCxn id="5" idx="1"/>
          </p:cNvCxnSpPr>
          <p:nvPr/>
        </p:nvCxnSpPr>
        <p:spPr>
          <a:xfrm flipH="1">
            <a:off x="4580756" y="1340768"/>
            <a:ext cx="579484" cy="341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160240" y="1156102"/>
            <a:ext cx="2220072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Clique em Financeiro</a:t>
            </a:r>
          </a:p>
        </p:txBody>
      </p:sp>
    </p:spTree>
    <p:extLst>
      <p:ext uri="{BB962C8B-B14F-4D97-AF65-F5344CB8AC3E}">
        <p14:creationId xmlns:p14="http://schemas.microsoft.com/office/powerpoint/2010/main" val="41521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3" y="1176338"/>
            <a:ext cx="7945511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20044" y="103040"/>
            <a:ext cx="7224364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1ª Etapa - CADASTRAR  O CURSO/PROJETO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8191898" y="2461538"/>
            <a:ext cx="579487" cy="341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Chave esquerda 4"/>
          <p:cNvSpPr/>
          <p:nvPr/>
        </p:nvSpPr>
        <p:spPr>
          <a:xfrm>
            <a:off x="1020044" y="3140967"/>
            <a:ext cx="527620" cy="266429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529018" y="2380238"/>
            <a:ext cx="42862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1º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252" y="3356992"/>
            <a:ext cx="137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Lista dos Cursos cadastrados</a:t>
            </a:r>
          </a:p>
          <a:p>
            <a:r>
              <a:rPr lang="pt-BR" b="1" dirty="0"/>
              <a:t>para</a:t>
            </a:r>
          </a:p>
          <a:p>
            <a:r>
              <a:rPr lang="pt-BR" b="1" dirty="0"/>
              <a:t>consulta e alterações</a:t>
            </a:r>
          </a:p>
        </p:txBody>
      </p:sp>
      <p:sp>
        <p:nvSpPr>
          <p:cNvPr id="9" name="Ondulado 8"/>
          <p:cNvSpPr/>
          <p:nvPr/>
        </p:nvSpPr>
        <p:spPr>
          <a:xfrm rot="19993422">
            <a:off x="105234" y="5234685"/>
            <a:ext cx="1440160" cy="576064"/>
          </a:xfrm>
          <a:prstGeom prst="wav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Acompanhe!</a:t>
            </a:r>
          </a:p>
        </p:txBody>
      </p:sp>
    </p:spTree>
    <p:extLst>
      <p:ext uri="{BB962C8B-B14F-4D97-AF65-F5344CB8AC3E}">
        <p14:creationId xmlns:p14="http://schemas.microsoft.com/office/powerpoint/2010/main" val="17015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1374308"/>
            <a:ext cx="60674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804020" y="103040"/>
            <a:ext cx="7224364" cy="5215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CADASTRAR  CURSO/PROJETO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04513" y="5761790"/>
            <a:ext cx="3554133" cy="51400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campo reservado para  inserir  o </a:t>
            </a:r>
            <a:r>
              <a:rPr lang="pt-BR" sz="1600" b="1" i="1" dirty="0"/>
              <a:t>Motivo</a:t>
            </a:r>
            <a:r>
              <a:rPr lang="pt-BR" sz="1600" dirty="0"/>
              <a:t> da situação suspensa ou não autorizado 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4892476" y="5900766"/>
            <a:ext cx="495672" cy="118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5282597" y="4351789"/>
            <a:ext cx="3577268" cy="222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Preencher com o nº do processo  </a:t>
            </a:r>
            <a:r>
              <a:rPr lang="pt-BR" sz="1400" b="1" dirty="0" err="1">
                <a:solidFill>
                  <a:srgbClr val="FF0000"/>
                </a:solidFill>
              </a:rPr>
              <a:t>SPSemPapel</a:t>
            </a:r>
            <a:endParaRPr lang="pt-BR" sz="1400" b="1" dirty="0">
              <a:solidFill>
                <a:srgbClr val="FF0000"/>
              </a:solidFill>
            </a:endParaRPr>
          </a:p>
        </p:txBody>
      </p:sp>
      <p:cxnSp>
        <p:nvCxnSpPr>
          <p:cNvPr id="14" name="Conector de seta reta 13"/>
          <p:cNvCxnSpPr>
            <a:endCxn id="13" idx="1"/>
          </p:cNvCxnSpPr>
          <p:nvPr/>
        </p:nvCxnSpPr>
        <p:spPr>
          <a:xfrm flipV="1">
            <a:off x="4922558" y="4462935"/>
            <a:ext cx="360039" cy="111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5404513" y="4629654"/>
            <a:ext cx="3577268" cy="22229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Repetir o nº do processo  </a:t>
            </a:r>
            <a:r>
              <a:rPr lang="pt-BR" sz="1400" dirty="0" err="1"/>
              <a:t>SPSemPapel</a:t>
            </a:r>
            <a:endParaRPr lang="pt-BR" sz="1400" dirty="0"/>
          </a:p>
        </p:txBody>
      </p:sp>
      <p:cxnSp>
        <p:nvCxnSpPr>
          <p:cNvPr id="20" name="Conector de seta reta 19"/>
          <p:cNvCxnSpPr>
            <a:endCxn id="19" idx="1"/>
          </p:cNvCxnSpPr>
          <p:nvPr/>
        </p:nvCxnSpPr>
        <p:spPr>
          <a:xfrm flipV="1">
            <a:off x="5044474" y="4740800"/>
            <a:ext cx="360039" cy="55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have esquerda 16"/>
          <p:cNvSpPr/>
          <p:nvPr/>
        </p:nvSpPr>
        <p:spPr>
          <a:xfrm>
            <a:off x="1009118" y="2060849"/>
            <a:ext cx="756743" cy="430456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173" y="3419053"/>
            <a:ext cx="137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Preencher com os dados que estão no processo/ projeto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5574323" y="1186805"/>
            <a:ext cx="512018" cy="485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5379978" y="810652"/>
            <a:ext cx="172604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2º - preencher</a:t>
            </a:r>
          </a:p>
        </p:txBody>
      </p:sp>
    </p:spTree>
    <p:extLst>
      <p:ext uri="{BB962C8B-B14F-4D97-AF65-F5344CB8AC3E}">
        <p14:creationId xmlns:p14="http://schemas.microsoft.com/office/powerpoint/2010/main" val="35994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1382</Words>
  <Application>Microsoft Office PowerPoint</Application>
  <PresentationFormat>Apresentação na tela (4:3)</PresentationFormat>
  <Paragraphs>201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</dc:creator>
  <cp:lastModifiedBy>CLAUDIA</cp:lastModifiedBy>
  <cp:revision>220</cp:revision>
  <dcterms:created xsi:type="dcterms:W3CDTF">2021-10-05T16:34:17Z</dcterms:created>
  <dcterms:modified xsi:type="dcterms:W3CDTF">2023-02-15T13:10:14Z</dcterms:modified>
</cp:coreProperties>
</file>