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309" r:id="rId2"/>
    <p:sldId id="256" r:id="rId3"/>
    <p:sldId id="311" r:id="rId4"/>
    <p:sldId id="263" r:id="rId5"/>
    <p:sldId id="264" r:id="rId6"/>
    <p:sldId id="265" r:id="rId7"/>
    <p:sldId id="267" r:id="rId8"/>
    <p:sldId id="314" r:id="rId9"/>
    <p:sldId id="318" r:id="rId10"/>
    <p:sldId id="319" r:id="rId11"/>
    <p:sldId id="320" r:id="rId12"/>
    <p:sldId id="322" r:id="rId13"/>
    <p:sldId id="321" r:id="rId14"/>
    <p:sldId id="324" r:id="rId15"/>
    <p:sldId id="310" r:id="rId1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de título">
    <p:bg>
      <p:bgPr>
        <a:solidFill>
          <a:srgbClr val="034E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C4932733-DE66-A844-89AA-0043C6E3F7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8" t="33313" r="16138" b="32200"/>
          <a:stretch/>
        </p:blipFill>
        <p:spPr>
          <a:xfrm>
            <a:off x="1475656" y="1700808"/>
            <a:ext cx="6192688" cy="2232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7303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4">
            <a:extLst>
              <a:ext uri="{FF2B5EF4-FFF2-40B4-BE49-F238E27FC236}">
                <a16:creationId xmlns="" xmlns:a16="http://schemas.microsoft.com/office/drawing/2014/main" id="{F1D14318-401A-F646-8B59-11E64DFE3899}"/>
              </a:ext>
            </a:extLst>
          </p:cNvPr>
          <p:cNvSpPr/>
          <p:nvPr/>
        </p:nvSpPr>
        <p:spPr>
          <a:xfrm>
            <a:off x="0" y="6425952"/>
            <a:ext cx="9144000" cy="432048"/>
          </a:xfrm>
          <a:prstGeom prst="rect">
            <a:avLst/>
          </a:prstGeom>
          <a:solidFill>
            <a:srgbClr val="034E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2857A5"/>
              </a:solidFill>
            </a:endParaRPr>
          </a:p>
        </p:txBody>
      </p:sp>
      <p:cxnSp>
        <p:nvCxnSpPr>
          <p:cNvPr id="3" name="Conector reto 8">
            <a:extLst>
              <a:ext uri="{FF2B5EF4-FFF2-40B4-BE49-F238E27FC236}">
                <a16:creationId xmlns="" xmlns:a16="http://schemas.microsoft.com/office/drawing/2014/main" id="{5FD85663-AA7B-4543-8ED3-50AEA3D20C79}"/>
              </a:ext>
            </a:extLst>
          </p:cNvPr>
          <p:cNvCxnSpPr/>
          <p:nvPr/>
        </p:nvCxnSpPr>
        <p:spPr>
          <a:xfrm>
            <a:off x="467544" y="747448"/>
            <a:ext cx="81369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96BC273-68CA-3942-B57D-802FAFF65E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8" t="31055" r="16138" b="31055"/>
          <a:stretch/>
        </p:blipFill>
        <p:spPr>
          <a:xfrm>
            <a:off x="7186836" y="156851"/>
            <a:ext cx="1417612" cy="560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081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dirty="0"/>
              <a:t>Clique no ícone para adicionar uma imagem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168EE53-59C7-4D64-B913-AFC51D12FAFF}" type="datetimeFigureOut">
              <a:rPr lang="pt-BR" smtClean="0"/>
              <a:t>26/11/2020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/>
          <a:lstStyle/>
          <a:p>
            <a:fld id="{3650AFC8-07EE-4EE5-BD71-DE15089EE852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1745033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/>
          <a:lstStyle/>
          <a:p>
            <a:fld id="{A168EE53-59C7-4D64-B913-AFC51D12FAFF}" type="datetimeFigureOut">
              <a:rPr lang="pt-BR" smtClean="0"/>
              <a:t>26/11/2020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/>
          <a:lstStyle/>
          <a:p>
            <a:fld id="{3650AFC8-07EE-4EE5-BD71-DE15089EE852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828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168EE53-59C7-4D64-B913-AFC51D12FAFF}" type="datetimeFigureOut">
              <a:rPr lang="pt-BR" smtClean="0"/>
              <a:t>26/11/2020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/>
          <a:lstStyle/>
          <a:p>
            <a:fld id="{3650AFC8-07EE-4EE5-BD71-DE15089EE852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52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168EE53-59C7-4D64-B913-AFC51D12FAFF}" type="datetimeFigureOut">
              <a:rPr lang="pt-BR" smtClean="0"/>
              <a:t>26/11/2020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/>
          <a:lstStyle/>
          <a:p>
            <a:fld id="{3650AFC8-07EE-4EE5-BD71-DE15089EE852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pt-BR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882145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Slide de título">
    <p:bg>
      <p:bgPr>
        <a:solidFill>
          <a:srgbClr val="034E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C4932733-DE66-A844-89AA-0043C6E3F7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8" t="33313" r="16138" b="32200"/>
          <a:stretch/>
        </p:blipFill>
        <p:spPr>
          <a:xfrm>
            <a:off x="1475656" y="1700808"/>
            <a:ext cx="6192688" cy="2232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9412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8EE53-59C7-4D64-B913-AFC51D12FAFF}" type="datetimeFigureOut">
              <a:rPr lang="pt-BR" smtClean="0"/>
              <a:t>26/11/2020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0AFC8-07EE-4EE5-BD71-DE15089EE85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36510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6384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9" r:id="rId4"/>
    <p:sldLayoutId id="2147483810" r:id="rId5"/>
    <p:sldLayoutId id="2147483811" r:id="rId6"/>
    <p:sldLayoutId id="2147483812" r:id="rId7"/>
    <p:sldLayoutId id="2147483814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scajrh.saude.sp.gov.br/index.php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428F10F-E98A-4C73-8D8F-C302A4F79E30}"/>
              </a:ext>
            </a:extLst>
          </p:cNvPr>
          <p:cNvSpPr txBox="1">
            <a:spLocks/>
          </p:cNvSpPr>
          <p:nvPr/>
        </p:nvSpPr>
        <p:spPr>
          <a:xfrm>
            <a:off x="377788" y="4221088"/>
            <a:ext cx="8388424" cy="2088232"/>
          </a:xfrm>
          <a:solidFill>
            <a:schemeClr val="bg1"/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PT" b="1" dirty="0"/>
              <a:t>Sistema de Cumprimento de Ação Judicial – SCAJ</a:t>
            </a:r>
          </a:p>
          <a:p>
            <a:pPr algn="r"/>
            <a:r>
              <a:rPr lang="pt-PT" b="1" dirty="0"/>
              <a:t>“Obrigação de Pagar”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921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" y="1916832"/>
            <a:ext cx="7629525" cy="4313311"/>
          </a:xfrm>
          <a:prstGeom prst="rect">
            <a:avLst/>
          </a:prstGeom>
          <a:noFill/>
          <a:ln w="38100" cmpd="sng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763186" y="764704"/>
            <a:ext cx="611307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3200" dirty="0"/>
              <a:t>Para ter acesso ao sistema </a:t>
            </a:r>
            <a:r>
              <a:rPr lang="pt-PT" sz="3200" dirty="0" smtClean="0"/>
              <a:t>PIN, </a:t>
            </a:r>
            <a:r>
              <a:rPr lang="pt-PT" sz="3200" dirty="0"/>
              <a:t>é necessário efetuar o login. </a:t>
            </a:r>
            <a:r>
              <a:rPr lang="pt-BR" sz="3200" dirty="0"/>
              <a:t/>
            </a:r>
            <a:br>
              <a:rPr lang="pt-BR" sz="3200" dirty="0"/>
            </a:br>
            <a:r>
              <a:rPr lang="pt-BR" sz="3200" dirty="0"/>
              <a:t/>
            </a:r>
            <a:br>
              <a:rPr lang="pt-BR" sz="3200" dirty="0"/>
            </a:b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122933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8424936" cy="4216871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988053">
            <a:off x="1245196" y="2525869"/>
            <a:ext cx="8286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755576" y="83671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PT" sz="3200" dirty="0" smtClean="0"/>
              <a:t>Clique em </a:t>
            </a:r>
            <a:r>
              <a:rPr lang="pt-PT" sz="3200" b="1" dirty="0" smtClean="0"/>
              <a:t>Consultar</a:t>
            </a:r>
            <a:r>
              <a:rPr lang="pt-PT" sz="3200" dirty="0" smtClean="0"/>
              <a:t>;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133940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971600" y="692696"/>
            <a:ext cx="61926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400" dirty="0" smtClean="0"/>
              <a:t>Digite o RS, o período do cálculo e clique em pesquisar, em seguida selecione o PV e clique em Excel para abrir o arquivo.</a:t>
            </a: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88840"/>
            <a:ext cx="8712968" cy="428337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43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2816"/>
            <a:ext cx="8640960" cy="453650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356252" y="849486"/>
            <a:ext cx="673602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800" dirty="0" smtClean="0"/>
              <a:t>Abrirá o arquivo contendo os valores referente ao Prêmio Incentivo;</a:t>
            </a:r>
            <a:r>
              <a:rPr lang="pt-BR" sz="2800" dirty="0"/>
              <a:t/>
            </a:r>
            <a:br>
              <a:rPr lang="pt-BR" sz="2800" dirty="0"/>
            </a:br>
            <a:r>
              <a:rPr lang="pt-BR" sz="2800" dirty="0"/>
              <a:t/>
            </a:r>
            <a:br>
              <a:rPr lang="pt-BR" sz="2800" dirty="0"/>
            </a:b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33633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67544" y="908720"/>
            <a:ext cx="7992888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800" dirty="0" smtClean="0"/>
              <a:t>Filtrar somente os VD’S da ação e salvar a planilha no formato PDF e enviar o arquivo para o NECDEX;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844825"/>
            <a:ext cx="8352929" cy="43924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348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55B132C-8219-4A25-A547-052ACBFFF3EA}"/>
              </a:ext>
            </a:extLst>
          </p:cNvPr>
          <p:cNvSpPr txBox="1">
            <a:spLocks/>
          </p:cNvSpPr>
          <p:nvPr/>
        </p:nvSpPr>
        <p:spPr>
          <a:xfrm>
            <a:off x="143508" y="3429000"/>
            <a:ext cx="8856984" cy="1728192"/>
          </a:xfr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800" b="1" dirty="0"/>
              <a:t/>
            </a:r>
            <a:br>
              <a:rPr lang="pt-BR" sz="4800" b="1" dirty="0"/>
            </a:br>
            <a:r>
              <a:rPr lang="pt-BR" sz="4800" b="1" dirty="0"/>
              <a:t>Agradecemos a sua participação!</a:t>
            </a:r>
            <a:r>
              <a:rPr lang="pt-BR" sz="4800" dirty="0"/>
              <a:t/>
            </a:r>
            <a:br>
              <a:rPr lang="pt-BR" sz="4800" dirty="0"/>
            </a:br>
            <a:endParaRPr lang="pt-BR" sz="4800" dirty="0"/>
          </a:p>
        </p:txBody>
      </p:sp>
      <p:sp>
        <p:nvSpPr>
          <p:cNvPr id="3" name="CaixaDeTexto 2">
            <a:extLst>
              <a:ext uri="{FF2B5EF4-FFF2-40B4-BE49-F238E27FC236}">
                <a16:creationId xmlns="" xmlns:a16="http://schemas.microsoft.com/office/drawing/2014/main" id="{1907C550-FAF4-432D-A74E-1E4FBD5728A7}"/>
              </a:ext>
            </a:extLst>
          </p:cNvPr>
          <p:cNvSpPr txBox="1"/>
          <p:nvPr/>
        </p:nvSpPr>
        <p:spPr>
          <a:xfrm>
            <a:off x="1043608" y="5157192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400" b="1" dirty="0">
              <a:latin typeface="+mj-lt"/>
              <a:ea typeface="+mj-ea"/>
              <a:cs typeface="+mj-cs"/>
            </a:endParaRPr>
          </a:p>
          <a:p>
            <a:r>
              <a:rPr lang="pt-BR" sz="2400" b="1" dirty="0">
                <a:latin typeface="+mj-lt"/>
                <a:ea typeface="+mj-ea"/>
                <a:cs typeface="+mj-cs"/>
              </a:rPr>
              <a:t>Grupo de Gestão de Pessoas/CRH</a:t>
            </a:r>
          </a:p>
          <a:p>
            <a:r>
              <a:rPr lang="pt-BR" sz="2400" b="1" dirty="0">
                <a:latin typeface="+mj-lt"/>
                <a:ea typeface="+mj-ea"/>
                <a:cs typeface="+mj-cs"/>
              </a:rPr>
              <a:t>NECDEX</a:t>
            </a:r>
          </a:p>
        </p:txBody>
      </p:sp>
    </p:spTree>
    <p:extLst>
      <p:ext uri="{BB962C8B-B14F-4D97-AF65-F5344CB8AC3E}">
        <p14:creationId xmlns:p14="http://schemas.microsoft.com/office/powerpoint/2010/main" val="174216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539552" y="764704"/>
            <a:ext cx="7772400" cy="1470025"/>
          </a:xfrm>
        </p:spPr>
        <p:txBody>
          <a:bodyPr>
            <a:noAutofit/>
          </a:bodyPr>
          <a:lstStyle/>
          <a:p>
            <a:r>
              <a:rPr lang="pt-PT" sz="2000" dirty="0" smtClean="0"/>
              <a:t/>
            </a:r>
            <a:br>
              <a:rPr lang="pt-PT" sz="2000" dirty="0" smtClean="0"/>
            </a:br>
            <a:r>
              <a:rPr lang="pt-PT" sz="2800" dirty="0" smtClean="0"/>
              <a:t>Para </a:t>
            </a:r>
            <a:r>
              <a:rPr lang="pt-PT" sz="2800" dirty="0"/>
              <a:t>ter acesso ao sistema SCAJ, é necessário efetuar o login. </a:t>
            </a:r>
            <a:r>
              <a:rPr lang="pt-BR" sz="2800" dirty="0"/>
              <a:t/>
            </a:r>
            <a:br>
              <a:rPr lang="pt-BR" sz="2800" dirty="0"/>
            </a:br>
            <a:r>
              <a:rPr lang="pt-BR" sz="2000" dirty="0"/>
              <a:t/>
            </a:r>
            <a:br>
              <a:rPr lang="pt-BR" sz="2000" dirty="0"/>
            </a:br>
            <a:r>
              <a:rPr lang="pt-PT" sz="2000" dirty="0" smtClean="0">
                <a:hlinkClick r:id="rId2"/>
              </a:rPr>
              <a:t>http://scajrh.saude.sp.gov.br/index.php</a:t>
            </a:r>
            <a:endParaRPr lang="pt-BR" sz="2000" dirty="0"/>
          </a:p>
        </p:txBody>
      </p:sp>
      <p:pic>
        <p:nvPicPr>
          <p:cNvPr id="4" name="Imagem 3"/>
          <p:cNvPicPr/>
          <p:nvPr/>
        </p:nvPicPr>
        <p:blipFill>
          <a:blip r:embed="rId3"/>
          <a:stretch>
            <a:fillRect/>
          </a:stretch>
        </p:blipFill>
        <p:spPr>
          <a:xfrm>
            <a:off x="1403648" y="2996952"/>
            <a:ext cx="6408712" cy="31565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8396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ço Reservado para Conteúdo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844825"/>
            <a:ext cx="8047038" cy="44644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tângulo 2"/>
          <p:cNvSpPr/>
          <p:nvPr/>
        </p:nvSpPr>
        <p:spPr>
          <a:xfrm>
            <a:off x="467544" y="836712"/>
            <a:ext cx="790302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800" dirty="0" smtClean="0"/>
              <a:t>Acesse a opção </a:t>
            </a:r>
            <a:r>
              <a:rPr lang="pt-PT" sz="2800" b="1" dirty="0" smtClean="0"/>
              <a:t>“Unidades </a:t>
            </a:r>
            <a:r>
              <a:rPr lang="pt-PT" sz="2800" b="1" dirty="0"/>
              <a:t>(Subsetoriais)”.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5018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923535" y="1052736"/>
            <a:ext cx="7682811" cy="1440160"/>
          </a:xfrm>
        </p:spPr>
        <p:txBody>
          <a:bodyPr>
            <a:noAutofit/>
          </a:bodyPr>
          <a:lstStyle/>
          <a:p>
            <a:r>
              <a:rPr lang="pt-PT" sz="3200" dirty="0" smtClean="0"/>
              <a:t>Clique </a:t>
            </a:r>
            <a:r>
              <a:rPr lang="pt-PT" sz="3200" dirty="0"/>
              <a:t>em</a:t>
            </a:r>
            <a:r>
              <a:rPr lang="pt-PT" sz="3200" b="1" dirty="0"/>
              <a:t> “Cálculos – Ação Judicial PIN – NECDEX/CRH”.</a:t>
            </a:r>
            <a:r>
              <a:rPr lang="pt-BR" sz="3200" dirty="0"/>
              <a:t/>
            </a:r>
            <a:br>
              <a:rPr lang="pt-BR" sz="3200" dirty="0"/>
            </a:br>
            <a:endParaRPr lang="pt-BR" sz="3200" dirty="0"/>
          </a:p>
        </p:txBody>
      </p:sp>
      <p:pic>
        <p:nvPicPr>
          <p:cNvPr id="4" name="Espaço Reservado para Conteúdo 3"/>
          <p:cNvPicPr>
            <a:picLocks noGrp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  <p:pic>
        <p:nvPicPr>
          <p:cNvPr id="5" name="Espaço Reservado para Conteúdo 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2348880"/>
            <a:ext cx="8229600" cy="39604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89990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539552" y="764704"/>
            <a:ext cx="8445624" cy="1872208"/>
          </a:xfrm>
        </p:spPr>
        <p:txBody>
          <a:bodyPr>
            <a:noAutofit/>
          </a:bodyPr>
          <a:lstStyle/>
          <a:p>
            <a:r>
              <a:rPr lang="pt-BR" sz="2400" dirty="0"/>
              <a:t/>
            </a:r>
            <a:br>
              <a:rPr lang="pt-BR" sz="2400" dirty="0"/>
            </a:br>
            <a:r>
              <a:rPr lang="pt-PT" sz="2400" dirty="0"/>
              <a:t>No campo “</a:t>
            </a:r>
            <a:r>
              <a:rPr lang="pt-PT" sz="2400" b="1" dirty="0"/>
              <a:t>Processo Principal Nro.”</a:t>
            </a:r>
            <a:r>
              <a:rPr lang="pt-PT" sz="2400" dirty="0"/>
              <a:t>, digite o número do processo; em seguida, clique em Pesquisar.</a:t>
            </a:r>
            <a:r>
              <a:rPr lang="pt-BR" sz="2400" dirty="0"/>
              <a:t/>
            </a:r>
            <a:br>
              <a:rPr lang="pt-BR" sz="2400" dirty="0"/>
            </a:br>
            <a:endParaRPr lang="pt-BR" sz="2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36913"/>
            <a:ext cx="8064896" cy="37444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120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604679" y="265212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pt-PT" sz="3200" dirty="0"/>
              <a:t/>
            </a:r>
            <a:br>
              <a:rPr lang="pt-PT" sz="3200" dirty="0"/>
            </a:br>
            <a:r>
              <a:rPr lang="pt-PT" sz="3200" dirty="0"/>
              <a:t>Clique no botão </a:t>
            </a:r>
            <a:r>
              <a:rPr lang="pt-PT" sz="3200" b="1" dirty="0"/>
              <a:t>Iniciar Cálculo</a:t>
            </a:r>
            <a:r>
              <a:rPr lang="pt-PT" sz="3200" dirty="0"/>
              <a:t>.</a:t>
            </a:r>
            <a:r>
              <a:rPr lang="pt-BR" sz="3200" dirty="0"/>
              <a:t/>
            </a:r>
            <a:br>
              <a:rPr lang="pt-BR" sz="3200" dirty="0"/>
            </a:br>
            <a:endParaRPr lang="pt-BR" sz="32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20788"/>
            <a:ext cx="8208912" cy="42844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173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0" y="980727"/>
            <a:ext cx="8229600" cy="1080121"/>
          </a:xfrm>
        </p:spPr>
        <p:txBody>
          <a:bodyPr>
            <a:normAutofit/>
          </a:bodyPr>
          <a:lstStyle/>
          <a:p>
            <a:r>
              <a:rPr lang="pt-PT" sz="2800" dirty="0"/>
              <a:t>Para iniciar os cálculos, </a:t>
            </a:r>
            <a:r>
              <a:rPr lang="pt-PT" sz="2800" dirty="0" smtClean="0"/>
              <a:t>clique em </a:t>
            </a:r>
            <a:r>
              <a:rPr lang="pt-PT" sz="2800" b="1" dirty="0" smtClean="0"/>
              <a:t>Cálculo Manual</a:t>
            </a:r>
            <a:r>
              <a:rPr lang="pt-PT" sz="2800" dirty="0" smtClean="0"/>
              <a:t>, em seguida clique em </a:t>
            </a:r>
            <a:r>
              <a:rPr lang="pt-PT" sz="2800" b="1" dirty="0" smtClean="0"/>
              <a:t>ok</a:t>
            </a:r>
            <a:r>
              <a:rPr lang="pt-PT" sz="2800" dirty="0" smtClean="0"/>
              <a:t> no cálculo.</a:t>
            </a:r>
            <a:endParaRPr lang="pt-BR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13" y="2132856"/>
            <a:ext cx="8820472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89956">
            <a:off x="5461019" y="4905165"/>
            <a:ext cx="414338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09446">
            <a:off x="6614511" y="4890853"/>
            <a:ext cx="303439" cy="356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688" y="3251270"/>
            <a:ext cx="2202488" cy="214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034" y="2708920"/>
            <a:ext cx="2261221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661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39552" y="824886"/>
            <a:ext cx="79208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dirty="0"/>
              <a:t>Clique na aba “</a:t>
            </a:r>
            <a:r>
              <a:rPr lang="pt-PT" sz="3200" b="1" dirty="0"/>
              <a:t>Dados Cadastrais”</a:t>
            </a:r>
            <a:r>
              <a:rPr lang="pt-PT" sz="3200" dirty="0"/>
              <a:t>;</a:t>
            </a:r>
            <a:r>
              <a:rPr lang="pt-BR" sz="3200" dirty="0"/>
              <a:t/>
            </a:r>
            <a:br>
              <a:rPr lang="pt-BR" sz="3200" dirty="0"/>
            </a:br>
            <a:endParaRPr lang="pt-BR" sz="32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078" y="1700808"/>
            <a:ext cx="7992888" cy="44473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057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01217"/>
            <a:ext cx="8244408" cy="4752528"/>
          </a:xfrm>
          <a:prstGeom prst="rect">
            <a:avLst/>
          </a:prstGeom>
          <a:noFill/>
          <a:ln w="38100" cmpd="sng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899592" y="908720"/>
            <a:ext cx="61926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800" dirty="0"/>
              <a:t>Clique na aba </a:t>
            </a:r>
            <a:r>
              <a:rPr lang="pt-PT" sz="2800" dirty="0" smtClean="0"/>
              <a:t>“</a:t>
            </a:r>
            <a:r>
              <a:rPr lang="pt-PT" sz="2800" b="1" dirty="0" smtClean="0"/>
              <a:t>Sistema PIN”</a:t>
            </a:r>
            <a:r>
              <a:rPr lang="pt-PT" sz="2800" dirty="0" smtClean="0"/>
              <a:t>;</a:t>
            </a:r>
            <a:r>
              <a:rPr lang="pt-BR" sz="2800" dirty="0"/>
              <a:t/>
            </a:r>
            <a:br>
              <a:rPr lang="pt-BR" sz="2800" dirty="0"/>
            </a:br>
            <a:endParaRPr lang="pt-BR" sz="2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420888"/>
            <a:ext cx="8286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962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S 2019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429</TotalTime>
  <Words>146</Words>
  <Application>Microsoft Office PowerPoint</Application>
  <PresentationFormat>Apresentação na tela (4:3)</PresentationFormat>
  <Paragraphs>19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6" baseType="lpstr">
      <vt:lpstr>SES 2019</vt:lpstr>
      <vt:lpstr>Apresentação do PowerPoint</vt:lpstr>
      <vt:lpstr> Para ter acesso ao sistema SCAJ, é necessário efetuar o login.   http://scajrh.saude.sp.gov.br/index.php</vt:lpstr>
      <vt:lpstr>Apresentação do PowerPoint</vt:lpstr>
      <vt:lpstr>Clique em “Cálculos – Ação Judicial PIN – NECDEX/CRH”. </vt:lpstr>
      <vt:lpstr> No campo “Processo Principal Nro.”, digite o número do processo; em seguida, clique em Pesquisar. </vt:lpstr>
      <vt:lpstr> Clique no botão Iniciar Cálculo. </vt:lpstr>
      <vt:lpstr>Para iniciar os cálculos, clique em Cálculo Manual, em seguida clique em ok no cálculo.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 ter acesso ao sistema SCAJ, é necessário efetuar o login.   O sistema possui dois tipos de login com diferentes atribuições: Usuário-cadastro-cálculo – Este tipo de login permite a realização de cálculos. Usuário-validador-cálculo – Este tipo de login permite a realizaçao de cálculos, a validação e o upload dos cálculos.</dc:title>
  <dc:creator>Fabiana Moreira</dc:creator>
  <cp:lastModifiedBy>Tales Youssef Parreira</cp:lastModifiedBy>
  <cp:revision>49</cp:revision>
  <dcterms:created xsi:type="dcterms:W3CDTF">2020-01-14T20:31:04Z</dcterms:created>
  <dcterms:modified xsi:type="dcterms:W3CDTF">2020-11-26T17:36:23Z</dcterms:modified>
</cp:coreProperties>
</file>