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7" r:id="rId2"/>
  </p:sldMasterIdLst>
  <p:notesMasterIdLst>
    <p:notesMasterId r:id="rId20"/>
  </p:notesMasterIdLst>
  <p:handoutMasterIdLst>
    <p:handoutMasterId r:id="rId21"/>
  </p:handoutMasterIdLst>
  <p:sldIdLst>
    <p:sldId id="256" r:id="rId3"/>
    <p:sldId id="512" r:id="rId4"/>
    <p:sldId id="537" r:id="rId5"/>
    <p:sldId id="536" r:id="rId6"/>
    <p:sldId id="538" r:id="rId7"/>
    <p:sldId id="539" r:id="rId8"/>
    <p:sldId id="542" r:id="rId9"/>
    <p:sldId id="543" r:id="rId10"/>
    <p:sldId id="540" r:id="rId11"/>
    <p:sldId id="544" r:id="rId12"/>
    <p:sldId id="545" r:id="rId13"/>
    <p:sldId id="541" r:id="rId14"/>
    <p:sldId id="546" r:id="rId15"/>
    <p:sldId id="548" r:id="rId16"/>
    <p:sldId id="547" r:id="rId17"/>
    <p:sldId id="549" r:id="rId18"/>
    <p:sldId id="550" r:id="rId19"/>
  </p:sldIdLst>
  <p:sldSz cx="12192000" cy="6858000"/>
  <p:notesSz cx="6858000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0" roundtripDataSignature="AMtx7miYPT203itL7xyXKvSXon+5bQ7L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3762AF"/>
    <a:srgbClr val="335BA3"/>
    <a:srgbClr val="3A67B8"/>
    <a:srgbClr val="3C6ABE"/>
    <a:srgbClr val="0000C0"/>
    <a:srgbClr val="00009A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44B842-0946-4260-B6B2-FFF8069AF812}">
  <a:tblStyle styleId="{DE44B842-0946-4260-B6B2-FFF8069AF8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6E9F5F-2450-4A20-8915-7D0064B7CC8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1459" autoAdjust="0"/>
  </p:normalViewPr>
  <p:slideViewPr>
    <p:cSldViewPr snapToGrid="0">
      <p:cViewPr varScale="1">
        <p:scale>
          <a:sx n="66" d="100"/>
          <a:sy n="66" d="100"/>
        </p:scale>
        <p:origin x="8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94" y="-108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14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4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14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14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6.xml"/><Relationship Id="rId142" Type="http://schemas.openxmlformats.org/officeDocument/2006/relationships/viewProps" Target="viewProps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DFBF7-88C7-4902-9847-F80C4DB55343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0C529-8A3B-47FA-8F85-0941654A5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935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7376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15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697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lide de título">
  <p:cSld name="10_Slide de título">
    <p:bg>
      <p:bgPr>
        <a:solidFill>
          <a:srgbClr val="034EA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/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286747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59411604-6E96-49E4-A50C-D25F7CD60346}" type="datetime1">
              <a:rPr lang="pt-BR" smtClean="0"/>
              <a:pPr/>
              <a:t>07/06/2022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40">
            <a:extLst>
              <a:ext uri="{FF2B5EF4-FFF2-40B4-BE49-F238E27FC236}">
                <a16:creationId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20" name="Espaço Reservado para Texto 40">
            <a:extLst>
              <a:ext uri="{FF2B5EF4-FFF2-40B4-BE49-F238E27FC236}">
                <a16:creationId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338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/>
          </p:nvPr>
        </p:nvSpPr>
        <p:spPr>
          <a:xfrm>
            <a:off x="61338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Editar estilos de texto Mestre</a:t>
            </a: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0" y="136731"/>
            <a:ext cx="974152" cy="78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4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Users\I829798\Documents\SAP\Minhas apresentações\Temas e ideias PPT\blackboard-backgrounds-wallpapers.jpg">
            <a:extLst>
              <a:ext uri="{FF2B5EF4-FFF2-40B4-BE49-F238E27FC236}">
                <a16:creationId xmlns:a16="http://schemas.microsoft.com/office/drawing/2014/main" id="{62518199-7853-2640-814D-0E93D04F8F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8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0B2-4A4A-42E2-8F9F-6A080144988C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75D1-12D9-4346-9698-955B15910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23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4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4"/>
          <p:cNvSpPr txBox="1">
            <a:spLocks noGrp="1"/>
          </p:cNvSpPr>
          <p:nvPr>
            <p:ph type="dt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4"/>
          <p:cNvSpPr txBox="1">
            <a:spLocks noGrp="1"/>
          </p:cNvSpPr>
          <p:nvPr>
            <p:ph type="ft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4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70" r:id="rId12"/>
    <p:sldLayoutId id="2147483674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Orienta&#231;&#227;o%20de%20Presta&#231;&#227;o%20de%20contas-%20anexo.d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hyperlink" Target="file:///\\Nas\grupo\CRH\CACRH\HORA-AULA%20-%20EDUC.%20PERMANENTE\Orienta&#231;&#227;o%20de%20Presta&#231;&#227;o%20de%20contas-%20anexo.do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1"/>
          <p:cNvSpPr txBox="1"/>
          <p:nvPr/>
        </p:nvSpPr>
        <p:spPr>
          <a:xfrm>
            <a:off x="405316" y="4303859"/>
            <a:ext cx="1154097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anose="02070309020205020404" pitchFamily="49" charset="0"/>
              </a:rPr>
              <a:t>ROTEIRO PARA PRESTAÇÃO DE CONTAS DO RECURSO DA EDUCAÇÃO PERMANENTE</a:t>
            </a:r>
            <a:endParaRPr lang="pt-BR" sz="3200" b="1" dirty="0">
              <a:solidFill>
                <a:schemeClr val="bg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16" y="564444"/>
            <a:ext cx="2821372" cy="32798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28" y="5370844"/>
            <a:ext cx="1141391" cy="1326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D7E9A-3E38-49D5-8C16-9D49E4B0FEFB}"/>
              </a:ext>
            </a:extLst>
          </p:cNvPr>
          <p:cNvSpPr txBox="1"/>
          <p:nvPr/>
        </p:nvSpPr>
        <p:spPr>
          <a:xfrm>
            <a:off x="1364344" y="328149"/>
            <a:ext cx="9666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OBSERVAÇÕES GERAIS PARA UTILIZAÇÃO DO RECURSO FINANCEIRO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47B1895-18BD-4CA2-A720-247B63AD66C6}"/>
              </a:ext>
            </a:extLst>
          </p:cNvPr>
          <p:cNvSpPr txBox="1"/>
          <p:nvPr/>
        </p:nvSpPr>
        <p:spPr>
          <a:xfrm>
            <a:off x="1747028" y="1891874"/>
            <a:ext cx="8316000" cy="435600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algn="just"/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5. Nomes técnicos ou em códigos, deverão conter uma declaração discriminando, de forma clara, os itens adquiridos;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6. Quando se tratar de prestação de serviços de utilidade pública, tais como: telefonia, água e luz seus pagamentos deverão ser comprovados. </a:t>
            </a:r>
            <a:r>
              <a:rPr 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Atenção: </a:t>
            </a: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Não serão aceitos comprovantes com débito automático;</a:t>
            </a:r>
          </a:p>
          <a:p>
            <a:pPr algn="just"/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7. Os serviços executados por terceiros (pessoas físicas), os recibos deverão conter:</a:t>
            </a:r>
          </a:p>
          <a:p>
            <a:pPr lvl="0" algn="just"/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Nome Completo do Prestador;</a:t>
            </a:r>
          </a:p>
          <a:p>
            <a:pPr marL="800100" lvl="1" indent="-342900" algn="just"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Registro Geral – RG;</a:t>
            </a:r>
          </a:p>
          <a:p>
            <a:pPr marL="800100" lvl="1" indent="-342900" algn="just"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Cadastro de Pessoa Física – CPF;</a:t>
            </a:r>
          </a:p>
          <a:p>
            <a:pPr marL="800100" lvl="1" indent="-342900" algn="just"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Endereço;</a:t>
            </a:r>
          </a:p>
          <a:p>
            <a:pPr marL="800100" lvl="1" indent="-342900" algn="just"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Descrição completa do serviço e período;</a:t>
            </a:r>
          </a:p>
          <a:p>
            <a:pPr marL="800100" lvl="1" indent="-342900" algn="just"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e assinatura.</a:t>
            </a: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530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28" y="5370844"/>
            <a:ext cx="1141391" cy="1326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D7E9A-3E38-49D5-8C16-9D49E4B0FEFB}"/>
              </a:ext>
            </a:extLst>
          </p:cNvPr>
          <p:cNvSpPr txBox="1"/>
          <p:nvPr/>
        </p:nvSpPr>
        <p:spPr>
          <a:xfrm>
            <a:off x="1364344" y="328149"/>
            <a:ext cx="9666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OBSERVAÇÕES GERAIS PARA UTILIZAÇÃO DO RECURSO FINANCEIRO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CD48CCD-F946-47D2-A6E6-2A4975C879E7}"/>
              </a:ext>
            </a:extLst>
          </p:cNvPr>
          <p:cNvSpPr txBox="1"/>
          <p:nvPr/>
        </p:nvSpPr>
        <p:spPr>
          <a:xfrm>
            <a:off x="1747028" y="1961502"/>
            <a:ext cx="8316000" cy="435600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8. Quando do pagamento da folha de salários mensais ou pagamento de docentes:</a:t>
            </a:r>
          </a:p>
          <a:p>
            <a:pPr marL="800100" lvl="1" indent="-342900" algn="just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Relação dos funcionários com CPF/RG/cópia de holerites, assinados;</a:t>
            </a:r>
          </a:p>
          <a:p>
            <a:pPr marL="800100" lvl="1" indent="-342900" algn="just"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Cargo / Função;</a:t>
            </a:r>
          </a:p>
          <a:p>
            <a:pPr marL="800100" lvl="1" indent="-342900" algn="just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Valor pago.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lvl="0"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9.  Observar os princípios fundamentais da Administração Pública, nas contratações e demais atos praticados;</a:t>
            </a: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52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28" y="5370844"/>
            <a:ext cx="1141391" cy="1326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D7E9A-3E38-49D5-8C16-9D49E4B0FEFB}"/>
              </a:ext>
            </a:extLst>
          </p:cNvPr>
          <p:cNvSpPr txBox="1"/>
          <p:nvPr/>
        </p:nvSpPr>
        <p:spPr>
          <a:xfrm>
            <a:off x="1270000" y="306064"/>
            <a:ext cx="965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SOBRE PROIBIÇÕES E VEDAÇÕES – O BENEFICIÁRIO NÃO PODE: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01DBF3-D494-47D5-B34C-3355500B63A5}"/>
              </a:ext>
            </a:extLst>
          </p:cNvPr>
          <p:cNvSpPr txBox="1"/>
          <p:nvPr/>
        </p:nvSpPr>
        <p:spPr>
          <a:xfrm>
            <a:off x="1747028" y="2067390"/>
            <a:ext cx="8316000" cy="4484546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lvl="0" algn="just">
              <a:lnSpc>
                <a:spcPts val="1920"/>
              </a:lnSpc>
              <a:spcBef>
                <a:spcPts val="3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Realizar despesas a título de taxa de administração, de gerência ou similar;</a:t>
            </a: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Desviar da finalidade original, uma vez que é expressamente vedada a utilização de recursos transferidos em finalidade diversa da estabelecida no Plano de Trabalho;</a:t>
            </a: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Utilizar os recursos em desacordo com o Plano de Trabalho;</a:t>
            </a: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Alterar o Plano de Trabalho, sem a anuência da concedente (Secretaria);</a:t>
            </a: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5. Efetuar pagamento de gratificação, consultoria, assistência técnica ou qualquer espécie de remuneração adicional a servidor pertencente aos quadros de órgão da Administração Pública Federal, Estadual, Municipal ou do Distrito Federal, lotado ou em exercício em qualquer dos entes partícipes;</a:t>
            </a:r>
          </a:p>
          <a:p>
            <a:pPr lvl="0">
              <a:spcBef>
                <a:spcPts val="500"/>
              </a:spcBef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320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28" y="5370844"/>
            <a:ext cx="1141391" cy="1326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D7E9A-3E38-49D5-8C16-9D49E4B0FEFB}"/>
              </a:ext>
            </a:extLst>
          </p:cNvPr>
          <p:cNvSpPr txBox="1"/>
          <p:nvPr/>
        </p:nvSpPr>
        <p:spPr>
          <a:xfrm>
            <a:off x="1270000" y="306064"/>
            <a:ext cx="965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SOBRE PROIBIÇÕES E VEDAÇÕES – O BENEFICIÁRIO NÃO PODE: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55A38D-F852-43FB-B5E4-78EC122AA251}"/>
              </a:ext>
            </a:extLst>
          </p:cNvPr>
          <p:cNvSpPr txBox="1"/>
          <p:nvPr/>
        </p:nvSpPr>
        <p:spPr>
          <a:xfrm>
            <a:off x="1747028" y="1557919"/>
            <a:ext cx="8316000" cy="4628562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lvl="0"/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160"/>
              </a:lnSpc>
              <a:spcBef>
                <a:spcPts val="5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6. Realizar despesas com taxas bancárias, multas, juros ou correção monetária, inclusive referente a pagamentos ou recolhimentos fora do prazo;</a:t>
            </a:r>
          </a:p>
          <a:p>
            <a:pPr lvl="0" algn="just">
              <a:lnSpc>
                <a:spcPts val="2160"/>
              </a:lnSpc>
              <a:spcBef>
                <a:spcPts val="500"/>
              </a:spcBef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2160"/>
              </a:lnSpc>
              <a:spcBef>
                <a:spcPts val="5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7. Realizar pagamento antecipado a fornecedores de bens e serviços;</a:t>
            </a:r>
          </a:p>
          <a:p>
            <a:pPr lvl="0" algn="just">
              <a:lnSpc>
                <a:spcPts val="2160"/>
              </a:lnSpc>
              <a:spcBef>
                <a:spcPts val="500"/>
              </a:spcBef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2160"/>
              </a:lnSpc>
              <a:spcBef>
                <a:spcPts val="5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8. Incorrer em atraso não justificado no cumprimento de etapas ou fases programadas;</a:t>
            </a:r>
          </a:p>
          <a:p>
            <a:pPr lvl="0" algn="just">
              <a:lnSpc>
                <a:spcPts val="2160"/>
              </a:lnSpc>
              <a:spcBef>
                <a:spcPts val="5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lnSpc>
                <a:spcPts val="2160"/>
              </a:lnSpc>
              <a:spcBef>
                <a:spcPts val="5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9. Conciliação da receita e despesa, conforme doc. Anexo.</a:t>
            </a:r>
          </a:p>
          <a:p>
            <a:pPr lvl="0">
              <a:lnSpc>
                <a:spcPts val="2160"/>
              </a:lnSpc>
              <a:spcBef>
                <a:spcPts val="500"/>
              </a:spcBef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082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28" y="5370844"/>
            <a:ext cx="1141391" cy="1326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D7E9A-3E38-49D5-8C16-9D49E4B0FEFB}"/>
              </a:ext>
            </a:extLst>
          </p:cNvPr>
          <p:cNvSpPr txBox="1"/>
          <p:nvPr/>
        </p:nvSpPr>
        <p:spPr>
          <a:xfrm>
            <a:off x="3465285" y="296598"/>
            <a:ext cx="52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DOS FUNDAMENTOS LEGAIS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3E4AA0-F7AB-4B52-8C5A-7982F2E61A7A}"/>
              </a:ext>
            </a:extLst>
          </p:cNvPr>
          <p:cNvSpPr txBox="1"/>
          <p:nvPr/>
        </p:nvSpPr>
        <p:spPr>
          <a:xfrm>
            <a:off x="1747028" y="1452558"/>
            <a:ext cx="8316000" cy="511200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algn="just">
              <a:lnSpc>
                <a:spcPts val="1900"/>
              </a:lnSpc>
            </a:pPr>
            <a:endParaRPr lang="pt-BR" sz="1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Lei n.º 4.320</a:t>
            </a: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de 17 de março de 1964 – Estatui normas gerais de direito financeiro para elaboração e controle dos orçamentos e balanços da União, dos Estados, dos Municípios e do Distrito Federal;</a:t>
            </a:r>
          </a:p>
          <a:p>
            <a:pPr algn="just">
              <a:lnSpc>
                <a:spcPts val="1800"/>
              </a:lnSpc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ts val="1800"/>
              </a:lnSpc>
            </a:pPr>
            <a:r>
              <a:rPr 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Lei n.º 8.666</a:t>
            </a: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de 21 de junho de 1993 – Regulamenta o art. 37, inciso XXI, da Constituição Federal, institui normas para licitações e contratos da Administração Pública e dá outras providências.</a:t>
            </a:r>
          </a:p>
          <a:p>
            <a:pPr algn="just">
              <a:lnSpc>
                <a:spcPts val="1800"/>
              </a:lnSpc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ts val="1800"/>
              </a:lnSpc>
            </a:pPr>
            <a:r>
              <a:rPr 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Lei n. 10.520</a:t>
            </a: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de 17 de julho de 2002 – Institui, no âmbito da União, Estados, Distrito Federal e Municípios, nos termos do art. 37, inciso XXI, da Constituição Federal, modalidade de licitação denominada pregão, para aquisição de bens e serviços comuns, e dá outras providências.</a:t>
            </a:r>
          </a:p>
          <a:p>
            <a:pPr algn="just">
              <a:lnSpc>
                <a:spcPts val="1800"/>
              </a:lnSpc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ts val="1800"/>
              </a:lnSpc>
            </a:pPr>
            <a:r>
              <a:rPr 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Decreto n. 5.450</a:t>
            </a: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de 31 de maio de 2005 – Regulamenta o pregão, na forma eletrônica, para aquisição de bens e serviços comuns, e dá outras providências.</a:t>
            </a:r>
          </a:p>
          <a:p>
            <a:pPr algn="just">
              <a:lnSpc>
                <a:spcPts val="1800"/>
              </a:lnSpc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Lei Complementar n.º 101/00 </a:t>
            </a: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Lei de Responsabilidade Fiscal – Estabelece normas de finanças públicas voltadas para a responsabilidade na gestão fiscal e dá outras providências.</a:t>
            </a:r>
          </a:p>
          <a:p>
            <a:pPr algn="just">
              <a:lnSpc>
                <a:spcPts val="1800"/>
              </a:lnSpc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ts val="2160"/>
              </a:lnSpc>
              <a:spcBef>
                <a:spcPts val="500"/>
              </a:spcBef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696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28" y="5370844"/>
            <a:ext cx="1141391" cy="1326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D7E9A-3E38-49D5-8C16-9D49E4B0FEFB}"/>
              </a:ext>
            </a:extLst>
          </p:cNvPr>
          <p:cNvSpPr txBox="1"/>
          <p:nvPr/>
        </p:nvSpPr>
        <p:spPr>
          <a:xfrm>
            <a:off x="3465285" y="293442"/>
            <a:ext cx="52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DOS FUNDAMENTOS LEGAIS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C6A9CF-8F08-4C71-92C7-ADD8668FE13C}"/>
              </a:ext>
            </a:extLst>
          </p:cNvPr>
          <p:cNvSpPr txBox="1"/>
          <p:nvPr/>
        </p:nvSpPr>
        <p:spPr>
          <a:xfrm>
            <a:off x="1747028" y="1354277"/>
            <a:ext cx="8316000" cy="468000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algn="just">
              <a:lnSpc>
                <a:spcPts val="1900"/>
              </a:lnSpc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20"/>
              </a:lnSpc>
            </a:pPr>
            <a:r>
              <a:rPr 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Decreto Estadual n.º 53.019/2008</a:t>
            </a: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Regulamenta a transferência de recursos financeiros, de forma direta e regular, do Fundo Estadual de Saúde para os Fundos Municipais de Saúde, destinados ao financiamento das ações e serviços de saúde realizados no âmbito da atenção básica, componentes de programas e estratégias do Sistema Único de Saúde no Estado - SUS/SP</a:t>
            </a:r>
          </a:p>
          <a:p>
            <a:pPr algn="just">
              <a:lnSpc>
                <a:spcPts val="1920"/>
              </a:lnSpc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ts val="1920"/>
              </a:lnSpc>
            </a:pPr>
            <a:r>
              <a:rPr 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Resolução SS N.º 55, de 21/05/2008</a:t>
            </a: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Estabelece condições para efetivar a modalidade de transferência voluntária de recursos do Fundo Estadual de Saúde para Fundos Municipais de Saúde, objetivando sua utilização em projetos e programas municipais de saúde, do Sistema Único de Saúde - SUS no Estado de São Paulo</a:t>
            </a:r>
          </a:p>
          <a:p>
            <a:pPr algn="just">
              <a:lnSpc>
                <a:spcPts val="1920"/>
              </a:lnSpc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20"/>
              </a:lnSpc>
            </a:pPr>
            <a:r>
              <a:rPr 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Instrução n.º 01/2008, de 18/12/2008 do Tribunal de Contas do Estado de São Paulo – </a:t>
            </a: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Disciplina as regras para prestação de contas, devendo atentar para o inciso II do art. 3.º e artigo 627.</a:t>
            </a:r>
          </a:p>
          <a:p>
            <a:pPr algn="just">
              <a:lnSpc>
                <a:spcPts val="1920"/>
              </a:lnSpc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ts val="1920"/>
              </a:lnSpc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lvl="0">
              <a:lnSpc>
                <a:spcPts val="2160"/>
              </a:lnSpc>
              <a:spcBef>
                <a:spcPts val="500"/>
              </a:spcBef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08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28" y="5370844"/>
            <a:ext cx="1141391" cy="1326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D7E9A-3E38-49D5-8C16-9D49E4B0FEFB}"/>
              </a:ext>
            </a:extLst>
          </p:cNvPr>
          <p:cNvSpPr txBox="1"/>
          <p:nvPr/>
        </p:nvSpPr>
        <p:spPr>
          <a:xfrm>
            <a:off x="694871" y="356540"/>
            <a:ext cx="1080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DEMONSTRATIVO INTEGRAL DAS RECEITAS E DESPESAS</a:t>
            </a:r>
          </a:p>
        </p:txBody>
      </p:sp>
      <p:sp>
        <p:nvSpPr>
          <p:cNvPr id="8" name="CaixaDeTexto 7">
            <a:hlinkClick r:id="rId3" action="ppaction://hlinkfile"/>
            <a:extLst>
              <a:ext uri="{FF2B5EF4-FFF2-40B4-BE49-F238E27FC236}">
                <a16:creationId xmlns:a16="http://schemas.microsoft.com/office/drawing/2014/main" id="{AFEC6F34-B333-4F01-9E26-73A658F40BA1}"/>
              </a:ext>
            </a:extLst>
          </p:cNvPr>
          <p:cNvSpPr txBox="1"/>
          <p:nvPr/>
        </p:nvSpPr>
        <p:spPr>
          <a:xfrm>
            <a:off x="1747028" y="1772816"/>
            <a:ext cx="8316000" cy="3937538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algn="just">
              <a:lnSpc>
                <a:spcPts val="1900"/>
              </a:lnSpc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ts val="1900"/>
              </a:lnSpc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ts val="1900"/>
              </a:lnSpc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ts val="1900"/>
              </a:lnSpc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 action="ppaction://hlinkfile"/>
              </a:rPr>
              <a:t>Planilha</a:t>
            </a: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Receita e Despesas</a:t>
            </a:r>
          </a:p>
        </p:txBody>
      </p:sp>
    </p:spTree>
    <p:extLst>
      <p:ext uri="{BB962C8B-B14F-4D97-AF65-F5344CB8AC3E}">
        <p14:creationId xmlns:p14="http://schemas.microsoft.com/office/powerpoint/2010/main" val="4257068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1"/>
          <p:cNvSpPr txBox="1"/>
          <p:nvPr/>
        </p:nvSpPr>
        <p:spPr>
          <a:xfrm>
            <a:off x="405316" y="4318373"/>
            <a:ext cx="1154097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anose="02070309020205020404" pitchFamily="49" charset="0"/>
              </a:rPr>
              <a:t>Obrigado</a:t>
            </a:r>
            <a:endParaRPr lang="pt-BR" sz="3200" b="1" dirty="0">
              <a:solidFill>
                <a:schemeClr val="bg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16" y="564444"/>
            <a:ext cx="2821372" cy="327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4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28" y="5370844"/>
            <a:ext cx="1141391" cy="1326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D7E9A-3E38-49D5-8C16-9D49E4B0FEFB}"/>
              </a:ext>
            </a:extLst>
          </p:cNvPr>
          <p:cNvSpPr txBox="1"/>
          <p:nvPr/>
        </p:nvSpPr>
        <p:spPr>
          <a:xfrm>
            <a:off x="4974523" y="255578"/>
            <a:ext cx="224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ÍNDICE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8A4E19A-DD99-477F-87EE-22E3C6856A7D}"/>
              </a:ext>
            </a:extLst>
          </p:cNvPr>
          <p:cNvSpPr txBox="1"/>
          <p:nvPr/>
        </p:nvSpPr>
        <p:spPr>
          <a:xfrm>
            <a:off x="2128969" y="2046334"/>
            <a:ext cx="7934059" cy="211852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Introdução .................................................................. </a:t>
            </a:r>
            <a:r>
              <a:rPr 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</a:p>
          <a:p>
            <a:pPr lvl="0"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Documentos necessários à Prestação de Contas ...............  </a:t>
            </a:r>
            <a:r>
              <a:rPr 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ao 6</a:t>
            </a:r>
          </a:p>
          <a:p>
            <a:pPr lvl="0"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Observações Gerais para utilização do recurso financeiro ...  </a:t>
            </a:r>
            <a:r>
              <a:rPr 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 ao 9</a:t>
            </a:r>
          </a:p>
          <a:p>
            <a:pPr lvl="0"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Sobre proibições e vedações – (o beneficiário não pode) ....  </a:t>
            </a:r>
            <a:r>
              <a:rPr 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 ao 11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DOS FUNDAMENTOS LEGAIS ..........................................  </a:t>
            </a:r>
            <a:r>
              <a:rPr 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 ao 13</a:t>
            </a:r>
          </a:p>
        </p:txBody>
      </p:sp>
    </p:spTree>
    <p:extLst>
      <p:ext uri="{BB962C8B-B14F-4D97-AF65-F5344CB8AC3E}">
        <p14:creationId xmlns:p14="http://schemas.microsoft.com/office/powerpoint/2010/main" val="403578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28" y="5370844"/>
            <a:ext cx="1141391" cy="1326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D7E9A-3E38-49D5-8C16-9D49E4B0FEFB}"/>
              </a:ext>
            </a:extLst>
          </p:cNvPr>
          <p:cNvSpPr txBox="1"/>
          <p:nvPr/>
        </p:nvSpPr>
        <p:spPr>
          <a:xfrm>
            <a:off x="4439431" y="255578"/>
            <a:ext cx="3313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0CDBD161-C141-4D1F-8A9A-58989D377E79}"/>
              </a:ext>
            </a:extLst>
          </p:cNvPr>
          <p:cNvSpPr txBox="1">
            <a:spLocks/>
          </p:cNvSpPr>
          <p:nvPr/>
        </p:nvSpPr>
        <p:spPr>
          <a:xfrm>
            <a:off x="1737307" y="1829437"/>
            <a:ext cx="8190464" cy="3199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t-B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A prestação de contas é obrigatória para qualquer pessoa física ou jurídica, pública ou privada, que utilize, arrecade, guarde, gerencie ou administre dinheiros, bens e valores públicos.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A prestação de contas se constitui de documentos e formulários, devidamente preenchidos e assinados pelos gestores.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41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28" y="5370844"/>
            <a:ext cx="1141391" cy="1326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D7E9A-3E38-49D5-8C16-9D49E4B0FEFB}"/>
              </a:ext>
            </a:extLst>
          </p:cNvPr>
          <p:cNvSpPr txBox="1"/>
          <p:nvPr/>
        </p:nvSpPr>
        <p:spPr>
          <a:xfrm>
            <a:off x="3931431" y="255578"/>
            <a:ext cx="4329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FUNDO DE SAÚDE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0D1804C-CF6B-4106-981B-C6ADEA9A76E0}"/>
              </a:ext>
            </a:extLst>
          </p:cNvPr>
          <p:cNvSpPr txBox="1">
            <a:spLocks/>
          </p:cNvSpPr>
          <p:nvPr/>
        </p:nvSpPr>
        <p:spPr>
          <a:xfrm>
            <a:off x="1681840" y="1375507"/>
            <a:ext cx="8381188" cy="54824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Font typeface="Arial" pitchFamily="34" charset="0"/>
              <a:buNone/>
              <a:defRPr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Condições para receber o recurso financeiro da educação permanente:</a:t>
            </a:r>
          </a:p>
          <a:p>
            <a:pPr marL="114300" indent="0" algn="just">
              <a:buFont typeface="Arial" pitchFamily="34" charset="0"/>
              <a:buNone/>
              <a:defRPr/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algn="just">
              <a:buFontTx/>
              <a:buChar char="-"/>
              <a:defRPr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Existência e funcionamento do Fundo Municipal de Saúde e Conselho Municipal de Saúde.</a:t>
            </a:r>
          </a:p>
          <a:p>
            <a:pPr lvl="1" algn="just">
              <a:buFontTx/>
              <a:buChar char="-"/>
              <a:defRPr/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algn="just">
              <a:buFontTx/>
              <a:buChar char="-"/>
              <a:defRPr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Existência de conta específica do Fundo Municipal de Saúde no Banco do Brasil S/A.</a:t>
            </a:r>
          </a:p>
          <a:p>
            <a:pPr lvl="1" algn="just">
              <a:buFontTx/>
              <a:buChar char="-"/>
              <a:defRPr/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algn="just">
              <a:buFontTx/>
              <a:buChar char="-"/>
              <a:defRPr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Regularidade na prestação de contas de recursos recebidos do Estado de São Paulo em conformidade com as determinações constantes nesta Resolução e demais exigências legais pertinentes.</a:t>
            </a:r>
          </a:p>
          <a:p>
            <a:pPr lvl="1" algn="just">
              <a:buFontTx/>
              <a:buChar char="-"/>
              <a:defRPr/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algn="just">
              <a:buFontTx/>
              <a:buChar char="-"/>
              <a:defRPr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Plano de Trabalho.</a:t>
            </a:r>
          </a:p>
          <a:p>
            <a:pPr lvl="1" algn="just">
              <a:defRPr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2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28" y="5370844"/>
            <a:ext cx="1141391" cy="1326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D7E9A-3E38-49D5-8C16-9D49E4B0FEFB}"/>
              </a:ext>
            </a:extLst>
          </p:cNvPr>
          <p:cNvSpPr txBox="1"/>
          <p:nvPr/>
        </p:nvSpPr>
        <p:spPr>
          <a:xfrm>
            <a:off x="3547769" y="226550"/>
            <a:ext cx="509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PLANO DE TRABALHO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0B63829-EE76-490B-B8AE-25D634292F50}"/>
              </a:ext>
            </a:extLst>
          </p:cNvPr>
          <p:cNvSpPr txBox="1">
            <a:spLocks/>
          </p:cNvSpPr>
          <p:nvPr/>
        </p:nvSpPr>
        <p:spPr>
          <a:xfrm>
            <a:off x="1462614" y="1238666"/>
            <a:ext cx="8600414" cy="49117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Dados cadastrais : órgão, C.N.P.J., endereço, nome do responsável, cargo, RG, CPF e número de conta do fundo municipal.</a:t>
            </a:r>
          </a:p>
          <a:p>
            <a:pPr algn="just">
              <a:buFontTx/>
              <a:buChar char="-"/>
            </a:pPr>
            <a:endParaRPr lang="pt-BR" alt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Descrição do projeto</a:t>
            </a:r>
          </a:p>
          <a:p>
            <a:pPr algn="just">
              <a:buFontTx/>
              <a:buChar char="-"/>
            </a:pPr>
            <a:endParaRPr lang="pt-BR" alt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Titulo do projeto</a:t>
            </a:r>
          </a:p>
          <a:p>
            <a:pPr algn="just">
              <a:buFontTx/>
              <a:buChar char="-"/>
            </a:pPr>
            <a:endParaRPr lang="pt-BR" alt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Identificação do objeto</a:t>
            </a:r>
          </a:p>
          <a:p>
            <a:pPr algn="just">
              <a:buFontTx/>
              <a:buChar char="-"/>
            </a:pPr>
            <a:endParaRPr lang="pt-BR" alt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Justificativa</a:t>
            </a:r>
          </a:p>
          <a:p>
            <a:pPr algn="just">
              <a:buFontTx/>
              <a:buChar char="-"/>
            </a:pPr>
            <a:endParaRPr lang="pt-BR" alt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Cronograma de execução</a:t>
            </a:r>
          </a:p>
          <a:p>
            <a:pPr algn="just">
              <a:buFontTx/>
              <a:buChar char="-"/>
            </a:pPr>
            <a:endParaRPr lang="pt-BR" alt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Plano de aplicação (orçamento)</a:t>
            </a:r>
          </a:p>
          <a:p>
            <a:pPr algn="just">
              <a:buFontTx/>
              <a:buChar char="-"/>
            </a:pPr>
            <a:endParaRPr lang="pt-BR" alt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Declaração do proponente e aprovação do concedente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057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28" y="5370844"/>
            <a:ext cx="1141391" cy="1326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D7E9A-3E38-49D5-8C16-9D49E4B0FEFB}"/>
              </a:ext>
            </a:extLst>
          </p:cNvPr>
          <p:cNvSpPr txBox="1"/>
          <p:nvPr/>
        </p:nvSpPr>
        <p:spPr>
          <a:xfrm>
            <a:off x="776816" y="160921"/>
            <a:ext cx="1063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DOCUMENTOS NECESSÁRIOS Á PRESTAÇÃO DE CONTAS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A73521-FD14-49B8-9E30-0A3054C184A1}"/>
              </a:ext>
            </a:extLst>
          </p:cNvPr>
          <p:cNvSpPr txBox="1"/>
          <p:nvPr/>
        </p:nvSpPr>
        <p:spPr>
          <a:xfrm>
            <a:off x="1755453" y="1453457"/>
            <a:ext cx="8307575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ts val="1920"/>
              </a:lnSpc>
              <a:spcBef>
                <a:spcPts val="300"/>
              </a:spcBef>
              <a:buAutoNum type="arabicPeriod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Ofício do beneficiário (prefeitura), em papel timbrado e assinado pelo representante legal (prefeito), endereçado à DRS, encaminhando a Prestação de Contas;</a:t>
            </a: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920"/>
              </a:lnSpc>
              <a:spcBef>
                <a:spcPts val="300"/>
              </a:spcBef>
              <a:buAutoNum type="arabicPeriod" startAt="2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Inscrição da beneficiária no Cadastro Nacional das Pessoas Jurídicas (CNPJ);</a:t>
            </a: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920"/>
              </a:lnSpc>
              <a:spcBef>
                <a:spcPts val="300"/>
              </a:spcBef>
              <a:buAutoNum type="arabicPeriod" startAt="3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Termo de Adesão;</a:t>
            </a: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920"/>
              </a:lnSpc>
              <a:spcBef>
                <a:spcPts val="300"/>
              </a:spcBef>
              <a:buAutoNum type="arabicPeriod" startAt="4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Cópia do Plano de trabalho proposto aprovado pelo Colegiado de Gestão Regional – CGR e Bipartite;</a:t>
            </a:r>
          </a:p>
          <a:p>
            <a:pPr marL="342900" lvl="0" indent="-342900" algn="just">
              <a:lnSpc>
                <a:spcPts val="1920"/>
              </a:lnSpc>
              <a:spcBef>
                <a:spcPts val="300"/>
              </a:spcBef>
              <a:buAutoNum type="arabicPeriod" startAt="4"/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920"/>
              </a:lnSpc>
              <a:spcBef>
                <a:spcPts val="300"/>
              </a:spcBef>
              <a:buAutoNum type="arabicPeriod" startAt="5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Extratos da Conta Corrente, demonstrando a entrada e a movimentação dos recursos, do início até a última compensação de cheque, inclusive as transferências para outras Instituições Financeiras;</a:t>
            </a:r>
          </a:p>
          <a:p>
            <a:pPr lvl="0"/>
            <a:r>
              <a:rPr lang="pt-BR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318018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28" y="5370844"/>
            <a:ext cx="1141391" cy="1326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D7E9A-3E38-49D5-8C16-9D49E4B0FEFB}"/>
              </a:ext>
            </a:extLst>
          </p:cNvPr>
          <p:cNvSpPr txBox="1"/>
          <p:nvPr/>
        </p:nvSpPr>
        <p:spPr>
          <a:xfrm>
            <a:off x="776816" y="160921"/>
            <a:ext cx="1063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DOCUMENTOS NECESSÁRIOS Á PRESTAÇÃO DE CONTAS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A870AA9-1E26-4F30-A652-D0BCD4F0E884}"/>
              </a:ext>
            </a:extLst>
          </p:cNvPr>
          <p:cNvSpPr txBox="1"/>
          <p:nvPr/>
        </p:nvSpPr>
        <p:spPr>
          <a:xfrm>
            <a:off x="1834967" y="1411017"/>
            <a:ext cx="8228061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920"/>
              </a:lnSpc>
              <a:spcBef>
                <a:spcPts val="300"/>
              </a:spcBef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Os comprovantes de despesas deverão estar, em todos os campos, devidamente preenchidos, relacionados por ordem de data;</a:t>
            </a: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7. Quando se tratar de recibos, os mesmos deverão estar assinados pelos beneficiários;</a:t>
            </a: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8. Extratos de Aplicações Financeiras, se houver;</a:t>
            </a: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9. Comprovante da devolução do saldo não utilizado, incluindo a aplicação financeira, o qual deverá ser depositado à Fundo Estadual de Saúde - Fundes, Banco do Brasil, agência 1897-x , c/c 19046-2;</a:t>
            </a: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20"/>
              </a:lnSpc>
              <a:spcBef>
                <a:spcPts val="3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10. Relatório de cumprimento do objeto proposto no Plano de Trabalho. Descrever as ações programadas e executadas e os benefícios alcançados, ressaltando os dados quantitativos. As ações executadas devem estar de acordo com as programadas. Os benefícios alcançados devem guardar coerência com os objetivos da Portaria. O relatório deverá conter: </a:t>
            </a:r>
          </a:p>
          <a:p>
            <a:pPr lvl="0" algn="just">
              <a:lnSpc>
                <a:spcPts val="1920"/>
              </a:lnSpc>
              <a:spcBef>
                <a:spcPts val="300"/>
              </a:spcBef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344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28" y="5370844"/>
            <a:ext cx="1141391" cy="1326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D7E9A-3E38-49D5-8C16-9D49E4B0FEFB}"/>
              </a:ext>
            </a:extLst>
          </p:cNvPr>
          <p:cNvSpPr txBox="1"/>
          <p:nvPr/>
        </p:nvSpPr>
        <p:spPr>
          <a:xfrm>
            <a:off x="776816" y="160921"/>
            <a:ext cx="1063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DOCUMENTOS NECESSÁRIOS Á PRESTAÇÃO DE CONTAS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A56467-DED3-43EB-9D9B-6DAC7C49812B}"/>
              </a:ext>
            </a:extLst>
          </p:cNvPr>
          <p:cNvSpPr txBox="1"/>
          <p:nvPr/>
        </p:nvSpPr>
        <p:spPr>
          <a:xfrm>
            <a:off x="1927028" y="2028482"/>
            <a:ext cx="8136000" cy="452431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marL="1404000" lvl="4" indent="-342900" algn="just">
              <a:lnSpc>
                <a:spcPts val="192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execução do objeto;</a:t>
            </a:r>
          </a:p>
          <a:p>
            <a:pPr marL="1404000" lvl="4" indent="-342900" algn="just">
              <a:lnSpc>
                <a:spcPts val="192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alcance dos objetivos;</a:t>
            </a:r>
          </a:p>
          <a:p>
            <a:pPr marL="1404000" lvl="4" indent="-342900" algn="just">
              <a:lnSpc>
                <a:spcPts val="192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meta alcançada;</a:t>
            </a:r>
          </a:p>
          <a:p>
            <a:pPr marL="1404000" lvl="4" indent="-342900" algn="just">
              <a:lnSpc>
                <a:spcPts val="192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população beneficiada; </a:t>
            </a:r>
          </a:p>
          <a:p>
            <a:pPr marL="1404000" lvl="4" indent="-342900" algn="just">
              <a:lnSpc>
                <a:spcPts val="192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avaliação da qualidade dos serviços prestados;</a:t>
            </a:r>
          </a:p>
          <a:p>
            <a:pPr marL="1404000" lvl="4" indent="-342900" algn="just">
              <a:lnSpc>
                <a:spcPts val="192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montante do recurso aplicado;</a:t>
            </a:r>
          </a:p>
          <a:p>
            <a:pPr marL="1404000" lvl="4" indent="-342900" algn="just">
              <a:lnSpc>
                <a:spcPts val="192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avaliação confrontando projeto aprovado com o objeto executado; </a:t>
            </a:r>
          </a:p>
          <a:p>
            <a:pPr marL="1404000" lvl="4" indent="-342900" algn="just">
              <a:lnSpc>
                <a:spcPts val="192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detalhamento das atividades que estão sendo realizadas no atendimento ao público-alvo.</a:t>
            </a:r>
          </a:p>
          <a:p>
            <a:pPr marL="0" lvl="4" algn="just">
              <a:spcBef>
                <a:spcPts val="800"/>
              </a:spcBef>
            </a:pPr>
            <a:endParaRPr 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4" algn="just">
              <a:lnSpc>
                <a:spcPts val="1920"/>
              </a:lnSpc>
              <a:spcBef>
                <a:spcPts val="600"/>
              </a:spcBef>
            </a:pPr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Preliminarmente, as prestações de contas serão recebidas nas DRS e,  deverá ser remetida à C.R.H. para análise e aprovação da prestação de contas. </a:t>
            </a:r>
          </a:p>
          <a:p>
            <a:pPr marL="1637100" lvl="4">
              <a:spcBef>
                <a:spcPts val="800"/>
              </a:spcBef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182D5A7-95D6-4188-B08E-E5E60D8F791B}"/>
              </a:ext>
            </a:extLst>
          </p:cNvPr>
          <p:cNvSpPr txBox="1"/>
          <p:nvPr/>
        </p:nvSpPr>
        <p:spPr>
          <a:xfrm>
            <a:off x="1927028" y="13328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relatório deverá conter: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25506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28" y="5370844"/>
            <a:ext cx="1141391" cy="1326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D7E9A-3E38-49D5-8C16-9D49E4B0FEFB}"/>
              </a:ext>
            </a:extLst>
          </p:cNvPr>
          <p:cNvSpPr txBox="1"/>
          <p:nvPr/>
        </p:nvSpPr>
        <p:spPr>
          <a:xfrm>
            <a:off x="1364344" y="160289"/>
            <a:ext cx="9666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OBSERVAÇÕES GERAIS PARA UTILIZAÇÃO DO RECURSO FINANCEIRO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BADB8DD-2AE5-4B7B-8243-6D0C297237A1}"/>
              </a:ext>
            </a:extLst>
          </p:cNvPr>
          <p:cNvSpPr txBox="1"/>
          <p:nvPr/>
        </p:nvSpPr>
        <p:spPr>
          <a:xfrm>
            <a:off x="1567028" y="1864347"/>
            <a:ext cx="8496000" cy="436284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lvl="0" algn="just"/>
            <a:r>
              <a:rPr 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pt-B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Os comprovantes de despesas deverão estar legíveis, sem rasuras e com todos os campos devidamente preenchidos (em nome da prefeitura, CNPJ, endereço, produto adquirido, valor unitário, e quantidade, etc.);</a:t>
            </a:r>
          </a:p>
          <a:p>
            <a:pPr algn="just"/>
            <a:endParaRPr 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Cópia legível dos comprovantes de despesas, que serão juntadas nas Prestações de Contas;                                                                                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Constitui irregularidade o débito na conta corrente sem o correspondente documento comprovante da despesa;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As Notas Fiscais e Recibos, somente, serão aceitos com a data de emissão a partir da data de recebimento do recurso financeiro e terão validade somente os comprovantes que forem emitidos até a data final do prazo proposto no plano de trabalho;  </a:t>
            </a:r>
          </a:p>
          <a:p>
            <a:endParaRPr 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123186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Personalizada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34A9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ência">
  <a:themeElements>
    <a:clrScheme name="Personalizada 14">
      <a:dk1>
        <a:sysClr val="windowText" lastClr="000000"/>
      </a:dk1>
      <a:lt1>
        <a:sysClr val="window" lastClr="FFFFFF"/>
      </a:lt1>
      <a:dk2>
        <a:srgbClr val="1E45B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80008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6594</TotalTime>
  <Words>1479</Words>
  <Application>Microsoft Office PowerPoint</Application>
  <PresentationFormat>Widescreen</PresentationFormat>
  <Paragraphs>154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Verdana</vt:lpstr>
      <vt:lpstr>Cambria</vt:lpstr>
      <vt:lpstr>Calibri</vt:lpstr>
      <vt:lpstr>Tema do Office</vt:lpstr>
      <vt:lpstr>Adjacência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ROSELI</dc:creator>
  <cp:lastModifiedBy>Marco Vinicius Brandão Trindade de Lima</cp:lastModifiedBy>
  <cp:revision>657</cp:revision>
  <cp:lastPrinted>2021-11-03T20:18:01Z</cp:lastPrinted>
  <dcterms:created xsi:type="dcterms:W3CDTF">2018-12-11T11:38:17Z</dcterms:created>
  <dcterms:modified xsi:type="dcterms:W3CDTF">2022-06-07T19:23:41Z</dcterms:modified>
</cp:coreProperties>
</file>