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65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0" r:id="rId19"/>
    <p:sldId id="279" r:id="rId20"/>
    <p:sldId id="280" r:id="rId21"/>
    <p:sldId id="261" r:id="rId22"/>
    <p:sldId id="262" r:id="rId23"/>
    <p:sldId id="263" r:id="rId24"/>
    <p:sldId id="264" r:id="rId25"/>
    <p:sldId id="256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leonardo.berzoini\Documents\Apresenta&#231;&#227;o%20Regina%20-%20Todas%20UF\financeiro_graficos_UF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eonardo.berzoini\Desktop\Bancos%20sala%20DEGEVS%20-%20%20COAP%20e%20PQA-VS\PQA-VS\PQA-VS%202020%20Avalia&#231;&#227;o%20Final\00_MAPAS\Gr&#225;ficos%20s&#233;rie%20hist&#243;rica%20mapa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>
                <a:solidFill>
                  <a:schemeClr val="tx1"/>
                </a:solidFill>
              </a:rPr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A9-497B-886D-7AD9FE17ACDB}"/>
                </c:ext>
              </c:extLst>
            </c:dLbl>
            <c:dLbl>
              <c:idx val="1"/>
              <c:layout>
                <c:manualLayout>
                  <c:x val="-4.4444444444444446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A9-497B-886D-7AD9FE17ACDB}"/>
                </c:ext>
              </c:extLst>
            </c:dLbl>
            <c:dLbl>
              <c:idx val="2"/>
              <c:layout>
                <c:manualLayout>
                  <c:x val="-4.7222222222222276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A9-497B-886D-7AD9FE17ACDB}"/>
                </c:ext>
              </c:extLst>
            </c:dLbl>
            <c:dLbl>
              <c:idx val="3"/>
              <c:layout>
                <c:manualLayout>
                  <c:x val="-4.1666666666666664E-2"/>
                  <c:y val="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A9-497B-886D-7AD9FE17ACDB}"/>
                </c:ext>
              </c:extLst>
            </c:dLbl>
            <c:dLbl>
              <c:idx val="4"/>
              <c:layout>
                <c:manualLayout>
                  <c:x val="-4.444444444444444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A9-497B-886D-7AD9FE17ACDB}"/>
                </c:ext>
              </c:extLst>
            </c:dLbl>
            <c:dLbl>
              <c:idx val="5"/>
              <c:layout>
                <c:manualLayout>
                  <c:x val="-3.888888888888889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A9-497B-886D-7AD9FE17ACDB}"/>
                </c:ext>
              </c:extLst>
            </c:dLbl>
            <c:dLbl>
              <c:idx val="6"/>
              <c:layout>
                <c:manualLayout>
                  <c:x val="-7.2222222222222215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A9-497B-886D-7AD9FE17ACDB}"/>
                </c:ext>
              </c:extLst>
            </c:dLbl>
            <c:dLbl>
              <c:idx val="7"/>
              <c:layout>
                <c:manualLayout>
                  <c:x val="-4.7222222222222221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A9-497B-886D-7AD9FE17A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IND_01!$A$2:$H$2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IND_01!$A$3:$H$3</c:f>
              <c:numCache>
                <c:formatCode>#,##0</c:formatCode>
                <c:ptCount val="8"/>
                <c:pt idx="0">
                  <c:v>2450</c:v>
                </c:pt>
                <c:pt idx="1">
                  <c:v>2287</c:v>
                </c:pt>
                <c:pt idx="2">
                  <c:v>2997</c:v>
                </c:pt>
                <c:pt idx="3">
                  <c:v>3248</c:v>
                </c:pt>
                <c:pt idx="4">
                  <c:v>3322</c:v>
                </c:pt>
                <c:pt idx="5">
                  <c:v>3234</c:v>
                </c:pt>
                <c:pt idx="6">
                  <c:v>3446</c:v>
                </c:pt>
                <c:pt idx="7">
                  <c:v>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8A9-497B-886D-7AD9FE17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116640"/>
        <c:axId val="327634800"/>
      </c:lineChart>
      <c:catAx>
        <c:axId val="3231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634800"/>
        <c:crosses val="autoZero"/>
        <c:auto val="1"/>
        <c:lblAlgn val="ctr"/>
        <c:lblOffset val="100"/>
        <c:noMultiLvlLbl val="0"/>
      </c:catAx>
      <c:valAx>
        <c:axId val="32763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311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33844723384488E-2"/>
                  <c:y val="-0.11115717707757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DD-4AD2-8EB5-AC9594EAEEE2}"/>
                </c:ext>
              </c:extLst>
            </c:dLbl>
            <c:dLbl>
              <c:idx val="1"/>
              <c:layout>
                <c:manualLayout>
                  <c:x val="-4.428172942817294E-2"/>
                  <c:y val="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DD-4AD2-8EB5-AC9594EAEEE2}"/>
                </c:ext>
              </c:extLst>
            </c:dLbl>
            <c:dLbl>
              <c:idx val="2"/>
              <c:layout>
                <c:manualLayout>
                  <c:x val="-5.3138075313807584E-2"/>
                  <c:y val="-8.775566611387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DD-4AD2-8EB5-AC9594EAEEE2}"/>
                </c:ext>
              </c:extLst>
            </c:dLbl>
            <c:dLbl>
              <c:idx val="3"/>
              <c:layout>
                <c:manualLayout>
                  <c:x val="-5.6090190609019062E-2"/>
                  <c:y val="0.11115717707757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DD-4AD2-8EB5-AC9594EAEEE2}"/>
                </c:ext>
              </c:extLst>
            </c:dLbl>
            <c:dLbl>
              <c:idx val="4"/>
              <c:layout>
                <c:manualLayout>
                  <c:x val="-7.6754997675499773E-2"/>
                  <c:y val="-0.10530679933665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DD-4AD2-8EB5-AC9594EAEEE2}"/>
                </c:ext>
              </c:extLst>
            </c:dLbl>
            <c:dLbl>
              <c:idx val="5"/>
              <c:layout>
                <c:manualLayout>
                  <c:x val="-5.6090190609019167E-2"/>
                  <c:y val="0.12870831030035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1DD-4AD2-8EB5-AC9594EAEEE2}"/>
                </c:ext>
              </c:extLst>
            </c:dLbl>
            <c:dLbl>
              <c:idx val="6"/>
              <c:layout>
                <c:manualLayout>
                  <c:x val="-6.1994421199442228E-2"/>
                  <c:y val="-6.435415515017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DD-4AD2-8EB5-AC9594EAEEE2}"/>
                </c:ext>
              </c:extLst>
            </c:dLbl>
            <c:dLbl>
              <c:idx val="7"/>
              <c:layout>
                <c:manualLayout>
                  <c:x val="-5.3138075313807424E-2"/>
                  <c:y val="0.10530679933665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DD-4AD2-8EB5-AC9594EAEE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IND_11!$A$2:$H$2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IND_11!$A$3:$H$3</c:f>
              <c:numCache>
                <c:formatCode>General</c:formatCode>
                <c:ptCount val="8"/>
                <c:pt idx="0">
                  <c:v>797</c:v>
                </c:pt>
                <c:pt idx="1">
                  <c:v>889</c:v>
                </c:pt>
                <c:pt idx="2">
                  <c:v>979</c:v>
                </c:pt>
                <c:pt idx="3" formatCode="#,##0">
                  <c:v>1054</c:v>
                </c:pt>
                <c:pt idx="4" formatCode="#,##0">
                  <c:v>1152</c:v>
                </c:pt>
                <c:pt idx="5" formatCode="#,##0">
                  <c:v>1217</c:v>
                </c:pt>
                <c:pt idx="6" formatCode="#,##0">
                  <c:v>1327</c:v>
                </c:pt>
                <c:pt idx="7" formatCode="#,##0">
                  <c:v>1353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DD-4AD2-8EB5-AC9594EAE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7522416"/>
        <c:axId val="287523248"/>
      </c:lineChart>
      <c:catAx>
        <c:axId val="28752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7523248"/>
        <c:crosses val="autoZero"/>
        <c:auto val="1"/>
        <c:lblAlgn val="ctr"/>
        <c:lblOffset val="100"/>
        <c:noMultiLvlLbl val="0"/>
      </c:catAx>
      <c:valAx>
        <c:axId val="28752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752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IND_12!$A$2:$H$2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IND_12!$A$3:$H$3</c:f>
              <c:numCache>
                <c:formatCode>#,##0</c:formatCode>
                <c:ptCount val="8"/>
                <c:pt idx="0">
                  <c:v>1174</c:v>
                </c:pt>
                <c:pt idx="1">
                  <c:v>3731</c:v>
                </c:pt>
                <c:pt idx="2">
                  <c:v>2354</c:v>
                </c:pt>
                <c:pt idx="3">
                  <c:v>2609</c:v>
                </c:pt>
                <c:pt idx="4">
                  <c:v>2914</c:v>
                </c:pt>
                <c:pt idx="5">
                  <c:v>4777</c:v>
                </c:pt>
                <c:pt idx="6">
                  <c:v>4042</c:v>
                </c:pt>
                <c:pt idx="7">
                  <c:v>3492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89-4B1A-84D9-4915364EA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530176"/>
        <c:axId val="289806064"/>
      </c:lineChart>
      <c:catAx>
        <c:axId val="3575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9806064"/>
        <c:crosses val="autoZero"/>
        <c:auto val="1"/>
        <c:lblAlgn val="ctr"/>
        <c:lblOffset val="100"/>
        <c:noMultiLvlLbl val="0"/>
      </c:catAx>
      <c:valAx>
        <c:axId val="28980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5753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D10-4468-8E23-86AB3A53BE2D}"/>
                </c:ext>
              </c:extLst>
            </c:dLbl>
            <c:dLbl>
              <c:idx val="1"/>
              <c:layout>
                <c:manualLayout>
                  <c:x val="-5.609019060901909E-2"/>
                  <c:y val="-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D10-4468-8E23-86AB3A53BE2D}"/>
                </c:ext>
              </c:extLst>
            </c:dLbl>
            <c:dLbl>
              <c:idx val="2"/>
              <c:layout>
                <c:manualLayout>
                  <c:x val="-5.0185960018596057E-2"/>
                  <c:y val="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D10-4468-8E23-86AB3A53BE2D}"/>
                </c:ext>
              </c:extLst>
            </c:dLbl>
            <c:dLbl>
              <c:idx val="3"/>
              <c:layout>
                <c:manualLayout>
                  <c:x val="-4.1329614132961524E-2"/>
                  <c:y val="-0.1053067993366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D10-4468-8E23-86AB3A53BE2D}"/>
                </c:ext>
              </c:extLst>
            </c:dLbl>
            <c:dLbl>
              <c:idx val="4"/>
              <c:layout>
                <c:manualLayout>
                  <c:x val="-4.1329614132961413E-2"/>
                  <c:y val="0.11700755481850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D10-4468-8E23-86AB3A53BE2D}"/>
                </c:ext>
              </c:extLst>
            </c:dLbl>
            <c:dLbl>
              <c:idx val="5"/>
              <c:layout>
                <c:manualLayout>
                  <c:x val="-5.6090190609019167E-2"/>
                  <c:y val="-5.850377740925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D10-4468-8E23-86AB3A53BE2D}"/>
                </c:ext>
              </c:extLst>
            </c:dLbl>
            <c:dLbl>
              <c:idx val="6"/>
              <c:layout>
                <c:manualLayout>
                  <c:x val="-6.494653649465354E-2"/>
                  <c:y val="9.3606043854800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D10-4468-8E23-86AB3A53BE2D}"/>
                </c:ext>
              </c:extLst>
            </c:dLbl>
            <c:dLbl>
              <c:idx val="7"/>
              <c:layout>
                <c:manualLayout>
                  <c:x val="-1.4760576476057647E-2"/>
                  <c:y val="-9.945642159572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D10-4468-8E23-86AB3A53BE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IND_13!$A$2:$H$2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IND_13!$A$3:$H$3</c:f>
              <c:numCache>
                <c:formatCode>#,##0</c:formatCode>
                <c:ptCount val="8"/>
                <c:pt idx="0">
                  <c:v>2712</c:v>
                </c:pt>
                <c:pt idx="1">
                  <c:v>3749</c:v>
                </c:pt>
                <c:pt idx="2">
                  <c:v>4007</c:v>
                </c:pt>
                <c:pt idx="3">
                  <c:v>3529</c:v>
                </c:pt>
                <c:pt idx="4">
                  <c:v>3954</c:v>
                </c:pt>
                <c:pt idx="5">
                  <c:v>4168</c:v>
                </c:pt>
                <c:pt idx="6">
                  <c:v>3794</c:v>
                </c:pt>
                <c:pt idx="7">
                  <c:v>3588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10-4468-8E23-86AB3A53B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5591168"/>
        <c:axId val="335589920"/>
      </c:lineChart>
      <c:catAx>
        <c:axId val="3355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5589920"/>
        <c:crosses val="autoZero"/>
        <c:auto val="1"/>
        <c:lblAlgn val="ctr"/>
        <c:lblOffset val="100"/>
        <c:noMultiLvlLbl val="0"/>
      </c:catAx>
      <c:valAx>
        <c:axId val="33558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559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28172942817294E-2"/>
                  <c:y val="8.190528837295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56-415A-A646-084F6A8251F7}"/>
                </c:ext>
              </c:extLst>
            </c:dLbl>
            <c:dLbl>
              <c:idx val="1"/>
              <c:layout>
                <c:manualLayout>
                  <c:x val="-6.1994421199442172E-2"/>
                  <c:y val="-7.605491063202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356-415A-A646-084F6A8251F7}"/>
                </c:ext>
              </c:extLst>
            </c:dLbl>
            <c:dLbl>
              <c:idx val="2"/>
              <c:layout>
                <c:manualLayout>
                  <c:x val="-4.1329614132961413E-2"/>
                  <c:y val="9.945642159572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56-415A-A646-084F6A8251F7}"/>
                </c:ext>
              </c:extLst>
            </c:dLbl>
            <c:dLbl>
              <c:idx val="3"/>
              <c:layout>
                <c:manualLayout>
                  <c:x val="-4.4281729428173051E-2"/>
                  <c:y val="-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56-415A-A646-084F6A8251F7}"/>
                </c:ext>
              </c:extLst>
            </c:dLbl>
            <c:dLbl>
              <c:idx val="4"/>
              <c:layout>
                <c:manualLayout>
                  <c:x val="-4.1329614132961524E-2"/>
                  <c:y val="8.190528837295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356-415A-A646-084F6A8251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IND_14!$D$2:$H$2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IND_14!$D$3:$H$3</c:f>
              <c:numCache>
                <c:formatCode>#,##0</c:formatCode>
                <c:ptCount val="5"/>
                <c:pt idx="0">
                  <c:v>2867</c:v>
                </c:pt>
                <c:pt idx="1">
                  <c:v>3499</c:v>
                </c:pt>
                <c:pt idx="2">
                  <c:v>3824</c:v>
                </c:pt>
                <c:pt idx="3">
                  <c:v>3949</c:v>
                </c:pt>
                <c:pt idx="4">
                  <c:v>3708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56-415A-A646-084F6A825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198496"/>
        <c:axId val="332340144"/>
      </c:lineChart>
      <c:catAx>
        <c:axId val="34619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2340144"/>
        <c:crosses val="autoZero"/>
        <c:auto val="1"/>
        <c:lblAlgn val="ctr"/>
        <c:lblOffset val="100"/>
        <c:noMultiLvlLbl val="0"/>
      </c:catAx>
      <c:valAx>
        <c:axId val="33234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619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31247831848495"/>
          <c:y val="4.684607462041928E-2"/>
          <c:w val="0.77126375485487908"/>
          <c:h val="0.69942157546762351"/>
        </c:manualLayout>
      </c:layout>
      <c:lineChart>
        <c:grouping val="standard"/>
        <c:varyColors val="0"/>
        <c:ser>
          <c:idx val="0"/>
          <c:order val="0"/>
          <c:tx>
            <c:strRef>
              <c:f>Plan1!$B$12</c:f>
              <c:strCache>
                <c:ptCount val="1"/>
                <c:pt idx="0">
                  <c:v>SMS</c:v>
                </c:pt>
              </c:strCache>
            </c:strRef>
          </c:tx>
          <c:dLbls>
            <c:dLbl>
              <c:idx val="0"/>
              <c:layout>
                <c:manualLayout>
                  <c:x val="-3.7101442501163075E-2"/>
                  <c:y val="4.7750229568411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1A-49A8-ADD2-B4BC9E59AE1A}"/>
                </c:ext>
              </c:extLst>
            </c:dLbl>
            <c:dLbl>
              <c:idx val="1"/>
              <c:layout>
                <c:manualLayout>
                  <c:x val="-7.1975994859913545E-2"/>
                  <c:y val="-7.7134986225895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1A-49A8-ADD2-B4BC9E59AE1A}"/>
                </c:ext>
              </c:extLst>
            </c:dLbl>
            <c:dLbl>
              <c:idx val="2"/>
              <c:layout>
                <c:manualLayout>
                  <c:x val="-4.8505561753420003E-2"/>
                  <c:y val="6.2442607897153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B1A-49A8-ADD2-B4BC9E59AE1A}"/>
                </c:ext>
              </c:extLst>
            </c:dLbl>
            <c:dLbl>
              <c:idx val="3"/>
              <c:layout>
                <c:manualLayout>
                  <c:x val="-8.460641438928522E-2"/>
                  <c:y val="-6.611570247933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B1A-49A8-ADD2-B4BC9E59AE1A}"/>
                </c:ext>
              </c:extLst>
            </c:dLbl>
            <c:dLbl>
              <c:idx val="4"/>
              <c:layout>
                <c:manualLayout>
                  <c:x val="-5.0260361641796952E-2"/>
                  <c:y val="7.3461891643709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B1A-49A8-ADD2-B4BC9E59AE1A}"/>
                </c:ext>
              </c:extLst>
            </c:dLbl>
            <c:dLbl>
              <c:idx val="5"/>
              <c:layout>
                <c:manualLayout>
                  <c:x val="-1.1474301411065583E-16"/>
                  <c:y val="-2.2038567493112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B1A-49A8-ADD2-B4BC9E59AE1A}"/>
                </c:ext>
              </c:extLst>
            </c:dLbl>
            <c:dLbl>
              <c:idx val="6"/>
              <c:layout>
                <c:manualLayout>
                  <c:x val="-7.0568015282270455E-2"/>
                  <c:y val="6.2442607897153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B1A-49A8-ADD2-B4BC9E59AE1A}"/>
                </c:ext>
              </c:extLst>
            </c:dLbl>
            <c:dLbl>
              <c:idx val="7"/>
              <c:layout>
                <c:manualLayout>
                  <c:x val="-2.9947040600153029E-2"/>
                  <c:y val="-6.611570247933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B1A-49A8-ADD2-B4BC9E59AE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Plan1!$C$11:$J$11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Plan1!$C$12:$J$12</c:f>
              <c:numCache>
                <c:formatCode>#,##0.00</c:formatCode>
                <c:ptCount val="8"/>
                <c:pt idx="0">
                  <c:v>119508938.09</c:v>
                </c:pt>
                <c:pt idx="1">
                  <c:v>129900726.08</c:v>
                </c:pt>
                <c:pt idx="2">
                  <c:v>142792741.03</c:v>
                </c:pt>
                <c:pt idx="3">
                  <c:v>153945325.24000001</c:v>
                </c:pt>
                <c:pt idx="4">
                  <c:v>169183963.94999999</c:v>
                </c:pt>
                <c:pt idx="5">
                  <c:v>163747347.16</c:v>
                </c:pt>
                <c:pt idx="6">
                  <c:v>114390123.27</c:v>
                </c:pt>
                <c:pt idx="7" formatCode="_(* #,##0.00_);_(* \(#,##0.00\);_(* &quot;-&quot;??_);_(@_)">
                  <c:v>112335776.45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B1A-49A8-ADD2-B4BC9E59AE1A}"/>
            </c:ext>
          </c:extLst>
        </c:ser>
        <c:ser>
          <c:idx val="1"/>
          <c:order val="1"/>
          <c:tx>
            <c:strRef>
              <c:f>Plan1!$B$13</c:f>
              <c:strCache>
                <c:ptCount val="1"/>
                <c:pt idx="0">
                  <c:v>SES</c:v>
                </c:pt>
              </c:strCache>
            </c:strRef>
          </c:tx>
          <c:dLbls>
            <c:dLbl>
              <c:idx val="0"/>
              <c:layout>
                <c:manualLayout>
                  <c:x val="-4.1739122813808455E-2"/>
                  <c:y val="-5.509641873278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B1A-49A8-ADD2-B4BC9E59AE1A}"/>
                </c:ext>
              </c:extLst>
            </c:dLbl>
            <c:dLbl>
              <c:idx val="1"/>
              <c:layout>
                <c:manualLayout>
                  <c:x val="-3.894822890633326E-2"/>
                  <c:y val="4.7750229568411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B1A-49A8-ADD2-B4BC9E59AE1A}"/>
                </c:ext>
              </c:extLst>
            </c:dLbl>
            <c:dLbl>
              <c:idx val="2"/>
              <c:layout>
                <c:manualLayout>
                  <c:x val="-5.3897354740503868E-2"/>
                  <c:y val="-7.346189164370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B1A-49A8-ADD2-B4BC9E59AE1A}"/>
                </c:ext>
              </c:extLst>
            </c:dLbl>
            <c:dLbl>
              <c:idx val="3"/>
              <c:layout>
                <c:manualLayout>
                  <c:x val="-5.4010209946412313E-2"/>
                  <c:y val="4.7750229568411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B1A-49A8-ADD2-B4BC9E59AE1A}"/>
                </c:ext>
              </c:extLst>
            </c:dLbl>
            <c:dLbl>
              <c:idx val="4"/>
              <c:layout>
                <c:manualLayout>
                  <c:x val="-6.8621016571604229E-2"/>
                  <c:y val="-7.346189164370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B1A-49A8-ADD2-B4BC9E59AE1A}"/>
                </c:ext>
              </c:extLst>
            </c:dLbl>
            <c:dLbl>
              <c:idx val="5"/>
              <c:layout>
                <c:manualLayout>
                  <c:x val="-6.3344912491013775E-2"/>
                  <c:y val="6.2442607897153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B1A-49A8-ADD2-B4BC9E59AE1A}"/>
                </c:ext>
              </c:extLst>
            </c:dLbl>
            <c:dLbl>
              <c:idx val="6"/>
              <c:layout>
                <c:manualLayout>
                  <c:x val="-6.4211520302172004E-2"/>
                  <c:y val="-6.611570247933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B1A-49A8-ADD2-B4BC9E59AE1A}"/>
                </c:ext>
              </c:extLst>
            </c:dLbl>
            <c:dLbl>
              <c:idx val="7"/>
              <c:layout>
                <c:manualLayout>
                  <c:x val="-2.3579838589950587E-2"/>
                  <c:y val="5.5096418732782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B1A-49A8-ADD2-B4BC9E59AE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Plan1!$C$11:$J$11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Plan1!$C$13:$J$13</c:f>
              <c:numCache>
                <c:formatCode>#,##0.00</c:formatCode>
                <c:ptCount val="8"/>
                <c:pt idx="0">
                  <c:v>16796203.190000001</c:v>
                </c:pt>
                <c:pt idx="1">
                  <c:v>20684447.75</c:v>
                </c:pt>
                <c:pt idx="2">
                  <c:v>21247797.620000001</c:v>
                </c:pt>
                <c:pt idx="3">
                  <c:v>25156962.059999999</c:v>
                </c:pt>
                <c:pt idx="4">
                  <c:v>35463698.020000003</c:v>
                </c:pt>
                <c:pt idx="5">
                  <c:v>36291703.590000004</c:v>
                </c:pt>
                <c:pt idx="6">
                  <c:v>34372612.090000004</c:v>
                </c:pt>
                <c:pt idx="7" formatCode="_(* #,##0.00_);_(* \(#,##0.00\);_(* &quot;-&quot;??_);_(@_)">
                  <c:v>32436579.362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0B1A-49A8-ADD2-B4BC9E59A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95984"/>
        <c:axId val="210996544"/>
      </c:lineChart>
      <c:catAx>
        <c:axId val="210995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Ano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0996544"/>
        <c:crosses val="autoZero"/>
        <c:auto val="1"/>
        <c:lblAlgn val="ctr"/>
        <c:lblOffset val="100"/>
        <c:noMultiLvlLbl val="0"/>
      </c:catAx>
      <c:valAx>
        <c:axId val="210996544"/>
        <c:scaling>
          <c:orientation val="minMax"/>
        </c:scaling>
        <c:delete val="0"/>
        <c:axPos val="l"/>
        <c:majorGridlines>
          <c:spPr>
            <a:ln>
              <a:solidFill>
                <a:schemeClr val="bg2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R$</a:t>
                </a:r>
              </a:p>
            </c:rich>
          </c:tx>
          <c:layout>
            <c:manualLayout>
              <c:xMode val="edge"/>
              <c:yMode val="edge"/>
              <c:x val="1.8235030334811303E-2"/>
              <c:y val="0.36588649559300956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210995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40855065035898"/>
          <c:y val="0.9237007874015748"/>
          <c:w val="0.22209431069828858"/>
          <c:h val="6.6420251187609816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7.605491063202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17-4B3F-A28E-E34B6D43F665}"/>
                </c:ext>
              </c:extLst>
            </c:dLbl>
            <c:dLbl>
              <c:idx val="1"/>
              <c:layout>
                <c:manualLayout>
                  <c:x val="-5.609019060901909E-2"/>
                  <c:y val="-8.1905288372950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17-4B3F-A28E-E34B6D43F665}"/>
                </c:ext>
              </c:extLst>
            </c:dLbl>
            <c:dLbl>
              <c:idx val="2"/>
              <c:layout>
                <c:manualLayout>
                  <c:x val="-4.723384472338453E-2"/>
                  <c:y val="-6.435415515017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17-4B3F-A28E-E34B6D43F665}"/>
                </c:ext>
              </c:extLst>
            </c:dLbl>
            <c:dLbl>
              <c:idx val="3"/>
              <c:layout>
                <c:manualLayout>
                  <c:x val="-5.6090190609019118E-2"/>
                  <c:y val="7.02045328911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917-4B3F-A28E-E34B6D43F665}"/>
                </c:ext>
              </c:extLst>
            </c:dLbl>
            <c:dLbl>
              <c:idx val="4"/>
              <c:layout>
                <c:manualLayout>
                  <c:x val="-3.8377498837749886E-2"/>
                  <c:y val="7.02045328910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917-4B3F-A28E-E34B6D43F665}"/>
                </c:ext>
              </c:extLst>
            </c:dLbl>
            <c:dLbl>
              <c:idx val="5"/>
              <c:layout>
                <c:manualLayout>
                  <c:x val="-7.0850767085076705E-2"/>
                  <c:y val="-6.435415515017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917-4B3F-A28E-E34B6D43F665}"/>
                </c:ext>
              </c:extLst>
            </c:dLbl>
            <c:dLbl>
              <c:idx val="6"/>
              <c:layout>
                <c:manualLayout>
                  <c:x val="-4.1329614132961302E-2"/>
                  <c:y val="-7.0204532891100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917-4B3F-A28E-E34B6D43F665}"/>
                </c:ext>
              </c:extLst>
            </c:dLbl>
            <c:dLbl>
              <c:idx val="7"/>
              <c:layout>
                <c:manualLayout>
                  <c:x val="-5.3138075313807424E-2"/>
                  <c:y val="8.190528837295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917-4B3F-A28E-E34B6D43F6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IND_02!$A$2:$H$2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IND_02!$A$3:$H$3</c:f>
              <c:numCache>
                <c:formatCode>#,##0</c:formatCode>
                <c:ptCount val="8"/>
                <c:pt idx="0">
                  <c:v>2899</c:v>
                </c:pt>
                <c:pt idx="1">
                  <c:v>2980</c:v>
                </c:pt>
                <c:pt idx="2">
                  <c:v>3364</c:v>
                </c:pt>
                <c:pt idx="3">
                  <c:v>2812</c:v>
                </c:pt>
                <c:pt idx="4">
                  <c:v>3176</c:v>
                </c:pt>
                <c:pt idx="5">
                  <c:v>3954</c:v>
                </c:pt>
                <c:pt idx="6">
                  <c:v>3618</c:v>
                </c:pt>
                <c:pt idx="7">
                  <c:v>2726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17-4B3F-A28E-E34B6D43F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804704"/>
        <c:axId val="326890864"/>
      </c:lineChart>
      <c:catAx>
        <c:axId val="2498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6890864"/>
        <c:crosses val="autoZero"/>
        <c:auto val="1"/>
        <c:lblAlgn val="ctr"/>
        <c:lblOffset val="100"/>
        <c:noMultiLvlLbl val="0"/>
      </c:catAx>
      <c:valAx>
        <c:axId val="32689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980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33844723384488E-2"/>
                  <c:y val="8.1905288372949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B8-4C52-B9D7-1AB68C30A470}"/>
                </c:ext>
              </c:extLst>
            </c:dLbl>
            <c:dLbl>
              <c:idx val="1"/>
              <c:layout>
                <c:manualLayout>
                  <c:x val="-5.3138075313807528E-2"/>
                  <c:y val="-0.105306799336650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CB8-4C52-B9D7-1AB68C30A470}"/>
                </c:ext>
              </c:extLst>
            </c:dLbl>
            <c:dLbl>
              <c:idx val="2"/>
              <c:layout>
                <c:manualLayout>
                  <c:x val="-5.3138075313807584E-2"/>
                  <c:y val="0.14040906578220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CB8-4C52-B9D7-1AB68C30A470}"/>
                </c:ext>
              </c:extLst>
            </c:dLbl>
            <c:dLbl>
              <c:idx val="3"/>
              <c:layout>
                <c:manualLayout>
                  <c:x val="-6.7898651789865233E-2"/>
                  <c:y val="-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CB8-4C52-B9D7-1AB68C30A470}"/>
                </c:ext>
              </c:extLst>
            </c:dLbl>
            <c:dLbl>
              <c:idx val="4"/>
              <c:layout>
                <c:manualLayout>
                  <c:x val="-3.8377498837749886E-2"/>
                  <c:y val="7.605491063202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B8-4C52-B9D7-1AB68C30A470}"/>
                </c:ext>
              </c:extLst>
            </c:dLbl>
            <c:dLbl>
              <c:idx val="5"/>
              <c:layout>
                <c:manualLayout>
                  <c:x val="-5.3138075313807639E-2"/>
                  <c:y val="-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CB8-4C52-B9D7-1AB68C30A470}"/>
                </c:ext>
              </c:extLst>
            </c:dLbl>
            <c:dLbl>
              <c:idx val="6"/>
              <c:layout>
                <c:manualLayout>
                  <c:x val="-4.1329614132961524E-2"/>
                  <c:y val="8.190528837295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B8-4C52-B9D7-1AB68C30A470}"/>
                </c:ext>
              </c:extLst>
            </c:dLbl>
            <c:dLbl>
              <c:idx val="7"/>
              <c:layout>
                <c:manualLayout>
                  <c:x val="-2.3616922361692237E-2"/>
                  <c:y val="-6.4354155150175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CB8-4C52-B9D7-1AB68C30A4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IND_03!$A$2:$H$2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IND_03!$A$3:$H$3</c:f>
              <c:numCache>
                <c:formatCode>#,##0</c:formatCode>
                <c:ptCount val="8"/>
                <c:pt idx="0" formatCode="General">
                  <c:v>899</c:v>
                </c:pt>
                <c:pt idx="1">
                  <c:v>1990</c:v>
                </c:pt>
                <c:pt idx="2">
                  <c:v>2583</c:v>
                </c:pt>
                <c:pt idx="3">
                  <c:v>2506</c:v>
                </c:pt>
                <c:pt idx="4">
                  <c:v>3922</c:v>
                </c:pt>
                <c:pt idx="5">
                  <c:v>4147</c:v>
                </c:pt>
                <c:pt idx="6">
                  <c:v>3430</c:v>
                </c:pt>
                <c:pt idx="7">
                  <c:v>3352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B8-4C52-B9D7-1AB68C30A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005376"/>
        <c:axId val="373888944"/>
      </c:lineChart>
      <c:catAx>
        <c:axId val="32700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3888944"/>
        <c:crosses val="autoZero"/>
        <c:auto val="1"/>
        <c:lblAlgn val="ctr"/>
        <c:lblOffset val="100"/>
        <c:noMultiLvlLbl val="0"/>
      </c:catAx>
      <c:valAx>
        <c:axId val="37388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2700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233844723384488E-2"/>
                  <c:y val="-6.4354155150175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E1-45DA-91C4-532B34F4C10F}"/>
                </c:ext>
              </c:extLst>
            </c:dLbl>
            <c:dLbl>
              <c:idx val="1"/>
              <c:layout>
                <c:manualLayout>
                  <c:x val="-2.0664807066480762E-2"/>
                  <c:y val="6.4354155150175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E1-45DA-91C4-532B34F4C10F}"/>
                </c:ext>
              </c:extLst>
            </c:dLbl>
            <c:dLbl>
              <c:idx val="2"/>
              <c:layout>
                <c:manualLayout>
                  <c:x val="-5.9042305904230645E-2"/>
                  <c:y val="-9.945642159572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E1-45DA-91C4-532B34F4C10F}"/>
                </c:ext>
              </c:extLst>
            </c:dLbl>
            <c:dLbl>
              <c:idx val="3"/>
              <c:layout>
                <c:manualLayout>
                  <c:x val="-6.1994421199442117E-2"/>
                  <c:y val="-7.0204532891100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E1-45DA-91C4-532B34F4C10F}"/>
                </c:ext>
              </c:extLst>
            </c:dLbl>
            <c:dLbl>
              <c:idx val="4"/>
              <c:layout>
                <c:manualLayout>
                  <c:x val="-3.8377498837749886E-2"/>
                  <c:y val="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E1-45DA-91C4-532B34F4C10F}"/>
                </c:ext>
              </c:extLst>
            </c:dLbl>
            <c:dLbl>
              <c:idx val="5"/>
              <c:layout>
                <c:manualLayout>
                  <c:x val="-5.3138075313807639E-2"/>
                  <c:y val="-6.4354155150175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EE1-45DA-91C4-532B34F4C10F}"/>
                </c:ext>
              </c:extLst>
            </c:dLbl>
            <c:dLbl>
              <c:idx val="6"/>
              <c:layout>
                <c:manualLayout>
                  <c:x val="-4.1329614132961524E-2"/>
                  <c:y val="9.945642159572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E1-45DA-91C4-532B34F4C10F}"/>
                </c:ext>
              </c:extLst>
            </c:dLbl>
            <c:dLbl>
              <c:idx val="7"/>
              <c:layout>
                <c:manualLayout>
                  <c:x val="-2.3616922361692237E-2"/>
                  <c:y val="-8.1905288372950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EE1-45DA-91C4-532B34F4C1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IND_04!$A$2:$H$2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IND_04!$A$3:$H$3</c:f>
              <c:numCache>
                <c:formatCode>General</c:formatCode>
                <c:ptCount val="8"/>
                <c:pt idx="0">
                  <c:v>933</c:v>
                </c:pt>
                <c:pt idx="1">
                  <c:v>555</c:v>
                </c:pt>
                <c:pt idx="2" formatCode="#,##0">
                  <c:v>1075</c:v>
                </c:pt>
                <c:pt idx="3" formatCode="#,##0">
                  <c:v>2011</c:v>
                </c:pt>
                <c:pt idx="4" formatCode="#,##0">
                  <c:v>1435</c:v>
                </c:pt>
                <c:pt idx="5" formatCode="#,##0">
                  <c:v>2134</c:v>
                </c:pt>
                <c:pt idx="6" formatCode="#,##0">
                  <c:v>1775</c:v>
                </c:pt>
                <c:pt idx="7" formatCode="#,##0">
                  <c:v>1433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E1-45DA-91C4-532B34F4C1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3628336"/>
        <c:axId val="335992800"/>
      </c:lineChart>
      <c:catAx>
        <c:axId val="37362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5992800"/>
        <c:crosses val="autoZero"/>
        <c:auto val="1"/>
        <c:lblAlgn val="ctr"/>
        <c:lblOffset val="100"/>
        <c:noMultiLvlLbl val="0"/>
      </c:catAx>
      <c:valAx>
        <c:axId val="33599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362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-7.6054910632025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43-4FED-9ADB-9FFEF67DAA73}"/>
                </c:ext>
              </c:extLst>
            </c:dLbl>
            <c:dLbl>
              <c:idx val="1"/>
              <c:layout>
                <c:manualLayout>
                  <c:x val="-5.0185960018596001E-2"/>
                  <c:y val="7.02045328911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43-4FED-9ADB-9FFEF67DAA73}"/>
                </c:ext>
              </c:extLst>
            </c:dLbl>
            <c:dLbl>
              <c:idx val="2"/>
              <c:layout>
                <c:manualLayout>
                  <c:x val="-5.9042305904230645E-2"/>
                  <c:y val="-8.190528837295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43-4FED-9ADB-9FFEF67DAA73}"/>
                </c:ext>
              </c:extLst>
            </c:dLbl>
            <c:dLbl>
              <c:idx val="3"/>
              <c:layout>
                <c:manualLayout>
                  <c:x val="-5.9042305904230589E-2"/>
                  <c:y val="6.4354155150175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43-4FED-9ADB-9FFEF67DAA73}"/>
                </c:ext>
              </c:extLst>
            </c:dLbl>
            <c:dLbl>
              <c:idx val="4"/>
              <c:layout>
                <c:manualLayout>
                  <c:x val="-4.1329614132961413E-2"/>
                  <c:y val="-0.10530679933665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43-4FED-9ADB-9FFEF67DAA73}"/>
                </c:ext>
              </c:extLst>
            </c:dLbl>
            <c:dLbl>
              <c:idx val="5"/>
              <c:layout>
                <c:manualLayout>
                  <c:x val="-3.5425383542538352E-2"/>
                  <c:y val="8.190528837295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43-4FED-9ADB-9FFEF67DAA73}"/>
                </c:ext>
              </c:extLst>
            </c:dLbl>
            <c:dLbl>
              <c:idx val="6"/>
              <c:layout>
                <c:manualLayout>
                  <c:x val="-5.9042305904230589E-2"/>
                  <c:y val="-5.850377740925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43-4FED-9ADB-9FFEF67DAA73}"/>
                </c:ext>
              </c:extLst>
            </c:dLbl>
            <c:dLbl>
              <c:idx val="7"/>
              <c:layout>
                <c:manualLayout>
                  <c:x val="-5.3138075313807424E-2"/>
                  <c:y val="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43-4FED-9ADB-9FFEF67DA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IND_05!$A$2:$H$2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IND_05!$A$3:$H$3</c:f>
              <c:numCache>
                <c:formatCode>#,##0</c:formatCode>
                <c:ptCount val="8"/>
                <c:pt idx="0">
                  <c:v>1268</c:v>
                </c:pt>
                <c:pt idx="1">
                  <c:v>1144</c:v>
                </c:pt>
                <c:pt idx="2">
                  <c:v>1418</c:v>
                </c:pt>
                <c:pt idx="3">
                  <c:v>1297</c:v>
                </c:pt>
                <c:pt idx="4">
                  <c:v>1583</c:v>
                </c:pt>
                <c:pt idx="5">
                  <c:v>1902</c:v>
                </c:pt>
                <c:pt idx="6">
                  <c:v>2035</c:v>
                </c:pt>
                <c:pt idx="7">
                  <c:v>1756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43-4FED-9ADB-9FFEF67DA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053024"/>
        <c:axId val="284054272"/>
      </c:lineChart>
      <c:catAx>
        <c:axId val="28405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4054272"/>
        <c:crosses val="autoZero"/>
        <c:auto val="1"/>
        <c:lblAlgn val="ctr"/>
        <c:lblOffset val="100"/>
        <c:noMultiLvlLbl val="0"/>
      </c:catAx>
      <c:valAx>
        <c:axId val="28405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405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-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F4-45BA-BBB6-721DEF09585C}"/>
                </c:ext>
              </c:extLst>
            </c:dLbl>
            <c:dLbl>
              <c:idx val="1"/>
              <c:layout>
                <c:manualLayout>
                  <c:x val="-6.1994421199442117E-2"/>
                  <c:y val="7.02045328911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F4-45BA-BBB6-721DEF09585C}"/>
                </c:ext>
              </c:extLst>
            </c:dLbl>
            <c:dLbl>
              <c:idx val="2"/>
              <c:layout>
                <c:manualLayout>
                  <c:x val="-5.3138075313807584E-2"/>
                  <c:y val="-0.10530679933665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F4-45BA-BBB6-721DEF09585C}"/>
                </c:ext>
              </c:extLst>
            </c:dLbl>
            <c:dLbl>
              <c:idx val="3"/>
              <c:layout>
                <c:manualLayout>
                  <c:x val="-4.1329614132961524E-2"/>
                  <c:y val="0.11700755481850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F4-45BA-BBB6-721DEF09585C}"/>
                </c:ext>
              </c:extLst>
            </c:dLbl>
            <c:dLbl>
              <c:idx val="4"/>
              <c:layout>
                <c:manualLayout>
                  <c:x val="-4.1329614132961413E-2"/>
                  <c:y val="-0.12870831030035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F4-45BA-BBB6-721DEF09585C}"/>
                </c:ext>
              </c:extLst>
            </c:dLbl>
            <c:dLbl>
              <c:idx val="5"/>
              <c:layout>
                <c:manualLayout>
                  <c:x val="-5.9042305904230589E-2"/>
                  <c:y val="9.9456421595725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F4-45BA-BBB6-721DEF09585C}"/>
                </c:ext>
              </c:extLst>
            </c:dLbl>
            <c:dLbl>
              <c:idx val="6"/>
              <c:layout>
                <c:manualLayout>
                  <c:x val="-4.1329614132961302E-2"/>
                  <c:y val="-9.3606043854800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F4-45BA-BBB6-721DEF09585C}"/>
                </c:ext>
              </c:extLst>
            </c:dLbl>
            <c:dLbl>
              <c:idx val="7"/>
              <c:layout>
                <c:manualLayout>
                  <c:x val="-5.3138075313807424E-2"/>
                  <c:y val="9.360604385480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F4-45BA-BBB6-721DEF0958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IND_06!$A$2:$H$2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IND_06!$A$3:$H$3</c:f>
              <c:numCache>
                <c:formatCode>#,##0</c:formatCode>
                <c:ptCount val="8"/>
                <c:pt idx="0">
                  <c:v>2524</c:v>
                </c:pt>
                <c:pt idx="1">
                  <c:v>1896</c:v>
                </c:pt>
                <c:pt idx="2">
                  <c:v>1556</c:v>
                </c:pt>
                <c:pt idx="3">
                  <c:v>1972</c:v>
                </c:pt>
                <c:pt idx="4">
                  <c:v>1279</c:v>
                </c:pt>
                <c:pt idx="5">
                  <c:v>1511</c:v>
                </c:pt>
                <c:pt idx="6">
                  <c:v>1630</c:v>
                </c:pt>
                <c:pt idx="7">
                  <c:v>1149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F4-45BA-BBB6-721DEF095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2622640"/>
        <c:axId val="265764784"/>
      </c:lineChart>
      <c:catAx>
        <c:axId val="28262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64784"/>
        <c:crosses val="autoZero"/>
        <c:auto val="1"/>
        <c:lblAlgn val="ctr"/>
        <c:lblOffset val="100"/>
        <c:noMultiLvlLbl val="0"/>
      </c:catAx>
      <c:valAx>
        <c:axId val="26576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262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329614132961413E-2"/>
                  <c:y val="-9.360604385480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F6-4F80-A031-7066E186D07E}"/>
                </c:ext>
              </c:extLst>
            </c:dLbl>
            <c:dLbl>
              <c:idx val="1"/>
              <c:layout>
                <c:manualLayout>
                  <c:x val="-2.9521152952115295E-2"/>
                  <c:y val="5.850377740925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6F6-4F80-A031-7066E186D07E}"/>
                </c:ext>
              </c:extLst>
            </c:dLbl>
            <c:dLbl>
              <c:idx val="2"/>
              <c:layout>
                <c:manualLayout>
                  <c:x val="-4.7233844723384474E-2"/>
                  <c:y val="-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F6-4F80-A031-7066E186D07E}"/>
                </c:ext>
              </c:extLst>
            </c:dLbl>
            <c:dLbl>
              <c:idx val="3"/>
              <c:layout>
                <c:manualLayout>
                  <c:x val="-2.0664807066480707E-2"/>
                  <c:y val="0.11115717707757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6F6-4F80-A031-7066E186D07E}"/>
                </c:ext>
              </c:extLst>
            </c:dLbl>
            <c:dLbl>
              <c:idx val="4"/>
              <c:layout>
                <c:manualLayout>
                  <c:x val="-5.6090190609019167E-2"/>
                  <c:y val="-9.9456421595725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F6-4F80-A031-7066E186D07E}"/>
                </c:ext>
              </c:extLst>
            </c:dLbl>
            <c:dLbl>
              <c:idx val="5"/>
              <c:layout>
                <c:manualLayout>
                  <c:x val="-3.5425383542538352E-2"/>
                  <c:y val="0.10530679933665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F6-4F80-A031-7066E186D07E}"/>
                </c:ext>
              </c:extLst>
            </c:dLbl>
            <c:dLbl>
              <c:idx val="6"/>
              <c:layout>
                <c:manualLayout>
                  <c:x val="-2.6569037656903875E-2"/>
                  <c:y val="-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F6-4F80-A031-7066E186D0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IND_07!$B$2:$H$2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IND_07!$B$3:$H$3</c:f>
              <c:numCache>
                <c:formatCode>General</c:formatCode>
                <c:ptCount val="7"/>
                <c:pt idx="0">
                  <c:v>92</c:v>
                </c:pt>
                <c:pt idx="1">
                  <c:v>82</c:v>
                </c:pt>
                <c:pt idx="2">
                  <c:v>136</c:v>
                </c:pt>
                <c:pt idx="3">
                  <c:v>163</c:v>
                </c:pt>
                <c:pt idx="4">
                  <c:v>147</c:v>
                </c:pt>
                <c:pt idx="5">
                  <c:v>168</c:v>
                </c:pt>
                <c:pt idx="6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F6-4F80-A031-7066E186D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0177760"/>
        <c:axId val="290366656"/>
      </c:lineChart>
      <c:catAx>
        <c:axId val="29017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0366656"/>
        <c:crosses val="autoZero"/>
        <c:auto val="1"/>
        <c:lblAlgn val="ctr"/>
        <c:lblOffset val="100"/>
        <c:noMultiLvlLbl val="0"/>
      </c:catAx>
      <c:valAx>
        <c:axId val="29036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9017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8.190528837295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2FD-455C-9C01-39AEDFC44416}"/>
                </c:ext>
              </c:extLst>
            </c:dLbl>
            <c:dLbl>
              <c:idx val="1"/>
              <c:layout>
                <c:manualLayout>
                  <c:x val="-4.1329614132961441E-2"/>
                  <c:y val="-7.02045328911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2FD-455C-9C01-39AEDFC44416}"/>
                </c:ext>
              </c:extLst>
            </c:dLbl>
            <c:dLbl>
              <c:idx val="2"/>
              <c:layout>
                <c:manualLayout>
                  <c:x val="-4.4281729428172996E-2"/>
                  <c:y val="7.0204532891100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2FD-455C-9C01-39AEDFC44416}"/>
                </c:ext>
              </c:extLst>
            </c:dLbl>
            <c:dLbl>
              <c:idx val="3"/>
              <c:layout>
                <c:manualLayout>
                  <c:x val="-6.4946536494653651E-2"/>
                  <c:y val="-7.605491063202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2FD-455C-9C01-39AEDFC44416}"/>
                </c:ext>
              </c:extLst>
            </c:dLbl>
            <c:dLbl>
              <c:idx val="4"/>
              <c:layout>
                <c:manualLayout>
                  <c:x val="-7.3802882380288343E-2"/>
                  <c:y val="9.3606043854799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2FD-455C-9C01-39AEDFC44416}"/>
                </c:ext>
              </c:extLst>
            </c:dLbl>
            <c:dLbl>
              <c:idx val="5"/>
              <c:layout>
                <c:manualLayout>
                  <c:x val="-4.428172942817294E-2"/>
                  <c:y val="-0.16966095448682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2FD-455C-9C01-39AEDFC44416}"/>
                </c:ext>
              </c:extLst>
            </c:dLbl>
            <c:dLbl>
              <c:idx val="6"/>
              <c:layout>
                <c:manualLayout>
                  <c:x val="-4.1329614132961302E-2"/>
                  <c:y val="0.111157177077575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2FD-455C-9C01-39AEDFC44416}"/>
                </c:ext>
              </c:extLst>
            </c:dLbl>
            <c:dLbl>
              <c:idx val="7"/>
              <c:layout>
                <c:manualLayout>
                  <c:x val="-5.3138075313807424E-2"/>
                  <c:y val="-7.02045328911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2FD-455C-9C01-39AEDFC444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IND_09!$A$2:$H$2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IND_09!$A$3:$H$3</c:f>
              <c:numCache>
                <c:formatCode>#,##0</c:formatCode>
                <c:ptCount val="8"/>
                <c:pt idx="0">
                  <c:v>1983</c:v>
                </c:pt>
                <c:pt idx="1">
                  <c:v>2111</c:v>
                </c:pt>
                <c:pt idx="2">
                  <c:v>2003</c:v>
                </c:pt>
                <c:pt idx="3">
                  <c:v>2070</c:v>
                </c:pt>
                <c:pt idx="4">
                  <c:v>2050</c:v>
                </c:pt>
                <c:pt idx="5">
                  <c:v>1862</c:v>
                </c:pt>
                <c:pt idx="6">
                  <c:v>1968</c:v>
                </c:pt>
                <c:pt idx="7">
                  <c:v>1987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FD-455C-9C01-39AEDFC444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7753968"/>
        <c:axId val="362700832"/>
      </c:lineChart>
      <c:catAx>
        <c:axId val="2877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62700832"/>
        <c:crosses val="autoZero"/>
        <c:auto val="1"/>
        <c:lblAlgn val="ctr"/>
        <c:lblOffset val="100"/>
        <c:noMultiLvlLbl val="0"/>
      </c:catAx>
      <c:valAx>
        <c:axId val="36270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775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Número de Municípios com Meta Alcançada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138075313807556E-2"/>
                  <c:y val="7.605491063202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58-4987-A6CE-1BFB233E537A}"/>
                </c:ext>
              </c:extLst>
            </c:dLbl>
            <c:dLbl>
              <c:idx val="1"/>
              <c:layout>
                <c:manualLayout>
                  <c:x val="-2.0664807066480707E-2"/>
                  <c:y val="-8.775566611387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58-4987-A6CE-1BFB233E537A}"/>
                </c:ext>
              </c:extLst>
            </c:dLbl>
            <c:dLbl>
              <c:idx val="2"/>
              <c:layout>
                <c:manualLayout>
                  <c:x val="-3.5425383542538408E-2"/>
                  <c:y val="8.775566611387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58-4987-A6CE-1BFB233E537A}"/>
                </c:ext>
              </c:extLst>
            </c:dLbl>
            <c:dLbl>
              <c:idx val="3"/>
              <c:layout>
                <c:manualLayout>
                  <c:x val="-6.4946536494653651E-2"/>
                  <c:y val="-9.360604385480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58-4987-A6CE-1BFB233E537A}"/>
                </c:ext>
              </c:extLst>
            </c:dLbl>
            <c:dLbl>
              <c:idx val="4"/>
              <c:layout>
                <c:manualLayout>
                  <c:x val="-4.1329614132961413E-2"/>
                  <c:y val="0.1287083103003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58-4987-A6CE-1BFB233E537A}"/>
                </c:ext>
              </c:extLst>
            </c:dLbl>
            <c:dLbl>
              <c:idx val="5"/>
              <c:layout>
                <c:manualLayout>
                  <c:x val="-4.1329614132961413E-2"/>
                  <c:y val="-0.1053067993366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358-4987-A6CE-1BFB233E537A}"/>
                </c:ext>
              </c:extLst>
            </c:dLbl>
            <c:dLbl>
              <c:idx val="6"/>
              <c:layout>
                <c:manualLayout>
                  <c:x val="-6.1994421199442117E-2"/>
                  <c:y val="9.945642159572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358-4987-A6CE-1BFB233E537A}"/>
                </c:ext>
              </c:extLst>
            </c:dLbl>
            <c:dLbl>
              <c:idx val="7"/>
              <c:layout>
                <c:manualLayout>
                  <c:x val="-2.3616922361692237E-2"/>
                  <c:y val="-9.9456421595725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358-4987-A6CE-1BFB233E53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IND_10!$A$2:$H$2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IND_10!$A$3:$H$3</c:f>
              <c:numCache>
                <c:formatCode>#,##0</c:formatCode>
                <c:ptCount val="8"/>
                <c:pt idx="0">
                  <c:v>1340</c:v>
                </c:pt>
                <c:pt idx="1">
                  <c:v>1401</c:v>
                </c:pt>
                <c:pt idx="2">
                  <c:v>1379</c:v>
                </c:pt>
                <c:pt idx="3">
                  <c:v>1698</c:v>
                </c:pt>
                <c:pt idx="4">
                  <c:v>1927</c:v>
                </c:pt>
                <c:pt idx="5">
                  <c:v>2050</c:v>
                </c:pt>
                <c:pt idx="6">
                  <c:v>1977</c:v>
                </c:pt>
                <c:pt idx="7">
                  <c:v>1490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58-4987-A6CE-1BFB233E5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905056"/>
        <c:axId val="268904640"/>
      </c:lineChart>
      <c:catAx>
        <c:axId val="26890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904640"/>
        <c:crosses val="autoZero"/>
        <c:auto val="1"/>
        <c:lblAlgn val="ctr"/>
        <c:lblOffset val="100"/>
        <c:noMultiLvlLbl val="0"/>
      </c:catAx>
      <c:valAx>
        <c:axId val="26890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90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2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9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3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3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7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4717-FDEA-4E4F-A284-01D83148BAD7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4912-D982-E648-B613-A7D6DBC889A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2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chart" Target="../charts/chart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undo-ca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" name="Picture 9" descr="1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6" y="199754"/>
            <a:ext cx="908050" cy="273154"/>
          </a:xfrm>
          <a:prstGeom prst="rect">
            <a:avLst/>
          </a:prstGeom>
        </p:spPr>
      </p:pic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88" y="4270733"/>
            <a:ext cx="2071688" cy="485049"/>
          </a:xfrm>
          <a:prstGeom prst="rect">
            <a:avLst/>
          </a:prstGeom>
        </p:spPr>
      </p:pic>
      <p:pic>
        <p:nvPicPr>
          <p:cNvPr id="12" name="Picture 11" descr="SV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40" y="3432981"/>
            <a:ext cx="3230562" cy="50437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614106" y="323987"/>
            <a:ext cx="4149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Resultados PQA-VS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076365" y="1228776"/>
            <a:ext cx="2687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Avaliação 2020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5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6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7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8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9" name="Retângulo 8"/>
          <p:cNvSpPr/>
          <p:nvPr/>
        </p:nvSpPr>
        <p:spPr>
          <a:xfrm>
            <a:off x="234330" y="448711"/>
            <a:ext cx="877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>
                <a:solidFill>
                  <a:srgbClr val="000000"/>
                </a:solidFill>
              </a:rPr>
              <a:t>Indicador </a:t>
            </a:r>
            <a:r>
              <a:rPr lang="pt-BR" sz="1400" dirty="0" smtClean="0">
                <a:solidFill>
                  <a:srgbClr val="000000"/>
                </a:solidFill>
              </a:rPr>
              <a:t>07-</a:t>
            </a:r>
            <a:r>
              <a:rPr lang="pt-BR" sz="1400" dirty="0" smtClean="0"/>
              <a:t>Proporção </a:t>
            </a:r>
            <a:r>
              <a:rPr lang="pt-BR" sz="1400" dirty="0"/>
              <a:t>de casos de malária que iniciaram tratamento em tempo oportuno</a:t>
            </a:r>
            <a:r>
              <a:rPr lang="pt-BR" sz="1400" dirty="0" smtClean="0"/>
              <a:t>.</a:t>
            </a:r>
            <a:r>
              <a:rPr lang="pt-BR" sz="1400" dirty="0" smtClean="0">
                <a:solidFill>
                  <a:prstClr val="black"/>
                </a:solidFill>
              </a:rPr>
              <a:t>(</a:t>
            </a:r>
            <a:r>
              <a:rPr lang="pt-BR" sz="1400" dirty="0">
                <a:solidFill>
                  <a:prstClr val="black"/>
                </a:solidFill>
              </a:rPr>
              <a:t>Meta </a:t>
            </a:r>
            <a:r>
              <a:rPr lang="pt-BR" sz="1400" dirty="0" smtClean="0">
                <a:solidFill>
                  <a:prstClr val="black"/>
                </a:solidFill>
              </a:rPr>
              <a:t>&gt;=70%)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99266" cy="3808800"/>
          </a:xfrm>
          <a:prstGeom prst="rect">
            <a:avLst/>
          </a:prstGeom>
        </p:spPr>
      </p:pic>
      <p:grpSp>
        <p:nvGrpSpPr>
          <p:cNvPr id="11" name="Agrupar 10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5.102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4" name="Agrupar 13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5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7" name="CaixaDeTexto 16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9" name="CaixaDeTexto 18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6" name="Imagem 15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019422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529649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71243"/>
              </p:ext>
            </p:extLst>
          </p:nvPr>
        </p:nvGraphicFramePr>
        <p:xfrm>
          <a:off x="149208" y="3659904"/>
          <a:ext cx="1929552" cy="5715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</a:rPr>
                        <a:t>AM Legal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772 municípios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* </a:t>
                      </a:r>
                      <a:r>
                        <a:rPr lang="pt-BR" sz="1100" u="none" strike="noStrike" dirty="0" smtClean="0">
                          <a:effectLst/>
                        </a:rPr>
                        <a:t>112 </a:t>
                      </a:r>
                      <a:r>
                        <a:rPr lang="pt-BR" sz="1100" u="none" strike="noStrike" dirty="0">
                          <a:effectLst/>
                        </a:rPr>
                        <a:t>- AM Legal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* </a:t>
                      </a:r>
                      <a:r>
                        <a:rPr lang="pt-BR" sz="1100" u="none" strike="noStrike" dirty="0" smtClean="0">
                          <a:effectLst/>
                        </a:rPr>
                        <a:t>26 </a:t>
                      </a:r>
                      <a:r>
                        <a:rPr lang="pt-BR" sz="1100" u="none" strike="noStrike" dirty="0">
                          <a:effectLst/>
                        </a:rPr>
                        <a:t>- Extra AM Legal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73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08-</a:t>
            </a:r>
            <a:r>
              <a:rPr lang="pt-BR" sz="1400" dirty="0" smtClean="0"/>
              <a:t>Número </a:t>
            </a:r>
            <a:r>
              <a:rPr lang="pt-BR" sz="1400" dirty="0"/>
              <a:t>de ciclos que atingiram mínimo de 80% de cobertura de imóveis visitados para controle vetorial da dengue</a:t>
            </a:r>
            <a:r>
              <a:rPr lang="pt-BR" sz="1400" dirty="0" smtClean="0"/>
              <a:t>.</a:t>
            </a:r>
            <a:r>
              <a:rPr lang="pt-BR" sz="1400" dirty="0" smtClean="0">
                <a:solidFill>
                  <a:prstClr val="black"/>
                </a:solidFill>
              </a:rPr>
              <a:t>(Meta = 4 ciclos)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99266" cy="38088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648456" y="755798"/>
            <a:ext cx="50240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Calibri" panose="020F0502020204030204" pitchFamily="34" charset="0"/>
              </a:rPr>
              <a:t>NOTA INFORMATIVA Nº 8/2020-CGARB/DEIDT/SVS/MS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3714139" y="1185814"/>
            <a:ext cx="495836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 smtClean="0">
                <a:latin typeface="Calibri" panose="020F0502020204030204" pitchFamily="34" charset="0"/>
              </a:rPr>
              <a:t>(...) “Atividades </a:t>
            </a:r>
            <a:r>
              <a:rPr lang="pt-BR" sz="1200" dirty="0">
                <a:latin typeface="Calibri" panose="020F0502020204030204" pitchFamily="34" charset="0"/>
              </a:rPr>
              <a:t>realizadas ou apoiadas por ACE e que possam ser adiadas devem </a:t>
            </a:r>
            <a:r>
              <a:rPr lang="pt-BR" sz="1200" dirty="0" smtClean="0">
                <a:latin typeface="Calibri" panose="020F0502020204030204" pitchFamily="34" charset="0"/>
              </a:rPr>
              <a:t>ser interrompidas </a:t>
            </a:r>
            <a:r>
              <a:rPr lang="pt-BR" sz="1200" dirty="0">
                <a:latin typeface="Calibri" panose="020F0502020204030204" pitchFamily="34" charset="0"/>
              </a:rPr>
              <a:t>durante o período de vigência da emergência do </a:t>
            </a:r>
            <a:r>
              <a:rPr lang="pt-BR" sz="1200" dirty="0" err="1">
                <a:latin typeface="Calibri" panose="020F0502020204030204" pitchFamily="34" charset="0"/>
              </a:rPr>
              <a:t>coronavírus</a:t>
            </a:r>
            <a:r>
              <a:rPr lang="pt-BR" sz="1200" dirty="0">
                <a:latin typeface="Calibri" panose="020F0502020204030204" pitchFamily="34" charset="0"/>
              </a:rPr>
              <a:t> (COVID-19</a:t>
            </a:r>
            <a:r>
              <a:rPr lang="pt-BR" sz="1200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endParaRPr lang="pt-BR" sz="1200" dirty="0">
              <a:latin typeface="Calibri" panose="020F0502020204030204" pitchFamily="34" charset="0"/>
            </a:endParaRPr>
          </a:p>
          <a:p>
            <a:pPr algn="just"/>
            <a:r>
              <a:rPr lang="pt-BR" sz="1200" dirty="0">
                <a:latin typeface="Calibri" panose="020F0502020204030204" pitchFamily="34" charset="0"/>
              </a:rPr>
              <a:t>Importante destacar, que alguns pontos de apoio dos ACE </a:t>
            </a:r>
            <a:r>
              <a:rPr lang="pt-BR" sz="1200" dirty="0" smtClean="0">
                <a:latin typeface="Calibri" panose="020F0502020204030204" pitchFamily="34" charset="0"/>
              </a:rPr>
              <a:t>estão localizados </a:t>
            </a:r>
            <a:r>
              <a:rPr lang="pt-BR" sz="1200" dirty="0">
                <a:latin typeface="Calibri" panose="020F0502020204030204" pitchFamily="34" charset="0"/>
              </a:rPr>
              <a:t>dentro </a:t>
            </a:r>
            <a:r>
              <a:rPr lang="pt-BR" sz="1200" dirty="0" smtClean="0">
                <a:latin typeface="Calibri" panose="020F0502020204030204" pitchFamily="34" charset="0"/>
              </a:rPr>
              <a:t>das Unidades </a:t>
            </a:r>
            <a:r>
              <a:rPr lang="pt-BR" sz="1200" dirty="0">
                <a:latin typeface="Calibri" panose="020F0502020204030204" pitchFamily="34" charset="0"/>
              </a:rPr>
              <a:t>Básicas de Saúde (UBS), desta forma orienta-se que os ACE evitem área interna das UBS </a:t>
            </a:r>
            <a:r>
              <a:rPr lang="pt-BR" sz="1200" dirty="0" smtClean="0">
                <a:latin typeface="Calibri" panose="020F0502020204030204" pitchFamily="34" charset="0"/>
              </a:rPr>
              <a:t>ou, quando </a:t>
            </a:r>
            <a:r>
              <a:rPr lang="pt-BR" sz="1200" dirty="0">
                <a:latin typeface="Calibri" panose="020F0502020204030204" pitchFamily="34" charset="0"/>
              </a:rPr>
              <a:t>possível, este ponto de apoio seja alterado para outra localização</a:t>
            </a:r>
            <a:r>
              <a:rPr lang="pt-BR" sz="12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endParaRPr lang="pt-BR" sz="1200" dirty="0">
              <a:latin typeface="Calibri" panose="020F0502020204030204" pitchFamily="34" charset="0"/>
            </a:endParaRPr>
          </a:p>
          <a:p>
            <a:pPr algn="just"/>
            <a:r>
              <a:rPr lang="pt-BR" sz="1200" dirty="0">
                <a:latin typeface="Calibri" panose="020F0502020204030204" pitchFamily="34" charset="0"/>
              </a:rPr>
              <a:t>Ressaltamos que a realidade em situações de epidemia é bastante dinâmica e os </a:t>
            </a:r>
            <a:r>
              <a:rPr lang="pt-BR" sz="1200" dirty="0" smtClean="0">
                <a:latin typeface="Calibri" panose="020F0502020204030204" pitchFamily="34" charset="0"/>
              </a:rPr>
              <a:t>processos de </a:t>
            </a:r>
            <a:r>
              <a:rPr lang="pt-BR" sz="1200" dirty="0">
                <a:latin typeface="Calibri" panose="020F0502020204030204" pitchFamily="34" charset="0"/>
              </a:rPr>
              <a:t>trabalho necessitam de constante reavaliação </a:t>
            </a:r>
            <a:r>
              <a:rPr lang="pt-BR" sz="1200" dirty="0" smtClean="0">
                <a:latin typeface="Calibri" panose="020F0502020204030204" pitchFamily="34" charset="0"/>
              </a:rPr>
              <a:t>e planejamento </a:t>
            </a:r>
            <a:r>
              <a:rPr lang="pt-BR" sz="1200" dirty="0">
                <a:latin typeface="Calibri" panose="020F0502020204030204" pitchFamily="34" charset="0"/>
              </a:rPr>
              <a:t>em conformidade com os </a:t>
            </a:r>
            <a:r>
              <a:rPr lang="pt-BR" sz="1200" dirty="0" smtClean="0">
                <a:latin typeface="Calibri" panose="020F0502020204030204" pitchFamily="34" charset="0"/>
              </a:rPr>
              <a:t>fluxos, protocolos </a:t>
            </a:r>
            <a:r>
              <a:rPr lang="pt-BR" sz="1200" dirty="0">
                <a:latin typeface="Calibri" panose="020F0502020204030204" pitchFamily="34" charset="0"/>
              </a:rPr>
              <a:t>e notas técnicas vigentes, atualizados frequentemente</a:t>
            </a:r>
            <a:r>
              <a:rPr lang="pt-BR" sz="1200" dirty="0" smtClean="0">
                <a:latin typeface="Calibri" panose="020F0502020204030204" pitchFamily="34" charset="0"/>
              </a:rPr>
              <a:t>.”(...)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77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>
                <a:solidFill>
                  <a:srgbClr val="000000"/>
                </a:solidFill>
              </a:rPr>
              <a:t>Indicador </a:t>
            </a:r>
            <a:r>
              <a:rPr lang="pt-BR" sz="1400" dirty="0" smtClean="0">
                <a:solidFill>
                  <a:srgbClr val="000000"/>
                </a:solidFill>
              </a:rPr>
              <a:t>09-</a:t>
            </a:r>
            <a:r>
              <a:rPr lang="pt-BR" sz="1400" dirty="0" smtClean="0"/>
              <a:t>Proporção </a:t>
            </a:r>
            <a:r>
              <a:rPr lang="pt-BR" sz="1400" dirty="0"/>
              <a:t>de contatos examinados de casos novos de hanseníase diagnosticados nos anos das coortes</a:t>
            </a:r>
            <a:r>
              <a:rPr lang="pt-BR" sz="1400" dirty="0" smtClean="0"/>
              <a:t>.(</a:t>
            </a:r>
            <a:r>
              <a:rPr lang="pt-BR" sz="1400" dirty="0" smtClean="0">
                <a:solidFill>
                  <a:prstClr val="black"/>
                </a:solidFill>
              </a:rPr>
              <a:t>Meta &gt;=82%)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94499" cy="3808800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10" name="CaixaDeTexto 9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2.744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2" name="Agrupar 11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3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5" name="CaixaDeTexto 14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761979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52352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3.574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26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10-</a:t>
            </a:r>
            <a:r>
              <a:rPr lang="pt-BR" sz="1400" dirty="0" smtClean="0"/>
              <a:t>Proporção </a:t>
            </a:r>
            <a:r>
              <a:rPr lang="pt-BR" sz="1400" dirty="0"/>
              <a:t>de contatos examinados de casos novos de tuberculose pulmonar com confirmação laboratorial</a:t>
            </a:r>
            <a:r>
              <a:rPr lang="pt-BR" sz="1400" dirty="0" smtClean="0"/>
              <a:t>.(</a:t>
            </a:r>
            <a:r>
              <a:rPr lang="pt-BR" sz="1400" dirty="0" smtClean="0">
                <a:solidFill>
                  <a:prstClr val="black"/>
                </a:solidFill>
              </a:rPr>
              <a:t>Meta &gt;=70%)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99266" cy="3808800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10" name="CaixaDeTexto 9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2.628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2" name="Agrupar 11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3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5" name="CaixaDeTexto 14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593891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187722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4.071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27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11-</a:t>
            </a:r>
            <a:r>
              <a:rPr lang="pt-BR" sz="1400" dirty="0" smtClean="0"/>
              <a:t>Número </a:t>
            </a:r>
            <a:r>
              <a:rPr lang="pt-BR" sz="1400" dirty="0"/>
              <a:t>de testes de sífilis por </a:t>
            </a:r>
            <a:r>
              <a:rPr lang="pt-BR" sz="1400" dirty="0" smtClean="0"/>
              <a:t>gestante.(</a:t>
            </a:r>
            <a:r>
              <a:rPr lang="pt-BR" sz="1400" dirty="0" smtClean="0">
                <a:solidFill>
                  <a:prstClr val="black"/>
                </a:solidFill>
              </a:rPr>
              <a:t>Meta = 2 testes)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823101" cy="3808800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2456739" y="3951688"/>
            <a:ext cx="2763798" cy="1031146"/>
            <a:chOff x="3760795" y="3359880"/>
            <a:chExt cx="2763798" cy="1031146"/>
          </a:xfrm>
        </p:grpSpPr>
        <p:grpSp>
          <p:nvGrpSpPr>
            <p:cNvPr id="10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2" name="CaixaDeTexto 11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793243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4289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51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84965" cy="38088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34330" y="448711"/>
            <a:ext cx="877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12-</a:t>
            </a:r>
            <a:r>
              <a:rPr lang="pt-BR" sz="1400" dirty="0" smtClean="0"/>
              <a:t>Número de testes de HIV realizado.(</a:t>
            </a:r>
            <a:r>
              <a:rPr lang="pt-BR" sz="1400" dirty="0">
                <a:solidFill>
                  <a:prstClr val="black"/>
                </a:solidFill>
              </a:rPr>
              <a:t>Meta = 15% de ampliação sobre ano </a:t>
            </a:r>
            <a:r>
              <a:rPr lang="pt-BR" sz="1400" dirty="0" smtClean="0">
                <a:solidFill>
                  <a:prstClr val="black"/>
                </a:solidFill>
              </a:rPr>
              <a:t>anterior)</a:t>
            </a:r>
            <a:endParaRPr lang="pt-BR" sz="1400" dirty="0">
              <a:solidFill>
                <a:prstClr val="black"/>
              </a:solidFill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2456739" y="3951688"/>
            <a:ext cx="2763798" cy="1031146"/>
            <a:chOff x="3760795" y="3359880"/>
            <a:chExt cx="2763798" cy="1031146"/>
          </a:xfrm>
        </p:grpSpPr>
        <p:grpSp>
          <p:nvGrpSpPr>
            <p:cNvPr id="10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2" name="CaixaDeTexto 11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387684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036759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2.069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1.519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50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13-</a:t>
            </a:r>
            <a:r>
              <a:rPr lang="pt-BR" sz="1400" dirty="0" smtClean="0"/>
              <a:t>Proporção </a:t>
            </a:r>
            <a:r>
              <a:rPr lang="pt-BR" sz="1400" dirty="0"/>
              <a:t>de preenchimento do campo “ocupação” nas notificações de agravos relacionados ao trabalho</a:t>
            </a:r>
            <a:r>
              <a:rPr lang="pt-BR" sz="1400" dirty="0" smtClean="0"/>
              <a:t>.(</a:t>
            </a:r>
            <a:r>
              <a:rPr lang="pt-BR" sz="1400" dirty="0" smtClean="0">
                <a:solidFill>
                  <a:prstClr val="black"/>
                </a:solidFill>
              </a:rPr>
              <a:t>Meta&gt; </a:t>
            </a:r>
            <a:r>
              <a:rPr lang="pt-BR" sz="1400" dirty="0">
                <a:solidFill>
                  <a:prstClr val="black"/>
                </a:solidFill>
              </a:rPr>
              <a:t>= </a:t>
            </a:r>
            <a:r>
              <a:rPr lang="pt-BR" sz="1400" dirty="0" smtClean="0">
                <a:solidFill>
                  <a:prstClr val="black"/>
                </a:solidFill>
              </a:rPr>
              <a:t>95%)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89732" cy="3808800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079668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692461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" name="Agrupar 10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1.389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4" name="Agrupar 13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5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7" name="CaixaDeTexto 16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9" name="CaixaDeTexto 18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20" name="CaixaDeTexto 19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6" name="Imagem 15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11248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84965" cy="38088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>
                <a:solidFill>
                  <a:srgbClr val="000000"/>
                </a:solidFill>
              </a:rPr>
              <a:t>Indicador 14 - </a:t>
            </a:r>
            <a:r>
              <a:rPr lang="pt-BR" sz="1400" dirty="0"/>
              <a:t>Proporção de notificações de violência interpessoal e autoprovocada com o campo raça/cor preenchido com informação válida</a:t>
            </a:r>
            <a:r>
              <a:rPr lang="pt-BR" sz="1400" dirty="0" smtClean="0"/>
              <a:t>.(</a:t>
            </a:r>
            <a:r>
              <a:rPr lang="pt-BR" sz="1400" dirty="0" smtClean="0">
                <a:solidFill>
                  <a:prstClr val="black"/>
                </a:solidFill>
              </a:rPr>
              <a:t>Meta&gt; </a:t>
            </a:r>
            <a:r>
              <a:rPr lang="pt-BR" sz="1400" dirty="0">
                <a:solidFill>
                  <a:prstClr val="black"/>
                </a:solidFill>
              </a:rPr>
              <a:t>= </a:t>
            </a:r>
            <a:r>
              <a:rPr lang="pt-BR" sz="1400" dirty="0" smtClean="0">
                <a:solidFill>
                  <a:prstClr val="black"/>
                </a:solidFill>
              </a:rPr>
              <a:t>95%)</a:t>
            </a:r>
            <a:endParaRPr lang="pt-BR" sz="1400" dirty="0">
              <a:solidFill>
                <a:prstClr val="black"/>
              </a:solidFill>
            </a:endParaRPr>
          </a:p>
        </p:txBody>
      </p:sp>
      <p:grpSp>
        <p:nvGrpSpPr>
          <p:cNvPr id="9" name="Agrupar 8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10" name="CaixaDeTexto 9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1.226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2" name="Agrupar 11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3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5" name="CaixaDeTexto 14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128281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4968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1.853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29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9" name="Título 1"/>
          <p:cNvSpPr txBox="1">
            <a:spLocks/>
          </p:cNvSpPr>
          <p:nvPr/>
        </p:nvSpPr>
        <p:spPr bwMode="auto">
          <a:xfrm>
            <a:off x="311726" y="482534"/>
            <a:ext cx="8832274" cy="41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PQA-VS  2020 – Municípios com metas alcançadas por porte populacional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10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521807"/>
              </p:ext>
            </p:extLst>
          </p:nvPr>
        </p:nvGraphicFramePr>
        <p:xfrm>
          <a:off x="311726" y="930263"/>
          <a:ext cx="8432779" cy="3641446"/>
        </p:xfrm>
        <a:graphic>
          <a:graphicData uri="http://schemas.openxmlformats.org/drawingml/2006/table">
            <a:tbl>
              <a:tblPr/>
              <a:tblGrid>
                <a:gridCol w="388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067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Estratos</a:t>
                      </a: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2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10.001 à 30.000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30.001 à 50.000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50.001 à 100.000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de 100.000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Municípios Aderidos por estrato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01 - Proporção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registros de óbitos alimentados no SIM em relação ao estimado, recebidos na base federal em até 60 dias após o final do mês de ocorrência.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4.069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(73%)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1.630 (67%)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1.414 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(73%)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(83%)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(89%)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(93%)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51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02 - Proporção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registros de nascidos vivos alimentados no Sinasc em relação ao estimado, recebidos na base federal até 60 dias após o final do mês de ocorrência.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2.726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(49%)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1.176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(48%)</a:t>
                      </a:r>
                      <a:endParaRPr lang="pt-BR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898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(46%)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(54%)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(58%)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67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03 -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salas de vacina com alimentação mensal das doses de vacinas aplicadas e da movimentação mensal de imunobiológicos, no sistema oficial de informação do Programa Nacional de Imunizações de dados individualizados, por residência.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(60%)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1.565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(64%)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1.094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(62%)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181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(56%)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057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04 -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vacinas selecionadas que compõem o Calendário Nacional de Vacinação para crianças menores de 1 ano de idade (Pentavalente - 3ª dose, Poliomielite - 3ª dose, Pneumocócica 10 valente - 2ª dose) e para crianças de 1 ano de idade (tríplice viral - 1ª dose) – com coberturas vacinais preconizadas.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1.433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878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(36%)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(22%)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(7%)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2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graphicFrame>
        <p:nvGraphicFramePr>
          <p:cNvPr id="8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67515"/>
              </p:ext>
            </p:extLst>
          </p:nvPr>
        </p:nvGraphicFramePr>
        <p:xfrm>
          <a:off x="311726" y="930265"/>
          <a:ext cx="8432779" cy="3065952"/>
        </p:xfrm>
        <a:graphic>
          <a:graphicData uri="http://schemas.openxmlformats.org/drawingml/2006/table">
            <a:tbl>
              <a:tblPr/>
              <a:tblGrid>
                <a:gridCol w="388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5000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Estratos</a:t>
                      </a: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10.001 à 30.000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30.001 à 50.000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50.001 à 100.000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de 100.000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8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Municípios Aderidos por estrato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57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05 -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Percentual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amostras analisadas para o residual de agente desinfetante em água para consumo humano (parâmetro: cloro residual livre, cloro residual combinado ou dióxido de cloro).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1.756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 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 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(32%)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(35%)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(44%)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(48%)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57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06 -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casos de doenças de notificação compulsória imediata nacional (DNCI) encerrados em até 60 dias após notificação.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1.149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</a:t>
                      </a:r>
                      <a:endParaRPr lang="pt-BR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(11%)</a:t>
                      </a:r>
                      <a:endParaRPr lang="pt-BR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(35%)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(48%)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2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07 -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casos de malária que iniciaram tratamento em tempo oportuno.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(1%)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(6%)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08 -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ciclos que atingiram mínimo de 80% de cobertura de imóveis visitados para controle vetorial da dengue.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1" i="0" u="none" strike="sngStrike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0" i="0" u="none" strike="sng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0" i="0" u="none" strike="sng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0" i="0" u="none" strike="sng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t-BR" sz="1050" b="0" i="0" u="none" strike="sng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785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09 -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contatos examinados de casos novos de hanseníase diagnosticados nos anos das coortes.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1.987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(36%)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(42%)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(59%)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(59%)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15481"/>
                  </a:ext>
                </a:extLst>
              </a:tr>
            </a:tbl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 bwMode="auto">
          <a:xfrm>
            <a:off x="311726" y="482534"/>
            <a:ext cx="8832274" cy="41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PQA-VS  2020 – Municípios com metas alcançadas por porte populacional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044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18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19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20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21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57" name="Retângulo 56"/>
          <p:cNvSpPr/>
          <p:nvPr/>
        </p:nvSpPr>
        <p:spPr>
          <a:xfrm>
            <a:off x="467544" y="36858"/>
            <a:ext cx="7057733" cy="36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PQA-VS –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14 </a:t>
            </a:r>
            <a:r>
              <a:rPr lang="en-US" altLang="pt-BR" sz="2200" b="1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Indicadores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2020</a:t>
            </a:r>
            <a:endParaRPr lang="en-US" altLang="pt-BR" sz="22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96083"/>
              </p:ext>
            </p:extLst>
          </p:nvPr>
        </p:nvGraphicFramePr>
        <p:xfrm>
          <a:off x="237736" y="911566"/>
          <a:ext cx="7991864" cy="2742213"/>
        </p:xfrm>
        <a:graphic>
          <a:graphicData uri="http://schemas.openxmlformats.org/drawingml/2006/table">
            <a:tbl>
              <a:tblPr/>
              <a:tblGrid>
                <a:gridCol w="672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Indicadores</a:t>
                      </a:r>
                    </a:p>
                  </a:txBody>
                  <a:tcPr marL="6321" marR="6321" marT="63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01 - Proporção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registros de óbitos alimentados no SIM em relação ao estimado, recebidos na base federal em até 60 dias após o final do mês de ocorrência.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Meta: 90%</a:t>
                      </a: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02 - Proporção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 registros de nascidos vivos alimentados no Sinasc em relação ao estimado, recebidos na base federal até 60 dias após o final do mês de ocorrência.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Meta: 90%</a:t>
                      </a: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4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03 -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salas de vacina com alimentação mensal das doses de vacinas aplicadas e da movimentação mensal de imunobiológicos, no sistema oficial de informação do Programa Nacional de Imunizações de dados individualizados, por residência.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80%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44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04 -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vacinas selecionadas que compõem o Calendário Nacional de Vacinação para crianças menores de 1 ano de idade (Pentavalente - 3ª dose, Poliomielite - 3ª dose, Pneumocócica 10 valente - 2ª dose) e para crianças de 1 ano de idade (tríplice viral - 1ª dose) – com coberturas vacinais preconizadas.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100%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05 -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Percentual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amostras analisadas para o residual de agente desinfetante em água para consumo humano (parâmetro: cloro residual livre, cloro residual combinado ou dióxido de cloro).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75%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06 -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casos de doenças de notificação compulsória imediata nacional (DNCI) encerrados em até 60 dias após notificação.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80%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07 -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casos de malária que iniciaram tratamento em tempo oportuno.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70%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graphicFrame>
        <p:nvGraphicFramePr>
          <p:cNvPr id="7" name="Espaço Reservado para Conteú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140528"/>
              </p:ext>
            </p:extLst>
          </p:nvPr>
        </p:nvGraphicFramePr>
        <p:xfrm>
          <a:off x="311726" y="930264"/>
          <a:ext cx="8432779" cy="3206074"/>
        </p:xfrm>
        <a:graphic>
          <a:graphicData uri="http://schemas.openxmlformats.org/drawingml/2006/table">
            <a:tbl>
              <a:tblPr/>
              <a:tblGrid>
                <a:gridCol w="3888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9876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Estratos</a:t>
                      </a: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10.000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10.001 à 30.000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30.001 à 50.000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50.001 à 100.000 hab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Mais de 100.000 </a:t>
                      </a:r>
                      <a:r>
                        <a:rPr lang="pt-BR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9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Municípios Aderidos por estrato</a:t>
                      </a:r>
                    </a:p>
                  </a:txBody>
                  <a:tcPr marL="6300" marR="6300" marT="63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1.946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89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10 -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contatos examinados de casos novos de tuberculose pulmonar com confirmação laboratorial.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1.490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643</a:t>
                      </a: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(33%)</a:t>
                      </a:r>
                      <a:endParaRPr lang="pt-BR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(46%)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(56%)</a:t>
                      </a:r>
                      <a:endParaRPr lang="pt-BR" sz="105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143</a:t>
                      </a:r>
                      <a:endParaRPr lang="pt-B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(44%)</a:t>
                      </a:r>
                      <a:endParaRPr lang="pt-BR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90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11 -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testes de sífilis por gestante.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1.353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(24%)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  <a:endParaRPr lang="pt-BR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(26%)</a:t>
                      </a:r>
                      <a:endParaRPr lang="pt-BR" sz="105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(28%)</a:t>
                      </a:r>
                      <a:endParaRPr lang="pt-BR" sz="1050" b="1" i="0" u="none" strike="noStrike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(21%)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(8%)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12 -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testes de HIV realizado.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3.492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1.830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(75%)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1.186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(61%)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(51%)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(38%)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(27%)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255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13 -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preenchimento do campo “ocupação” nas notificações de agravos relacionados ao trabalho.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3.588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(65%)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1.375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(56%)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(68%)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(73%)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272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(78%)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(79%)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14 -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notificações de violência interpessoal e autoprovocada com o campo raça/cor preenchido com informação válida.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3.708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(67%)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1.460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(60%)</a:t>
                      </a:r>
                      <a:endParaRPr lang="pt-BR" sz="105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1.401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t-B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(72%)</a:t>
                      </a:r>
                      <a:endParaRPr lang="pt-BR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(78%)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272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(78%)</a:t>
                      </a:r>
                      <a:endParaRPr lang="pt-BR" sz="105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b" latinLnBrk="0" hangingPunct="1"/>
                      <a:r>
                        <a:rPr lang="pt-BR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(59%)</a:t>
                      </a:r>
                      <a:endParaRPr lang="pt-BR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15481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 bwMode="auto">
          <a:xfrm>
            <a:off x="311726" y="482534"/>
            <a:ext cx="8832274" cy="41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PQA-VS  2020 – Municípios com metas alcançadas por porte populacional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632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755576" y="188639"/>
            <a:ext cx="7560840" cy="72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PQA-VS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2020 </a:t>
            </a:r>
            <a:endParaRPr lang="en-US" altLang="pt-BR" sz="22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Número de Municípios aderidos por Alcance de Metas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46484"/>
              </p:ext>
            </p:extLst>
          </p:nvPr>
        </p:nvGraphicFramePr>
        <p:xfrm>
          <a:off x="457200" y="1005909"/>
          <a:ext cx="6900864" cy="38169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0056">
                  <a:extLst>
                    <a:ext uri="{9D8B030D-6E8A-4147-A177-3AD203B41FA5}">
                      <a16:colId xmlns:a16="http://schemas.microsoft.com/office/drawing/2014/main" val="858953334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161683108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15690501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365431659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1670775639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3847168675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1222392298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3877020317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4060131758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4056513675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3321877830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1666019106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541821488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1616510762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1276424233"/>
                    </a:ext>
                  </a:extLst>
                </a:gridCol>
                <a:gridCol w="412552">
                  <a:extLst>
                    <a:ext uri="{9D8B030D-6E8A-4147-A177-3AD203B41FA5}">
                      <a16:colId xmlns:a16="http://schemas.microsoft.com/office/drawing/2014/main" val="3140915032"/>
                    </a:ext>
                  </a:extLst>
                </a:gridCol>
              </a:tblGrid>
              <a:tr h="16321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2020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>
                          <a:effectLst/>
                        </a:rPr>
                        <a:t>PQA-VS 2014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effectLst/>
                        </a:rPr>
                        <a:t>PQA-VS 2013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487883"/>
                  </a:ext>
                </a:extLst>
              </a:tr>
              <a:tr h="31927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Metas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Metas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Metas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Metas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Metas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Nº Metas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Nº Mun.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Nº Metas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Nº Mun.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Nº Metas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Nº Mun.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926110871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</a:rPr>
                        <a:t>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ctr"/>
                </a:tc>
                <a:extLst>
                  <a:ext uri="{0D108BD9-81ED-4DB2-BD59-A6C34878D82A}">
                    <a16:rowId xmlns:a16="http://schemas.microsoft.com/office/drawing/2014/main" val="1667287441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457040828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285882286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65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625490330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174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</a:rPr>
                        <a:t>172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356253726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3484347337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662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696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220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282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340846676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927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919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735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553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849271946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1.044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1.050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1.040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923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893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3681485057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1.134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988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936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975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1.021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1.110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1.039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201536060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745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675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 dirty="0">
                          <a:effectLst/>
                        </a:rPr>
                        <a:t>832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1.037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1.082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973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2878425399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593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771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790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676267840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138103855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192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190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228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3543122608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28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3892733149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u="none" strike="noStrike">
                          <a:effectLst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841033769"/>
                  </a:ext>
                </a:extLst>
              </a:tr>
              <a:tr h="16321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5.561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5.561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5.561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5.547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5.529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5.474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5.446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5.414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86" marR="8386" marT="8386" marB="0" anchor="b"/>
                </a:tc>
                <a:extLst>
                  <a:ext uri="{0D108BD9-81ED-4DB2-BD59-A6C34878D82A}">
                    <a16:rowId xmlns:a16="http://schemas.microsoft.com/office/drawing/2014/main" val="134525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8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154547" y="422253"/>
            <a:ext cx="8728224" cy="41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PQA-VS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2020 </a:t>
            </a: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-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Municípios </a:t>
            </a: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com Maior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Nº de </a:t>
            </a: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Metas Alcançadas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46896"/>
              </p:ext>
            </p:extLst>
          </p:nvPr>
        </p:nvGraphicFramePr>
        <p:xfrm>
          <a:off x="488270" y="1045544"/>
          <a:ext cx="4785066" cy="36444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8399">
                  <a:extLst>
                    <a:ext uri="{9D8B030D-6E8A-4147-A177-3AD203B41FA5}">
                      <a16:colId xmlns:a16="http://schemas.microsoft.com/office/drawing/2014/main" val="3777165777"/>
                    </a:ext>
                  </a:extLst>
                </a:gridCol>
                <a:gridCol w="555962">
                  <a:extLst>
                    <a:ext uri="{9D8B030D-6E8A-4147-A177-3AD203B41FA5}">
                      <a16:colId xmlns:a16="http://schemas.microsoft.com/office/drawing/2014/main" val="2908042927"/>
                    </a:ext>
                  </a:extLst>
                </a:gridCol>
                <a:gridCol w="2132472">
                  <a:extLst>
                    <a:ext uri="{9D8B030D-6E8A-4147-A177-3AD203B41FA5}">
                      <a16:colId xmlns:a16="http://schemas.microsoft.com/office/drawing/2014/main" val="2490672751"/>
                    </a:ext>
                  </a:extLst>
                </a:gridCol>
                <a:gridCol w="680957">
                  <a:extLst>
                    <a:ext uri="{9D8B030D-6E8A-4147-A177-3AD203B41FA5}">
                      <a16:colId xmlns:a16="http://schemas.microsoft.com/office/drawing/2014/main" val="3299220526"/>
                    </a:ext>
                  </a:extLst>
                </a:gridCol>
                <a:gridCol w="1057276">
                  <a:extLst>
                    <a:ext uri="{9D8B030D-6E8A-4147-A177-3AD203B41FA5}">
                      <a16:colId xmlns:a16="http://schemas.microsoft.com/office/drawing/2014/main" val="1585888742"/>
                    </a:ext>
                  </a:extLst>
                </a:gridCol>
              </a:tblGrid>
              <a:tr h="1786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UF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IBGE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Município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 smtClean="0">
                          <a:effectLst/>
                        </a:rPr>
                        <a:t>População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Nº Metas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54061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230670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Jaguaretama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18.162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653248721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411520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Maringá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u="none" strike="noStrike" dirty="0">
                          <a:effectLst/>
                        </a:rPr>
                        <a:t>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745384804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410450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Capanema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310290569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150720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São Domingos do Capim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480586276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230430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Farias Brito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146682974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260390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Carnaíba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1501546481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261390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Serra Talhada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1095854229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261590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Tuparetama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2331770852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110030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Vilhena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99.854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4250627605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355510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Tupi Paulista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319574807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MT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510325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Colniza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1613741244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410530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Céu Azul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946012247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411420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Mandaguari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364411981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411850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Pato Branco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82.881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2728890879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412260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Rondon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520849168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412770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Toledo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2845158361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SC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420240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Blumenau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357.199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3042481909"/>
                  </a:ext>
                </a:extLst>
              </a:tr>
              <a:tr h="17863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270915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Teotônio Vilela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44.169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2" marR="8932" marT="8932" marB="0" anchor="b"/>
                </a:tc>
                <a:extLst>
                  <a:ext uri="{0D108BD9-81ED-4DB2-BD59-A6C34878D82A}">
                    <a16:rowId xmlns:a16="http://schemas.microsoft.com/office/drawing/2014/main" val="2131168832"/>
                  </a:ext>
                </a:extLst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273336" y="1431147"/>
            <a:ext cx="3640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 5561 municípios aderidos:</a:t>
            </a:r>
          </a:p>
          <a:p>
            <a:pPr marL="539750" lvl="1" indent="-285750">
              <a:buFont typeface="Courier New" panose="02070309020205020404" pitchFamily="49" charset="0"/>
              <a:buChar char="o"/>
            </a:pPr>
            <a:r>
              <a:rPr lang="pt-BR" dirty="0" smtClean="0"/>
              <a:t>Dois alcançaram 13 metas</a:t>
            </a:r>
          </a:p>
          <a:p>
            <a:pPr marL="539750" lvl="1" indent="-285750">
              <a:buFont typeface="Courier New" panose="02070309020205020404" pitchFamily="49" charset="0"/>
              <a:buChar char="o"/>
            </a:pPr>
            <a:r>
              <a:rPr lang="pt-BR" dirty="0" smtClean="0"/>
              <a:t>Dezesseis alcançaram 12 </a:t>
            </a:r>
            <a:r>
              <a:rPr lang="pt-BR" dirty="0"/>
              <a:t>m</a:t>
            </a:r>
            <a:r>
              <a:rPr lang="pt-BR" dirty="0" smtClean="0"/>
              <a:t>etas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7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512073"/>
              </p:ext>
            </p:extLst>
          </p:nvPr>
        </p:nvGraphicFramePr>
        <p:xfrm>
          <a:off x="450965" y="402689"/>
          <a:ext cx="3839477" cy="4589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129">
                  <a:extLst>
                    <a:ext uri="{9D8B030D-6E8A-4147-A177-3AD203B41FA5}">
                      <a16:colId xmlns:a16="http://schemas.microsoft.com/office/drawing/2014/main" val="3616036786"/>
                    </a:ext>
                  </a:extLst>
                </a:gridCol>
                <a:gridCol w="892767">
                  <a:extLst>
                    <a:ext uri="{9D8B030D-6E8A-4147-A177-3AD203B41FA5}">
                      <a16:colId xmlns:a16="http://schemas.microsoft.com/office/drawing/2014/main" val="2614055036"/>
                    </a:ext>
                  </a:extLst>
                </a:gridCol>
                <a:gridCol w="824504">
                  <a:extLst>
                    <a:ext uri="{9D8B030D-6E8A-4147-A177-3AD203B41FA5}">
                      <a16:colId xmlns:a16="http://schemas.microsoft.com/office/drawing/2014/main" val="3662454109"/>
                    </a:ext>
                  </a:extLst>
                </a:gridCol>
                <a:gridCol w="1504077">
                  <a:extLst>
                    <a:ext uri="{9D8B030D-6E8A-4147-A177-3AD203B41FA5}">
                      <a16:colId xmlns:a16="http://schemas.microsoft.com/office/drawing/2014/main" val="99089653"/>
                    </a:ext>
                  </a:extLst>
                </a:gridCol>
              </a:tblGrid>
              <a:tr h="11703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UF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SMS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SES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Total PQA-VS 2020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14237375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AC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1.061.356,83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207.637,78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1.268.994,61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590187717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1.984.291,69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429.287,63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2.413.579,32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479249489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AM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5.763.647,10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1.145.550,13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6.909.197,23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472340481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AP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821.919,96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93.450,93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915.370,89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82783439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BA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6.314.230,14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1.161.596,01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7.475.826,15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774212108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CE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6.174.895,42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1.854.969,12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8.029.864,54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74584713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DF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 dirty="0">
                          <a:effectLst/>
                        </a:rPr>
                        <a:t>770.863,87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770.863,87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617565338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ES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2.182.318,73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538.311,82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2.720.630,55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122032663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GO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4.618.338,72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897.889,89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5.516.228,61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096978155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7.194.224,31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2.475.087,52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9.669.311,83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4102623909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MG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11.055.390,22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4.941.474,93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15.996.865,15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182495058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2.104.201,64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640.762,87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2.744.964,51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4214833953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MT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2.347.673,91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1.569.455,45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3.917.129,36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761474012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8.028.426,28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1.642.421,34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9.670.847,62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553183497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PB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1.990.483,68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684.031,64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2.674.515,32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209724443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5.883.352,30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2.857.270,34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8.740.622,64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39791707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PI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1.625.457,97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482.928,81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2.108.386,78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970310539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5.495.408,58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1.538.307,44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7.033.716,02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254370983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RJ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7.376.957,74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855.866,10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8.232.823,84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45510328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RN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1.627.879,09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228.246,25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1.856.125,34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648009197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1.921.270,37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520.377,39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2.441.647,76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807026484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982.238,61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166.162,28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1.148.400,89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424797886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RS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4.816.845,11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981.595,94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5.798.441,05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51813061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3.075.653,21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882.816,53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3.958.469,74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36238652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SE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1.278.448,51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387.685,19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1.666.133,70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766984584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SP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14.913.178,86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3.571.482,05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18.484.660,91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3873303847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TO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1.697.687,47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u="none" strike="noStrike">
                          <a:effectLst/>
                        </a:rPr>
                        <a:t>911.050,10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2.608.737,57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2583258906"/>
                  </a:ext>
                </a:extLst>
              </a:tr>
              <a:tr h="11703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</a:rPr>
                        <a:t>Total 2020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112.335.776,45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u="none" strike="noStrike" dirty="0">
                          <a:effectLst/>
                        </a:rPr>
                        <a:t>32.436.579,36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144.772.355,81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52" marR="5852" marT="5852" marB="0" anchor="b"/>
                </a:tc>
                <a:extLst>
                  <a:ext uri="{0D108BD9-81ED-4DB2-BD59-A6C34878D82A}">
                    <a16:rowId xmlns:a16="http://schemas.microsoft.com/office/drawing/2014/main" val="1555278513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-732408" y="21655"/>
            <a:ext cx="8229600" cy="46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defRPr sz="2200" b="1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en-US" altLang="pt-BR" dirty="0"/>
              <a:t>PQA-VS </a:t>
            </a:r>
            <a:r>
              <a:rPr lang="en-US" altLang="pt-BR" dirty="0" smtClean="0"/>
              <a:t>2020 </a:t>
            </a:r>
            <a:r>
              <a:rPr lang="en-US" altLang="pt-BR" dirty="0"/>
              <a:t>-</a:t>
            </a:r>
            <a:r>
              <a:rPr lang="pt-BR" altLang="pt-BR" dirty="0"/>
              <a:t>Consolidado </a:t>
            </a:r>
            <a:r>
              <a:rPr lang="pt-BR" altLang="pt-BR" dirty="0" smtClean="0"/>
              <a:t>Financeiro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90089"/>
              </p:ext>
            </p:extLst>
          </p:nvPr>
        </p:nvGraphicFramePr>
        <p:xfrm>
          <a:off x="4929185" y="1173343"/>
          <a:ext cx="35306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98277009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331549084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763963046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19469110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Ano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SMS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SES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Total PQA-VS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4726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114.390.123,27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34.372.612,09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148.762.735,36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4745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163.747.347,16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36.291.703,59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200.039.050,75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984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169.183.963,95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35.463.698,02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204.647.661,97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2738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153.945.325,24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25.156.962,06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179.102.287,31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207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142.792.741,03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21.247.797,62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164.040.538,66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8328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129.900.726,08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20.684.447,75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150.585.173,83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328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PQA-VS 2013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119.508.938,09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16.796.203,19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136.305.141,28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917446"/>
                  </a:ext>
                </a:extLst>
              </a:tr>
            </a:tbl>
          </a:graphicData>
        </a:graphic>
      </p:graphicFrame>
      <p:sp>
        <p:nvSpPr>
          <p:cNvPr id="10" name="Elipse 9"/>
          <p:cNvSpPr/>
          <p:nvPr/>
        </p:nvSpPr>
        <p:spPr>
          <a:xfrm>
            <a:off x="2842974" y="4818888"/>
            <a:ext cx="1317546" cy="1731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431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5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6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7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393387"/>
              </p:ext>
            </p:extLst>
          </p:nvPr>
        </p:nvGraphicFramePr>
        <p:xfrm>
          <a:off x="86371" y="1258957"/>
          <a:ext cx="811659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634217" y="255550"/>
            <a:ext cx="8229600" cy="81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defRPr sz="2200" b="1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en-US" altLang="pt-BR" dirty="0"/>
              <a:t>PQA-VS </a:t>
            </a:r>
            <a:r>
              <a:rPr lang="en-US" altLang="pt-BR" dirty="0" smtClean="0"/>
              <a:t>2020 </a:t>
            </a:r>
            <a:endParaRPr lang="en-US" altLang="pt-BR" dirty="0"/>
          </a:p>
          <a:p>
            <a:r>
              <a:rPr lang="pt-BR" altLang="pt-BR" dirty="0"/>
              <a:t>Gráfico: Histórico financeiro (SMS e SES)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918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ultima-ca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38" y="-40183"/>
            <a:ext cx="9286876" cy="5223866"/>
          </a:xfrm>
          <a:prstGeom prst="rect">
            <a:avLst/>
          </a:prstGeom>
        </p:spPr>
      </p:pic>
      <p:pic>
        <p:nvPicPr>
          <p:cNvPr id="10" name="Picture 9" descr="1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238" y="1790449"/>
            <a:ext cx="1053524" cy="316916"/>
          </a:xfrm>
          <a:prstGeom prst="rect">
            <a:avLst/>
          </a:prstGeom>
        </p:spPr>
      </p:pic>
      <p:pic>
        <p:nvPicPr>
          <p:cNvPr id="11" name="Picture 1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5" y="4162560"/>
            <a:ext cx="2317750" cy="542658"/>
          </a:xfrm>
          <a:prstGeom prst="rect">
            <a:avLst/>
          </a:prstGeom>
        </p:spPr>
      </p:pic>
      <p:pic>
        <p:nvPicPr>
          <p:cNvPr id="12" name="Picture 11" descr="SV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563" y="917694"/>
            <a:ext cx="2936875" cy="45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5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6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7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8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60612"/>
              </p:ext>
            </p:extLst>
          </p:nvPr>
        </p:nvGraphicFramePr>
        <p:xfrm>
          <a:off x="237736" y="910800"/>
          <a:ext cx="7999200" cy="2289541"/>
        </p:xfrm>
        <a:graphic>
          <a:graphicData uri="http://schemas.openxmlformats.org/drawingml/2006/table">
            <a:tbl>
              <a:tblPr/>
              <a:tblGrid>
                <a:gridCol w="673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Indicadores</a:t>
                      </a:r>
                    </a:p>
                  </a:txBody>
                  <a:tcPr marL="6321" marR="6321" marT="63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Metas</a:t>
                      </a:r>
                    </a:p>
                  </a:txBody>
                  <a:tcPr marL="6321" marR="6321" marT="63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08 -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ciclos que atingiram mínimo de 80% de cobertura de imóveis visitados para controle vetorial da dengue.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4 ciclos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09 -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contatos examinados de casos novos de hanseníase diagnosticados nos anos das coortes.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82%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209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10 -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contatos examinados de casos novos de tuberculose pulmonar com confirmação laboratorial.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70%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11 -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testes de sífilis por gestante.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Meta: 2 testes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12 -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Número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testes de HIV realizado.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 de ampliação sobre ano anterior</a:t>
                      </a: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36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13 -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preenchimento do campo “ocupação” nas notificações de agravos relacionados ao trabalho.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Meta: 95%</a:t>
                      </a: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Indicador 14 - </a:t>
                      </a: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Proporção </a:t>
                      </a:r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notificações de violência interpessoal e autoprovocada com o campo raça/cor preenchido com informação válida. </a:t>
                      </a:r>
                      <a:endParaRPr lang="pt-B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21" marR="6321" marT="63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Meta: 95%</a:t>
                      </a: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467544" y="36858"/>
            <a:ext cx="7057733" cy="36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altLang="pt-BR" sz="2200" b="1" dirty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PQA-VS – 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14 </a:t>
            </a:r>
            <a:r>
              <a:rPr lang="en-US" altLang="pt-BR" sz="2200" b="1" dirty="0" err="1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Indicadores</a:t>
            </a:r>
            <a:r>
              <a:rPr lang="en-US" altLang="pt-BR" sz="2200" b="1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+mj-cs"/>
              </a:rPr>
              <a:t> 2020</a:t>
            </a:r>
            <a:endParaRPr lang="en-US" altLang="pt-BR" sz="2200" b="1" dirty="0">
              <a:solidFill>
                <a:schemeClr val="accent5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6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6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7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8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9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12" name="Retângulo 11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z="1400" dirty="0" smtClean="0">
                <a:latin typeface="Calibri"/>
              </a:rPr>
              <a:t>Indicador 01-</a:t>
            </a:r>
            <a:r>
              <a:rPr lang="pt-BR" sz="1400" dirty="0" smtClean="0">
                <a:latin typeface="Calibri"/>
                <a:ea typeface="+mn-ea"/>
              </a:rPr>
              <a:t>Proporção </a:t>
            </a:r>
            <a:r>
              <a:rPr lang="pt-BR" sz="1400" dirty="0">
                <a:solidFill>
                  <a:prstClr val="black"/>
                </a:solidFill>
                <a:latin typeface="Calibri"/>
                <a:ea typeface="+mn-ea"/>
              </a:rPr>
              <a:t>de registros de óbitos alimentados no SIM em relação ao estimado, recebidos na base federal em até 60 dias após o final do mês de ocorrência. (Meta &gt;=90%)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9105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2.115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1931"/>
            <a:ext cx="3761130" cy="3808800"/>
          </a:xfrm>
          <a:prstGeom prst="rect">
            <a:avLst/>
          </a:prstGeom>
        </p:spPr>
      </p:pic>
      <p:grpSp>
        <p:nvGrpSpPr>
          <p:cNvPr id="4" name="Agrupar 3"/>
          <p:cNvGrpSpPr/>
          <p:nvPr/>
        </p:nvGrpSpPr>
        <p:grpSpPr>
          <a:xfrm>
            <a:off x="2456739" y="3759664"/>
            <a:ext cx="2763798" cy="1031146"/>
            <a:chOff x="3760795" y="3359880"/>
            <a:chExt cx="2763798" cy="1031146"/>
          </a:xfrm>
        </p:grpSpPr>
        <p:grpSp>
          <p:nvGrpSpPr>
            <p:cNvPr id="16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8" name="CaixaDeTexto 17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92488"/>
              </p:ext>
            </p:extLst>
          </p:nvPr>
        </p:nvGraphicFramePr>
        <p:xfrm>
          <a:off x="4105524" y="1191243"/>
          <a:ext cx="4301629" cy="217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7885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9" descr="1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60" y="215630"/>
            <a:ext cx="908050" cy="273154"/>
          </a:xfrm>
          <a:prstGeom prst="rect">
            <a:avLst/>
          </a:prstGeom>
        </p:spPr>
      </p:pic>
      <p:pic>
        <p:nvPicPr>
          <p:cNvPr id="5" name="Picture 1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4534407"/>
            <a:ext cx="1555747" cy="364251"/>
          </a:xfrm>
          <a:prstGeom prst="rect">
            <a:avLst/>
          </a:prstGeom>
        </p:spPr>
      </p:pic>
      <p:pic>
        <p:nvPicPr>
          <p:cNvPr id="6" name="Picture 11" descr="SV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0" y="200038"/>
            <a:ext cx="1849437" cy="288746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z="1400" dirty="0" smtClean="0">
                <a:latin typeface="Calibri"/>
              </a:rPr>
              <a:t>Indicador 02-</a:t>
            </a:r>
            <a:r>
              <a:rPr lang="pt-BR" sz="1400" dirty="0" smtClean="0">
                <a:solidFill>
                  <a:prstClr val="black"/>
                </a:solidFill>
              </a:rPr>
              <a:t>Proporção </a:t>
            </a:r>
            <a:r>
              <a:rPr lang="pt-BR" sz="1400" dirty="0">
                <a:solidFill>
                  <a:prstClr val="black"/>
                </a:solidFill>
              </a:rPr>
              <a:t>de registros de nascidos vivos alimentados no </a:t>
            </a:r>
            <a:r>
              <a:rPr lang="pt-BR" sz="1400" dirty="0" err="1">
                <a:solidFill>
                  <a:prstClr val="black"/>
                </a:solidFill>
              </a:rPr>
              <a:t>Sinasc</a:t>
            </a:r>
            <a:r>
              <a:rPr lang="pt-BR" sz="1400" dirty="0">
                <a:solidFill>
                  <a:prstClr val="black"/>
                </a:solidFill>
              </a:rPr>
              <a:t> em relação ao estimado, recebidos na base federal até 60 dias após o final do mês de ocorrência</a:t>
            </a:r>
            <a:r>
              <a:rPr lang="pt-BR" sz="1400" dirty="0" smtClean="0">
                <a:solidFill>
                  <a:prstClr val="black"/>
                </a:solidFill>
              </a:rPr>
              <a:t>. (</a:t>
            </a:r>
            <a:r>
              <a:rPr lang="pt-BR" sz="1400" dirty="0">
                <a:solidFill>
                  <a:prstClr val="black"/>
                </a:solidFill>
              </a:rPr>
              <a:t>Meta &gt;=90%)</a:t>
            </a: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730850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43618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2.835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1.943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3" name="Imagem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972000"/>
            <a:ext cx="3784965" cy="3808800"/>
          </a:xfrm>
          <a:prstGeom prst="rect">
            <a:avLst/>
          </a:prstGeom>
        </p:spPr>
      </p:pic>
      <p:grpSp>
        <p:nvGrpSpPr>
          <p:cNvPr id="16" name="Agrupar 15"/>
          <p:cNvGrpSpPr/>
          <p:nvPr/>
        </p:nvGrpSpPr>
        <p:grpSpPr>
          <a:xfrm>
            <a:off x="2456739" y="3759664"/>
            <a:ext cx="2763798" cy="1031146"/>
            <a:chOff x="3760795" y="3359880"/>
            <a:chExt cx="2763798" cy="1031146"/>
          </a:xfrm>
        </p:grpSpPr>
        <p:grpSp>
          <p:nvGrpSpPr>
            <p:cNvPr id="17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9" name="CaixaDeTexto 18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148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5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6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7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8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3" name="Retângulo 2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>
                <a:solidFill>
                  <a:srgbClr val="000000"/>
                </a:solidFill>
              </a:rPr>
              <a:t>Indicador </a:t>
            </a:r>
            <a:r>
              <a:rPr lang="pt-BR" sz="1400" dirty="0" smtClean="0">
                <a:solidFill>
                  <a:srgbClr val="000000"/>
                </a:solidFill>
              </a:rPr>
              <a:t>03-</a:t>
            </a:r>
            <a:r>
              <a:rPr lang="pt-BR" sz="1400" dirty="0" smtClean="0"/>
              <a:t>Proporção </a:t>
            </a:r>
            <a:r>
              <a:rPr lang="pt-BR" sz="1400" dirty="0"/>
              <a:t>de salas de vacina com alimentação mensal das doses de vacinas aplicadas e da movimentação mensal de imunobiológicos, no sistema oficial de informação do </a:t>
            </a:r>
            <a:r>
              <a:rPr lang="pt-BR" sz="1400" dirty="0" smtClean="0"/>
              <a:t>PNI de </a:t>
            </a:r>
            <a:r>
              <a:rPr lang="pt-BR" sz="1400" dirty="0"/>
              <a:t>dados individualizados, por </a:t>
            </a:r>
            <a:r>
              <a:rPr lang="pt-BR" sz="1400" dirty="0" err="1" smtClean="0"/>
              <a:t>resid</a:t>
            </a:r>
            <a:r>
              <a:rPr lang="pt-BR" sz="1400" dirty="0" smtClean="0"/>
              <a:t>.</a:t>
            </a:r>
            <a:r>
              <a:rPr lang="pt-BR" sz="1400" dirty="0" smtClean="0">
                <a:solidFill>
                  <a:prstClr val="black"/>
                </a:solidFill>
              </a:rPr>
              <a:t>(</a:t>
            </a:r>
            <a:r>
              <a:rPr lang="pt-BR" sz="1400" dirty="0">
                <a:solidFill>
                  <a:prstClr val="black"/>
                </a:solidFill>
              </a:rPr>
              <a:t>Meta </a:t>
            </a:r>
            <a:r>
              <a:rPr lang="pt-BR" sz="1400" dirty="0" smtClean="0">
                <a:solidFill>
                  <a:prstClr val="black"/>
                </a:solidFill>
              </a:rPr>
              <a:t>&gt;=80</a:t>
            </a:r>
            <a:r>
              <a:rPr lang="pt-BR" sz="1400" dirty="0">
                <a:solidFill>
                  <a:prstClr val="black"/>
                </a:solidFill>
              </a:rPr>
              <a:t>%)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80198" cy="3808800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444043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1" name="Agrupar 10"/>
          <p:cNvGrpSpPr/>
          <p:nvPr/>
        </p:nvGrpSpPr>
        <p:grpSpPr>
          <a:xfrm>
            <a:off x="2456739" y="3759664"/>
            <a:ext cx="2763798" cy="1031146"/>
            <a:chOff x="3760795" y="3359880"/>
            <a:chExt cx="2763798" cy="1031146"/>
          </a:xfrm>
        </p:grpSpPr>
        <p:grpSp>
          <p:nvGrpSpPr>
            <p:cNvPr id="12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4" name="CaixaDeTexto 13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16" name="CaixaDeTexto 15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60500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2.131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4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pt-BR" sz="1400" dirty="0" smtClean="0">
                <a:solidFill>
                  <a:srgbClr val="000000"/>
                </a:solidFill>
              </a:rPr>
              <a:t>Indicador 04-</a:t>
            </a:r>
            <a:r>
              <a:rPr lang="pt-BR" sz="1400" dirty="0" smtClean="0"/>
              <a:t>Proporção </a:t>
            </a:r>
            <a:r>
              <a:rPr lang="pt-BR" sz="1400" dirty="0"/>
              <a:t>de vacinas selecionadas que compõem o Calendário Nacional de Vacinação para crianças menores de 1 ano de idade (</a:t>
            </a:r>
            <a:r>
              <a:rPr lang="pt-BR" sz="1400" dirty="0" err="1"/>
              <a:t>Pentavalente</a:t>
            </a:r>
            <a:r>
              <a:rPr lang="pt-BR" sz="1400" dirty="0"/>
              <a:t> - 3ª dose, Poliomielite - 3ª dose, Pneumocócica 10 valente - 2ª dose) e para crianças de 1 ano de idade (tríplice viral - 1ª dose) – com coberturas vacinais preconizadas</a:t>
            </a:r>
            <a:r>
              <a:rPr lang="pt-BR" sz="1400" dirty="0" smtClean="0"/>
              <a:t>.</a:t>
            </a:r>
            <a:r>
              <a:rPr lang="pt-BR" sz="1400" dirty="0" smtClean="0">
                <a:solidFill>
                  <a:prstClr val="black"/>
                </a:solidFill>
              </a:rPr>
              <a:t>(Meta=100</a:t>
            </a:r>
            <a:r>
              <a:rPr lang="pt-BR" sz="1400" dirty="0">
                <a:solidFill>
                  <a:prstClr val="black"/>
                </a:solidFill>
              </a:rPr>
              <a:t>%)</a:t>
            </a:r>
            <a:endParaRPr lang="pt-BR" sz="1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52000"/>
            <a:ext cx="3789732" cy="3808800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2456739" y="3951688"/>
            <a:ext cx="2763798" cy="1031146"/>
            <a:chOff x="3760795" y="3359880"/>
            <a:chExt cx="2763798" cy="1031146"/>
          </a:xfrm>
        </p:grpSpPr>
        <p:grpSp>
          <p:nvGrpSpPr>
            <p:cNvPr id="10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2" name="CaixaDeTexto 11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212465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80284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4.128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26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Picture 2" descr="bas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pic>
          <p:nvPicPr>
            <p:cNvPr id="4" name="Picture 9" descr="13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5760" y="215630"/>
              <a:ext cx="908050" cy="273154"/>
            </a:xfrm>
            <a:prstGeom prst="rect">
              <a:avLst/>
            </a:prstGeom>
          </p:spPr>
        </p:pic>
        <p:pic>
          <p:nvPicPr>
            <p:cNvPr id="5" name="Picture 10" descr="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8062" y="4534407"/>
              <a:ext cx="1555747" cy="364251"/>
            </a:xfrm>
            <a:prstGeom prst="rect">
              <a:avLst/>
            </a:prstGeom>
          </p:spPr>
        </p:pic>
        <p:pic>
          <p:nvPicPr>
            <p:cNvPr id="6" name="Picture 11" descr="SVS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50" y="200038"/>
              <a:ext cx="1849437" cy="288746"/>
            </a:xfrm>
            <a:prstGeom prst="rect">
              <a:avLst/>
            </a:prstGeom>
          </p:spPr>
        </p:pic>
      </p:grpSp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05-</a:t>
            </a:r>
            <a:r>
              <a:rPr lang="pt-BR" sz="1400" dirty="0" smtClean="0"/>
              <a:t>Percentual </a:t>
            </a:r>
            <a:r>
              <a:rPr lang="pt-BR" sz="1400" dirty="0"/>
              <a:t>de amostras analisadas para o residual de agente desinfetante em água para consumo humano (parâmetro: cloro residual livre, cloro residual combinado ou dióxido de cloro</a:t>
            </a:r>
            <a:r>
              <a:rPr lang="pt-BR" sz="1400" dirty="0" smtClean="0"/>
              <a:t>).</a:t>
            </a:r>
            <a:r>
              <a:rPr lang="pt-BR" sz="1400" dirty="0" smtClean="0">
                <a:solidFill>
                  <a:prstClr val="black"/>
                </a:solidFill>
              </a:rPr>
              <a:t>(</a:t>
            </a:r>
            <a:r>
              <a:rPr lang="pt-BR" sz="1400" dirty="0">
                <a:solidFill>
                  <a:prstClr val="black"/>
                </a:solidFill>
              </a:rPr>
              <a:t>Meta </a:t>
            </a:r>
            <a:r>
              <a:rPr lang="pt-BR" sz="1400" dirty="0" smtClean="0">
                <a:solidFill>
                  <a:prstClr val="black"/>
                </a:solidFill>
              </a:rPr>
              <a:t>&gt;=75%)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1931"/>
            <a:ext cx="3837402" cy="3808800"/>
          </a:xfrm>
          <a:prstGeom prst="rect">
            <a:avLst/>
          </a:prstGeom>
        </p:spPr>
      </p:pic>
      <p:grpSp>
        <p:nvGrpSpPr>
          <p:cNvPr id="9" name="Agrupar 8"/>
          <p:cNvGrpSpPr/>
          <p:nvPr/>
        </p:nvGrpSpPr>
        <p:grpSpPr>
          <a:xfrm>
            <a:off x="2456739" y="3759664"/>
            <a:ext cx="2763798" cy="1031146"/>
            <a:chOff x="3760795" y="3359880"/>
            <a:chExt cx="2763798" cy="1031146"/>
          </a:xfrm>
        </p:grpSpPr>
        <p:grpSp>
          <p:nvGrpSpPr>
            <p:cNvPr id="10" name="Grupo 19"/>
            <p:cNvGrpSpPr/>
            <p:nvPr/>
          </p:nvGrpSpPr>
          <p:grpSpPr>
            <a:xfrm>
              <a:off x="3760795" y="3359880"/>
              <a:ext cx="2763798" cy="1031146"/>
              <a:chOff x="4108154" y="2132856"/>
              <a:chExt cx="2763798" cy="1031146"/>
            </a:xfrm>
          </p:grpSpPr>
          <p:sp>
            <p:nvSpPr>
              <p:cNvPr id="12" name="CaixaDeTexto 11"/>
              <p:cNvSpPr txBox="1"/>
              <p:nvPr/>
            </p:nvSpPr>
            <p:spPr>
              <a:xfrm>
                <a:off x="4108154" y="2132856"/>
                <a:ext cx="113043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Legenda: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100" dirty="0">
                    <a:solidFill>
                      <a:prstClr val="black"/>
                    </a:solidFill>
                    <a:latin typeface="Calibri"/>
                    <a:ea typeface="+mn-ea"/>
                  </a:rPr>
                  <a:t>Alcance da meta</a:t>
                </a:r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4324178" y="2757920"/>
                <a:ext cx="41710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Não</a:t>
                </a:r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4336926" y="2599020"/>
                <a:ext cx="391454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Sim</a:t>
                </a: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4326062" y="2910086"/>
                <a:ext cx="2545890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Municípios não aderidos PQA-VS </a:t>
                </a:r>
                <a:r>
                  <a:rPr lang="pt-BR" sz="1050" b="1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2020 </a:t>
                </a:r>
                <a:r>
                  <a:rPr lang="pt-BR" sz="1050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(8).</a:t>
                </a:r>
              </a:p>
            </p:txBody>
          </p:sp>
        </p:grp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38638" y="3877112"/>
              <a:ext cx="228600" cy="476250"/>
            </a:xfrm>
            <a:prstGeom prst="rect">
              <a:avLst/>
            </a:prstGeom>
          </p:spPr>
        </p:pic>
      </p:grp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163944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205319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57931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7"/>
            <a:ext cx="9144000" cy="5143500"/>
          </a:xfrm>
          <a:prstGeom prst="rect">
            <a:avLst/>
          </a:prstGeom>
        </p:spPr>
      </p:pic>
      <p:pic>
        <p:nvPicPr>
          <p:cNvPr id="4" name="Picture 9" descr="1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60" y="215630"/>
            <a:ext cx="908050" cy="273154"/>
          </a:xfrm>
          <a:prstGeom prst="rect">
            <a:avLst/>
          </a:prstGeom>
        </p:spPr>
      </p:pic>
      <p:pic>
        <p:nvPicPr>
          <p:cNvPr id="5" name="Picture 10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4534407"/>
            <a:ext cx="1555747" cy="364251"/>
          </a:xfrm>
          <a:prstGeom prst="rect">
            <a:avLst/>
          </a:prstGeom>
        </p:spPr>
      </p:pic>
      <p:pic>
        <p:nvPicPr>
          <p:cNvPr id="6" name="Picture 11" descr="SV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50" y="200038"/>
            <a:ext cx="1849437" cy="28874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34330" y="448711"/>
            <a:ext cx="877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pt-BR" sz="1400" dirty="0" smtClean="0">
                <a:solidFill>
                  <a:srgbClr val="000000"/>
                </a:solidFill>
              </a:rPr>
              <a:t>Indicador 06-</a:t>
            </a:r>
            <a:r>
              <a:rPr lang="pt-BR" sz="1400" dirty="0" smtClean="0"/>
              <a:t>Proporção </a:t>
            </a:r>
            <a:r>
              <a:rPr lang="pt-BR" sz="1400" dirty="0"/>
              <a:t>de casos de doenças de notificação compulsória imediata nacional (DNCI) encerrados em até 60 dias após notificação</a:t>
            </a:r>
            <a:r>
              <a:rPr lang="pt-BR" sz="1400" dirty="0" smtClean="0"/>
              <a:t>.</a:t>
            </a:r>
            <a:r>
              <a:rPr lang="pt-BR" sz="1400" dirty="0" smtClean="0">
                <a:solidFill>
                  <a:prstClr val="black"/>
                </a:solidFill>
              </a:rPr>
              <a:t>(</a:t>
            </a:r>
            <a:r>
              <a:rPr lang="pt-BR" sz="1400" dirty="0">
                <a:solidFill>
                  <a:prstClr val="black"/>
                </a:solidFill>
              </a:rPr>
              <a:t>Meta </a:t>
            </a:r>
            <a:r>
              <a:rPr lang="pt-BR" sz="1400" dirty="0" smtClean="0">
                <a:solidFill>
                  <a:prstClr val="black"/>
                </a:solidFill>
              </a:rPr>
              <a:t>&gt;=80%)</a:t>
            </a:r>
            <a:endParaRPr lang="pt-BR" sz="1400" dirty="0">
              <a:solidFill>
                <a:prstClr val="black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972000"/>
            <a:ext cx="3799266" cy="3808800"/>
          </a:xfrm>
          <a:prstGeom prst="rect">
            <a:avLst/>
          </a:prstGeom>
        </p:spPr>
      </p:pic>
      <p:grpSp>
        <p:nvGrpSpPr>
          <p:cNvPr id="21" name="Agrupar 20"/>
          <p:cNvGrpSpPr/>
          <p:nvPr/>
        </p:nvGrpSpPr>
        <p:grpSpPr>
          <a:xfrm>
            <a:off x="2456739" y="3759664"/>
            <a:ext cx="2763798" cy="1220917"/>
            <a:chOff x="2456739" y="3759664"/>
            <a:chExt cx="2763798" cy="1220917"/>
          </a:xfrm>
        </p:grpSpPr>
        <p:sp>
          <p:nvSpPr>
            <p:cNvPr id="9" name="CaixaDeTexto 8"/>
            <p:cNvSpPr txBox="1"/>
            <p:nvPr/>
          </p:nvSpPr>
          <p:spPr>
            <a:xfrm>
              <a:off x="2685511" y="4726665"/>
              <a:ext cx="18653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dirty="0">
                  <a:solidFill>
                    <a:prstClr val="black"/>
                  </a:solidFill>
                  <a:latin typeface="Calibri"/>
                  <a:ea typeface="+mn-ea"/>
                </a:rPr>
                <a:t>Ausência de Casos 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(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</a:rPr>
                <a:t>3.409</a:t>
              </a:r>
              <a:r>
                <a:rPr lang="pt-BR" sz="105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).</a:t>
              </a:r>
              <a:endParaRPr lang="pt-BR" sz="1050" b="1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506198" y="4778744"/>
              <a:ext cx="266131" cy="185144"/>
            </a:xfrm>
            <a:prstGeom prst="rect">
              <a:avLst/>
            </a:prstGeom>
          </p:spPr>
        </p:pic>
        <p:grpSp>
          <p:nvGrpSpPr>
            <p:cNvPr id="12" name="Agrupar 11"/>
            <p:cNvGrpSpPr/>
            <p:nvPr/>
          </p:nvGrpSpPr>
          <p:grpSpPr>
            <a:xfrm>
              <a:off x="2456739" y="3759664"/>
              <a:ext cx="2763798" cy="1031146"/>
              <a:chOff x="3760795" y="3359880"/>
              <a:chExt cx="2763798" cy="1031146"/>
            </a:xfrm>
          </p:grpSpPr>
          <p:grpSp>
            <p:nvGrpSpPr>
              <p:cNvPr id="13" name="Grupo 19"/>
              <p:cNvGrpSpPr/>
              <p:nvPr/>
            </p:nvGrpSpPr>
            <p:grpSpPr>
              <a:xfrm>
                <a:off x="3760795" y="3359880"/>
                <a:ext cx="2763798" cy="1031146"/>
                <a:chOff x="4108154" y="2132856"/>
                <a:chExt cx="2763798" cy="1031146"/>
              </a:xfrm>
            </p:grpSpPr>
            <p:sp>
              <p:nvSpPr>
                <p:cNvPr id="15" name="CaixaDeTexto 14"/>
                <p:cNvSpPr txBox="1"/>
                <p:nvPr/>
              </p:nvSpPr>
              <p:spPr>
                <a:xfrm>
                  <a:off x="4108154" y="2132856"/>
                  <a:ext cx="1130438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Legenda:</a:t>
                  </a:r>
                </a:p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100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Alcance da meta</a:t>
                  </a:r>
                </a:p>
              </p:txBody>
            </p:sp>
            <p:sp>
              <p:nvSpPr>
                <p:cNvPr id="16" name="CaixaDeTexto 15"/>
                <p:cNvSpPr txBox="1"/>
                <p:nvPr/>
              </p:nvSpPr>
              <p:spPr>
                <a:xfrm>
                  <a:off x="4324178" y="2757920"/>
                  <a:ext cx="4171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Não</a:t>
                  </a:r>
                </a:p>
              </p:txBody>
            </p:sp>
            <p:sp>
              <p:nvSpPr>
                <p:cNvPr id="17" name="CaixaDeTexto 16"/>
                <p:cNvSpPr txBox="1"/>
                <p:nvPr/>
              </p:nvSpPr>
              <p:spPr>
                <a:xfrm>
                  <a:off x="4336926" y="2599020"/>
                  <a:ext cx="391454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Sim</a:t>
                  </a:r>
                </a:p>
              </p:txBody>
            </p:sp>
            <p:sp>
              <p:nvSpPr>
                <p:cNvPr id="18" name="CaixaDeTexto 17"/>
                <p:cNvSpPr txBox="1"/>
                <p:nvPr/>
              </p:nvSpPr>
              <p:spPr>
                <a:xfrm>
                  <a:off x="4326062" y="2910086"/>
                  <a:ext cx="254589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9144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Municípios não aderidos PQA-VS </a:t>
                  </a:r>
                  <a:r>
                    <a:rPr lang="pt-BR" sz="1050" b="1" dirty="0" smtClean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2020 </a:t>
                  </a:r>
                  <a:r>
                    <a:rPr lang="pt-BR" sz="1050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(8).</a:t>
                  </a:r>
                </a:p>
              </p:txBody>
            </p:sp>
          </p:grpSp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38638" y="3877112"/>
                <a:ext cx="228600" cy="476250"/>
              </a:xfrm>
              <a:prstGeom prst="rect">
                <a:avLst/>
              </a:prstGeom>
            </p:spPr>
          </p:pic>
        </p:grpSp>
      </p:grp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921430"/>
              </p:ext>
            </p:extLst>
          </p:nvPr>
        </p:nvGraphicFramePr>
        <p:xfrm>
          <a:off x="4104000" y="1191600"/>
          <a:ext cx="4302000" cy="217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79756"/>
              </p:ext>
            </p:extLst>
          </p:nvPr>
        </p:nvGraphicFramePr>
        <p:xfrm>
          <a:off x="4622582" y="3566808"/>
          <a:ext cx="2138908" cy="5314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0" u="none" strike="noStrike" dirty="0">
                          <a:effectLst/>
                        </a:rPr>
                        <a:t>Municípios </a:t>
                      </a:r>
                      <a:r>
                        <a:rPr lang="pt-BR" sz="1100" b="0" u="none" strike="noStrike" dirty="0" smtClean="0">
                          <a:effectLst/>
                        </a:rPr>
                        <a:t>– </a:t>
                      </a:r>
                      <a:r>
                        <a:rPr lang="pt-BR" sz="1100" b="0" u="none" strike="noStrike" dirty="0">
                          <a:effectLst/>
                        </a:rPr>
                        <a:t>Meta</a:t>
                      </a:r>
                      <a:r>
                        <a:rPr lang="pt-BR" sz="1100" b="0" u="none" strike="noStrike" baseline="0" dirty="0">
                          <a:effectLst/>
                        </a:rPr>
                        <a:t> n</a:t>
                      </a:r>
                      <a:r>
                        <a:rPr lang="pt-BR" sz="1100" b="0" u="none" strike="noStrike" dirty="0">
                          <a:effectLst/>
                        </a:rPr>
                        <a:t>ão alcançada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85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11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2955</Words>
  <Application>Microsoft Office PowerPoint</Application>
  <PresentationFormat>Apresentação na tela (16:9)</PresentationFormat>
  <Paragraphs>1090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Imac</dc:creator>
  <cp:lastModifiedBy>Alexander Vargas</cp:lastModifiedBy>
  <cp:revision>59</cp:revision>
  <dcterms:created xsi:type="dcterms:W3CDTF">2020-12-04T19:56:56Z</dcterms:created>
  <dcterms:modified xsi:type="dcterms:W3CDTF">2021-08-12T13:08:29Z</dcterms:modified>
</cp:coreProperties>
</file>