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4"/>
  </p:handoutMasterIdLst>
  <p:sldIdLst>
    <p:sldId id="256" r:id="rId2"/>
    <p:sldId id="274" r:id="rId3"/>
    <p:sldId id="294" r:id="rId4"/>
    <p:sldId id="297" r:id="rId5"/>
    <p:sldId id="311" r:id="rId6"/>
    <p:sldId id="300" r:id="rId7"/>
    <p:sldId id="299" r:id="rId8"/>
    <p:sldId id="275" r:id="rId9"/>
    <p:sldId id="307" r:id="rId10"/>
    <p:sldId id="308" r:id="rId11"/>
    <p:sldId id="309" r:id="rId12"/>
    <p:sldId id="310" r:id="rId13"/>
    <p:sldId id="277" r:id="rId14"/>
    <p:sldId id="312" r:id="rId15"/>
    <p:sldId id="302" r:id="rId16"/>
    <p:sldId id="303" r:id="rId17"/>
    <p:sldId id="305" r:id="rId18"/>
    <p:sldId id="290" r:id="rId19"/>
    <p:sldId id="301" r:id="rId20"/>
    <p:sldId id="296" r:id="rId21"/>
    <p:sldId id="306" r:id="rId22"/>
    <p:sldId id="286" r:id="rId2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99CC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864" y="-5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C:\Users\MARISA\Documents\SAUDE%20DA%20MULHER%20SES\M&amp;A\compilado%20monitoramento%202013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Plan1!$I$35:$I$38</c:f>
              <c:strCache>
                <c:ptCount val="4"/>
                <c:pt idx="0">
                  <c:v>ÓTIMO</c:v>
                </c:pt>
                <c:pt idx="1">
                  <c:v>BOM</c:v>
                </c:pt>
                <c:pt idx="2">
                  <c:v>REGULAR</c:v>
                </c:pt>
                <c:pt idx="3">
                  <c:v>RUIM</c:v>
                </c:pt>
              </c:strCache>
            </c:strRef>
          </c:cat>
          <c:val>
            <c:numRef>
              <c:f>Plan1!$J$35:$J$38</c:f>
              <c:numCache>
                <c:formatCode>General</c:formatCode>
                <c:ptCount val="4"/>
                <c:pt idx="0">
                  <c:v>6</c:v>
                </c:pt>
                <c:pt idx="1">
                  <c:v>6</c:v>
                </c:pt>
                <c:pt idx="2">
                  <c:v>3</c:v>
                </c:pt>
                <c:pt idx="3">
                  <c:v>1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0859576208704087"/>
          <c:y val="0.36778780921031762"/>
          <c:w val="0.14530771833432651"/>
          <c:h val="0.39303411137386468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053213-81DF-4987-B9DA-8A6A2BF563A9}" type="datetimeFigureOut">
              <a:rPr lang="pt-BR" smtClean="0"/>
              <a:pPr/>
              <a:t>16/12/2014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256718-3390-4807-BB62-6DC54382668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63829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2DEE1-9F1E-420D-86DF-845E60D6AFAA}" type="datetimeFigureOut">
              <a:rPr lang="pt-BR" smtClean="0"/>
              <a:pPr/>
              <a:t>16/12/2014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8A3A6-3E86-4518-9EBE-2B08B767192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2DEE1-9F1E-420D-86DF-845E60D6AFAA}" type="datetimeFigureOut">
              <a:rPr lang="pt-BR" smtClean="0"/>
              <a:pPr/>
              <a:t>16/12/2014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8A3A6-3E86-4518-9EBE-2B08B767192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2DEE1-9F1E-420D-86DF-845E60D6AFAA}" type="datetimeFigureOut">
              <a:rPr lang="pt-BR" smtClean="0"/>
              <a:pPr/>
              <a:t>16/12/2014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8A3A6-3E86-4518-9EBE-2B08B767192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2DEE1-9F1E-420D-86DF-845E60D6AFAA}" type="datetimeFigureOut">
              <a:rPr lang="pt-BR" smtClean="0"/>
              <a:pPr/>
              <a:t>16/12/2014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8A3A6-3E86-4518-9EBE-2B08B767192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2DEE1-9F1E-420D-86DF-845E60D6AFAA}" type="datetimeFigureOut">
              <a:rPr lang="pt-BR" smtClean="0"/>
              <a:pPr/>
              <a:t>16/12/2014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8A3A6-3E86-4518-9EBE-2B08B767192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2DEE1-9F1E-420D-86DF-845E60D6AFAA}" type="datetimeFigureOut">
              <a:rPr lang="pt-BR" smtClean="0"/>
              <a:pPr/>
              <a:t>16/12/2014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8A3A6-3E86-4518-9EBE-2B08B767192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2DEE1-9F1E-420D-86DF-845E60D6AFAA}" type="datetimeFigureOut">
              <a:rPr lang="pt-BR" smtClean="0"/>
              <a:pPr/>
              <a:t>16/12/2014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8A3A6-3E86-4518-9EBE-2B08B767192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2DEE1-9F1E-420D-86DF-845E60D6AFAA}" type="datetimeFigureOut">
              <a:rPr lang="pt-BR" smtClean="0"/>
              <a:pPr/>
              <a:t>16/12/2014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8A3A6-3E86-4518-9EBE-2B08B767192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2DEE1-9F1E-420D-86DF-845E60D6AFAA}" type="datetimeFigureOut">
              <a:rPr lang="pt-BR" smtClean="0"/>
              <a:pPr/>
              <a:t>16/12/2014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8A3A6-3E86-4518-9EBE-2B08B767192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2DEE1-9F1E-420D-86DF-845E60D6AFAA}" type="datetimeFigureOut">
              <a:rPr lang="pt-BR" smtClean="0"/>
              <a:pPr/>
              <a:t>16/12/2014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8A3A6-3E86-4518-9EBE-2B08B767192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2DEE1-9F1E-420D-86DF-845E60D6AFAA}" type="datetimeFigureOut">
              <a:rPr lang="pt-BR" smtClean="0"/>
              <a:pPr/>
              <a:t>16/12/2014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8A3A6-3E86-4518-9EBE-2B08B767192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5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32DEE1-9F1E-420D-86DF-845E60D6AFAA}" type="datetimeFigureOut">
              <a:rPr lang="pt-BR" smtClean="0"/>
              <a:pPr/>
              <a:t>16/12/2014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08A3A6-3E86-4518-9EBE-2B08B767192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hyperlink" Target="http://portal.saude.gov.br/portal/saude/Gestor/visualizar_texto.cfm?idtxt=37472&amp;janela=1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saudedamulher@saude.sp.gov.br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Logomarca da Rede Cegonh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4653136"/>
            <a:ext cx="1152128" cy="1152128"/>
          </a:xfrm>
          <a:prstGeom prst="rect">
            <a:avLst/>
          </a:prstGeom>
          <a:noFill/>
        </p:spPr>
      </p:pic>
      <p:sp>
        <p:nvSpPr>
          <p:cNvPr id="8" name="CaixaDeTexto 7"/>
          <p:cNvSpPr txBox="1"/>
          <p:nvPr/>
        </p:nvSpPr>
        <p:spPr>
          <a:xfrm>
            <a:off x="1000100" y="1785926"/>
            <a:ext cx="7604918" cy="193899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/>
              <a:t>PANORAMA DA REDE MATERNA</a:t>
            </a:r>
          </a:p>
          <a:p>
            <a:pPr algn="ctr"/>
            <a:r>
              <a:rPr lang="pt-BR" sz="4000" b="1" dirty="0" smtClean="0"/>
              <a:t>NO ESTADO DE</a:t>
            </a:r>
          </a:p>
          <a:p>
            <a:pPr algn="ctr"/>
            <a:r>
              <a:rPr lang="pt-BR" sz="4000" b="1" dirty="0" smtClean="0"/>
              <a:t>SÃO PAULO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253268" y="4965950"/>
            <a:ext cx="37082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Coordenadoria das Regiões de Saúde</a:t>
            </a:r>
          </a:p>
          <a:p>
            <a:pPr algn="ctr"/>
            <a:r>
              <a:rPr lang="pt-BR" b="1" dirty="0" smtClean="0"/>
              <a:t>Área Técnica da Saúde da Mulher</a:t>
            </a:r>
            <a:endParaRPr lang="pt-BR" b="1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80" y="4906828"/>
            <a:ext cx="792088" cy="7054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23528" y="4725144"/>
            <a:ext cx="2492477" cy="369332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pt-BR" b="1" dirty="0" smtClean="0"/>
              <a:t>IMPLANTAÇÃO DA REDE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131987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9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23528" y="4725144"/>
            <a:ext cx="2492477" cy="369332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pt-BR" b="1" dirty="0" smtClean="0"/>
              <a:t>IMPLANTAÇÃO DA REDE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3882554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9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4067944" y="4077072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P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4312693" y="5183481"/>
            <a:ext cx="259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P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5076056" y="5805264"/>
            <a:ext cx="144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P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6228184" y="3429000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P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8028384" y="4261738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P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323528" y="4725144"/>
            <a:ext cx="2492477" cy="369332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pt-BR" b="1" dirty="0" smtClean="0"/>
              <a:t>IMPLANTAÇÃO DA REDE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3840939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202013" y="1857364"/>
            <a:ext cx="1714512" cy="135732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2011</a:t>
            </a:r>
          </a:p>
          <a:p>
            <a:pPr algn="ctr"/>
            <a:r>
              <a:rPr lang="pt-BR" b="1" u="sng" dirty="0" smtClean="0"/>
              <a:t>02 PLANOS </a:t>
            </a:r>
            <a:r>
              <a:rPr lang="pt-BR" b="1" dirty="0" smtClean="0"/>
              <a:t>APROVADOS</a:t>
            </a:r>
          </a:p>
          <a:p>
            <a:pPr algn="ctr"/>
            <a:r>
              <a:rPr lang="pt-BR" b="1" dirty="0" smtClean="0"/>
              <a:t>RRAS 1</a:t>
            </a:r>
          </a:p>
          <a:p>
            <a:pPr algn="ctr"/>
            <a:r>
              <a:rPr lang="pt-BR" b="1" dirty="0" smtClean="0"/>
              <a:t>RRAS 15</a:t>
            </a:r>
            <a:endParaRPr lang="pt-BR" b="1" dirty="0"/>
          </a:p>
        </p:txBody>
      </p:sp>
      <p:sp>
        <p:nvSpPr>
          <p:cNvPr id="6" name="Retângulo 5"/>
          <p:cNvSpPr/>
          <p:nvPr/>
        </p:nvSpPr>
        <p:spPr>
          <a:xfrm>
            <a:off x="2062159" y="1175456"/>
            <a:ext cx="1714512" cy="192882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2012</a:t>
            </a:r>
          </a:p>
          <a:p>
            <a:pPr algn="ctr"/>
            <a:r>
              <a:rPr lang="pt-BR" b="1" u="sng" dirty="0" smtClean="0"/>
              <a:t>04 PLANOS </a:t>
            </a:r>
            <a:r>
              <a:rPr lang="pt-BR" b="1" dirty="0" smtClean="0"/>
              <a:t>APROVADOS</a:t>
            </a:r>
          </a:p>
          <a:p>
            <a:pPr algn="ctr"/>
            <a:r>
              <a:rPr lang="pt-BR" b="1" dirty="0" smtClean="0"/>
              <a:t>RRAS2</a:t>
            </a:r>
          </a:p>
          <a:p>
            <a:pPr algn="ctr"/>
            <a:r>
              <a:rPr lang="pt-BR" b="1" dirty="0" smtClean="0"/>
              <a:t>RRAS 4</a:t>
            </a:r>
          </a:p>
          <a:p>
            <a:pPr algn="ctr"/>
            <a:r>
              <a:rPr lang="pt-BR" b="1" dirty="0" smtClean="0"/>
              <a:t>RRAS 16</a:t>
            </a:r>
          </a:p>
          <a:p>
            <a:pPr algn="ctr"/>
            <a:r>
              <a:rPr lang="pt-BR" b="1" dirty="0" smtClean="0"/>
              <a:t>RRAS 7</a:t>
            </a:r>
            <a:endParaRPr lang="pt-BR" b="1" dirty="0"/>
          </a:p>
        </p:txBody>
      </p:sp>
      <p:sp>
        <p:nvSpPr>
          <p:cNvPr id="7" name="Retângulo de cantos arredondados 6"/>
          <p:cNvSpPr/>
          <p:nvPr/>
        </p:nvSpPr>
        <p:spPr>
          <a:xfrm>
            <a:off x="6195027" y="2540348"/>
            <a:ext cx="2643206" cy="3286148"/>
          </a:xfrm>
          <a:prstGeom prst="roundRect">
            <a:avLst/>
          </a:prstGeom>
          <a:solidFill>
            <a:schemeClr val="tx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solidFill>
                  <a:schemeClr val="tx1"/>
                </a:solidFill>
              </a:rPr>
              <a:t>2013 </a:t>
            </a:r>
            <a:endParaRPr lang="pt-BR" b="1" u="sng" dirty="0" smtClean="0">
              <a:solidFill>
                <a:schemeClr val="tx1"/>
              </a:solidFill>
            </a:endParaRPr>
          </a:p>
          <a:p>
            <a:pPr algn="ctr"/>
            <a:endParaRPr lang="pt-BR" b="1" u="sng" dirty="0" smtClean="0">
              <a:solidFill>
                <a:schemeClr val="tx1"/>
              </a:solidFill>
            </a:endParaRPr>
          </a:p>
          <a:p>
            <a:pPr algn="ctr"/>
            <a:r>
              <a:rPr lang="pt-BR" b="1" dirty="0" smtClean="0">
                <a:solidFill>
                  <a:schemeClr val="tx1"/>
                </a:solidFill>
              </a:rPr>
              <a:t>APROVADOS EM CIB</a:t>
            </a:r>
          </a:p>
          <a:p>
            <a:pPr algn="ctr"/>
            <a:r>
              <a:rPr lang="pt-BR" b="1" dirty="0" smtClean="0">
                <a:solidFill>
                  <a:schemeClr val="tx1"/>
                </a:solidFill>
              </a:rPr>
              <a:t>E ENCAMINHADOS AO MINISTÉRIO DA SAÚDE</a:t>
            </a:r>
          </a:p>
          <a:p>
            <a:pPr algn="ctr"/>
            <a:r>
              <a:rPr lang="pt-BR" b="1" dirty="0" smtClean="0">
                <a:solidFill>
                  <a:schemeClr val="tx1"/>
                </a:solidFill>
              </a:rPr>
              <a:t>RRAS 11</a:t>
            </a:r>
          </a:p>
          <a:p>
            <a:pPr algn="ctr"/>
            <a:r>
              <a:rPr lang="pt-BR" b="1" dirty="0" smtClean="0">
                <a:solidFill>
                  <a:schemeClr val="tx1"/>
                </a:solidFill>
              </a:rPr>
              <a:t>RRAS 12</a:t>
            </a:r>
          </a:p>
          <a:p>
            <a:pPr algn="ctr"/>
            <a:r>
              <a:rPr lang="pt-BR" b="1" dirty="0" smtClean="0">
                <a:solidFill>
                  <a:schemeClr val="tx1"/>
                </a:solidFill>
              </a:rPr>
              <a:t>RRAS 14</a:t>
            </a:r>
          </a:p>
          <a:p>
            <a:pPr algn="ctr"/>
            <a:endParaRPr lang="pt-BR" b="1" dirty="0" smtClean="0">
              <a:solidFill>
                <a:schemeClr val="tx1"/>
              </a:solidFill>
            </a:endParaRPr>
          </a:p>
          <a:p>
            <a:pPr algn="ctr"/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340985" y="4006998"/>
            <a:ext cx="3581558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pt-BR" b="1" dirty="0" smtClean="0"/>
              <a:t>100 % DAS RRAS</a:t>
            </a:r>
          </a:p>
          <a:p>
            <a:pPr algn="ctr"/>
            <a:r>
              <a:rPr lang="pt-BR" dirty="0" smtClean="0"/>
              <a:t>DO ESTADO DE SÃO PAULO</a:t>
            </a:r>
          </a:p>
          <a:p>
            <a:pPr algn="ctr"/>
            <a:r>
              <a:rPr lang="pt-BR" dirty="0" smtClean="0"/>
              <a:t>COM PLANOS DA REDE MATERNA</a:t>
            </a:r>
          </a:p>
          <a:p>
            <a:pPr algn="ctr"/>
            <a:r>
              <a:rPr lang="pt-BR" dirty="0" smtClean="0"/>
              <a:t>ELABORADOS E APROVADOS EM CIB</a:t>
            </a:r>
            <a:endParaRPr lang="pt-BR" dirty="0"/>
          </a:p>
        </p:txBody>
      </p:sp>
      <p:sp>
        <p:nvSpPr>
          <p:cNvPr id="18" name="Retângulo 17"/>
          <p:cNvSpPr/>
          <p:nvPr/>
        </p:nvSpPr>
        <p:spPr>
          <a:xfrm>
            <a:off x="642910" y="357166"/>
            <a:ext cx="4572000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/>
            <a:r>
              <a:rPr lang="pt-BR" sz="2000" b="1" dirty="0" smtClean="0"/>
              <a:t>Panorama da Implantação da Rede Materna no Estado de São Paulo</a:t>
            </a:r>
            <a:endParaRPr lang="pt-BR" sz="2000" b="1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1043608" y="3311763"/>
            <a:ext cx="4680520" cy="58477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pt-BR" sz="1600" dirty="0" smtClean="0"/>
              <a:t>RECEBEM CUSTEIO PARA LEITOS DE GESTAÇÃO DE ALTO RISCO E NEONATAL</a:t>
            </a:r>
            <a:endParaRPr lang="pt-BR" sz="1600" dirty="0"/>
          </a:p>
        </p:txBody>
      </p:sp>
      <p:sp>
        <p:nvSpPr>
          <p:cNvPr id="10" name="Retângulo 9"/>
          <p:cNvSpPr/>
          <p:nvPr/>
        </p:nvSpPr>
        <p:spPr>
          <a:xfrm>
            <a:off x="3915907" y="1141274"/>
            <a:ext cx="1714512" cy="207341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/>
              <a:t>2013</a:t>
            </a:r>
          </a:p>
          <a:p>
            <a:pPr algn="ctr"/>
            <a:r>
              <a:rPr lang="pt-BR" sz="1600" b="1" u="sng" dirty="0" smtClean="0"/>
              <a:t>05 PLANOS </a:t>
            </a:r>
            <a:r>
              <a:rPr lang="pt-BR" sz="1600" b="1" dirty="0" smtClean="0"/>
              <a:t>APROVADOS</a:t>
            </a:r>
          </a:p>
          <a:p>
            <a:pPr algn="ctr"/>
            <a:r>
              <a:rPr lang="pt-BR" sz="1600" b="1" dirty="0" smtClean="0"/>
              <a:t>RRAS 5</a:t>
            </a:r>
          </a:p>
          <a:p>
            <a:pPr algn="ctr"/>
            <a:r>
              <a:rPr lang="pt-BR" sz="1600" b="1" dirty="0" smtClean="0"/>
              <a:t>RRAS 9</a:t>
            </a:r>
          </a:p>
          <a:p>
            <a:pPr algn="ctr"/>
            <a:r>
              <a:rPr lang="pt-BR" sz="1600" b="1" dirty="0" smtClean="0"/>
              <a:t>RRAS 10</a:t>
            </a:r>
          </a:p>
          <a:p>
            <a:pPr algn="ctr"/>
            <a:r>
              <a:rPr lang="pt-BR" sz="1600" b="1" dirty="0" smtClean="0"/>
              <a:t>RRAS 13</a:t>
            </a:r>
          </a:p>
          <a:p>
            <a:pPr algn="ctr"/>
            <a:r>
              <a:rPr lang="pt-BR" sz="1600" b="1" dirty="0" smtClean="0"/>
              <a:t>RRAS 17</a:t>
            </a:r>
            <a:endParaRPr lang="pt-BR" sz="1600" b="1" dirty="0"/>
          </a:p>
        </p:txBody>
      </p:sp>
      <p:sp>
        <p:nvSpPr>
          <p:cNvPr id="16" name="Retângulo de cantos arredondados 15"/>
          <p:cNvSpPr/>
          <p:nvPr/>
        </p:nvSpPr>
        <p:spPr>
          <a:xfrm>
            <a:off x="3826779" y="5157192"/>
            <a:ext cx="2286016" cy="15716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PLANOS APROVADOS EM CIB </a:t>
            </a:r>
          </a:p>
          <a:p>
            <a:pPr algn="ctr"/>
            <a:r>
              <a:rPr lang="pt-BR" b="1" dirty="0" smtClean="0"/>
              <a:t>RRAS 3</a:t>
            </a:r>
          </a:p>
          <a:p>
            <a:pPr algn="ctr"/>
            <a:r>
              <a:rPr lang="pt-BR" b="1" dirty="0" smtClean="0"/>
              <a:t>RRAS 8</a:t>
            </a:r>
          </a:p>
          <a:p>
            <a:pPr algn="ctr"/>
            <a:endParaRPr lang="pt-BR" sz="1600" b="1" dirty="0"/>
          </a:p>
        </p:txBody>
      </p:sp>
      <p:sp>
        <p:nvSpPr>
          <p:cNvPr id="2" name="CaixaDeTexto 1"/>
          <p:cNvSpPr txBox="1"/>
          <p:nvPr/>
        </p:nvSpPr>
        <p:spPr>
          <a:xfrm>
            <a:off x="5868144" y="1411088"/>
            <a:ext cx="2069413" cy="89255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rgbClr val="FFFFFF"/>
                </a:solidFill>
              </a:rPr>
              <a:t>2014</a:t>
            </a:r>
          </a:p>
          <a:p>
            <a:pPr algn="ctr"/>
            <a:r>
              <a:rPr lang="pt-BR" sz="1600" b="1" u="sng" dirty="0" smtClean="0">
                <a:solidFill>
                  <a:srgbClr val="FFFFFF"/>
                </a:solidFill>
              </a:rPr>
              <a:t>01 PLANO APROVADO</a:t>
            </a:r>
          </a:p>
          <a:p>
            <a:pPr algn="ctr"/>
            <a:r>
              <a:rPr lang="pt-BR" sz="1600" b="1" dirty="0" smtClean="0">
                <a:solidFill>
                  <a:srgbClr val="FFFFFF"/>
                </a:solidFill>
              </a:rPr>
              <a:t>RRAS 6</a:t>
            </a:r>
            <a:endParaRPr lang="pt-BR" sz="16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67545" y="908720"/>
            <a:ext cx="8208912" cy="4801314"/>
          </a:xfrm>
          <a:prstGeom prst="rect">
            <a:avLst/>
          </a:prstGeom>
          <a:solidFill>
            <a:schemeClr val="bg1">
              <a:alpha val="29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/>
              <a:t>ÁREAS PRIORITÁRIAS </a:t>
            </a:r>
          </a:p>
          <a:p>
            <a:endParaRPr lang="pt-BR" dirty="0" smtClean="0"/>
          </a:p>
          <a:p>
            <a:r>
              <a:rPr lang="pt-BR" sz="2000" b="1" dirty="0" smtClean="0"/>
              <a:t>RRAS 15 ( RMC): </a:t>
            </a:r>
            <a:r>
              <a:rPr lang="pt-BR" sz="2000" dirty="0" smtClean="0"/>
              <a:t>REDE CUSTEADA E MONITORADA, PLANO DE AÇÃO REVISADO.</a:t>
            </a:r>
            <a:endParaRPr lang="pt-BR" sz="2000" dirty="0"/>
          </a:p>
          <a:p>
            <a:endParaRPr lang="pt-BR" sz="2000" dirty="0" smtClean="0"/>
          </a:p>
          <a:p>
            <a:r>
              <a:rPr lang="pt-BR" sz="2000" b="1" dirty="0" smtClean="0"/>
              <a:t>RRAS 7  (REGISTRO):</a:t>
            </a:r>
            <a:r>
              <a:rPr lang="pt-BR" sz="2000" dirty="0" smtClean="0"/>
              <a:t>REDE CUSTEADA E MONITORAMENTO PREVISTO PARA O 1º TRIM DE 2015</a:t>
            </a:r>
          </a:p>
          <a:p>
            <a:endParaRPr lang="pt-BR" sz="2000" dirty="0" smtClean="0"/>
          </a:p>
          <a:p>
            <a:r>
              <a:rPr lang="pt-BR" sz="2000" b="1" dirty="0" smtClean="0"/>
              <a:t>RRAS 9 (VALE DO JURUMIRIM</a:t>
            </a:r>
            <a:r>
              <a:rPr lang="pt-BR" sz="2000" b="1" dirty="0" smtClean="0"/>
              <a:t>):</a:t>
            </a:r>
            <a:r>
              <a:rPr lang="pt-BR" sz="2000" dirty="0" smtClean="0"/>
              <a:t> </a:t>
            </a:r>
            <a:r>
              <a:rPr lang="pt-BR" sz="2000" dirty="0"/>
              <a:t>REDE CUSTEADA E MONITORAMENTO PREVISTO PARA O </a:t>
            </a:r>
            <a:r>
              <a:rPr lang="pt-BR" sz="2000" dirty="0" smtClean="0"/>
              <a:t>2º </a:t>
            </a:r>
            <a:r>
              <a:rPr lang="pt-BR" sz="2000" dirty="0"/>
              <a:t>TRIM DE </a:t>
            </a:r>
            <a:r>
              <a:rPr lang="pt-BR" sz="2000" dirty="0" smtClean="0"/>
              <a:t>2015</a:t>
            </a:r>
          </a:p>
          <a:p>
            <a:endParaRPr lang="pt-BR" sz="2000" dirty="0"/>
          </a:p>
          <a:p>
            <a:r>
              <a:rPr lang="pt-BR" sz="2000" b="1" dirty="0" smtClean="0"/>
              <a:t>RRAS 17 (TAUBATÉ)</a:t>
            </a:r>
            <a:r>
              <a:rPr lang="pt-BR" sz="2000" dirty="0"/>
              <a:t>:</a:t>
            </a:r>
            <a:r>
              <a:rPr lang="pt-BR" sz="2000" dirty="0" smtClean="0"/>
              <a:t> </a:t>
            </a:r>
            <a:r>
              <a:rPr lang="pt-BR" sz="2000" dirty="0"/>
              <a:t>REDE CUSTEADA E MONITORAMENTO PREVISTO PARA O 1º TRIM DE 2015</a:t>
            </a:r>
          </a:p>
          <a:p>
            <a:endParaRPr lang="pt-BR" sz="2000" dirty="0"/>
          </a:p>
          <a:p>
            <a:r>
              <a:rPr lang="pt-BR" sz="2000" b="1" dirty="0" smtClean="0"/>
              <a:t>RRAS 8 (ITAPEVA)</a:t>
            </a:r>
            <a:r>
              <a:rPr lang="pt-BR" sz="2000" dirty="0"/>
              <a:t>:</a:t>
            </a:r>
            <a:r>
              <a:rPr lang="pt-BR" sz="2000" dirty="0" smtClean="0"/>
              <a:t> REDE APROVADA  NA CIB – DEZ/2014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3600818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95536" y="404664"/>
            <a:ext cx="7848872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/>
              <a:t>MONITORAMENTO DA REDE CEGONHA RRAS 1 (GRANDE ABC) E RRAS 15 (CAMPINAS E SÃO JOÃO DA BOAVISTA)</a:t>
            </a:r>
            <a:endParaRPr lang="pt-BR" sz="2000" b="1" dirty="0"/>
          </a:p>
        </p:txBody>
      </p:sp>
      <p:sp>
        <p:nvSpPr>
          <p:cNvPr id="5" name="CaixaDeTexto 4"/>
          <p:cNvSpPr txBox="1"/>
          <p:nvPr/>
        </p:nvSpPr>
        <p:spPr>
          <a:xfrm>
            <a:off x="2627784" y="1217367"/>
            <a:ext cx="6202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16 SERVIÇOS HOSPITALARES VISITADOS ENTRE NOV/13 A FEV/14</a:t>
            </a: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611560" y="1916832"/>
            <a:ext cx="5670720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sz="2000" b="1" dirty="0" smtClean="0"/>
              <a:t>DIRETRIZES PROPOSTAS PARA O MONITORAMENTO</a:t>
            </a:r>
            <a:endParaRPr lang="pt-BR" sz="2000" b="1" dirty="0"/>
          </a:p>
        </p:txBody>
      </p:sp>
      <p:sp>
        <p:nvSpPr>
          <p:cNvPr id="8" name="CaixaDeTexto 7"/>
          <p:cNvSpPr txBox="1"/>
          <p:nvPr/>
        </p:nvSpPr>
        <p:spPr>
          <a:xfrm>
            <a:off x="755576" y="3469863"/>
            <a:ext cx="1909369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PRÉ NATAL  = </a:t>
            </a:r>
            <a:endParaRPr lang="pt-BR" sz="2400" b="1" dirty="0"/>
          </a:p>
        </p:txBody>
      </p:sp>
      <p:sp>
        <p:nvSpPr>
          <p:cNvPr id="9" name="Retângulo 8"/>
          <p:cNvSpPr/>
          <p:nvPr/>
        </p:nvSpPr>
        <p:spPr>
          <a:xfrm>
            <a:off x="2627784" y="2508363"/>
            <a:ext cx="3295650" cy="36830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pt-BR" b="1" dirty="0">
                <a:latin typeface="Calibri" panose="020F0502020204030204" pitchFamily="34" charset="0"/>
              </a:rPr>
              <a:t>Implantação do </a:t>
            </a:r>
            <a:r>
              <a:rPr lang="pt-BR" b="1" dirty="0" err="1">
                <a:latin typeface="Calibri" panose="020F0502020204030204" pitchFamily="34" charset="0"/>
              </a:rPr>
              <a:t>Sisprenatal</a:t>
            </a:r>
            <a:r>
              <a:rPr lang="pt-BR" b="1" dirty="0">
                <a:latin typeface="Calibri" panose="020F0502020204030204" pitchFamily="34" charset="0"/>
              </a:rPr>
              <a:t> web</a:t>
            </a:r>
            <a:r>
              <a:rPr lang="pt-BR" dirty="0"/>
              <a:t> </a:t>
            </a:r>
          </a:p>
        </p:txBody>
      </p:sp>
      <p:sp>
        <p:nvSpPr>
          <p:cNvPr id="10" name="Retângulo 9"/>
          <p:cNvSpPr/>
          <p:nvPr/>
        </p:nvSpPr>
        <p:spPr>
          <a:xfrm>
            <a:off x="2620350" y="3008198"/>
            <a:ext cx="4572000" cy="646331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r>
              <a:rPr lang="pt-BR" b="1" dirty="0"/>
              <a:t>Implantação do Teste Rápido de Gravidez na Atenção Básica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2662100" y="3863469"/>
            <a:ext cx="4098558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pt-BR" b="1" dirty="0"/>
              <a:t>Vinculação do pré-natal ao local de parto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2669379" y="4362639"/>
            <a:ext cx="3895490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pt-BR" b="1" dirty="0"/>
              <a:t>Contratualização com a Atenção Básica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2669379" y="4891878"/>
            <a:ext cx="4105275" cy="36830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pt-BR" b="1" dirty="0">
                <a:latin typeface="Calibri" panose="020F0502020204030204" pitchFamily="34" charset="0"/>
              </a:rPr>
              <a:t>Fórum Perinatal ou Comissão Perinatal *</a:t>
            </a:r>
            <a:r>
              <a:rPr lang="pt-B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09775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95536" y="404664"/>
            <a:ext cx="784887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MONITORAMENTO DA REDE CEGONHA RRAS 1 (GRANDE ABC) E RRAS 15 (CAMPINAS E SÃO JOÃO DA BOAVISTA)</a:t>
            </a:r>
            <a:endParaRPr lang="pt-BR" b="1" dirty="0"/>
          </a:p>
        </p:txBody>
      </p:sp>
      <p:sp>
        <p:nvSpPr>
          <p:cNvPr id="3" name="CaixaDeTexto 2"/>
          <p:cNvSpPr txBox="1"/>
          <p:nvPr/>
        </p:nvSpPr>
        <p:spPr>
          <a:xfrm>
            <a:off x="683568" y="1378553"/>
            <a:ext cx="4920578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sz="2400" dirty="0" smtClean="0"/>
              <a:t>COMPONENTE PARTO E NASCIMENTO</a:t>
            </a:r>
            <a:endParaRPr lang="pt-BR" sz="24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2963373" y="1890777"/>
            <a:ext cx="6145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16 SERVIÇOS HOSPITALARES VISITADOS ENTRE </a:t>
            </a:r>
            <a:r>
              <a:rPr lang="pt-BR" dirty="0" smtClean="0"/>
              <a:t>DEZ</a:t>
            </a:r>
            <a:r>
              <a:rPr lang="pt-BR" dirty="0" smtClean="0"/>
              <a:t>/13 </a:t>
            </a:r>
            <a:r>
              <a:rPr lang="pt-BR" dirty="0" smtClean="0"/>
              <a:t>A FEV/14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683568" y="2495334"/>
            <a:ext cx="8067978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pt-BR" b="1" dirty="0" smtClean="0"/>
              <a:t>QUATRO DIRETRIZES AVALIADAS ATRAVÉS DOS PROCESSOS DE TRABALHO IN LOCO</a:t>
            </a:r>
            <a:endParaRPr lang="pt-BR" b="1" dirty="0"/>
          </a:p>
        </p:txBody>
      </p:sp>
      <p:sp>
        <p:nvSpPr>
          <p:cNvPr id="7" name="CaixaDeTexto 6"/>
          <p:cNvSpPr txBox="1"/>
          <p:nvPr/>
        </p:nvSpPr>
        <p:spPr>
          <a:xfrm>
            <a:off x="1763688" y="3429000"/>
            <a:ext cx="5864747" cy="10156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pt-BR" sz="2000" b="1" dirty="0" smtClean="0"/>
              <a:t>AVALIAÇÃO E CLASSIFICAÇÃO DE RISCO IMPLANTADO</a:t>
            </a:r>
          </a:p>
          <a:p>
            <a:r>
              <a:rPr lang="pt-BR" sz="2000" b="1" dirty="0" smtClean="0"/>
              <a:t>DIREITO A ACOMPANHANTE (MULHER E RN)</a:t>
            </a:r>
          </a:p>
          <a:p>
            <a:r>
              <a:rPr lang="pt-BR" sz="2000" b="1" dirty="0" smtClean="0"/>
              <a:t>CONTATO PELE A PELE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830659" y="5008997"/>
            <a:ext cx="7961347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pt-BR" b="1" dirty="0" smtClean="0"/>
              <a:t>OS SERVIÇOS VISITADOS FORAM AVALIADOS EM ÓTIMO, BOM, REGULAR E RUIM </a:t>
            </a:r>
            <a:endParaRPr lang="pt-BR" b="1" dirty="0"/>
          </a:p>
        </p:txBody>
      </p:sp>
      <p:sp>
        <p:nvSpPr>
          <p:cNvPr id="9" name="CaixaDeTexto 8"/>
          <p:cNvSpPr txBox="1"/>
          <p:nvPr/>
        </p:nvSpPr>
        <p:spPr>
          <a:xfrm>
            <a:off x="1216886" y="5942663"/>
            <a:ext cx="7339638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pt-BR" b="1" dirty="0" smtClean="0"/>
              <a:t>VERIFICAÇÃO DA EXISTÊNCIA DOS LEITOS PACTUADOS NO PLANO DE AÇÃO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2649823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5351439"/>
              </p:ext>
            </p:extLst>
          </p:nvPr>
        </p:nvGraphicFramePr>
        <p:xfrm>
          <a:off x="1259632" y="2057400"/>
          <a:ext cx="6336704" cy="45399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395536" y="404664"/>
            <a:ext cx="7776864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RESULTADO PRELIMINAR  DO MONITORAMENTO DA REDE CEGONHA RRAS 1 (GRANDE ABC) E RRAS 15 (CAMPINAS E SÃO JOÃO DA </a:t>
            </a:r>
            <a:r>
              <a:rPr lang="pt-BR" b="1" dirty="0" smtClean="0"/>
              <a:t>BOA VISTA</a:t>
            </a:r>
            <a:r>
              <a:rPr lang="pt-BR" b="1" dirty="0" smtClean="0"/>
              <a:t>)</a:t>
            </a:r>
            <a:endParaRPr lang="pt-BR" b="1" dirty="0"/>
          </a:p>
        </p:txBody>
      </p:sp>
      <p:sp>
        <p:nvSpPr>
          <p:cNvPr id="4" name="CaixaDeTexto 3"/>
          <p:cNvSpPr txBox="1"/>
          <p:nvPr/>
        </p:nvSpPr>
        <p:spPr>
          <a:xfrm>
            <a:off x="971600" y="1556792"/>
            <a:ext cx="7499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CLASSIFICAÇÃO DOS HOSPITAIS QUANTO AO ATENDIMENTO DAS DIRETRIZES</a:t>
            </a:r>
            <a:endParaRPr lang="pt-BR" b="1" dirty="0"/>
          </a:p>
        </p:txBody>
      </p:sp>
      <p:sp>
        <p:nvSpPr>
          <p:cNvPr id="5" name="Retângulo 4"/>
          <p:cNvSpPr/>
          <p:nvPr/>
        </p:nvSpPr>
        <p:spPr>
          <a:xfrm>
            <a:off x="6372200" y="3789040"/>
            <a:ext cx="936104" cy="7200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2316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827584" y="620688"/>
            <a:ext cx="7776863" cy="590931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2000" b="1" dirty="0" smtClean="0"/>
              <a:t>AÇÕES PROPOSTAS PARA A REDE MATERNA</a:t>
            </a:r>
          </a:p>
          <a:p>
            <a:r>
              <a:rPr lang="pt-BR" dirty="0" smtClean="0"/>
              <a:t>DEFINIR E PACTUAR INDICADORES PARA MONITORAMENTO E AVALIAÇÃO DA REDE.</a:t>
            </a:r>
            <a:endParaRPr lang="pt-BR" dirty="0" smtClean="0"/>
          </a:p>
          <a:p>
            <a:r>
              <a:rPr lang="pt-BR" b="1" dirty="0" smtClean="0"/>
              <a:t>PRÉ-NATAL</a:t>
            </a:r>
            <a:endParaRPr lang="pt-BR" dirty="0" smtClean="0"/>
          </a:p>
          <a:p>
            <a:pPr>
              <a:buFontTx/>
              <a:buChar char="-"/>
            </a:pPr>
            <a:r>
              <a:rPr lang="pt-BR" dirty="0" smtClean="0"/>
              <a:t> PROTOCOLO PARA IDENTIFICAÇÃO DE GESTAÇÃO DE ALTO RISCO</a:t>
            </a:r>
          </a:p>
          <a:p>
            <a:r>
              <a:rPr lang="pt-BR" dirty="0" smtClean="0"/>
              <a:t>- REVISÃO DA LINHA DE CUIDADO</a:t>
            </a:r>
          </a:p>
          <a:p>
            <a:r>
              <a:rPr lang="pt-BR" dirty="0" smtClean="0"/>
              <a:t>- EDIÇÃO DE CURSO PARA A LINHA DE CUIDADO DA GESTANTE E PUÉRPERA</a:t>
            </a:r>
          </a:p>
          <a:p>
            <a:r>
              <a:rPr lang="pt-BR" dirty="0" smtClean="0"/>
              <a:t>- INCENTIVO </a:t>
            </a:r>
            <a:r>
              <a:rPr lang="pt-BR" dirty="0"/>
              <a:t>AO PARTO NORMAL</a:t>
            </a:r>
          </a:p>
          <a:p>
            <a:endParaRPr lang="pt-BR" dirty="0" smtClean="0"/>
          </a:p>
          <a:p>
            <a:r>
              <a:rPr lang="pt-BR" b="1" dirty="0" smtClean="0"/>
              <a:t>COMPONENTE PARTO, NASCIMENTO E PUERPÉRIO</a:t>
            </a:r>
          </a:p>
          <a:p>
            <a:pPr marL="285750" indent="-285750">
              <a:buFontTx/>
              <a:buChar char="-"/>
            </a:pPr>
            <a:r>
              <a:rPr lang="pt-BR" dirty="0" smtClean="0"/>
              <a:t>LINHA DE CUIDADO AMPLIADA PARA O COMPONENTE PARTO E NASCIMENTO</a:t>
            </a:r>
          </a:p>
          <a:p>
            <a:pPr marL="285750" indent="-285750">
              <a:buFontTx/>
              <a:buChar char="-"/>
            </a:pPr>
            <a:r>
              <a:rPr lang="pt-BR" dirty="0" smtClean="0"/>
              <a:t>MUDANÇA </a:t>
            </a:r>
            <a:r>
              <a:rPr lang="pt-BR" dirty="0"/>
              <a:t>NOS PROCESSOS DE TRABALHO DAS MATERNIDADES</a:t>
            </a:r>
          </a:p>
          <a:p>
            <a:pPr marL="285750" indent="-285750">
              <a:buFontTx/>
              <a:buChar char="-"/>
            </a:pPr>
            <a:r>
              <a:rPr lang="pt-BR" dirty="0"/>
              <a:t>ADEQUAÇÃO DO QUANTITATIVO DE RECURSOS HUMANOS</a:t>
            </a:r>
          </a:p>
          <a:p>
            <a:pPr marL="285750" indent="-285750">
              <a:buFontTx/>
              <a:buChar char="-"/>
            </a:pPr>
            <a:r>
              <a:rPr lang="pt-BR" dirty="0"/>
              <a:t>HUMANIZAÇÃO ( DIREITO A ACOMPANHANTE, CONTATO PELE A PELE, ACOLHIMENTO COM CLASSIFICAÇÃO DE RISCO PARA A GESTANTE.</a:t>
            </a:r>
          </a:p>
          <a:p>
            <a:pPr marL="285750" indent="-285750">
              <a:buFontTx/>
              <a:buChar char="-"/>
            </a:pPr>
            <a:r>
              <a:rPr lang="pt-BR" dirty="0"/>
              <a:t>INCENTIVO AO PARTO NORMAL</a:t>
            </a:r>
          </a:p>
          <a:p>
            <a:pPr marL="285750" indent="-285750">
              <a:buFontTx/>
              <a:buChar char="-"/>
            </a:pPr>
            <a:r>
              <a:rPr lang="pt-BR" dirty="0"/>
              <a:t> INCORPORAR NOVAS TECNOLOGIAS </a:t>
            </a:r>
          </a:p>
          <a:p>
            <a:pPr marL="285750" indent="-285750">
              <a:buFontTx/>
              <a:buChar char="-"/>
            </a:pPr>
            <a:r>
              <a:rPr lang="pt-BR" dirty="0"/>
              <a:t>FORTALECER OS COMITÊS DE MORTALIDADE MATERNA E INFANTIL</a:t>
            </a:r>
          </a:p>
          <a:p>
            <a:pPr marL="285750" indent="-285750">
              <a:buFontTx/>
              <a:buChar char="-"/>
            </a:pPr>
            <a:r>
              <a:rPr lang="pt-BR" dirty="0"/>
              <a:t>MONITORAMENTO DO ÓBITOS MATERNO E NEONATAL</a:t>
            </a:r>
          </a:p>
          <a:p>
            <a:pPr marL="285750" indent="-285750">
              <a:buFontTx/>
              <a:buChar char="-"/>
            </a:pPr>
            <a:r>
              <a:rPr lang="pt-BR" dirty="0"/>
              <a:t>IDENTIFICAÇÃO DAS CAUSAS RELACIONADAS AO OBITO MATERNO E NEONATAL/ QUALIFICAÇÃO DA </a:t>
            </a:r>
            <a:r>
              <a:rPr lang="pt-BR" dirty="0" smtClean="0"/>
              <a:t>EQUIPE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88694" y="332656"/>
            <a:ext cx="5588124" cy="33855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/>
              <a:t>REDE MATERNA: QUALIFICAÇÃO PARA O ATENDIMENTO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529952" y="829191"/>
            <a:ext cx="8107649" cy="830997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AÇÕES REALIZADAS PELA ÁREA TÉCNICA DA SAÚDE DA MULHER SES-SP</a:t>
            </a:r>
            <a:endParaRPr lang="pt-BR" sz="2400" b="1" dirty="0"/>
          </a:p>
        </p:txBody>
      </p:sp>
      <p:sp>
        <p:nvSpPr>
          <p:cNvPr id="4" name="CaixaDeTexto 3"/>
          <p:cNvSpPr txBox="1"/>
          <p:nvPr/>
        </p:nvSpPr>
        <p:spPr>
          <a:xfrm>
            <a:off x="348568" y="2200217"/>
            <a:ext cx="2017284" cy="369332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pt-BR" b="1" dirty="0" smtClean="0"/>
              <a:t>MONITORAMENTO</a:t>
            </a:r>
            <a:endParaRPr lang="pt-BR" b="1" dirty="0"/>
          </a:p>
        </p:txBody>
      </p:sp>
      <p:sp>
        <p:nvSpPr>
          <p:cNvPr id="5" name="CaixaDeTexto 4"/>
          <p:cNvSpPr txBox="1"/>
          <p:nvPr/>
        </p:nvSpPr>
        <p:spPr>
          <a:xfrm>
            <a:off x="3178360" y="1830885"/>
            <a:ext cx="109318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pt-BR" dirty="0" smtClean="0"/>
              <a:t>SERVIÇOS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3181452" y="2305324"/>
            <a:ext cx="1182568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pt-BR" dirty="0" smtClean="0"/>
              <a:t>PRÉ NATAL</a:t>
            </a: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3169054" y="2755582"/>
            <a:ext cx="2135393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pt-BR" dirty="0" smtClean="0"/>
              <a:t>EVENTOS SENTINELA</a:t>
            </a:r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377532" y="4315895"/>
            <a:ext cx="5130572" cy="369332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pt-BR" b="1" dirty="0" smtClean="0"/>
              <a:t>FÓRUM PERINATAIS PARA DISCUSSÃO NAS REGIÕES</a:t>
            </a:r>
            <a:endParaRPr lang="pt-BR" b="1" dirty="0"/>
          </a:p>
        </p:txBody>
      </p:sp>
      <p:sp>
        <p:nvSpPr>
          <p:cNvPr id="10" name="CaixaDeTexto 9"/>
          <p:cNvSpPr txBox="1"/>
          <p:nvPr/>
        </p:nvSpPr>
        <p:spPr>
          <a:xfrm>
            <a:off x="366557" y="5101528"/>
            <a:ext cx="6035307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SUPORTE PARA A MUDANÇA DOS PROCESSOS</a:t>
            </a:r>
            <a:endParaRPr lang="pt-BR" sz="2400" b="1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5223321" y="2747095"/>
            <a:ext cx="33895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>
                <a:solidFill>
                  <a:schemeClr val="accent2"/>
                </a:solidFill>
              </a:rPr>
              <a:t>Mortalidade materna e infantil</a:t>
            </a:r>
            <a:endParaRPr lang="pt-BR" sz="2000" dirty="0">
              <a:solidFill>
                <a:schemeClr val="accent2"/>
              </a:solidFill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5472577" y="4500561"/>
            <a:ext cx="31119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accent2"/>
                </a:solidFill>
              </a:rPr>
              <a:t>BAIXADA SANTISTA E REGISTRO</a:t>
            </a:r>
            <a:endParaRPr lang="pt-BR" dirty="0">
              <a:solidFill>
                <a:schemeClr val="accent2"/>
              </a:solidFill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347082" y="5970177"/>
            <a:ext cx="5074081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sz="2800" dirty="0" smtClean="0"/>
              <a:t>APOIO DA HUMANIZAÇÃO SES-SP</a:t>
            </a:r>
            <a:endParaRPr lang="pt-BR" sz="2800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347082" y="3328171"/>
            <a:ext cx="8473390" cy="646331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b="1" dirty="0" smtClean="0"/>
              <a:t>REESTRUTURAÇÃO DE EQUIPE NA SES PARA O INCENTIVO DE NOVAS ADESÕES À INICIATIVA HOSPITAL AMIGO DA CRIANÇA / MULHER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3041539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668840" y="645564"/>
            <a:ext cx="6184129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pt-BR" sz="2400" b="1" dirty="0" smtClean="0"/>
              <a:t> LINHA DE CUIDADO À GESTANTE E PUÉRPERA</a:t>
            </a:r>
            <a:endParaRPr lang="pt-BR" sz="2400" b="1" dirty="0"/>
          </a:p>
        </p:txBody>
      </p:sp>
      <p:sp>
        <p:nvSpPr>
          <p:cNvPr id="5" name="CaixaDeTexto 4"/>
          <p:cNvSpPr txBox="1"/>
          <p:nvPr/>
        </p:nvSpPr>
        <p:spPr>
          <a:xfrm>
            <a:off x="285720" y="285728"/>
            <a:ext cx="3857652" cy="30777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pt-BR" sz="1400" b="1" dirty="0" smtClean="0"/>
              <a:t>REDE MATERNA NO ESTADO DE SÃO PAULO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394774" y="1337055"/>
            <a:ext cx="87322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/>
              <a:t>DIRETRIZES NO ESTADO DE SÃO PAULO – ATENÇÃO AO PRÉ-NATAL E PUERPÉRIO </a:t>
            </a:r>
            <a:r>
              <a:rPr lang="pt-BR" sz="2000" b="1" baseline="30000" dirty="0" smtClean="0"/>
              <a:t>1</a:t>
            </a:r>
            <a:endParaRPr lang="pt-BR" sz="2000" b="1" dirty="0"/>
          </a:p>
        </p:txBody>
      </p:sp>
      <p:sp>
        <p:nvSpPr>
          <p:cNvPr id="7" name="Retângulo 6"/>
          <p:cNvSpPr/>
          <p:nvPr/>
        </p:nvSpPr>
        <p:spPr>
          <a:xfrm>
            <a:off x="971600" y="1737201"/>
            <a:ext cx="7704856" cy="4524315"/>
          </a:xfrm>
          <a:prstGeom prst="rect">
            <a:avLst/>
          </a:prstGeom>
          <a:solidFill>
            <a:schemeClr val="tx1">
              <a:lumMod val="20000"/>
              <a:lumOff val="80000"/>
              <a:alpha val="34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pt-BR" sz="2400" dirty="0" smtClean="0"/>
              <a:t>Respeito </a:t>
            </a:r>
            <a:r>
              <a:rPr lang="pt-BR" sz="2400" dirty="0"/>
              <a:t>à </a:t>
            </a:r>
            <a:r>
              <a:rPr lang="pt-BR" sz="2400" b="1" dirty="0"/>
              <a:t>autonomia</a:t>
            </a:r>
            <a:r>
              <a:rPr lang="pt-BR" sz="2400" dirty="0"/>
              <a:t> da mulher na tomada de decisões sobre sua vida, em </a:t>
            </a:r>
            <a:r>
              <a:rPr lang="pt-BR" sz="2400" dirty="0" smtClean="0"/>
              <a:t>particular </a:t>
            </a:r>
            <a:r>
              <a:rPr lang="pt-BR" sz="2400" dirty="0"/>
              <a:t>em relação a sua saúde, a sua sexualidade e a </a:t>
            </a:r>
            <a:r>
              <a:rPr lang="pt-BR" sz="2400" dirty="0" smtClean="0"/>
              <a:t>reprodução....; </a:t>
            </a:r>
          </a:p>
          <a:p>
            <a:pPr marL="342900" indent="-342900">
              <a:buAutoNum type="arabicPeriod"/>
            </a:pPr>
            <a:r>
              <a:rPr lang="pt-BR" sz="2400" dirty="0" smtClean="0"/>
              <a:t> </a:t>
            </a:r>
            <a:r>
              <a:rPr lang="pt-BR" sz="2400" b="1" dirty="0"/>
              <a:t>Garantia de acesso da mulher</a:t>
            </a:r>
            <a:r>
              <a:rPr lang="pt-BR" sz="2400" dirty="0"/>
              <a:t> a uma rede integrada de serviços de saúde que </a:t>
            </a:r>
            <a:r>
              <a:rPr lang="pt-BR" sz="2400" dirty="0" smtClean="0"/>
              <a:t>propicie </a:t>
            </a:r>
            <a:r>
              <a:rPr lang="pt-BR" sz="2400" dirty="0"/>
              <a:t>abordagem integral do processo saúde doença, visando à promoção da saúde, o </a:t>
            </a:r>
            <a:r>
              <a:rPr lang="pt-BR" sz="2400" dirty="0" smtClean="0"/>
              <a:t>início </a:t>
            </a:r>
            <a:r>
              <a:rPr lang="pt-BR" sz="2400" dirty="0"/>
              <a:t>precoce do acompanhamento das gestantes, a prevenção, diagnóstico e tratamento adequado dos problemas que eventualmente venham a ocorrer nesse período; </a:t>
            </a:r>
            <a:endParaRPr lang="pt-BR" sz="2400" dirty="0" smtClean="0"/>
          </a:p>
          <a:p>
            <a:pPr marL="342900" indent="-342900">
              <a:buAutoNum type="arabicPeriod"/>
            </a:pPr>
            <a:r>
              <a:rPr lang="pt-BR" sz="2400" dirty="0" smtClean="0"/>
              <a:t>Oferta </a:t>
            </a:r>
            <a:r>
              <a:rPr lang="pt-BR" sz="2400" dirty="0"/>
              <a:t>de cuidado sempre </a:t>
            </a:r>
            <a:r>
              <a:rPr lang="pt-BR" sz="2400" b="1" dirty="0"/>
              <a:t>referendada por evidências científicas disponíveis</a:t>
            </a:r>
            <a:r>
              <a:rPr lang="pt-BR" sz="2400" dirty="0"/>
              <a:t>; 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417782" y="6286756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1.Lago T, </a:t>
            </a:r>
            <a:r>
              <a:rPr lang="pt-BR" sz="1400" dirty="0" err="1" smtClean="0"/>
              <a:t>Calife</a:t>
            </a:r>
            <a:r>
              <a:rPr lang="pt-BR" sz="1400" dirty="0" smtClean="0"/>
              <a:t> K, Lavras C </a:t>
            </a:r>
            <a:r>
              <a:rPr lang="pt-BR" sz="1400" dirty="0"/>
              <a:t>(org.). </a:t>
            </a:r>
            <a:r>
              <a:rPr lang="pt-BR" sz="1400" dirty="0" smtClean="0"/>
              <a:t>Manual </a:t>
            </a:r>
            <a:r>
              <a:rPr lang="pt-BR" sz="1400" dirty="0"/>
              <a:t>de orientação ao gestor para implantação da linha de cuidado da gestante e da </a:t>
            </a:r>
            <a:r>
              <a:rPr lang="pt-BR" sz="1400" dirty="0" smtClean="0"/>
              <a:t>puérpera. SES -2010</a:t>
            </a:r>
            <a:endParaRPr lang="pt-B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467545" y="3501008"/>
            <a:ext cx="8496944" cy="2308324"/>
          </a:xfrm>
          <a:prstGeom prst="rect">
            <a:avLst/>
          </a:prstGeom>
          <a:solidFill>
            <a:schemeClr val="accent1">
              <a:lumMod val="20000"/>
              <a:lumOff val="80000"/>
              <a:alpha val="34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INCENTIVO À IMPLANTAÇÃO DE CENTROS DE PARTO NORMAL</a:t>
            </a:r>
          </a:p>
          <a:p>
            <a:endParaRPr lang="pt-BR" sz="2400" b="1" dirty="0"/>
          </a:p>
          <a:p>
            <a:r>
              <a:rPr lang="pt-BR" sz="2400" b="1" dirty="0" smtClean="0"/>
              <a:t>CASA DA GESTANTE BEBE E PUÉRPERA</a:t>
            </a:r>
          </a:p>
          <a:p>
            <a:endParaRPr lang="pt-BR" sz="2400" b="1" dirty="0"/>
          </a:p>
          <a:p>
            <a:r>
              <a:rPr lang="pt-BR" sz="2400" b="1" dirty="0" smtClean="0"/>
              <a:t>HABILITAÇÃO DOS LEITOS DE GESTAÇÃO DE ALTO </a:t>
            </a:r>
            <a:r>
              <a:rPr lang="pt-BR" sz="2400" b="1" dirty="0" smtClean="0"/>
              <a:t>RISCO/UNIDADE NEONATAL</a:t>
            </a:r>
            <a:endParaRPr lang="pt-BR" sz="2400" b="1" dirty="0"/>
          </a:p>
        </p:txBody>
      </p:sp>
      <p:sp>
        <p:nvSpPr>
          <p:cNvPr id="4" name="CaixaDeTexto 3"/>
          <p:cNvSpPr txBox="1"/>
          <p:nvPr/>
        </p:nvSpPr>
        <p:spPr>
          <a:xfrm>
            <a:off x="1357290" y="285728"/>
            <a:ext cx="2990306" cy="584775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pt-BR" sz="3200" b="1" dirty="0" smtClean="0"/>
              <a:t>REDE CEGONHA </a:t>
            </a:r>
            <a:endParaRPr lang="pt-BR" sz="3200" b="1" dirty="0"/>
          </a:p>
        </p:txBody>
      </p:sp>
      <p:sp>
        <p:nvSpPr>
          <p:cNvPr id="5" name="CaixaDeTexto 4"/>
          <p:cNvSpPr txBox="1"/>
          <p:nvPr/>
        </p:nvSpPr>
        <p:spPr>
          <a:xfrm>
            <a:off x="436781" y="1279861"/>
            <a:ext cx="8063920" cy="830997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SUPORTE TÉCNICO ÁS REGIÕES NA DISCUSSÃO DA ORGANIZAÇÃO DA REDE</a:t>
            </a:r>
            <a:endParaRPr lang="pt-BR" sz="24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436781" y="2520216"/>
            <a:ext cx="8202481" cy="830997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ACOMPANHAMENTO DE PROJETOS DE REFORMA/CONSTRUÇÃO DE MATERNIDADES PELA SES-SP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53766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187624" y="476672"/>
            <a:ext cx="6984776" cy="4585871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PONTOS  IMPORTANTES</a:t>
            </a:r>
          </a:p>
          <a:p>
            <a:endParaRPr lang="pt-BR" sz="2400" b="1" dirty="0" smtClean="0"/>
          </a:p>
          <a:p>
            <a:pPr marL="285750" indent="-285750">
              <a:buFontTx/>
              <a:buChar char="-"/>
            </a:pPr>
            <a:r>
              <a:rPr lang="pt-BR" sz="2400" b="1" dirty="0" smtClean="0"/>
              <a:t>INCENTIVO FINANCEIRO DIFERENCIADO AO PARTO NORMAL,</a:t>
            </a:r>
          </a:p>
          <a:p>
            <a:pPr marL="285750" indent="-285750">
              <a:buFontTx/>
              <a:buChar char="-"/>
            </a:pPr>
            <a:endParaRPr lang="pt-BR" sz="2400" b="1" dirty="0"/>
          </a:p>
          <a:p>
            <a:pPr marL="285750" indent="-285750">
              <a:buFontTx/>
              <a:buChar char="-"/>
            </a:pPr>
            <a:r>
              <a:rPr lang="pt-BR" sz="2400" b="1" dirty="0" smtClean="0"/>
              <a:t>INCENTIVO FINANCEIRO AOS </a:t>
            </a:r>
            <a:r>
              <a:rPr lang="pt-BR" sz="2400" b="1" u="sng" dirty="0" smtClean="0"/>
              <a:t>CENTROS DE PARTO </a:t>
            </a:r>
            <a:r>
              <a:rPr lang="pt-BR" sz="2400" b="1" dirty="0" smtClean="0"/>
              <a:t>NOVA CLASSIFICAÇÃO, </a:t>
            </a:r>
          </a:p>
          <a:p>
            <a:pPr marL="285750" indent="-285750">
              <a:buFontTx/>
              <a:buChar char="-"/>
            </a:pPr>
            <a:endParaRPr lang="pt-BR" sz="2400" b="1" dirty="0"/>
          </a:p>
          <a:p>
            <a:pPr marL="285750" indent="-285750">
              <a:buFontTx/>
              <a:buChar char="-"/>
            </a:pPr>
            <a:r>
              <a:rPr lang="pt-BR" sz="2400" b="1" dirty="0" smtClean="0"/>
              <a:t>INCENTIVO À FORMAÇÃO DE ENFERMEIRAS OBSTÉTRICAS E À ESPECIALIZAÇÃO EM ENFERMAGEM OBSTETRICA.</a:t>
            </a:r>
            <a:endParaRPr lang="pt-BR" sz="2400" b="1" dirty="0"/>
          </a:p>
          <a:p>
            <a:pPr marL="285750" indent="-285750">
              <a:buFontTx/>
              <a:buChar char="-"/>
            </a:pPr>
            <a:endParaRPr lang="pt-BR" sz="2400" b="1" dirty="0"/>
          </a:p>
        </p:txBody>
      </p:sp>
      <p:sp>
        <p:nvSpPr>
          <p:cNvPr id="3" name="CaixaDeTexto 2"/>
          <p:cNvSpPr txBox="1"/>
          <p:nvPr/>
        </p:nvSpPr>
        <p:spPr>
          <a:xfrm>
            <a:off x="1187624" y="5301208"/>
            <a:ext cx="7272808" cy="830997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AMPLIAÇÃO DO QUADRO DE ARTICULADORES DA SAÚDE DA MULHER</a:t>
            </a: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1941880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2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67544" y="1916832"/>
            <a:ext cx="27879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 dirty="0" smtClean="0"/>
              <a:t>OBRIGADO</a:t>
            </a:r>
            <a:endParaRPr lang="pt-BR" sz="4400" b="1" dirty="0"/>
          </a:p>
        </p:txBody>
      </p:sp>
      <p:sp>
        <p:nvSpPr>
          <p:cNvPr id="8" name="CaixaDeTexto 7"/>
          <p:cNvSpPr txBox="1"/>
          <p:nvPr/>
        </p:nvSpPr>
        <p:spPr>
          <a:xfrm>
            <a:off x="3454798" y="5589240"/>
            <a:ext cx="5689202" cy="138499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bg1">
                    <a:lumMod val="25000"/>
                  </a:schemeClr>
                </a:solidFill>
              </a:rPr>
              <a:t>Área Técnica da Saúde da Mulher</a:t>
            </a:r>
          </a:p>
          <a:p>
            <a:pPr algn="ctr"/>
            <a:r>
              <a:rPr lang="pt-BR" sz="2800" b="1" dirty="0" smtClean="0">
                <a:hlinkClick r:id="rId3"/>
              </a:rPr>
              <a:t>saudedamulher@saude.sp.gov.br</a:t>
            </a:r>
            <a:endParaRPr lang="pt-BR" sz="2800" b="1" dirty="0" smtClean="0"/>
          </a:p>
          <a:p>
            <a:pPr algn="ctr"/>
            <a:r>
              <a:rPr lang="pt-BR" sz="2800" b="1" dirty="0" smtClean="0">
                <a:solidFill>
                  <a:schemeClr val="bg1">
                    <a:lumMod val="25000"/>
                  </a:schemeClr>
                </a:solidFill>
              </a:rPr>
              <a:t>Tel.: 3066.8257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47869" y="3292378"/>
            <a:ext cx="2917915" cy="3139321"/>
          </a:xfrm>
          <a:prstGeom prst="rect">
            <a:avLst/>
          </a:prstGeom>
          <a:solidFill>
            <a:schemeClr val="bg1">
              <a:alpha val="24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pt-BR" b="1" dirty="0" smtClean="0"/>
              <a:t>EQUIPE ATSM- SES/SP</a:t>
            </a:r>
          </a:p>
          <a:p>
            <a:pPr algn="ctr"/>
            <a:endParaRPr lang="pt-BR" b="1" dirty="0" smtClean="0"/>
          </a:p>
          <a:p>
            <a:r>
              <a:rPr lang="pt-BR" b="1" dirty="0" smtClean="0"/>
              <a:t>ISABEL E.C. SORPRESO</a:t>
            </a:r>
          </a:p>
          <a:p>
            <a:r>
              <a:rPr lang="pt-BR" b="1" dirty="0"/>
              <a:t> </a:t>
            </a:r>
            <a:r>
              <a:rPr lang="pt-BR" b="1" dirty="0" smtClean="0"/>
              <a:t>Coordenação Estadual</a:t>
            </a:r>
          </a:p>
          <a:p>
            <a:endParaRPr lang="pt-BR" b="1" dirty="0" smtClean="0"/>
          </a:p>
          <a:p>
            <a:r>
              <a:rPr lang="pt-BR" b="1" dirty="0" smtClean="0"/>
              <a:t>MARISA F. S. LIMA</a:t>
            </a:r>
          </a:p>
          <a:p>
            <a:r>
              <a:rPr lang="pt-BR" b="1" dirty="0" smtClean="0"/>
              <a:t>SANDRA A. N. CASON</a:t>
            </a:r>
          </a:p>
          <a:p>
            <a:r>
              <a:rPr lang="pt-BR" b="1" dirty="0" smtClean="0"/>
              <a:t>LUCIANA BORDINOSKI</a:t>
            </a:r>
          </a:p>
          <a:p>
            <a:r>
              <a:rPr lang="pt-BR" b="1" dirty="0" smtClean="0"/>
              <a:t>LUCIVANDA P. FONTELIS</a:t>
            </a:r>
            <a:endParaRPr lang="pt-BR" b="1" dirty="0" smtClean="0"/>
          </a:p>
          <a:p>
            <a:r>
              <a:rPr lang="pt-BR" b="1" dirty="0" smtClean="0"/>
              <a:t>MIRIAM BONOMI</a:t>
            </a:r>
          </a:p>
          <a:p>
            <a:r>
              <a:rPr lang="pt-BR" b="1" dirty="0" smtClean="0"/>
              <a:t>ANTONIO  CARLOS VAZQUEZ</a:t>
            </a:r>
            <a:endParaRPr lang="pt-B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270495" y="682660"/>
            <a:ext cx="6873420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pt-BR" sz="2400" b="1" dirty="0" smtClean="0"/>
              <a:t>2010 – LINHA DE CUIDADO À GESTANTE E PUÉRPERA</a:t>
            </a:r>
            <a:endParaRPr lang="pt-BR" sz="2400" b="1" dirty="0"/>
          </a:p>
        </p:txBody>
      </p:sp>
      <p:sp>
        <p:nvSpPr>
          <p:cNvPr id="5" name="CaixaDeTexto 4"/>
          <p:cNvSpPr txBox="1"/>
          <p:nvPr/>
        </p:nvSpPr>
        <p:spPr>
          <a:xfrm>
            <a:off x="285720" y="285728"/>
            <a:ext cx="3857652" cy="30777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pt-BR" sz="1400" b="1" dirty="0" smtClean="0"/>
              <a:t>REDE MATERNA NO ESTADO DE SÃO PAULO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480471" y="1491912"/>
            <a:ext cx="86248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/>
              <a:t>DIRETRIZES NO ESTADO DE SÃO PAULO – ATENÇÃO AO PRÉ-NATAL E PUERPÉRIO</a:t>
            </a:r>
            <a:endParaRPr lang="pt-BR" sz="2000" b="1" dirty="0"/>
          </a:p>
        </p:txBody>
      </p:sp>
      <p:sp>
        <p:nvSpPr>
          <p:cNvPr id="7" name="Retângulo 6"/>
          <p:cNvSpPr/>
          <p:nvPr/>
        </p:nvSpPr>
        <p:spPr>
          <a:xfrm>
            <a:off x="710761" y="1923872"/>
            <a:ext cx="7992888" cy="4524315"/>
          </a:xfrm>
          <a:prstGeom prst="rect">
            <a:avLst/>
          </a:prstGeom>
          <a:solidFill>
            <a:schemeClr val="tx1">
              <a:lumMod val="20000"/>
              <a:lumOff val="80000"/>
              <a:alpha val="24000"/>
            </a:schemeClr>
          </a:solidFill>
        </p:spPr>
        <p:txBody>
          <a:bodyPr wrap="square">
            <a:spAutoFit/>
          </a:bodyPr>
          <a:lstStyle/>
          <a:p>
            <a:r>
              <a:rPr lang="pt-BR" sz="2400" dirty="0"/>
              <a:t>4</a:t>
            </a:r>
            <a:r>
              <a:rPr lang="pt-BR" sz="2400" dirty="0" smtClean="0"/>
              <a:t>. </a:t>
            </a:r>
            <a:r>
              <a:rPr lang="pt-BR" sz="2400" b="1" dirty="0"/>
              <a:t>Garantia</a:t>
            </a:r>
            <a:r>
              <a:rPr lang="pt-BR" sz="2400" dirty="0"/>
              <a:t> de adequada </a:t>
            </a:r>
            <a:r>
              <a:rPr lang="pt-BR" sz="2400" b="1" dirty="0" smtClean="0"/>
              <a:t>infraestrutura </a:t>
            </a:r>
            <a:r>
              <a:rPr lang="pt-BR" sz="2400" b="1" dirty="0"/>
              <a:t>física e tecnológica </a:t>
            </a:r>
            <a:r>
              <a:rPr lang="pt-BR" sz="2400" dirty="0"/>
              <a:t>das diversas unidades de saúde para atendimento da gestante e da </a:t>
            </a:r>
            <a:r>
              <a:rPr lang="pt-BR" sz="2400" dirty="0" smtClean="0"/>
              <a:t>puérpera; </a:t>
            </a:r>
          </a:p>
          <a:p>
            <a:r>
              <a:rPr lang="pt-BR" sz="2400" dirty="0" smtClean="0"/>
              <a:t>5. </a:t>
            </a:r>
            <a:r>
              <a:rPr lang="pt-BR" sz="2400" b="1" dirty="0"/>
              <a:t>Aprimoramento permanente dos processos de trabalho</a:t>
            </a:r>
            <a:r>
              <a:rPr lang="pt-BR" sz="2400" dirty="0"/>
              <a:t> dos profissionais </a:t>
            </a:r>
            <a:r>
              <a:rPr lang="pt-BR" sz="2400" dirty="0" smtClean="0"/>
              <a:t>envolvidos </a:t>
            </a:r>
            <a:r>
              <a:rPr lang="pt-BR" sz="2400" dirty="0"/>
              <a:t>na atenção a gestante e a puérpera, buscando a integração dos diversos campos de saberes e práticas e valorizando o trabalho em equipe multiprofissional e a </a:t>
            </a:r>
            <a:r>
              <a:rPr lang="pt-BR" sz="2400" dirty="0" smtClean="0"/>
              <a:t>atuação </a:t>
            </a:r>
            <a:r>
              <a:rPr lang="pt-BR" sz="2400" dirty="0"/>
              <a:t>interdisciplinar; </a:t>
            </a:r>
            <a:endParaRPr lang="pt-BR" sz="2400" dirty="0" smtClean="0"/>
          </a:p>
          <a:p>
            <a:r>
              <a:rPr lang="pt-BR" sz="2400" dirty="0" smtClean="0"/>
              <a:t>6. </a:t>
            </a:r>
            <a:r>
              <a:rPr lang="pt-BR" sz="2400" dirty="0"/>
              <a:t>Desenvolvimento contínuo de processos de educação permanente dos </a:t>
            </a:r>
            <a:r>
              <a:rPr lang="pt-BR" sz="2400" dirty="0" smtClean="0"/>
              <a:t>profissionais </a:t>
            </a:r>
            <a:r>
              <a:rPr lang="pt-BR" sz="2400" dirty="0"/>
              <a:t>de saúde; </a:t>
            </a:r>
            <a:endParaRPr lang="pt-BR" sz="2400" dirty="0" smtClean="0"/>
          </a:p>
          <a:p>
            <a:r>
              <a:rPr lang="pt-BR" sz="2400" dirty="0" smtClean="0"/>
              <a:t>7</a:t>
            </a:r>
            <a:r>
              <a:rPr lang="pt-BR" sz="2400" dirty="0"/>
              <a:t>. </a:t>
            </a:r>
            <a:r>
              <a:rPr lang="pt-BR" sz="2400" b="1" dirty="0"/>
              <a:t>Incentivo ao parto seguro e confortável </a:t>
            </a:r>
            <a:r>
              <a:rPr lang="pt-BR" sz="2400" dirty="0"/>
              <a:t>e ao aleitamento materno.</a:t>
            </a:r>
          </a:p>
        </p:txBody>
      </p:sp>
    </p:spTree>
    <p:extLst>
      <p:ext uri="{BB962C8B-B14F-4D97-AF65-F5344CB8AC3E}">
        <p14:creationId xmlns:p14="http://schemas.microsoft.com/office/powerpoint/2010/main" val="348371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357290" y="285728"/>
            <a:ext cx="2990306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pt-BR" sz="3200" b="1" dirty="0" smtClean="0"/>
              <a:t>REDE CEGONHA </a:t>
            </a:r>
            <a:endParaRPr lang="pt-BR" sz="3200" b="1" dirty="0"/>
          </a:p>
        </p:txBody>
      </p:sp>
      <p:sp>
        <p:nvSpPr>
          <p:cNvPr id="5" name="Retângulo 4"/>
          <p:cNvSpPr/>
          <p:nvPr/>
        </p:nvSpPr>
        <p:spPr>
          <a:xfrm>
            <a:off x="785786" y="1285860"/>
            <a:ext cx="7358082" cy="1323439"/>
          </a:xfrm>
          <a:prstGeom prst="rect">
            <a:avLst/>
          </a:prstGeom>
          <a:solidFill>
            <a:schemeClr val="accent1">
              <a:lumMod val="20000"/>
              <a:lumOff val="80000"/>
              <a:alpha val="72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pt-BR" sz="2000" b="1" dirty="0" smtClean="0"/>
              <a:t>É uma rede de cuidados que assegura às MULHERES o direito ao planejamento reprodutivo, à atenção humanizada à gravidez, parto e puerpério e às CRIANÇAS o direito ao nascimento seguro, crescimento e desenvolvimento saudáveis</a:t>
            </a:r>
            <a:r>
              <a:rPr lang="pt-BR" sz="2000" dirty="0" smtClean="0"/>
              <a:t>.</a:t>
            </a:r>
            <a:endParaRPr lang="pt-BR" sz="20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1000100" y="3857628"/>
            <a:ext cx="1812740" cy="52322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pt-BR" sz="2800" b="1" dirty="0" smtClean="0"/>
              <a:t>OBJETIVOS</a:t>
            </a:r>
            <a:endParaRPr lang="pt-BR" sz="2800" b="1" dirty="0"/>
          </a:p>
        </p:txBody>
      </p:sp>
      <p:sp>
        <p:nvSpPr>
          <p:cNvPr id="7" name="Retângulo 6"/>
          <p:cNvSpPr/>
          <p:nvPr/>
        </p:nvSpPr>
        <p:spPr>
          <a:xfrm>
            <a:off x="4071934" y="3000372"/>
            <a:ext cx="4572000" cy="1015663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r>
              <a:rPr lang="pt-BR" sz="2000" dirty="0" smtClean="0"/>
              <a:t>Fomentar a implementação de um novo modelo de atenção à saúde da mulher e saúde da criança </a:t>
            </a:r>
            <a:endParaRPr lang="pt-BR" sz="2000" dirty="0"/>
          </a:p>
        </p:txBody>
      </p:sp>
      <p:sp>
        <p:nvSpPr>
          <p:cNvPr id="8" name="Retângulo 7"/>
          <p:cNvSpPr/>
          <p:nvPr/>
        </p:nvSpPr>
        <p:spPr>
          <a:xfrm>
            <a:off x="3571868" y="4445226"/>
            <a:ext cx="4572000" cy="1015663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r>
              <a:rPr lang="pt-BR" sz="2000" dirty="0" smtClean="0"/>
              <a:t>Organizar uma Rede de Atenção à Saúde Materna e Infantil que garanta acesso, acolhimento e resolutividade</a:t>
            </a:r>
            <a:endParaRPr lang="pt-BR" sz="2000" dirty="0"/>
          </a:p>
        </p:txBody>
      </p:sp>
      <p:sp>
        <p:nvSpPr>
          <p:cNvPr id="9" name="Retângulo 8"/>
          <p:cNvSpPr/>
          <p:nvPr/>
        </p:nvSpPr>
        <p:spPr>
          <a:xfrm>
            <a:off x="2071686" y="5797747"/>
            <a:ext cx="5884690" cy="830997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pt-BR" sz="2400" dirty="0" smtClean="0"/>
              <a:t>Reduzir a mortalidade materna e infantil, com ênfase no componente neonatal</a:t>
            </a:r>
            <a:endParaRPr lang="pt-BR" sz="2400" dirty="0"/>
          </a:p>
        </p:txBody>
      </p:sp>
      <p:sp>
        <p:nvSpPr>
          <p:cNvPr id="10" name="Retângulo 9"/>
          <p:cNvSpPr/>
          <p:nvPr/>
        </p:nvSpPr>
        <p:spPr>
          <a:xfrm>
            <a:off x="4357686" y="857232"/>
            <a:ext cx="46318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/>
              <a:t>PORTARIA Nº 1.459, DE 24 DE JUNHO DE 2011 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3070923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357290" y="285728"/>
            <a:ext cx="2990306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pt-BR" sz="3200" b="1" dirty="0" smtClean="0"/>
              <a:t>REDE CEGONHA </a:t>
            </a:r>
            <a:endParaRPr lang="pt-BR" sz="3200" b="1" dirty="0"/>
          </a:p>
        </p:txBody>
      </p:sp>
      <p:sp>
        <p:nvSpPr>
          <p:cNvPr id="3" name="Retângulo 2"/>
          <p:cNvSpPr/>
          <p:nvPr/>
        </p:nvSpPr>
        <p:spPr>
          <a:xfrm>
            <a:off x="4357686" y="857232"/>
            <a:ext cx="46318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/>
              <a:t>PORTARIA Nº 1.459, DE 24 DE JUNHO DE 2011 </a:t>
            </a:r>
            <a:endParaRPr lang="pt-BR" b="1" dirty="0"/>
          </a:p>
        </p:txBody>
      </p:sp>
      <p:sp>
        <p:nvSpPr>
          <p:cNvPr id="4" name="CaixaDeTexto 3"/>
          <p:cNvSpPr txBox="1"/>
          <p:nvPr/>
        </p:nvSpPr>
        <p:spPr>
          <a:xfrm>
            <a:off x="611560" y="2636912"/>
            <a:ext cx="8169928" cy="3785652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PROPOSTA DE </a:t>
            </a:r>
            <a:r>
              <a:rPr lang="pt-BR" sz="2400" b="1" dirty="0" smtClean="0"/>
              <a:t>CUSTEIO/INVESTIMENTO </a:t>
            </a:r>
            <a:r>
              <a:rPr lang="pt-BR" sz="2400" b="1" dirty="0" smtClean="0"/>
              <a:t>AOS PONTOS DE ATENÇÃO TERCIÁRIOS</a:t>
            </a:r>
          </a:p>
          <a:p>
            <a:endParaRPr lang="pt-BR" sz="2400" dirty="0"/>
          </a:p>
          <a:p>
            <a:r>
              <a:rPr lang="pt-BR" sz="2400" dirty="0" smtClean="0"/>
              <a:t>LEITOS PARA GESTANTE DE ALTO RISCO</a:t>
            </a:r>
          </a:p>
          <a:p>
            <a:endParaRPr lang="pt-BR" sz="2400" dirty="0"/>
          </a:p>
          <a:p>
            <a:r>
              <a:rPr lang="pt-BR" sz="2400" dirty="0" smtClean="0"/>
              <a:t>LEITOS DE UTI ADULTO</a:t>
            </a:r>
          </a:p>
          <a:p>
            <a:endParaRPr lang="pt-BR" sz="2400" dirty="0"/>
          </a:p>
          <a:p>
            <a:r>
              <a:rPr lang="pt-BR" sz="2400" dirty="0" smtClean="0"/>
              <a:t>LEITOS DO COMPONENTE NEONATAL – UTIN / </a:t>
            </a:r>
            <a:r>
              <a:rPr lang="pt-BR" sz="2400" dirty="0" err="1" smtClean="0"/>
              <a:t>UCINco</a:t>
            </a:r>
            <a:r>
              <a:rPr lang="pt-BR" sz="2400" dirty="0"/>
              <a:t> </a:t>
            </a:r>
            <a:r>
              <a:rPr lang="pt-BR" sz="2400" dirty="0" smtClean="0"/>
              <a:t> /</a:t>
            </a:r>
            <a:r>
              <a:rPr lang="pt-BR" sz="2400" dirty="0" err="1" smtClean="0"/>
              <a:t>UCINca</a:t>
            </a:r>
            <a:endParaRPr lang="pt-BR" sz="2400" dirty="0" smtClean="0"/>
          </a:p>
          <a:p>
            <a:endParaRPr lang="pt-BR" sz="2400" dirty="0"/>
          </a:p>
          <a:p>
            <a:r>
              <a:rPr lang="pt-BR" sz="2400" dirty="0" smtClean="0"/>
              <a:t>CPN /CGBP/BLH</a:t>
            </a:r>
            <a:endParaRPr lang="pt-BR" sz="24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611559" y="1251447"/>
            <a:ext cx="8169929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ATENÇÃO BÁSICA = CUSTEIO ANUAL DE EXAMES PARA O PRÉ-NATAL</a:t>
            </a:r>
          </a:p>
          <a:p>
            <a:r>
              <a:rPr lang="pt-BR" sz="2400" dirty="0" smtClean="0"/>
              <a:t>DISTRIBUIÇÃO DE TESTES RÁPIDOS PARA SÍFILIS/HIV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603105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857224" y="1071546"/>
          <a:ext cx="7643811" cy="496584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643811"/>
              </a:tblGrid>
              <a:tr h="356757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Diretrizes Rede</a:t>
                      </a:r>
                      <a:r>
                        <a:rPr lang="pt-BR" sz="2400" baseline="0" dirty="0" smtClean="0"/>
                        <a:t> Cegonha</a:t>
                      </a:r>
                      <a:endParaRPr lang="pt-BR" sz="2400" dirty="0"/>
                    </a:p>
                  </a:txBody>
                  <a:tcPr marL="91439" marR="91439" marT="45724" marB="45724"/>
                </a:tc>
              </a:tr>
              <a:tr h="523051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0" u="none" dirty="0" smtClean="0">
                          <a:solidFill>
                            <a:schemeClr val="tx1"/>
                          </a:solidFill>
                        </a:rPr>
                        <a:t>Vinculação da gestante ao local</a:t>
                      </a:r>
                      <a:r>
                        <a:rPr lang="pt-BR" sz="2000" b="0" u="none" baseline="0" dirty="0" smtClean="0">
                          <a:solidFill>
                            <a:schemeClr val="tx1"/>
                          </a:solidFill>
                        </a:rPr>
                        <a:t> do parto</a:t>
                      </a:r>
                      <a:endParaRPr lang="pt-BR" sz="2000" u="none" dirty="0"/>
                    </a:p>
                  </a:txBody>
                  <a:tcPr marL="91439" marR="91439" marT="45724" marB="45724"/>
                </a:tc>
              </a:tr>
              <a:tr h="713513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u="none" dirty="0" smtClean="0"/>
                        <a:t>Acolhimento</a:t>
                      </a:r>
                      <a:r>
                        <a:rPr lang="pt-BR" sz="2000" u="none" baseline="0" dirty="0" smtClean="0"/>
                        <a:t> com </a:t>
                      </a:r>
                      <a:r>
                        <a:rPr lang="pt-BR" sz="2000" u="none" dirty="0" smtClean="0"/>
                        <a:t> classificação de risco (ACR) nas maternidades</a:t>
                      </a:r>
                      <a:endParaRPr lang="pt-BR" sz="2000" u="none" dirty="0"/>
                    </a:p>
                  </a:txBody>
                  <a:tcPr marL="91439" marR="91439" marT="45724" marB="45724"/>
                </a:tc>
              </a:tr>
              <a:tr h="846749">
                <a:tc>
                  <a:txBody>
                    <a:bodyPr/>
                    <a:lstStyle/>
                    <a:p>
                      <a:pPr algn="just"/>
                      <a:r>
                        <a:rPr lang="pt-BR" sz="2000" u="none" dirty="0" smtClean="0"/>
                        <a:t>Boas práticas no cuidado</a:t>
                      </a:r>
                      <a:r>
                        <a:rPr lang="pt-BR" sz="2000" u="none" baseline="0" dirty="0" smtClean="0"/>
                        <a:t> </a:t>
                      </a:r>
                      <a:r>
                        <a:rPr lang="pt-BR" sz="2000" u="none" dirty="0" smtClean="0"/>
                        <a:t>ao</a:t>
                      </a:r>
                      <a:r>
                        <a:rPr lang="pt-BR" sz="2000" u="none" baseline="0" dirty="0" smtClean="0"/>
                        <a:t> parto e nascimento, neonatal, abortamento e urgências obstétricas </a:t>
                      </a:r>
                      <a:endParaRPr lang="pt-BR" sz="2000" u="none" dirty="0"/>
                    </a:p>
                  </a:txBody>
                  <a:tcPr marL="91439" marR="91439" marT="45724" marB="45724"/>
                </a:tc>
              </a:tr>
              <a:tr h="92750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u="none" dirty="0" smtClean="0"/>
                        <a:t>Acompanhante</a:t>
                      </a:r>
                      <a:r>
                        <a:rPr lang="pt-BR" sz="2000" u="none" baseline="0" dirty="0" smtClean="0"/>
                        <a:t> </a:t>
                      </a:r>
                      <a:r>
                        <a:rPr lang="pt-BR" sz="2000" u="none" dirty="0" smtClean="0"/>
                        <a:t>de livre escolha da mulher durante toda</a:t>
                      </a:r>
                      <a:r>
                        <a:rPr lang="pt-BR" sz="2000" u="none" baseline="0" dirty="0" smtClean="0"/>
                        <a:t> a</a:t>
                      </a:r>
                      <a:r>
                        <a:rPr lang="pt-BR" sz="2000" u="none" dirty="0" smtClean="0"/>
                        <a:t> internação e no acompanhamento do recém-nascido</a:t>
                      </a:r>
                      <a:endParaRPr lang="pt-BR" sz="2000" u="none" dirty="0"/>
                    </a:p>
                  </a:txBody>
                  <a:tcPr marL="91439" marR="91439" marT="45724" marB="45724"/>
                </a:tc>
              </a:tr>
              <a:tr h="83729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u="none" dirty="0" smtClean="0"/>
                        <a:t>Democratização da gestão nas maternidades, ampliando a participação e corresponsabilização das</a:t>
                      </a:r>
                      <a:r>
                        <a:rPr lang="pt-BR" sz="2000" u="none" baseline="0" dirty="0" smtClean="0"/>
                        <a:t> equipes </a:t>
                      </a:r>
                      <a:r>
                        <a:rPr lang="pt-BR" sz="2000" u="none" dirty="0" smtClean="0"/>
                        <a:t>nas decisões</a:t>
                      </a:r>
                      <a:endParaRPr lang="pt-BR" sz="2000" u="none" dirty="0"/>
                    </a:p>
                  </a:txBody>
                  <a:tcPr marL="91439" marR="91439" marT="45724" marB="45724"/>
                </a:tc>
              </a:tr>
              <a:tr h="660531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u="none" dirty="0" smtClean="0"/>
                        <a:t>Fortalecimento da</a:t>
                      </a:r>
                      <a:r>
                        <a:rPr lang="pt-BR" sz="2000" u="none" baseline="0" dirty="0" smtClean="0"/>
                        <a:t> vigilância do óbito materno</a:t>
                      </a:r>
                      <a:endParaRPr lang="pt-BR" sz="2000" u="none" dirty="0"/>
                    </a:p>
                  </a:txBody>
                  <a:tcPr marL="91439" marR="91439" marT="45724" marB="45724"/>
                </a:tc>
              </a:tr>
            </a:tbl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288694" y="332656"/>
            <a:ext cx="5588124" cy="33855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/>
              <a:t>REDE MATERNA: QUALIFICAÇÃO PARA O ATENDIMENTO</a:t>
            </a:r>
          </a:p>
        </p:txBody>
      </p:sp>
    </p:spTree>
    <p:extLst>
      <p:ext uri="{BB962C8B-B14F-4D97-AF65-F5344CB8AC3E}">
        <p14:creationId xmlns:p14="http://schemas.microsoft.com/office/powerpoint/2010/main" val="580379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611560" y="1177008"/>
            <a:ext cx="8136904" cy="4401205"/>
          </a:xfrm>
          <a:prstGeom prst="rect">
            <a:avLst/>
          </a:prstGeom>
          <a:solidFill>
            <a:schemeClr val="accent1">
              <a:lumMod val="20000"/>
              <a:lumOff val="80000"/>
              <a:alpha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49263"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2000" u="sng" dirty="0" smtClean="0"/>
              <a:t>Para operacionalização da Rede Cegonha cabe</a:t>
            </a:r>
            <a:endParaRPr lang="pt-BR" sz="2000" u="sng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0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II - 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ao </a:t>
            </a:r>
            <a:r>
              <a:rPr kumimoji="0" lang="pt-B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Estado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por meio da </a:t>
            </a: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Secretaria Estadual de Saúde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kumimoji="0" lang="pt-BR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apoio à implementação, coordenação do Grupo Condutor Estadual da Rede Cegonha, financiamento, </a:t>
            </a:r>
            <a:r>
              <a:rPr kumimoji="0" lang="pt-BR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contratualização</a:t>
            </a:r>
            <a:r>
              <a:rPr kumimoji="0" lang="pt-B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com os pontos de atenção à saúde sob sua gestão, </a:t>
            </a:r>
            <a:r>
              <a:rPr kumimoji="0" lang="pt-BR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monitoramento e avaliação </a:t>
            </a:r>
            <a:r>
              <a:rPr kumimoji="0" lang="pt-B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da Rede Cegonha no território estadual de forma regionalizada; e</a:t>
            </a:r>
            <a:endParaRPr kumimoji="0" lang="pt-B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III - ao Município, por meio da Secretaria Municipal de Saúde: implementação, coordenação do Grupo Condutor Municipal da Rede Cegonha, financiamento, contratualização com os pontos de atenção à saúde sob sua gestão, monitoramento e avaliação da Rede Cegonha no território municipal.</a:t>
            </a:r>
            <a:endParaRPr kumimoji="0" lang="pt-B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357290" y="285728"/>
            <a:ext cx="2990306" cy="584775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pt-BR" sz="3200" b="1" dirty="0" smtClean="0"/>
              <a:t>REDE CEGONHA </a:t>
            </a:r>
            <a:endParaRPr lang="pt-BR" sz="3200" b="1" dirty="0"/>
          </a:p>
        </p:txBody>
      </p:sp>
      <p:sp>
        <p:nvSpPr>
          <p:cNvPr id="2" name="Retângulo 1"/>
          <p:cNvSpPr/>
          <p:nvPr/>
        </p:nvSpPr>
        <p:spPr>
          <a:xfrm>
            <a:off x="3635896" y="5700052"/>
            <a:ext cx="45789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/>
              <a:t>PORTARIA Nº 1.459, DE 24 DE JUNHO DE 2011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96553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364088" y="764704"/>
            <a:ext cx="2990306" cy="1077218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pPr algn="ctr"/>
            <a:r>
              <a:rPr lang="pt-BR" sz="3200" b="1" dirty="0" smtClean="0"/>
              <a:t>ESTRATÉGIA</a:t>
            </a:r>
          </a:p>
          <a:p>
            <a:pPr algn="ctr"/>
            <a:r>
              <a:rPr lang="pt-BR" sz="3200" b="1" dirty="0" smtClean="0"/>
              <a:t>REDE CEGONHA </a:t>
            </a:r>
            <a:endParaRPr lang="pt-BR" sz="3200" b="1" dirty="0"/>
          </a:p>
        </p:txBody>
      </p:sp>
      <p:sp>
        <p:nvSpPr>
          <p:cNvPr id="3" name="Retângulo 2"/>
          <p:cNvSpPr/>
          <p:nvPr/>
        </p:nvSpPr>
        <p:spPr>
          <a:xfrm>
            <a:off x="5724128" y="1916832"/>
            <a:ext cx="29523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 smtClean="0"/>
              <a:t>PORTARIA Nº 1.459, DE 24 DE JUNHO DE 2011 </a:t>
            </a:r>
            <a:endParaRPr lang="pt-BR" b="1" dirty="0"/>
          </a:p>
        </p:txBody>
      </p:sp>
      <p:sp>
        <p:nvSpPr>
          <p:cNvPr id="6" name="CaixaDeTexto 5"/>
          <p:cNvSpPr txBox="1"/>
          <p:nvPr/>
        </p:nvSpPr>
        <p:spPr>
          <a:xfrm>
            <a:off x="611560" y="692696"/>
            <a:ext cx="3024336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LINHA DE CUIDADO À GESTANTE E PUÉRPERA</a:t>
            </a:r>
            <a:endParaRPr lang="pt-BR" sz="2400" b="1" dirty="0"/>
          </a:p>
        </p:txBody>
      </p:sp>
      <p:sp>
        <p:nvSpPr>
          <p:cNvPr id="7" name="Mais 6"/>
          <p:cNvSpPr/>
          <p:nvPr/>
        </p:nvSpPr>
        <p:spPr>
          <a:xfrm>
            <a:off x="3995936" y="908720"/>
            <a:ext cx="914400" cy="9144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467544" y="2852936"/>
            <a:ext cx="2302040" cy="369332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pt-BR" b="1" dirty="0" smtClean="0"/>
              <a:t>ASSEGURA À MULHER</a:t>
            </a:r>
            <a:endParaRPr lang="pt-BR" b="1" dirty="0"/>
          </a:p>
        </p:txBody>
      </p:sp>
      <p:sp>
        <p:nvSpPr>
          <p:cNvPr id="9" name="CaixaDeTexto 8"/>
          <p:cNvSpPr txBox="1"/>
          <p:nvPr/>
        </p:nvSpPr>
        <p:spPr>
          <a:xfrm>
            <a:off x="2627784" y="3212976"/>
            <a:ext cx="5864554" cy="369332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pt-BR" b="1" dirty="0" smtClean="0"/>
              <a:t>ATENÇÃO HUMANIZADA À GRAVIDEZ , PARTO E PUERPÉRIO</a:t>
            </a:r>
            <a:endParaRPr lang="pt-BR" b="1" dirty="0"/>
          </a:p>
        </p:txBody>
      </p:sp>
      <p:sp>
        <p:nvSpPr>
          <p:cNvPr id="10" name="CaixaDeTexto 9"/>
          <p:cNvSpPr txBox="1"/>
          <p:nvPr/>
        </p:nvSpPr>
        <p:spPr>
          <a:xfrm>
            <a:off x="4572000" y="3645024"/>
            <a:ext cx="4381199" cy="369332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pt-BR" b="1" dirty="0" smtClean="0"/>
              <a:t>DIREITO AO PLANEJAMENTO REPRODUTIVO</a:t>
            </a:r>
            <a:endParaRPr lang="pt-BR" b="1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467544" y="4484149"/>
            <a:ext cx="2382191" cy="369332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effectLst>
            <a:glow rad="101600">
              <a:schemeClr val="accent5">
                <a:satMod val="175000"/>
                <a:alpha val="40000"/>
              </a:schemeClr>
            </a:glow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pt-BR" b="1" dirty="0" smtClean="0"/>
              <a:t>ASSEGURA À CRIANÇA </a:t>
            </a:r>
            <a:endParaRPr lang="pt-BR" b="1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2655473" y="4859868"/>
            <a:ext cx="3520131" cy="369332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pt-BR" b="1" dirty="0" smtClean="0"/>
              <a:t>DIREITO AO NASCIMENTO SEGURO</a:t>
            </a:r>
            <a:endParaRPr lang="pt-BR" b="1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4184906" y="5291916"/>
            <a:ext cx="4768293" cy="369332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pt-BR" b="1" dirty="0" smtClean="0"/>
              <a:t>CRESCIMENTO E DESENVOLVIMENTO SAUDÁVEL</a:t>
            </a:r>
            <a:endParaRPr lang="pt-BR" b="1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155102" y="5930696"/>
            <a:ext cx="885828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/>
              <a:t>CUSTEIO + INVESTIMENTO = QUALIFICAÇÃO DO SERVIÇO PARA A MUDANÇA DE PROCESSOS</a:t>
            </a:r>
            <a:endParaRPr lang="pt-BR" sz="2000" b="1" dirty="0"/>
          </a:p>
        </p:txBody>
      </p:sp>
      <p:sp>
        <p:nvSpPr>
          <p:cNvPr id="4" name="CaixaDeTexto 3"/>
          <p:cNvSpPr txBox="1"/>
          <p:nvPr/>
        </p:nvSpPr>
        <p:spPr>
          <a:xfrm>
            <a:off x="1658639" y="1959305"/>
            <a:ext cx="9156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/>
              <a:t>2010</a:t>
            </a:r>
            <a:endParaRPr lang="pt-BR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23528" y="4725144"/>
            <a:ext cx="2492477" cy="369332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pt-BR" b="1" dirty="0" smtClean="0"/>
              <a:t>IMPLANTAÇÃO DA REDE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1102574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Personalizada 1">
      <a:dk1>
        <a:srgbClr val="8064A2"/>
      </a:dk1>
      <a:lt1>
        <a:srgbClr val="E5E0EC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1941</TotalTime>
  <Words>1415</Words>
  <Application>Microsoft Office PowerPoint</Application>
  <PresentationFormat>Apresentação na tela (4:3)</PresentationFormat>
  <Paragraphs>201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3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mflima</dc:creator>
  <cp:lastModifiedBy>mflima</cp:lastModifiedBy>
  <cp:revision>146</cp:revision>
  <dcterms:created xsi:type="dcterms:W3CDTF">2013-02-18T17:53:27Z</dcterms:created>
  <dcterms:modified xsi:type="dcterms:W3CDTF">2014-12-16T11:36:08Z</dcterms:modified>
</cp:coreProperties>
</file>