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9.xml" ContentType="application/vnd.openxmlformats-officedocument.drawingml.chartshapes+xml"/>
  <Override PartName="/ppt/charts/chart14.xml" ContentType="application/vnd.openxmlformats-officedocument.drawingml.chart+xml"/>
  <Override PartName="/ppt/drawings/drawing10.xml" ContentType="application/vnd.openxmlformats-officedocument.drawingml.chartshapes+xml"/>
  <Override PartName="/ppt/charts/chart15.xml" ContentType="application/vnd.openxmlformats-officedocument.drawingml.chart+xml"/>
  <Override PartName="/ppt/drawings/drawing11.xml" ContentType="application/vnd.openxmlformats-officedocument.drawingml.chartshapes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312" r:id="rId3"/>
    <p:sldId id="313" r:id="rId4"/>
    <p:sldId id="314" r:id="rId5"/>
    <p:sldId id="311" r:id="rId6"/>
    <p:sldId id="302" r:id="rId7"/>
    <p:sldId id="264" r:id="rId8"/>
    <p:sldId id="261" r:id="rId9"/>
    <p:sldId id="267" r:id="rId10"/>
    <p:sldId id="265" r:id="rId11"/>
    <p:sldId id="268" r:id="rId12"/>
    <p:sldId id="266" r:id="rId13"/>
    <p:sldId id="288" r:id="rId14"/>
    <p:sldId id="269" r:id="rId15"/>
    <p:sldId id="292" r:id="rId16"/>
    <p:sldId id="270" r:id="rId17"/>
    <p:sldId id="289" r:id="rId18"/>
    <p:sldId id="277" r:id="rId19"/>
    <p:sldId id="290" r:id="rId20"/>
    <p:sldId id="278" r:id="rId21"/>
    <p:sldId id="273" r:id="rId22"/>
    <p:sldId id="304" r:id="rId23"/>
    <p:sldId id="294" r:id="rId24"/>
    <p:sldId id="308" r:id="rId25"/>
    <p:sldId id="275" r:id="rId26"/>
    <p:sldId id="279" r:id="rId27"/>
    <p:sldId id="295" r:id="rId28"/>
    <p:sldId id="284" r:id="rId29"/>
    <p:sldId id="280" r:id="rId30"/>
    <p:sldId id="296" r:id="rId31"/>
    <p:sldId id="282" r:id="rId32"/>
    <p:sldId id="297" r:id="rId33"/>
    <p:sldId id="283" r:id="rId34"/>
    <p:sldId id="298" r:id="rId35"/>
    <p:sldId id="299" r:id="rId36"/>
    <p:sldId id="300" r:id="rId37"/>
    <p:sldId id="301" r:id="rId38"/>
    <p:sldId id="285" r:id="rId39"/>
    <p:sldId id="286" r:id="rId40"/>
    <p:sldId id="287" r:id="rId4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>
        <p:scale>
          <a:sx n="60" d="100"/>
          <a:sy n="60" d="100"/>
        </p:scale>
        <p:origin x="-119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nas\GRUPO\CCD\CVE\ZOONOSES\J&#244;\Apresenta&#231;&#227;o%20SJRio%20Preto%20Dados%20.xls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nas\GRUPO\CCD\CVE\ZOONOSES\J&#244;\Revis&#227;o%20Guia%20Azul%20Maio%202015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\GRUPO\CCD\CVE\ZOONOSES\J&#244;\Gr&#225;fico%20em%20Animais%20%20pe&#231;onhentos%20com%20grafico%202008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\GRUPO\CCD\CVE\ZOONOSES\J&#244;\Gr&#225;fico%20em%20Animais%20%20pe&#231;onhentos%20com%20grafico%202008.xls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nas\GRUPO\CCD\CVE\ZOONOSES\J&#244;\Apresenta&#231;&#227;o%20SJRio%20Preto%20Dados%20.xls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nas\GRUPO\CCD\CVE\ZOONOSES\J&#244;\Apresenta&#231;&#227;o%20SJRio%20Preto%20Dados%20.xls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nas\GRUPO\CCD\CVE\ZOONOSES\J&#244;\Apresenta&#231;&#227;o%20SJRio%20Preto%20Dados%20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\GRUPO\CCD\CVE\ZOONOSES\J&#244;\Apresenta&#231;&#227;o%20SJRio%20Preto%20Dados%20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\GRUPO\CCD\CVE\ZOONOSES\J&#244;\Apresenta&#231;&#227;o%20SJRio%20Preto%20Dados%20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nas\GRUPO\CCD\CVE\ZOONOSES\J&#244;\Apresenta&#231;&#227;o%20SJRio%20Preto%20Dados%20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\GRUPO\CCD\CVE\ZOONOSES\J&#244;\Apresenta&#231;&#227;o%20SJRio%20Preto%20Dados%20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nas\GRUPO\CCD\CVE\ZOONOSES\J&#244;\Apresenta&#231;&#227;o%20SJRio%20Preto%20Dados%20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nas\GRUPO\CCD\CVE\ZOONOSES\J&#244;\Apresenta&#231;&#227;o%20SJRio%20Preto%20Dados%20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nas\GRUPO\CCD\CVE\ZOONOSES\J&#244;\Apresenta&#231;&#227;o%20SJRio%20Preto%20Dados%20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nas\GRUPO\CCD\CVE\ZOONOSES\J&#244;\Apresenta&#231;&#227;o%20SJRio%20Preto%20Dados%20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nas\GRUPO\CCD\CVE\ZOONOSES\J&#244;\Apresenta&#231;&#227;o%20SJRio%20Preto%20Dados%2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1600" dirty="0"/>
              <a:t>Distribuição</a:t>
            </a:r>
            <a:r>
              <a:rPr lang="pt-BR" sz="1600" baseline="0" dirty="0"/>
              <a:t> dos Acidentes por Animais Peçonhentos ,Segundo Coeficiente de Incidência e Letalidade.ESP 2000 a 2016</a:t>
            </a:r>
            <a:r>
              <a:rPr lang="pt-BR" sz="1400" baseline="0" dirty="0"/>
              <a:t>. </a:t>
            </a:r>
            <a:endParaRPr lang="pt-BR" sz="1400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3927543046953961"/>
          <c:y val="9.9730391849614103E-2"/>
          <c:w val="0.64596771019886878"/>
          <c:h val="0.746905684604130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'Serie Hist.animais'!$Z$41</c:f>
              <c:strCache>
                <c:ptCount val="1"/>
                <c:pt idx="0">
                  <c:v>Coef.Inc.</c:v>
                </c:pt>
              </c:strCache>
            </c:strRef>
          </c:tx>
          <c:invertIfNegative val="0"/>
          <c:cat>
            <c:numRef>
              <c:f>'Serie Hist.animais'!$Y$42:$Y$58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'Serie Hist.animais'!$Z$42:$Z$58</c:f>
              <c:numCache>
                <c:formatCode>0.00</c:formatCode>
                <c:ptCount val="17"/>
                <c:pt idx="0">
                  <c:v>18.63000000000001</c:v>
                </c:pt>
                <c:pt idx="1">
                  <c:v>21.35</c:v>
                </c:pt>
                <c:pt idx="2">
                  <c:v>24.32</c:v>
                </c:pt>
                <c:pt idx="3">
                  <c:v>25.5</c:v>
                </c:pt>
                <c:pt idx="4">
                  <c:v>30.37</c:v>
                </c:pt>
                <c:pt idx="5">
                  <c:v>31.4</c:v>
                </c:pt>
                <c:pt idx="6">
                  <c:v>28.99</c:v>
                </c:pt>
                <c:pt idx="7">
                  <c:v>25.75</c:v>
                </c:pt>
                <c:pt idx="8">
                  <c:v>31.75</c:v>
                </c:pt>
                <c:pt idx="9">
                  <c:v>33.14</c:v>
                </c:pt>
                <c:pt idx="10">
                  <c:v>38.24</c:v>
                </c:pt>
                <c:pt idx="11">
                  <c:v>39.93</c:v>
                </c:pt>
                <c:pt idx="12">
                  <c:v>47.74</c:v>
                </c:pt>
                <c:pt idx="13">
                  <c:v>54.220000000000013</c:v>
                </c:pt>
                <c:pt idx="14">
                  <c:v>53.74</c:v>
                </c:pt>
                <c:pt idx="15">
                  <c:v>59.27</c:v>
                </c:pt>
                <c:pt idx="16">
                  <c:v>26.39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143680"/>
        <c:axId val="34846336"/>
      </c:barChart>
      <c:lineChart>
        <c:grouping val="standard"/>
        <c:varyColors val="0"/>
        <c:ser>
          <c:idx val="1"/>
          <c:order val="1"/>
          <c:tx>
            <c:strRef>
              <c:f>'Serie Hist.animais'!$AA$41</c:f>
              <c:strCache>
                <c:ptCount val="1"/>
                <c:pt idx="0">
                  <c:v>Letalidade </c:v>
                </c:pt>
              </c:strCache>
            </c:strRef>
          </c:tx>
          <c:marker>
            <c:symbol val="none"/>
          </c:marker>
          <c:cat>
            <c:numRef>
              <c:f>'Serie Hist.animais'!$Y$42:$Y$58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'Serie Hist.animais'!$AA$42:$AA$58</c:f>
              <c:numCache>
                <c:formatCode>General</c:formatCode>
                <c:ptCount val="17"/>
                <c:pt idx="0">
                  <c:v>8.0000000000000057E-2</c:v>
                </c:pt>
                <c:pt idx="1">
                  <c:v>7.0000000000000034E-2</c:v>
                </c:pt>
                <c:pt idx="2">
                  <c:v>6.0000000000000032E-2</c:v>
                </c:pt>
                <c:pt idx="3">
                  <c:v>0.19000000000000009</c:v>
                </c:pt>
                <c:pt idx="4" formatCode="0.00">
                  <c:v>0.1</c:v>
                </c:pt>
                <c:pt idx="5">
                  <c:v>9.0000000000000052E-2</c:v>
                </c:pt>
                <c:pt idx="6">
                  <c:v>8.0000000000000057E-2</c:v>
                </c:pt>
                <c:pt idx="7">
                  <c:v>6.0000000000000032E-2</c:v>
                </c:pt>
                <c:pt idx="8">
                  <c:v>5.0000000000000031E-2</c:v>
                </c:pt>
                <c:pt idx="9">
                  <c:v>5.0000000000000031E-2</c:v>
                </c:pt>
                <c:pt idx="10">
                  <c:v>5.0000000000000031E-2</c:v>
                </c:pt>
                <c:pt idx="11" formatCode="0.00">
                  <c:v>8.0000000000000057E-2</c:v>
                </c:pt>
                <c:pt idx="12">
                  <c:v>6.0000000000000032E-2</c:v>
                </c:pt>
                <c:pt idx="13">
                  <c:v>5.0000000000000031E-2</c:v>
                </c:pt>
                <c:pt idx="14">
                  <c:v>4.0000000000000029E-2</c:v>
                </c:pt>
                <c:pt idx="15">
                  <c:v>7.0000000000000034E-2</c:v>
                </c:pt>
                <c:pt idx="16">
                  <c:v>6.0000000000000032E-2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144704"/>
        <c:axId val="34846912"/>
      </c:lineChart>
      <c:catAx>
        <c:axId val="3514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846336"/>
        <c:crosses val="autoZero"/>
        <c:auto val="1"/>
        <c:lblAlgn val="ctr"/>
        <c:lblOffset val="100"/>
        <c:noMultiLvlLbl val="0"/>
      </c:catAx>
      <c:valAx>
        <c:axId val="3484633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100"/>
                </a:pPr>
                <a:r>
                  <a:rPr lang="pt-BR" sz="1100"/>
                  <a:t>Coef.Inc.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35143680"/>
        <c:crosses val="autoZero"/>
        <c:crossBetween val="between"/>
      </c:valAx>
      <c:valAx>
        <c:axId val="34846912"/>
        <c:scaling>
          <c:orientation val="minMax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100"/>
                </a:pPr>
                <a:r>
                  <a:rPr lang="pt-BR" sz="1100"/>
                  <a:t>Letalidade</a:t>
                </a:r>
                <a:r>
                  <a:rPr lang="pt-BR" sz="1100" baseline="0"/>
                  <a:t> </a:t>
                </a:r>
                <a:endParaRPr lang="pt-BR" sz="1100"/>
              </a:p>
            </c:rich>
          </c:tx>
          <c:layout>
            <c:manualLayout>
              <c:xMode val="edge"/>
              <c:yMode val="edge"/>
              <c:x val="0.87499971652209441"/>
              <c:y val="0.4672058083498838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5144704"/>
        <c:crosses val="max"/>
        <c:crossBetween val="between"/>
      </c:valAx>
      <c:catAx>
        <c:axId val="351447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4846912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0"/>
        <c:txPr>
          <a:bodyPr/>
          <a:lstStyle/>
          <a:p>
            <a:pPr>
              <a:defRPr sz="800"/>
            </a:pPr>
            <a:endParaRPr lang="pt-BR"/>
          </a:p>
        </c:txPr>
      </c:legendEntry>
      <c:layout>
        <c:manualLayout>
          <c:xMode val="edge"/>
          <c:yMode val="edge"/>
          <c:x val="0.87330054908780586"/>
          <c:y val="0.83157488190755036"/>
          <c:w val="0.11688349999194884"/>
          <c:h val="0.10909754257016974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Distribuição</a:t>
            </a:r>
            <a:r>
              <a:rPr lang="pt-BR" sz="1600" baseline="0" dirty="0">
                <a:latin typeface="Arial" pitchFamily="34" charset="0"/>
                <a:cs typeface="Arial" pitchFamily="34" charset="0"/>
              </a:rPr>
              <a:t> do Coeficiente de Incidência e Letalidade por Escorpião </a:t>
            </a:r>
            <a:r>
              <a:rPr lang="pt-BR" sz="1600" baseline="0" dirty="0" smtClean="0">
                <a:latin typeface="Arial" pitchFamily="34" charset="0"/>
                <a:cs typeface="Arial" pitchFamily="34" charset="0"/>
              </a:rPr>
              <a:t>,Estado </a:t>
            </a:r>
            <a:r>
              <a:rPr lang="pt-BR" sz="1600" baseline="0" dirty="0">
                <a:latin typeface="Arial" pitchFamily="34" charset="0"/>
                <a:cs typeface="Arial" pitchFamily="34" charset="0"/>
              </a:rPr>
              <a:t>de São Paulo 2000 a </a:t>
            </a:r>
            <a:r>
              <a:rPr lang="pt-BR" sz="1600" baseline="0" dirty="0" smtClean="0">
                <a:latin typeface="Arial" pitchFamily="34" charset="0"/>
                <a:cs typeface="Arial" pitchFamily="34" charset="0"/>
              </a:rPr>
              <a:t>2016.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1660868811349548"/>
          <c:y val="1.278840717637919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384964653141002"/>
          <c:y val="0.13149311023622068"/>
          <c:w val="0.66845489204360509"/>
          <c:h val="0.632735564304462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ESCORPIÕES!$W$6</c:f>
              <c:strCache>
                <c:ptCount val="1"/>
                <c:pt idx="0">
                  <c:v>Coef. Inc.</c:v>
                </c:pt>
              </c:strCache>
            </c:strRef>
          </c:tx>
          <c:invertIfNegative val="0"/>
          <c:cat>
            <c:numRef>
              <c:f>ESCORPIÕES!$V$7:$V$23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ESCORPIÕES!$W$7:$W$23</c:f>
              <c:numCache>
                <c:formatCode>0.00</c:formatCode>
                <c:ptCount val="17"/>
                <c:pt idx="0">
                  <c:v>6.42</c:v>
                </c:pt>
                <c:pt idx="1">
                  <c:v>7.67</c:v>
                </c:pt>
                <c:pt idx="2">
                  <c:v>8.92</c:v>
                </c:pt>
                <c:pt idx="3">
                  <c:v>10</c:v>
                </c:pt>
                <c:pt idx="4">
                  <c:v>11.11</c:v>
                </c:pt>
                <c:pt idx="5">
                  <c:v>11.53</c:v>
                </c:pt>
                <c:pt idx="6">
                  <c:v>10.450000000000005</c:v>
                </c:pt>
                <c:pt idx="7">
                  <c:v>10.34</c:v>
                </c:pt>
                <c:pt idx="8">
                  <c:v>13.57</c:v>
                </c:pt>
                <c:pt idx="9">
                  <c:v>13.4</c:v>
                </c:pt>
                <c:pt idx="10">
                  <c:v>17.600000000000001</c:v>
                </c:pt>
                <c:pt idx="11">
                  <c:v>16.95999999999999</c:v>
                </c:pt>
                <c:pt idx="12">
                  <c:v>22.58</c:v>
                </c:pt>
                <c:pt idx="13">
                  <c:v>27.36</c:v>
                </c:pt>
                <c:pt idx="14">
                  <c:v>29.86</c:v>
                </c:pt>
                <c:pt idx="15" formatCode="General">
                  <c:v>0</c:v>
                </c:pt>
                <c:pt idx="16" formatCode="General">
                  <c:v>14.04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083776"/>
        <c:axId val="45230336"/>
      </c:barChart>
      <c:lineChart>
        <c:grouping val="standard"/>
        <c:varyColors val="0"/>
        <c:ser>
          <c:idx val="1"/>
          <c:order val="1"/>
          <c:tx>
            <c:strRef>
              <c:f>ESCORPIÕES!$X$6</c:f>
              <c:strCache>
                <c:ptCount val="1"/>
                <c:pt idx="0">
                  <c:v>Letal.</c:v>
                </c:pt>
              </c:strCache>
            </c:strRef>
          </c:tx>
          <c:marker>
            <c:symbol val="none"/>
          </c:marker>
          <c:cat>
            <c:numRef>
              <c:f>ESCORPIÕES!$V$7:$V$23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ESCORPIÕES!$X$7:$X$23</c:f>
              <c:numCache>
                <c:formatCode>0.00</c:formatCode>
                <c:ptCount val="17"/>
                <c:pt idx="0">
                  <c:v>0</c:v>
                </c:pt>
                <c:pt idx="1">
                  <c:v>3.0000000000000002E-2</c:v>
                </c:pt>
                <c:pt idx="2">
                  <c:v>2.0000000000000011E-2</c:v>
                </c:pt>
                <c:pt idx="3">
                  <c:v>0.1</c:v>
                </c:pt>
                <c:pt idx="4">
                  <c:v>4.0000000000000022E-2</c:v>
                </c:pt>
                <c:pt idx="5">
                  <c:v>6.0000000000000026E-2</c:v>
                </c:pt>
                <c:pt idx="6">
                  <c:v>2.0000000000000011E-2</c:v>
                </c:pt>
                <c:pt idx="7">
                  <c:v>4.0000000000000022E-2</c:v>
                </c:pt>
                <c:pt idx="8">
                  <c:v>7.0000000000000021E-2</c:v>
                </c:pt>
                <c:pt idx="9">
                  <c:v>0.05</c:v>
                </c:pt>
                <c:pt idx="10">
                  <c:v>1.0000000000000005E-2</c:v>
                </c:pt>
                <c:pt idx="11">
                  <c:v>0</c:v>
                </c:pt>
                <c:pt idx="12">
                  <c:v>3.0000000000000002E-2</c:v>
                </c:pt>
                <c:pt idx="13">
                  <c:v>2.0000000000000011E-2</c:v>
                </c:pt>
                <c:pt idx="14">
                  <c:v>9.0000000000000028E-3</c:v>
                </c:pt>
                <c:pt idx="15" formatCode="General">
                  <c:v>4.0000000000000022E-2</c:v>
                </c:pt>
                <c:pt idx="16" formatCode="General">
                  <c:v>1.0000000000000005E-2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556928"/>
        <c:axId val="45230912"/>
      </c:lineChart>
      <c:catAx>
        <c:axId val="430837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Ano</a:t>
                </a:r>
                <a:r>
                  <a:rPr lang="pt-BR" baseline="0"/>
                  <a:t> </a:t>
                </a:r>
                <a:endParaRPr lang="pt-BR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5230336"/>
        <c:crosses val="autoZero"/>
        <c:auto val="1"/>
        <c:lblAlgn val="ctr"/>
        <c:lblOffset val="100"/>
        <c:noMultiLvlLbl val="0"/>
      </c:catAx>
      <c:valAx>
        <c:axId val="45230336"/>
        <c:scaling>
          <c:orientation val="minMax"/>
        </c:scaling>
        <c:delete val="0"/>
        <c:axPos val="l"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pt-BR" dirty="0"/>
                  <a:t> </a:t>
                </a:r>
                <a:r>
                  <a:rPr lang="pt-BR" dirty="0" err="1"/>
                  <a:t>C</a:t>
                </a:r>
                <a:r>
                  <a:rPr lang="pt-BR" sz="800" dirty="0" err="1"/>
                  <a:t>oef</a:t>
                </a:r>
                <a:r>
                  <a:rPr lang="pt-BR" sz="800" dirty="0"/>
                  <a:t>. </a:t>
                </a:r>
                <a:r>
                  <a:rPr lang="pt-BR" sz="800" dirty="0" smtClean="0"/>
                  <a:t>Incidência </a:t>
                </a:r>
                <a:r>
                  <a:rPr lang="pt-BR" dirty="0" smtClean="0"/>
                  <a:t> </a:t>
                </a:r>
                <a:r>
                  <a:rPr lang="pt-BR" baseline="0" dirty="0" smtClean="0"/>
                  <a:t> </a:t>
                </a:r>
                <a:endParaRPr lang="pt-BR" dirty="0"/>
              </a:p>
            </c:rich>
          </c:tx>
          <c:layout>
            <c:manualLayout>
              <c:xMode val="edge"/>
              <c:yMode val="edge"/>
              <c:x val="8.4950521013180767E-3"/>
              <c:y val="0.27731528446559556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43083776"/>
        <c:crosses val="autoZero"/>
        <c:crossBetween val="between"/>
      </c:valAx>
      <c:catAx>
        <c:axId val="42556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5230912"/>
        <c:crosses val="autoZero"/>
        <c:auto val="1"/>
        <c:lblAlgn val="ctr"/>
        <c:lblOffset val="100"/>
        <c:noMultiLvlLbl val="0"/>
      </c:catAx>
      <c:valAx>
        <c:axId val="45230912"/>
        <c:scaling>
          <c:orientation val="minMax"/>
        </c:scaling>
        <c:delete val="0"/>
        <c:axPos val="r"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pt-BR" sz="800" dirty="0">
                    <a:latin typeface="Arial" pitchFamily="34" charset="0"/>
                    <a:cs typeface="Arial" pitchFamily="34" charset="0"/>
                  </a:rPr>
                  <a:t>Letalidade</a:t>
                </a:r>
              </a:p>
            </c:rich>
          </c:tx>
          <c:layout>
            <c:manualLayout>
              <c:xMode val="edge"/>
              <c:yMode val="edge"/>
              <c:x val="0.90864315876814472"/>
              <c:y val="0.3244410802482926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42556928"/>
        <c:crosses val="max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800" b="1"/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sz="800" b="1"/>
            </a:pPr>
            <a:endParaRPr lang="pt-BR"/>
          </a:p>
        </c:txPr>
      </c:legendEntry>
      <c:layout>
        <c:manualLayout>
          <c:xMode val="edge"/>
          <c:yMode val="edge"/>
          <c:x val="0.89099659597382086"/>
          <c:y val="0.89191409989152781"/>
          <c:w val="0.10855362917633776"/>
          <c:h val="8.2876682188706322E-2"/>
        </c:manualLayout>
      </c:layout>
      <c:overlay val="0"/>
      <c:txPr>
        <a:bodyPr/>
        <a:lstStyle/>
        <a:p>
          <a:pPr>
            <a:defRPr sz="8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600" b="1" i="0" u="none" strike="noStrike" baseline="0" dirty="0">
                <a:solidFill>
                  <a:srgbClr val="000000"/>
                </a:solidFill>
                <a:latin typeface="Calibri"/>
              </a:rPr>
              <a:t>Distribuição do Número de Casos e Coeficiente de  Incidência dos Acidentes por </a:t>
            </a:r>
            <a:r>
              <a:rPr lang="pt-BR" sz="1600" b="1" i="0" u="none" strike="noStrike" baseline="0" dirty="0" smtClean="0">
                <a:solidFill>
                  <a:srgbClr val="000000"/>
                </a:solidFill>
                <a:latin typeface="Calibri"/>
              </a:rPr>
              <a:t>Aranha.Estado </a:t>
            </a:r>
            <a:r>
              <a:rPr lang="pt-BR" sz="1600" b="1" i="0" u="none" strike="noStrike" baseline="0" dirty="0">
                <a:solidFill>
                  <a:srgbClr val="000000"/>
                </a:solidFill>
                <a:latin typeface="Calibri"/>
              </a:rPr>
              <a:t>de São Paulo 2000 </a:t>
            </a:r>
            <a:r>
              <a:rPr lang="pt-BR" sz="1600" b="1" i="0" u="none" strike="noStrike" baseline="0" dirty="0" smtClean="0">
                <a:solidFill>
                  <a:srgbClr val="000000"/>
                </a:solidFill>
                <a:latin typeface="Calibri"/>
              </a:rPr>
              <a:t> a 2016 . </a:t>
            </a:r>
            <a:endParaRPr lang="pt-BR" sz="1600" b="1" i="0" u="none" strike="noStrike" baseline="0" dirty="0">
              <a:solidFill>
                <a:srgbClr val="000000"/>
              </a:solidFill>
              <a:latin typeface="Calibri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0405074365704284E-2"/>
          <c:y val="0.17953475358727403"/>
          <c:w val="0.81693985126859303"/>
          <c:h val="0.539831861118883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aranha!$J$2</c:f>
              <c:strCache>
                <c:ptCount val="1"/>
                <c:pt idx="0">
                  <c:v>casos</c:v>
                </c:pt>
              </c:strCache>
            </c:strRef>
          </c:tx>
          <c:invertIfNegative val="0"/>
          <c:cat>
            <c:strRef>
              <c:f>aranha!$I$3:$I$19</c:f>
              <c:strCache>
                <c:ptCount val="17"/>
                <c:pt idx="0">
                  <c:v> 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aranha!$J$3:$J$19</c:f>
              <c:numCache>
                <c:formatCode>General</c:formatCode>
                <c:ptCount val="17"/>
                <c:pt idx="0">
                  <c:v>1144</c:v>
                </c:pt>
                <c:pt idx="1">
                  <c:v>1601</c:v>
                </c:pt>
                <c:pt idx="2">
                  <c:v>1837</c:v>
                </c:pt>
                <c:pt idx="3">
                  <c:v>1768</c:v>
                </c:pt>
                <c:pt idx="4">
                  <c:v>2299</c:v>
                </c:pt>
                <c:pt idx="5">
                  <c:v>2663</c:v>
                </c:pt>
                <c:pt idx="6">
                  <c:v>2317</c:v>
                </c:pt>
                <c:pt idx="7">
                  <c:v>2045</c:v>
                </c:pt>
                <c:pt idx="8">
                  <c:v>2642</c:v>
                </c:pt>
                <c:pt idx="9">
                  <c:v>3264</c:v>
                </c:pt>
                <c:pt idx="10">
                  <c:v>3192</c:v>
                </c:pt>
                <c:pt idx="11">
                  <c:v>3342</c:v>
                </c:pt>
                <c:pt idx="12">
                  <c:v>2108</c:v>
                </c:pt>
                <c:pt idx="13" formatCode="#,##0">
                  <c:v>4502</c:v>
                </c:pt>
                <c:pt idx="14" formatCode="#,##0">
                  <c:v>3543</c:v>
                </c:pt>
                <c:pt idx="15" formatCode="#,##0">
                  <c:v>4278</c:v>
                </c:pt>
                <c:pt idx="16" formatCode="#,##0">
                  <c:v>2063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5386240"/>
        <c:axId val="45235520"/>
      </c:barChart>
      <c:lineChart>
        <c:grouping val="stacked"/>
        <c:varyColors val="0"/>
        <c:ser>
          <c:idx val="1"/>
          <c:order val="1"/>
          <c:tx>
            <c:strRef>
              <c:f>aranha!$K$2</c:f>
              <c:strCache>
                <c:ptCount val="1"/>
                <c:pt idx="0">
                  <c:v>incid</c:v>
                </c:pt>
              </c:strCache>
            </c:strRef>
          </c:tx>
          <c:marker>
            <c:symbol val="none"/>
          </c:marker>
          <c:cat>
            <c:strRef>
              <c:f>aranha!$I$3:$I$19</c:f>
              <c:strCache>
                <c:ptCount val="17"/>
                <c:pt idx="0">
                  <c:v> 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aranha!$K$3:$K$19</c:f>
              <c:numCache>
                <c:formatCode>General</c:formatCode>
                <c:ptCount val="17"/>
                <c:pt idx="0">
                  <c:v>3.09</c:v>
                </c:pt>
                <c:pt idx="1">
                  <c:v>4.25</c:v>
                </c:pt>
                <c:pt idx="2">
                  <c:v>4.8099999999999996</c:v>
                </c:pt>
                <c:pt idx="3">
                  <c:v>4.57</c:v>
                </c:pt>
                <c:pt idx="4">
                  <c:v>5.83</c:v>
                </c:pt>
                <c:pt idx="5">
                  <c:v>6.58</c:v>
                </c:pt>
                <c:pt idx="6">
                  <c:v>5.64</c:v>
                </c:pt>
                <c:pt idx="7">
                  <c:v>4.9000000000000004</c:v>
                </c:pt>
                <c:pt idx="8">
                  <c:v>6.44</c:v>
                </c:pt>
                <c:pt idx="9">
                  <c:v>7.89</c:v>
                </c:pt>
                <c:pt idx="10">
                  <c:v>7.7</c:v>
                </c:pt>
                <c:pt idx="11">
                  <c:v>8.08</c:v>
                </c:pt>
                <c:pt idx="12">
                  <c:v>5.09</c:v>
                </c:pt>
                <c:pt idx="13" formatCode="0.00">
                  <c:v>10.74</c:v>
                </c:pt>
                <c:pt idx="14" formatCode="0.00">
                  <c:v>8.4600000000000026</c:v>
                </c:pt>
                <c:pt idx="15" formatCode="0.00">
                  <c:v>9.8000000000000007</c:v>
                </c:pt>
                <c:pt idx="16" formatCode="0.00">
                  <c:v>4.72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385216"/>
        <c:axId val="45234944"/>
      </c:lineChart>
      <c:catAx>
        <c:axId val="4538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5234944"/>
        <c:crosses val="autoZero"/>
        <c:auto val="1"/>
        <c:lblAlgn val="ctr"/>
        <c:lblOffset val="100"/>
        <c:noMultiLvlLbl val="0"/>
      </c:catAx>
      <c:valAx>
        <c:axId val="45234944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pt-BR" dirty="0" smtClean="0"/>
                  <a:t>Incidência</a:t>
                </a:r>
                <a:r>
                  <a:rPr lang="pt-BR" baseline="0" dirty="0" smtClean="0"/>
                  <a:t> </a:t>
                </a:r>
                <a:endParaRPr lang="pt-BR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5385216"/>
        <c:crosses val="autoZero"/>
        <c:crossBetween val="between"/>
      </c:valAx>
      <c:catAx>
        <c:axId val="45386240"/>
        <c:scaling>
          <c:orientation val="minMax"/>
        </c:scaling>
        <c:delete val="1"/>
        <c:axPos val="b"/>
        <c:majorTickMark val="out"/>
        <c:minorTickMark val="none"/>
        <c:tickLblPos val="none"/>
        <c:crossAx val="45235520"/>
        <c:crosses val="autoZero"/>
        <c:auto val="1"/>
        <c:lblAlgn val="ctr"/>
        <c:lblOffset val="100"/>
        <c:noMultiLvlLbl val="0"/>
      </c:catAx>
      <c:valAx>
        <c:axId val="45235520"/>
        <c:scaling>
          <c:orientation val="minMax"/>
        </c:scaling>
        <c:delete val="0"/>
        <c:axPos val="r"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pt-BR" baseline="0" dirty="0" smtClean="0"/>
                  <a:t>Número de Casos </a:t>
                </a:r>
                <a:endParaRPr lang="pt-BR" dirty="0"/>
              </a:p>
            </c:rich>
          </c:tx>
          <c:layout>
            <c:manualLayout>
              <c:xMode val="edge"/>
              <c:yMode val="edge"/>
              <c:x val="0.96186624014253264"/>
              <c:y val="0.2176702588601266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5386240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0.70370275590551179"/>
          <c:y val="0.90862335638702163"/>
          <c:w val="0.26203893263342076"/>
          <c:h val="6.9518937869992609E-2"/>
        </c:manualLayout>
      </c:layout>
      <c:overlay val="0"/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1" algn="ctr" rtl="0">
              <a:defRPr sz="12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000" b="1" dirty="0" smtClean="0"/>
              <a:t>Distribuição</a:t>
            </a:r>
            <a:r>
              <a:rPr lang="pt-BR" sz="2000" b="1" baseline="0" dirty="0" smtClean="0"/>
              <a:t> dos Acidentes por Aranha segundo Gênero ,ESP 2000 a 2016. </a:t>
            </a:r>
            <a:endParaRPr lang="pt-BR" sz="2000" b="1" dirty="0"/>
          </a:p>
        </c:rich>
      </c:tx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aranha!#REF!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strRef>
              <c:f>aranha!$T$23:$T$30</c:f>
              <c:strCach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strCache>
            </c:strRef>
          </c:cat>
          <c:val>
            <c:numRef>
              <c:f>aranha!#REF!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aranha!$U$22</c:f>
              <c:strCache>
                <c:ptCount val="1"/>
                <c:pt idx="0">
                  <c:v>Foneutrismo</c:v>
                </c:pt>
              </c:strCache>
            </c:strRef>
          </c:tx>
          <c:invertIfNegative val="0"/>
          <c:cat>
            <c:strRef>
              <c:f>aranha!$T$23:$T$30</c:f>
              <c:strCach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strCache>
            </c:strRef>
          </c:cat>
          <c:val>
            <c:numRef>
              <c:f>aranha!$U$23:$U$30</c:f>
              <c:numCache>
                <c:formatCode>#,##0_);[Red]\(#,##0\)</c:formatCode>
                <c:ptCount val="8"/>
                <c:pt idx="0">
                  <c:v>568</c:v>
                </c:pt>
                <c:pt idx="1">
                  <c:v>606</c:v>
                </c:pt>
                <c:pt idx="2">
                  <c:v>872</c:v>
                </c:pt>
                <c:pt idx="3">
                  <c:v>765</c:v>
                </c:pt>
                <c:pt idx="4">
                  <c:v>714</c:v>
                </c:pt>
                <c:pt idx="5">
                  <c:v>694</c:v>
                </c:pt>
                <c:pt idx="6">
                  <c:v>927</c:v>
                </c:pt>
                <c:pt idx="7">
                  <c:v>636</c:v>
                </c:pt>
              </c:numCache>
            </c:numRef>
          </c:val>
        </c:ser>
        <c:ser>
          <c:idx val="2"/>
          <c:order val="2"/>
          <c:tx>
            <c:strRef>
              <c:f>aranha!$V$22</c:f>
              <c:strCache>
                <c:ptCount val="1"/>
                <c:pt idx="0">
                  <c:v>Loxoscelismo</c:v>
                </c:pt>
              </c:strCache>
            </c:strRef>
          </c:tx>
          <c:invertIfNegative val="0"/>
          <c:cat>
            <c:strRef>
              <c:f>aranha!$T$23:$T$30</c:f>
              <c:strCach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strCache>
            </c:strRef>
          </c:cat>
          <c:val>
            <c:numRef>
              <c:f>aranha!$V$23:$V$30</c:f>
              <c:numCache>
                <c:formatCode>#,##0_);[Red]\(#,##0\)</c:formatCode>
                <c:ptCount val="8"/>
                <c:pt idx="0">
                  <c:v>247</c:v>
                </c:pt>
                <c:pt idx="1">
                  <c:v>253</c:v>
                </c:pt>
                <c:pt idx="2">
                  <c:v>293</c:v>
                </c:pt>
                <c:pt idx="3">
                  <c:v>298</c:v>
                </c:pt>
                <c:pt idx="4">
                  <c:v>338</c:v>
                </c:pt>
                <c:pt idx="5">
                  <c:v>389</c:v>
                </c:pt>
                <c:pt idx="6">
                  <c:v>380</c:v>
                </c:pt>
                <c:pt idx="7">
                  <c:v>299</c:v>
                </c:pt>
              </c:numCache>
            </c:numRef>
          </c:val>
        </c:ser>
        <c:ser>
          <c:idx val="3"/>
          <c:order val="3"/>
          <c:tx>
            <c:strRef>
              <c:f>aranha!$W$22</c:f>
              <c:strCache>
                <c:ptCount val="1"/>
                <c:pt idx="0">
                  <c:v>Latrodectismo</c:v>
                </c:pt>
              </c:strCache>
            </c:strRef>
          </c:tx>
          <c:invertIfNegative val="0"/>
          <c:cat>
            <c:strRef>
              <c:f>aranha!$T$23:$T$30</c:f>
              <c:strCach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strCache>
            </c:strRef>
          </c:cat>
          <c:val>
            <c:numRef>
              <c:f>aranha!$W$23:$W$30</c:f>
              <c:numCache>
                <c:formatCode>#,##0_);[Red]\(#,##0\)</c:formatCode>
                <c:ptCount val="8"/>
                <c:pt idx="0">
                  <c:v>9</c:v>
                </c:pt>
                <c:pt idx="1">
                  <c:v>20</c:v>
                </c:pt>
                <c:pt idx="2">
                  <c:v>15</c:v>
                </c:pt>
                <c:pt idx="3">
                  <c:v>12</c:v>
                </c:pt>
                <c:pt idx="4">
                  <c:v>18</c:v>
                </c:pt>
                <c:pt idx="5">
                  <c:v>23</c:v>
                </c:pt>
                <c:pt idx="6">
                  <c:v>16</c:v>
                </c:pt>
                <c:pt idx="7">
                  <c:v>16</c:v>
                </c:pt>
              </c:numCache>
            </c:numRef>
          </c:val>
        </c:ser>
        <c:ser>
          <c:idx val="4"/>
          <c:order val="4"/>
          <c:tx>
            <c:strRef>
              <c:f>aranha!$X$22</c:f>
              <c:strCache>
                <c:ptCount val="1"/>
                <c:pt idx="0">
                  <c:v>Outra aranha</c:v>
                </c:pt>
              </c:strCache>
            </c:strRef>
          </c:tx>
          <c:invertIfNegative val="0"/>
          <c:cat>
            <c:strRef>
              <c:f>aranha!$T$23:$T$30</c:f>
              <c:strCach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strCache>
            </c:strRef>
          </c:cat>
          <c:val>
            <c:numRef>
              <c:f>aranha!$X$23:$X$30</c:f>
              <c:numCache>
                <c:formatCode>#,##0_);[Red]\(#,##0\)</c:formatCode>
                <c:ptCount val="8"/>
                <c:pt idx="0">
                  <c:v>327</c:v>
                </c:pt>
                <c:pt idx="1">
                  <c:v>404</c:v>
                </c:pt>
                <c:pt idx="2">
                  <c:v>535</c:v>
                </c:pt>
                <c:pt idx="3">
                  <c:v>522</c:v>
                </c:pt>
                <c:pt idx="4">
                  <c:v>596</c:v>
                </c:pt>
                <c:pt idx="5">
                  <c:v>646</c:v>
                </c:pt>
                <c:pt idx="6">
                  <c:v>837</c:v>
                </c:pt>
                <c:pt idx="7">
                  <c:v>732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387264"/>
        <c:axId val="45254336"/>
      </c:barChart>
      <c:catAx>
        <c:axId val="45387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5254336"/>
        <c:crosses val="autoZero"/>
        <c:auto val="1"/>
        <c:lblAlgn val="ctr"/>
        <c:lblOffset val="100"/>
        <c:noMultiLvlLbl val="0"/>
      </c:catAx>
      <c:valAx>
        <c:axId val="45254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5387264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>
              <a:defRPr sz="92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legendEntry>
      <c:legendEntry>
        <c:idx val="2"/>
        <c:txPr>
          <a:bodyPr/>
          <a:lstStyle/>
          <a:p>
            <a:pPr>
              <a:defRPr sz="92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legendEntry>
      <c:legendEntry>
        <c:idx val="3"/>
        <c:txPr>
          <a:bodyPr/>
          <a:lstStyle/>
          <a:p>
            <a:pPr>
              <a:defRPr sz="92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legendEntry>
      <c:legendEntry>
        <c:idx val="4"/>
        <c:txPr>
          <a:bodyPr/>
          <a:lstStyle/>
          <a:p>
            <a:pPr>
              <a:defRPr sz="92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legendEntry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1800" dirty="0">
                <a:latin typeface="+mj-lt"/>
                <a:cs typeface="Arial" pitchFamily="34" charset="0"/>
              </a:rPr>
              <a:t>Distribuição Dos Acidentes por Serpente </a:t>
            </a:r>
            <a:r>
              <a:rPr lang="pt-BR" sz="1800" dirty="0" smtClean="0">
                <a:latin typeface="+mj-lt"/>
                <a:cs typeface="Arial" pitchFamily="34" charset="0"/>
              </a:rPr>
              <a:t>Segundo Coeficiente de  </a:t>
            </a:r>
            <a:r>
              <a:rPr lang="pt-BR" sz="1800" dirty="0">
                <a:latin typeface="+mj-lt"/>
                <a:cs typeface="Arial" pitchFamily="34" charset="0"/>
              </a:rPr>
              <a:t>Incidência e Letalidade,Estado de São Paulo 2000 a 2016.</a:t>
            </a:r>
            <a:r>
              <a:rPr lang="pt-BR" sz="1800" dirty="0">
                <a:latin typeface="+mj-lt"/>
              </a:rPr>
              <a:t> </a:t>
            </a:r>
          </a:p>
        </c:rich>
      </c:tx>
      <c:layout>
        <c:manualLayout>
          <c:xMode val="edge"/>
          <c:yMode val="edge"/>
          <c:x val="0.13951976350453818"/>
          <c:y val="2.4401389263626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9.5351171672749147E-2"/>
          <c:y val="0.13283431470577342"/>
          <c:w val="0.73498289715489218"/>
          <c:h val="0.666153760693256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[1]cobras!$F$53</c:f>
              <c:strCache>
                <c:ptCount val="1"/>
                <c:pt idx="0">
                  <c:v>Incid.</c:v>
                </c:pt>
              </c:strCache>
            </c:strRef>
          </c:tx>
          <c:invertIfNegative val="0"/>
          <c:cat>
            <c:numRef>
              <c:f>[1]cobras!$E$54:$E$70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[1]cobras!$F$54:$F$70</c:f>
              <c:numCache>
                <c:formatCode>General</c:formatCode>
                <c:ptCount val="17"/>
                <c:pt idx="0">
                  <c:v>5.01</c:v>
                </c:pt>
                <c:pt idx="1">
                  <c:v>4.6099999999999994</c:v>
                </c:pt>
                <c:pt idx="2">
                  <c:v>4.8599999999999994</c:v>
                </c:pt>
                <c:pt idx="3">
                  <c:v>5.5</c:v>
                </c:pt>
                <c:pt idx="4">
                  <c:v>5.18</c:v>
                </c:pt>
                <c:pt idx="5">
                  <c:v>4.71</c:v>
                </c:pt>
                <c:pt idx="6">
                  <c:v>4.18</c:v>
                </c:pt>
                <c:pt idx="7">
                  <c:v>3.21</c:v>
                </c:pt>
                <c:pt idx="8">
                  <c:v>4.37</c:v>
                </c:pt>
                <c:pt idx="9">
                  <c:v>4.58</c:v>
                </c:pt>
                <c:pt idx="10">
                  <c:v>4.49</c:v>
                </c:pt>
                <c:pt idx="11">
                  <c:v>4.83</c:v>
                </c:pt>
                <c:pt idx="12">
                  <c:v>4.87</c:v>
                </c:pt>
                <c:pt idx="13">
                  <c:v>4.51</c:v>
                </c:pt>
                <c:pt idx="14">
                  <c:v>4.7300000000000004</c:v>
                </c:pt>
                <c:pt idx="15">
                  <c:v>4.57</c:v>
                </c:pt>
                <c:pt idx="16">
                  <c:v>1.87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130240"/>
        <c:axId val="45258368"/>
      </c:barChart>
      <c:lineChart>
        <c:grouping val="standard"/>
        <c:varyColors val="0"/>
        <c:ser>
          <c:idx val="1"/>
          <c:order val="1"/>
          <c:tx>
            <c:strRef>
              <c:f>[1]cobras!$G$53</c:f>
              <c:strCache>
                <c:ptCount val="1"/>
                <c:pt idx="0">
                  <c:v>letal.</c:v>
                </c:pt>
              </c:strCache>
            </c:strRef>
          </c:tx>
          <c:marker>
            <c:symbol val="none"/>
          </c:marker>
          <c:cat>
            <c:numRef>
              <c:f>[1]cobras!$E$54:$E$70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[1]cobras!$G$54:$G$70</c:f>
              <c:numCache>
                <c:formatCode>General</c:formatCode>
                <c:ptCount val="17"/>
                <c:pt idx="0">
                  <c:v>0.22</c:v>
                </c:pt>
                <c:pt idx="1">
                  <c:v>0.12000000000000001</c:v>
                </c:pt>
                <c:pt idx="2">
                  <c:v>0.28000000000000008</c:v>
                </c:pt>
                <c:pt idx="3">
                  <c:v>0.59</c:v>
                </c:pt>
                <c:pt idx="4">
                  <c:v>0.41000000000000003</c:v>
                </c:pt>
                <c:pt idx="5">
                  <c:v>0.27</c:v>
                </c:pt>
                <c:pt idx="6">
                  <c:v>0.4</c:v>
                </c:pt>
                <c:pt idx="7">
                  <c:v>0.22</c:v>
                </c:pt>
                <c:pt idx="8">
                  <c:v>0.16</c:v>
                </c:pt>
                <c:pt idx="9">
                  <c:v>0.15000000000000002</c:v>
                </c:pt>
                <c:pt idx="10">
                  <c:v>6.0000000000000005E-2</c:v>
                </c:pt>
                <c:pt idx="11">
                  <c:v>0.55000000000000004</c:v>
                </c:pt>
                <c:pt idx="12">
                  <c:v>0.24000000000000002</c:v>
                </c:pt>
                <c:pt idx="13">
                  <c:v>0.1</c:v>
                </c:pt>
                <c:pt idx="14">
                  <c:v>0.25</c:v>
                </c:pt>
                <c:pt idx="15">
                  <c:v>0.4</c:v>
                </c:pt>
                <c:pt idx="16">
                  <c:v>0.36000000000000004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131776"/>
        <c:axId val="45258944"/>
      </c:lineChart>
      <c:catAx>
        <c:axId val="45130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Ano </a:t>
                </a:r>
              </a:p>
            </c:rich>
          </c:tx>
          <c:layout>
            <c:manualLayout>
              <c:xMode val="edge"/>
              <c:yMode val="edge"/>
              <c:x val="0.45219386001136136"/>
              <c:y val="0.8931731659445245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5258368"/>
        <c:crosses val="autoZero"/>
        <c:auto val="1"/>
        <c:lblAlgn val="ctr"/>
        <c:lblOffset val="100"/>
        <c:noMultiLvlLbl val="0"/>
      </c:catAx>
      <c:valAx>
        <c:axId val="45258368"/>
        <c:scaling>
          <c:orientation val="minMax"/>
        </c:scaling>
        <c:delete val="0"/>
        <c:axPos val="l"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pt-BR" sz="800" dirty="0">
                    <a:latin typeface="Arial" pitchFamily="34" charset="0"/>
                    <a:cs typeface="Arial" pitchFamily="34" charset="0"/>
                  </a:rPr>
                  <a:t>Incidência </a:t>
                </a:r>
              </a:p>
            </c:rich>
          </c:tx>
          <c:layout>
            <c:manualLayout>
              <c:xMode val="edge"/>
              <c:yMode val="edge"/>
              <c:x val="1.7599373016524734E-2"/>
              <c:y val="0.3916152173568017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5130240"/>
        <c:crosses val="autoZero"/>
        <c:crossBetween val="between"/>
      </c:valAx>
      <c:catAx>
        <c:axId val="45131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5258944"/>
        <c:crosses val="autoZero"/>
        <c:auto val="1"/>
        <c:lblAlgn val="ctr"/>
        <c:lblOffset val="100"/>
        <c:noMultiLvlLbl val="0"/>
      </c:catAx>
      <c:valAx>
        <c:axId val="45258944"/>
        <c:scaling>
          <c:orientation val="minMax"/>
        </c:scaling>
        <c:delete val="0"/>
        <c:axPos val="r"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pt-BR" sz="800" dirty="0">
                    <a:latin typeface="Arial" pitchFamily="34" charset="0"/>
                    <a:cs typeface="Arial" pitchFamily="34" charset="0"/>
                  </a:rPr>
                  <a:t>Letalidade</a:t>
                </a:r>
              </a:p>
            </c:rich>
          </c:tx>
          <c:layout>
            <c:manualLayout>
              <c:xMode val="edge"/>
              <c:yMode val="edge"/>
              <c:x val="0.93833028214256387"/>
              <c:y val="0.355731638283576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5131776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0.75588328349990108"/>
          <c:y val="0.8921801281339109"/>
          <c:w val="0.23787912454171758"/>
          <c:h val="7.3732572419273265E-2"/>
        </c:manualLayout>
      </c:layout>
      <c:overlay val="0"/>
      <c:txPr>
        <a:bodyPr/>
        <a:lstStyle/>
        <a:p>
          <a:pPr>
            <a:defRPr b="1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/>
              <a:t>Distribuição</a:t>
            </a:r>
            <a:r>
              <a:rPr lang="pt-BR" baseline="0" dirty="0"/>
              <a:t> dos Acidentes </a:t>
            </a:r>
            <a:r>
              <a:rPr lang="pt-BR" baseline="0" dirty="0" smtClean="0"/>
              <a:t>por </a:t>
            </a:r>
            <a:r>
              <a:rPr lang="pt-BR" baseline="0" dirty="0"/>
              <a:t>Serpente segundo</a:t>
            </a:r>
          </a:p>
          <a:p>
            <a:pPr>
              <a:defRPr/>
            </a:pPr>
            <a:r>
              <a:rPr lang="pt-BR" baseline="0" dirty="0"/>
              <a:t> </a:t>
            </a:r>
            <a:r>
              <a:rPr lang="pt-BR" baseline="0" dirty="0" smtClean="0"/>
              <a:t>Gênero </a:t>
            </a:r>
            <a:r>
              <a:rPr lang="pt-BR" baseline="0" dirty="0"/>
              <a:t>,ESP 2000 a 2016 </a:t>
            </a:r>
            <a:endParaRPr lang="pt-BR" dirty="0"/>
          </a:p>
        </c:rich>
      </c:tx>
      <c:layout>
        <c:manualLayout>
          <c:xMode val="edge"/>
          <c:yMode val="edge"/>
          <c:x val="0.13248990440009883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207636212373873"/>
          <c:y val="0.13508005996404138"/>
          <c:w val="0.52492422318178023"/>
          <c:h val="0.71019159606946725"/>
        </c:manualLayout>
      </c:layout>
      <c:pieChart>
        <c:varyColors val="1"/>
        <c:ser>
          <c:idx val="0"/>
          <c:order val="0"/>
          <c:explosion val="1"/>
          <c:dLbls>
            <c:dLbl>
              <c:idx val="0"/>
              <c:layout>
                <c:manualLayout>
                  <c:x val="-0.16401836165991174"/>
                  <c:y val="-0.185281118797531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522968640140191"/>
                  <c:y val="8.4526787092789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 b="1"/>
                      <a:t>1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 b="1"/>
                      <a:t>0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9284307554122412E-2"/>
                  <c:y val="0.1135557580919083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9</a:t>
                    </a:r>
                    <a:r>
                      <a:rPr lang="en-US" b="1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'Serie Hist.animais'!$U$356:$U$360</c:f>
              <c:strCache>
                <c:ptCount val="5"/>
                <c:pt idx="0">
                  <c:v>Botrópico</c:v>
                </c:pt>
                <c:pt idx="1">
                  <c:v>Crotálico</c:v>
                </c:pt>
                <c:pt idx="2">
                  <c:v>Elapídico</c:v>
                </c:pt>
                <c:pt idx="3">
                  <c:v>Laquético</c:v>
                </c:pt>
                <c:pt idx="4">
                  <c:v>Não Peçonhenta</c:v>
                </c:pt>
              </c:strCache>
            </c:strRef>
          </c:cat>
          <c:val>
            <c:numRef>
              <c:f>'Serie Hist.animais'!$V$356:$V$360</c:f>
              <c:numCache>
                <c:formatCode>0%</c:formatCode>
                <c:ptCount val="5"/>
                <c:pt idx="0">
                  <c:v>0.77000000000000035</c:v>
                </c:pt>
                <c:pt idx="1">
                  <c:v>0.13</c:v>
                </c:pt>
                <c:pt idx="2" formatCode="0.00%">
                  <c:v>1.0000000000000005E-2</c:v>
                </c:pt>
                <c:pt idx="3" formatCode="0">
                  <c:v>0</c:v>
                </c:pt>
                <c:pt idx="4">
                  <c:v>9.0000000000000024E-2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b="1"/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b="1"/>
            </a:pPr>
            <a:endParaRPr lang="pt-BR"/>
          </a:p>
        </c:txPr>
      </c:legendEntry>
      <c:legendEntry>
        <c:idx val="2"/>
        <c:txPr>
          <a:bodyPr/>
          <a:lstStyle/>
          <a:p>
            <a:pPr>
              <a:defRPr b="1"/>
            </a:pPr>
            <a:endParaRPr lang="pt-BR"/>
          </a:p>
        </c:txPr>
      </c:legendEntry>
      <c:legendEntry>
        <c:idx val="3"/>
        <c:txPr>
          <a:bodyPr/>
          <a:lstStyle/>
          <a:p>
            <a:pPr>
              <a:defRPr b="1"/>
            </a:pPr>
            <a:endParaRPr lang="pt-BR"/>
          </a:p>
        </c:txPr>
      </c:legendEntry>
      <c:legendEntry>
        <c:idx val="4"/>
        <c:txPr>
          <a:bodyPr/>
          <a:lstStyle/>
          <a:p>
            <a:pPr>
              <a:defRPr b="1"/>
            </a:pPr>
            <a:endParaRPr lang="pt-BR"/>
          </a:p>
        </c:txPr>
      </c:legendEntry>
      <c:layout>
        <c:manualLayout>
          <c:xMode val="edge"/>
          <c:yMode val="edge"/>
          <c:x val="0.7748357659117836"/>
          <c:y val="0.41417552521264606"/>
          <c:w val="0.20526535473213275"/>
          <c:h val="0.31974445251340639"/>
        </c:manualLayout>
      </c:layout>
      <c:overlay val="0"/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Distribuição</a:t>
            </a:r>
            <a:r>
              <a:rPr lang="pt-BR" baseline="0"/>
              <a:t> dos Acidentes por Abelhas Segundo Coeficiente de Incidência e Letalidade,ESP 2000 a 2016 </a:t>
            </a:r>
            <a:endParaRPr lang="pt-BR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696753618088242"/>
          <c:y val="0.20433782225819902"/>
          <c:w val="0.61560673665791832"/>
          <c:h val="0.60520445458336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'Serie Hist.animais'!$K$294</c:f>
              <c:strCache>
                <c:ptCount val="1"/>
                <c:pt idx="0">
                  <c:v>Coef Inc.</c:v>
                </c:pt>
              </c:strCache>
            </c:strRef>
          </c:tx>
          <c:invertIfNegative val="0"/>
          <c:cat>
            <c:numRef>
              <c:f>'Serie Hist.animais'!$J$295:$J$311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'Serie Hist.animais'!$K$295:$K$311</c:f>
              <c:numCache>
                <c:formatCode>0.00</c:formatCode>
                <c:ptCount val="17"/>
                <c:pt idx="0">
                  <c:v>2.1</c:v>
                </c:pt>
                <c:pt idx="1">
                  <c:v>2.3899999999999997</c:v>
                </c:pt>
                <c:pt idx="2">
                  <c:v>2.68</c:v>
                </c:pt>
                <c:pt idx="3">
                  <c:v>2.8</c:v>
                </c:pt>
                <c:pt idx="4">
                  <c:v>3.75</c:v>
                </c:pt>
                <c:pt idx="5">
                  <c:v>4.18</c:v>
                </c:pt>
                <c:pt idx="6">
                  <c:v>3.3099999999999987</c:v>
                </c:pt>
                <c:pt idx="7">
                  <c:v>3.3499999999999988</c:v>
                </c:pt>
                <c:pt idx="8">
                  <c:v>3.9699999999999998</c:v>
                </c:pt>
                <c:pt idx="9">
                  <c:v>3.7600000000000002</c:v>
                </c:pt>
                <c:pt idx="10">
                  <c:v>4.54</c:v>
                </c:pt>
                <c:pt idx="11">
                  <c:v>5.03</c:v>
                </c:pt>
                <c:pt idx="12">
                  <c:v>5.72</c:v>
                </c:pt>
                <c:pt idx="13">
                  <c:v>5.96</c:v>
                </c:pt>
                <c:pt idx="14">
                  <c:v>6.3199999999999985</c:v>
                </c:pt>
                <c:pt idx="15" formatCode="General">
                  <c:v>5.52</c:v>
                </c:pt>
                <c:pt idx="16">
                  <c:v>2.67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528576"/>
        <c:axId val="45175872"/>
      </c:barChart>
      <c:lineChart>
        <c:grouping val="standard"/>
        <c:varyColors val="0"/>
        <c:ser>
          <c:idx val="1"/>
          <c:order val="1"/>
          <c:tx>
            <c:strRef>
              <c:f>'Serie Hist.animais'!$L$294</c:f>
              <c:strCache>
                <c:ptCount val="1"/>
                <c:pt idx="0">
                  <c:v>Let.</c:v>
                </c:pt>
              </c:strCache>
            </c:strRef>
          </c:tx>
          <c:marker>
            <c:symbol val="none"/>
          </c:marker>
          <c:cat>
            <c:numRef>
              <c:f>'Serie Hist.animais'!$J$295:$J$311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'Serie Hist.animais'!$L$295:$L$311</c:f>
              <c:numCache>
                <c:formatCode>0.00</c:formatCode>
                <c:ptCount val="17"/>
                <c:pt idx="0">
                  <c:v>0.12000000000000002</c:v>
                </c:pt>
                <c:pt idx="1">
                  <c:v>0.11</c:v>
                </c:pt>
                <c:pt idx="2">
                  <c:v>0</c:v>
                </c:pt>
                <c:pt idx="3">
                  <c:v>0.18000000000000008</c:v>
                </c:pt>
                <c:pt idx="4">
                  <c:v>0.13</c:v>
                </c:pt>
                <c:pt idx="5">
                  <c:v>0.17</c:v>
                </c:pt>
                <c:pt idx="6">
                  <c:v>7.0000000000000021E-2</c:v>
                </c:pt>
                <c:pt idx="7">
                  <c:v>7.0000000000000021E-2</c:v>
                </c:pt>
                <c:pt idx="8">
                  <c:v>0</c:v>
                </c:pt>
                <c:pt idx="9">
                  <c:v>0.12000000000000002</c:v>
                </c:pt>
                <c:pt idx="10">
                  <c:v>0.30000000000000016</c:v>
                </c:pt>
                <c:pt idx="11">
                  <c:v>0.25</c:v>
                </c:pt>
                <c:pt idx="12">
                  <c:v>0.21000000000000008</c:v>
                </c:pt>
                <c:pt idx="13">
                  <c:v>0.28000000000000008</c:v>
                </c:pt>
                <c:pt idx="14">
                  <c:v>0.15000000000000008</c:v>
                </c:pt>
                <c:pt idx="15" formatCode="General">
                  <c:v>0.11</c:v>
                </c:pt>
                <c:pt idx="16" formatCode="General">
                  <c:v>0.17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530112"/>
        <c:axId val="45176448"/>
      </c:lineChart>
      <c:catAx>
        <c:axId val="45528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Ano</a:t>
                </a:r>
              </a:p>
            </c:rich>
          </c:tx>
          <c:layout>
            <c:manualLayout>
              <c:xMode val="edge"/>
              <c:yMode val="edge"/>
              <c:x val="0.45438742487286227"/>
              <c:y val="0.9336492068926172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5175872"/>
        <c:crosses val="autoZero"/>
        <c:auto val="1"/>
        <c:lblAlgn val="ctr"/>
        <c:lblOffset val="100"/>
        <c:noMultiLvlLbl val="0"/>
      </c:catAx>
      <c:valAx>
        <c:axId val="45175872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pt-BR"/>
                  <a:t>Coef.</a:t>
                </a:r>
                <a:r>
                  <a:rPr lang="pt-BR" baseline="0"/>
                  <a:t> Incidencia </a:t>
                </a:r>
                <a:endParaRPr lang="pt-BR"/>
              </a:p>
            </c:rich>
          </c:tx>
          <c:layout>
            <c:manualLayout>
              <c:xMode val="edge"/>
              <c:yMode val="edge"/>
              <c:x val="4.4904241338764694E-2"/>
              <c:y val="0.18912838069154414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45528576"/>
        <c:crosses val="autoZero"/>
        <c:crossBetween val="between"/>
      </c:valAx>
      <c:catAx>
        <c:axId val="45530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5176448"/>
        <c:crosses val="autoZero"/>
        <c:auto val="1"/>
        <c:lblAlgn val="ctr"/>
        <c:lblOffset val="100"/>
        <c:noMultiLvlLbl val="0"/>
      </c:catAx>
      <c:valAx>
        <c:axId val="45176448"/>
        <c:scaling>
          <c:orientation val="minMax"/>
        </c:scaling>
        <c:delete val="0"/>
        <c:axPos val="r"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pt-BR"/>
                  <a:t>Letalidade</a:t>
                </a:r>
                <a:r>
                  <a:rPr lang="pt-BR" baseline="0"/>
                  <a:t> </a:t>
                </a:r>
                <a:endParaRPr lang="pt-BR"/>
              </a:p>
            </c:rich>
          </c:tx>
          <c:layout>
            <c:manualLayout>
              <c:xMode val="edge"/>
              <c:yMode val="edge"/>
              <c:x val="0.85057222216155015"/>
              <c:y val="0.2355051922857469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45530112"/>
        <c:crosses val="max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900" b="1"/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sz="900" b="1"/>
            </a:pPr>
            <a:endParaRPr lang="pt-BR"/>
          </a:p>
        </c:txPr>
      </c:legendEntry>
      <c:layout>
        <c:manualLayout>
          <c:xMode val="edge"/>
          <c:yMode val="edge"/>
          <c:x val="0.8708308658874806"/>
          <c:y val="0.72189786810836309"/>
          <c:w val="0.1063445710062942"/>
          <c:h val="0.10482848339609711"/>
        </c:manualLayout>
      </c:layout>
      <c:overlay val="0"/>
      <c:txPr>
        <a:bodyPr/>
        <a:lstStyle/>
        <a:p>
          <a:pPr>
            <a:defRPr sz="900" b="1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/>
              <a:t>Distribuição</a:t>
            </a:r>
            <a:r>
              <a:rPr lang="pt-BR" baseline="0" dirty="0"/>
              <a:t> dos Acidentes por </a:t>
            </a:r>
            <a:r>
              <a:rPr lang="pt-BR" baseline="0" dirty="0" err="1"/>
              <a:t>Lonomia</a:t>
            </a:r>
            <a:r>
              <a:rPr lang="pt-BR" baseline="0" dirty="0"/>
              <a:t> </a:t>
            </a:r>
            <a:r>
              <a:rPr lang="pt-BR" baseline="0" dirty="0" smtClean="0"/>
              <a:t>Segundo </a:t>
            </a:r>
            <a:r>
              <a:rPr lang="pt-BR" baseline="0" dirty="0"/>
              <a:t>Nº de </a:t>
            </a:r>
            <a:r>
              <a:rPr lang="pt-BR" baseline="0" dirty="0" smtClean="0"/>
              <a:t>Casos </a:t>
            </a:r>
            <a:r>
              <a:rPr lang="pt-BR" baseline="0" dirty="0"/>
              <a:t>e Coeficiente de Incidência,ESP 2000 a </a:t>
            </a:r>
            <a:r>
              <a:rPr lang="pt-BR" baseline="0" dirty="0" smtClean="0"/>
              <a:t>2016.   </a:t>
            </a:r>
            <a:endParaRPr lang="pt-BR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2712452438309599"/>
          <c:y val="0.18273539148077614"/>
          <c:w val="0.69920408546487933"/>
          <c:h val="0.675321227244882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'Serie Hist.animais'!$B$313</c:f>
              <c:strCache>
                <c:ptCount val="1"/>
                <c:pt idx="0">
                  <c:v>Nº Casos </c:v>
                </c:pt>
              </c:strCache>
            </c:strRef>
          </c:tx>
          <c:invertIfNegative val="0"/>
          <c:cat>
            <c:numRef>
              <c:f>'Serie Hist.animais'!$A$314:$A$330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'Serie Hist.animais'!$B$314:$B$330</c:f>
              <c:numCache>
                <c:formatCode>General</c:formatCode>
                <c:ptCount val="17"/>
                <c:pt idx="0">
                  <c:v>30</c:v>
                </c:pt>
                <c:pt idx="1">
                  <c:v>32</c:v>
                </c:pt>
                <c:pt idx="2">
                  <c:v>45</c:v>
                </c:pt>
                <c:pt idx="3">
                  <c:v>53</c:v>
                </c:pt>
                <c:pt idx="4">
                  <c:v>83</c:v>
                </c:pt>
                <c:pt idx="5">
                  <c:v>49</c:v>
                </c:pt>
                <c:pt idx="6">
                  <c:v>42</c:v>
                </c:pt>
                <c:pt idx="7">
                  <c:v>38</c:v>
                </c:pt>
                <c:pt idx="8">
                  <c:v>75</c:v>
                </c:pt>
                <c:pt idx="9">
                  <c:v>72</c:v>
                </c:pt>
                <c:pt idx="10">
                  <c:v>62</c:v>
                </c:pt>
                <c:pt idx="11">
                  <c:v>88</c:v>
                </c:pt>
                <c:pt idx="12">
                  <c:v>89</c:v>
                </c:pt>
                <c:pt idx="13">
                  <c:v>70</c:v>
                </c:pt>
                <c:pt idx="14">
                  <c:v>55</c:v>
                </c:pt>
                <c:pt idx="15">
                  <c:v>59</c:v>
                </c:pt>
                <c:pt idx="16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657600"/>
        <c:axId val="45213952"/>
      </c:barChart>
      <c:lineChart>
        <c:grouping val="standard"/>
        <c:varyColors val="0"/>
        <c:ser>
          <c:idx val="1"/>
          <c:order val="1"/>
          <c:tx>
            <c:strRef>
              <c:f>'Serie Hist.animais'!$C$313</c:f>
              <c:strCache>
                <c:ptCount val="1"/>
                <c:pt idx="0">
                  <c:v>Coef. Inc.</c:v>
                </c:pt>
              </c:strCache>
            </c:strRef>
          </c:tx>
          <c:marker>
            <c:symbol val="none"/>
          </c:marker>
          <c:cat>
            <c:numRef>
              <c:f>'Serie Hist.animais'!$A$314:$A$330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'Serie Hist.animais'!$C$314:$C$330</c:f>
              <c:numCache>
                <c:formatCode>General</c:formatCode>
                <c:ptCount val="17"/>
                <c:pt idx="0">
                  <c:v>8.0000000000000043E-2</c:v>
                </c:pt>
                <c:pt idx="1">
                  <c:v>8.0000000000000043E-2</c:v>
                </c:pt>
                <c:pt idx="2">
                  <c:v>0.11</c:v>
                </c:pt>
                <c:pt idx="3">
                  <c:v>0.13</c:v>
                </c:pt>
                <c:pt idx="4">
                  <c:v>0.21000000000000008</c:v>
                </c:pt>
                <c:pt idx="5">
                  <c:v>0.12000000000000002</c:v>
                </c:pt>
                <c:pt idx="6" formatCode="0.00">
                  <c:v>0.1</c:v>
                </c:pt>
                <c:pt idx="7">
                  <c:v>9.0000000000000024E-2</c:v>
                </c:pt>
                <c:pt idx="8">
                  <c:v>0.18000000000000008</c:v>
                </c:pt>
                <c:pt idx="9" formatCode="0.00">
                  <c:v>0.17</c:v>
                </c:pt>
                <c:pt idx="10" formatCode="0.00">
                  <c:v>0.15000000000000008</c:v>
                </c:pt>
                <c:pt idx="11" formatCode="0.00">
                  <c:v>0.21000000000000008</c:v>
                </c:pt>
                <c:pt idx="12" formatCode="0.00">
                  <c:v>0.21000000000000008</c:v>
                </c:pt>
                <c:pt idx="13" formatCode="0.00">
                  <c:v>0.16</c:v>
                </c:pt>
                <c:pt idx="14" formatCode="0.00">
                  <c:v>0.13</c:v>
                </c:pt>
                <c:pt idx="15" formatCode="0.00">
                  <c:v>0.14000000000000001</c:v>
                </c:pt>
                <c:pt idx="16" formatCode="0.00">
                  <c:v>0.17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659136"/>
        <c:axId val="45214528"/>
      </c:lineChart>
      <c:catAx>
        <c:axId val="77657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Ano</a:t>
                </a:r>
                <a:r>
                  <a:rPr lang="pt-BR" baseline="0"/>
                  <a:t> </a:t>
                </a:r>
                <a:endParaRPr lang="pt-BR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5213952"/>
        <c:crosses val="autoZero"/>
        <c:auto val="1"/>
        <c:lblAlgn val="ctr"/>
        <c:lblOffset val="100"/>
        <c:noMultiLvlLbl val="0"/>
      </c:catAx>
      <c:valAx>
        <c:axId val="45213952"/>
        <c:scaling>
          <c:orientation val="minMax"/>
        </c:scaling>
        <c:delete val="0"/>
        <c:axPos val="l"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pt-BR"/>
                  <a:t>Nº</a:t>
                </a:r>
                <a:r>
                  <a:rPr lang="pt-BR" baseline="0"/>
                  <a:t> de Casos </a:t>
                </a:r>
                <a:endParaRPr lang="pt-BR"/>
              </a:p>
            </c:rich>
          </c:tx>
          <c:layout>
            <c:manualLayout>
              <c:xMode val="edge"/>
              <c:yMode val="edge"/>
              <c:x val="2.6575841443944061E-2"/>
              <c:y val="0.2825873532403738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7657600"/>
        <c:crosses val="autoZero"/>
        <c:crossBetween val="between"/>
      </c:valAx>
      <c:catAx>
        <c:axId val="77659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5214528"/>
        <c:crosses val="autoZero"/>
        <c:auto val="1"/>
        <c:lblAlgn val="ctr"/>
        <c:lblOffset val="100"/>
        <c:noMultiLvlLbl val="0"/>
      </c:catAx>
      <c:valAx>
        <c:axId val="45214528"/>
        <c:scaling>
          <c:orientation val="minMax"/>
        </c:scaling>
        <c:delete val="0"/>
        <c:axPos val="r"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pt-BR"/>
                  <a:t>Coef.</a:t>
                </a:r>
                <a:r>
                  <a:rPr lang="pt-BR" baseline="0"/>
                  <a:t> Incidência </a:t>
                </a:r>
                <a:endParaRPr lang="pt-BR"/>
              </a:p>
            </c:rich>
          </c:tx>
          <c:layout>
            <c:manualLayout>
              <c:xMode val="edge"/>
              <c:yMode val="edge"/>
              <c:x val="0.88595824354640484"/>
              <c:y val="0.1866913959095583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7659136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89943482745590653"/>
          <c:y val="0.88520213345922749"/>
          <c:w val="9.8460669070062942E-2"/>
          <c:h val="0.10325717850579175"/>
        </c:manualLayout>
      </c:layout>
      <c:overlay val="0"/>
      <c:txPr>
        <a:bodyPr/>
        <a:lstStyle/>
        <a:p>
          <a:pPr>
            <a:defRPr sz="800" b="1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19108690615624"/>
          <c:y val="5.2542234441464594E-2"/>
          <c:w val="0.77753026941765202"/>
          <c:h val="0.794093930004475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'Serie Hist.animais'!$B$43</c:f>
              <c:strCache>
                <c:ptCount val="1"/>
                <c:pt idx="0">
                  <c:v>Escorpião </c:v>
                </c:pt>
              </c:strCache>
            </c:strRef>
          </c:tx>
          <c:invertIfNegative val="0"/>
          <c:cat>
            <c:numRef>
              <c:f>'Serie Hist.animais'!$A$44:$A$60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'Serie Hist.animais'!$B$44:$B$60</c:f>
              <c:numCache>
                <c:formatCode>#,##0</c:formatCode>
                <c:ptCount val="17"/>
                <c:pt idx="0">
                  <c:v>2379</c:v>
                </c:pt>
                <c:pt idx="1">
                  <c:v>2888</c:v>
                </c:pt>
                <c:pt idx="2">
                  <c:v>3406</c:v>
                </c:pt>
                <c:pt idx="3">
                  <c:v>3872</c:v>
                </c:pt>
                <c:pt idx="4">
                  <c:v>4359</c:v>
                </c:pt>
                <c:pt idx="5">
                  <c:v>4663</c:v>
                </c:pt>
                <c:pt idx="6">
                  <c:v>4291</c:v>
                </c:pt>
                <c:pt idx="7">
                  <c:v>4392</c:v>
                </c:pt>
                <c:pt idx="8">
                  <c:v>5566</c:v>
                </c:pt>
                <c:pt idx="9">
                  <c:v>5547</c:v>
                </c:pt>
                <c:pt idx="10">
                  <c:v>7261</c:v>
                </c:pt>
                <c:pt idx="11">
                  <c:v>7017</c:v>
                </c:pt>
                <c:pt idx="12">
                  <c:v>9463</c:v>
                </c:pt>
                <c:pt idx="13">
                  <c:v>11464</c:v>
                </c:pt>
                <c:pt idx="14">
                  <c:v>12513</c:v>
                </c:pt>
                <c:pt idx="15">
                  <c:v>15107</c:v>
                </c:pt>
                <c:pt idx="16">
                  <c:v>6131</c:v>
                </c:pt>
              </c:numCache>
            </c:numRef>
          </c:val>
        </c:ser>
        <c:ser>
          <c:idx val="1"/>
          <c:order val="1"/>
          <c:tx>
            <c:strRef>
              <c:f>'Serie Hist.animais'!$C$43</c:f>
              <c:strCache>
                <c:ptCount val="1"/>
                <c:pt idx="0">
                  <c:v>Aranha </c:v>
                </c:pt>
              </c:strCache>
            </c:strRef>
          </c:tx>
          <c:invertIfNegative val="0"/>
          <c:cat>
            <c:numRef>
              <c:f>'Serie Hist.animais'!$A$44:$A$60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'Serie Hist.animais'!$C$44:$C$60</c:f>
              <c:numCache>
                <c:formatCode>#,##0</c:formatCode>
                <c:ptCount val="17"/>
                <c:pt idx="0">
                  <c:v>1144</c:v>
                </c:pt>
                <c:pt idx="1">
                  <c:v>1601</c:v>
                </c:pt>
                <c:pt idx="2">
                  <c:v>1837</c:v>
                </c:pt>
                <c:pt idx="3">
                  <c:v>1768</c:v>
                </c:pt>
                <c:pt idx="4">
                  <c:v>2299</c:v>
                </c:pt>
                <c:pt idx="5">
                  <c:v>2663</c:v>
                </c:pt>
                <c:pt idx="6">
                  <c:v>2317</c:v>
                </c:pt>
                <c:pt idx="7">
                  <c:v>2166</c:v>
                </c:pt>
                <c:pt idx="8">
                  <c:v>2642</c:v>
                </c:pt>
                <c:pt idx="9">
                  <c:v>3264</c:v>
                </c:pt>
                <c:pt idx="10">
                  <c:v>3192</c:v>
                </c:pt>
                <c:pt idx="11">
                  <c:v>3342</c:v>
                </c:pt>
                <c:pt idx="12">
                  <c:v>3628</c:v>
                </c:pt>
                <c:pt idx="13">
                  <c:v>4502</c:v>
                </c:pt>
                <c:pt idx="14">
                  <c:v>3543</c:v>
                </c:pt>
                <c:pt idx="15">
                  <c:v>4278</c:v>
                </c:pt>
                <c:pt idx="16">
                  <c:v>2063</c:v>
                </c:pt>
              </c:numCache>
            </c:numRef>
          </c:val>
        </c:ser>
        <c:ser>
          <c:idx val="2"/>
          <c:order val="2"/>
          <c:tx>
            <c:strRef>
              <c:f>'Serie Hist.animais'!$D$43</c:f>
              <c:strCache>
                <c:ptCount val="1"/>
                <c:pt idx="0">
                  <c:v>Serpente </c:v>
                </c:pt>
              </c:strCache>
            </c:strRef>
          </c:tx>
          <c:invertIfNegative val="0"/>
          <c:cat>
            <c:numRef>
              <c:f>'Serie Hist.animais'!$A$44:$A$60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'Serie Hist.animais'!$D$44:$D$60</c:f>
              <c:numCache>
                <c:formatCode>#,##0</c:formatCode>
                <c:ptCount val="17"/>
                <c:pt idx="0">
                  <c:v>1812</c:v>
                </c:pt>
                <c:pt idx="1">
                  <c:v>1688</c:v>
                </c:pt>
                <c:pt idx="2">
                  <c:v>1790</c:v>
                </c:pt>
                <c:pt idx="3">
                  <c:v>2036</c:v>
                </c:pt>
                <c:pt idx="4">
                  <c:v>1954</c:v>
                </c:pt>
                <c:pt idx="5">
                  <c:v>1847</c:v>
                </c:pt>
                <c:pt idx="6">
                  <c:v>1719</c:v>
                </c:pt>
                <c:pt idx="7">
                  <c:v>1467</c:v>
                </c:pt>
                <c:pt idx="8">
                  <c:v>1793</c:v>
                </c:pt>
                <c:pt idx="9">
                  <c:v>1897</c:v>
                </c:pt>
                <c:pt idx="10">
                  <c:v>1855</c:v>
                </c:pt>
                <c:pt idx="11">
                  <c:v>2000</c:v>
                </c:pt>
                <c:pt idx="12">
                  <c:v>2040</c:v>
                </c:pt>
                <c:pt idx="13">
                  <c:v>1888</c:v>
                </c:pt>
                <c:pt idx="14">
                  <c:v>1980</c:v>
                </c:pt>
                <c:pt idx="15">
                  <c:v>1994</c:v>
                </c:pt>
                <c:pt idx="16">
                  <c:v>815</c:v>
                </c:pt>
              </c:numCache>
            </c:numRef>
          </c:val>
        </c:ser>
        <c:ser>
          <c:idx val="3"/>
          <c:order val="3"/>
          <c:tx>
            <c:strRef>
              <c:f>'Serie Hist.animais'!$E$43</c:f>
              <c:strCache>
                <c:ptCount val="1"/>
                <c:pt idx="0">
                  <c:v>Abelha </c:v>
                </c:pt>
              </c:strCache>
            </c:strRef>
          </c:tx>
          <c:invertIfNegative val="0"/>
          <c:cat>
            <c:numRef>
              <c:f>'Serie Hist.animais'!$A$44:$A$60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'Serie Hist.animais'!$E$44:$E$60</c:f>
              <c:numCache>
                <c:formatCode>#,##0</c:formatCode>
                <c:ptCount val="17"/>
                <c:pt idx="0">
                  <c:v>779</c:v>
                </c:pt>
                <c:pt idx="1">
                  <c:v>900</c:v>
                </c:pt>
                <c:pt idx="2">
                  <c:v>1024</c:v>
                </c:pt>
                <c:pt idx="3">
                  <c:v>1083</c:v>
                </c:pt>
                <c:pt idx="4">
                  <c:v>1471</c:v>
                </c:pt>
                <c:pt idx="5">
                  <c:v>1691</c:v>
                </c:pt>
                <c:pt idx="6">
                  <c:v>1357</c:v>
                </c:pt>
                <c:pt idx="7">
                  <c:v>1399</c:v>
                </c:pt>
                <c:pt idx="8">
                  <c:v>1629</c:v>
                </c:pt>
                <c:pt idx="9">
                  <c:v>1557</c:v>
                </c:pt>
                <c:pt idx="10">
                  <c:v>1876</c:v>
                </c:pt>
                <c:pt idx="11">
                  <c:v>2080</c:v>
                </c:pt>
                <c:pt idx="12">
                  <c:v>2398</c:v>
                </c:pt>
                <c:pt idx="13">
                  <c:v>2499</c:v>
                </c:pt>
                <c:pt idx="14">
                  <c:v>2648</c:v>
                </c:pt>
                <c:pt idx="15">
                  <c:v>2621</c:v>
                </c:pt>
                <c:pt idx="16">
                  <c:v>1168</c:v>
                </c:pt>
              </c:numCache>
            </c:numRef>
          </c:val>
        </c:ser>
        <c:ser>
          <c:idx val="4"/>
          <c:order val="4"/>
          <c:tx>
            <c:strRef>
              <c:f>'Serie Hist.animais'!$F$43</c:f>
              <c:strCache>
                <c:ptCount val="1"/>
                <c:pt idx="0">
                  <c:v>Lonomia </c:v>
                </c:pt>
              </c:strCache>
            </c:strRef>
          </c:tx>
          <c:invertIfNegative val="0"/>
          <c:cat>
            <c:numRef>
              <c:f>'Serie Hist.animais'!$A$44:$A$60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'Serie Hist.animais'!$F$44:$F$60</c:f>
              <c:numCache>
                <c:formatCode>General</c:formatCode>
                <c:ptCount val="17"/>
                <c:pt idx="0">
                  <c:v>30</c:v>
                </c:pt>
                <c:pt idx="1">
                  <c:v>32</c:v>
                </c:pt>
                <c:pt idx="2">
                  <c:v>45</c:v>
                </c:pt>
                <c:pt idx="3">
                  <c:v>53</c:v>
                </c:pt>
                <c:pt idx="4">
                  <c:v>83</c:v>
                </c:pt>
                <c:pt idx="5">
                  <c:v>49</c:v>
                </c:pt>
                <c:pt idx="6">
                  <c:v>42</c:v>
                </c:pt>
                <c:pt idx="7">
                  <c:v>38</c:v>
                </c:pt>
                <c:pt idx="8">
                  <c:v>75</c:v>
                </c:pt>
                <c:pt idx="9">
                  <c:v>72</c:v>
                </c:pt>
                <c:pt idx="10">
                  <c:v>62</c:v>
                </c:pt>
                <c:pt idx="11">
                  <c:v>88</c:v>
                </c:pt>
                <c:pt idx="12">
                  <c:v>89</c:v>
                </c:pt>
                <c:pt idx="13">
                  <c:v>70</c:v>
                </c:pt>
                <c:pt idx="14">
                  <c:v>55</c:v>
                </c:pt>
                <c:pt idx="15">
                  <c:v>59</c:v>
                </c:pt>
                <c:pt idx="16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5193344"/>
        <c:axId val="34867456"/>
      </c:barChart>
      <c:catAx>
        <c:axId val="351933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Ano</a:t>
                </a:r>
                <a:r>
                  <a:rPr lang="pt-BR" baseline="0"/>
                  <a:t> </a:t>
                </a:r>
                <a:endParaRPr lang="pt-BR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867456"/>
        <c:crosses val="autoZero"/>
        <c:auto val="1"/>
        <c:lblAlgn val="ctr"/>
        <c:lblOffset val="100"/>
        <c:noMultiLvlLbl val="0"/>
      </c:catAx>
      <c:valAx>
        <c:axId val="348674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Nº</a:t>
                </a:r>
                <a:r>
                  <a:rPr lang="pt-BR" baseline="0"/>
                  <a:t> de Casos </a:t>
                </a:r>
                <a:endParaRPr lang="pt-BR"/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35193344"/>
        <c:crosses val="autoZero"/>
        <c:crossBetween val="between"/>
      </c:valAx>
      <c:spPr>
        <a:gradFill flip="none" rotWithShape="1">
          <a:gsLst>
            <a:gs pos="10000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0800000" scaled="0"/>
          <a:tileRect/>
        </a:gradFill>
      </c:spPr>
    </c:plotArea>
    <c:legend>
      <c:legendPos val="r"/>
      <c:layout>
        <c:manualLayout>
          <c:xMode val="edge"/>
          <c:yMode val="edge"/>
          <c:x val="0.89577672198472158"/>
          <c:y val="0.39956015473128231"/>
          <c:w val="0.10099877176779749"/>
          <c:h val="0.2108547528815757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9189722844277563E-3"/>
          <c:w val="0.837850429986575"/>
          <c:h val="0.97979050783789734"/>
        </c:manualLayout>
      </c:layout>
      <c:pie3DChart>
        <c:varyColors val="1"/>
        <c:ser>
          <c:idx val="1"/>
          <c:order val="0"/>
          <c:tx>
            <c:strRef>
              <c:f>'Serie Hist.animais'!$C$82</c:f>
              <c:strCache>
                <c:ptCount val="1"/>
                <c:pt idx="0">
                  <c:v>%</c:v>
                </c:pt>
              </c:strCache>
            </c:strRef>
          </c:tx>
          <c:dLbls>
            <c:dLbl>
              <c:idx val="1"/>
              <c:layout>
                <c:manualLayout>
                  <c:x val="-0.19754806212859619"/>
                  <c:y val="-0.1286060343374509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7952177377295314"/>
                  <c:y val="-0.1630511209034650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'Serie Hist.animais'!$A$83:$A$87</c:f>
              <c:strCache>
                <c:ptCount val="5"/>
                <c:pt idx="0">
                  <c:v>Cabeça </c:v>
                </c:pt>
                <c:pt idx="1">
                  <c:v>Membros Inferiores </c:v>
                </c:pt>
                <c:pt idx="2">
                  <c:v>Membros Superiores</c:v>
                </c:pt>
                <c:pt idx="3">
                  <c:v>Tronco </c:v>
                </c:pt>
                <c:pt idx="4">
                  <c:v>Ign/Em Branco </c:v>
                </c:pt>
              </c:strCache>
            </c:strRef>
          </c:cat>
          <c:val>
            <c:numRef>
              <c:f>'Serie Hist.animais'!$C$83:$C$87</c:f>
              <c:numCache>
                <c:formatCode>#,##0.00_);[Red]\(#,##0.00\)</c:formatCode>
                <c:ptCount val="5"/>
                <c:pt idx="0">
                  <c:v>7.6484243940737562</c:v>
                </c:pt>
                <c:pt idx="1">
                  <c:v>36.556655727704545</c:v>
                </c:pt>
                <c:pt idx="2">
                  <c:v>47.352902967075813</c:v>
                </c:pt>
                <c:pt idx="3">
                  <c:v>4.8790406850313301</c:v>
                </c:pt>
                <c:pt idx="4">
                  <c:v>3.5629762261145599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4714326468679146"/>
          <c:y val="0.3624084374774259"/>
          <c:w val="0.13209384850824171"/>
          <c:h val="0.41858595800524973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'Serie Hist.animais'!$J$96</c:f>
              <c:strCache>
                <c:ptCount val="1"/>
                <c:pt idx="0">
                  <c:v>Nº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'Serie Hist.animais'!$I$97:$I$100</c:f>
              <c:strCache>
                <c:ptCount val="4"/>
                <c:pt idx="0">
                  <c:v>Ign/Branco</c:v>
                </c:pt>
                <c:pt idx="1">
                  <c:v> Urbana </c:v>
                </c:pt>
                <c:pt idx="2">
                  <c:v>Rural</c:v>
                </c:pt>
                <c:pt idx="3">
                  <c:v>Periurbana</c:v>
                </c:pt>
              </c:strCache>
            </c:strRef>
          </c:cat>
          <c:val>
            <c:numRef>
              <c:f>'Serie Hist.animais'!$J$97:$J$100</c:f>
              <c:numCache>
                <c:formatCode>#,##0_);[Red]\(#,##0\)</c:formatCode>
                <c:ptCount val="4"/>
                <c:pt idx="0">
                  <c:v>9355</c:v>
                </c:pt>
                <c:pt idx="1">
                  <c:v>105225</c:v>
                </c:pt>
                <c:pt idx="2">
                  <c:v>59254</c:v>
                </c:pt>
                <c:pt idx="3">
                  <c:v>3209</c:v>
                </c:pt>
              </c:numCache>
            </c:numRef>
          </c:val>
        </c:ser>
        <c:ser>
          <c:idx val="1"/>
          <c:order val="1"/>
          <c:tx>
            <c:strRef>
              <c:f>'Serie Hist.animais'!$K$96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'Serie Hist.animais'!$I$97:$I$100</c:f>
              <c:strCache>
                <c:ptCount val="4"/>
                <c:pt idx="0">
                  <c:v>Ign/Branco</c:v>
                </c:pt>
                <c:pt idx="1">
                  <c:v> Urbana </c:v>
                </c:pt>
                <c:pt idx="2">
                  <c:v>Rural</c:v>
                </c:pt>
                <c:pt idx="3">
                  <c:v>Periurbana</c:v>
                </c:pt>
              </c:strCache>
            </c:strRef>
          </c:cat>
          <c:val>
            <c:numRef>
              <c:f>'Serie Hist.animais'!$K$97:$K$100</c:f>
              <c:numCache>
                <c:formatCode>#,##0.00_);[Red]\(#,##0.00\)</c:formatCode>
                <c:ptCount val="4"/>
                <c:pt idx="0">
                  <c:v>5.2840270442773791</c:v>
                </c:pt>
                <c:pt idx="1">
                  <c:v>59.434713600650674</c:v>
                </c:pt>
                <c:pt idx="2">
                  <c:v>33.468705342769915</c:v>
                </c:pt>
                <c:pt idx="3">
                  <c:v>1.8125540123020958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800"/>
            </a:pPr>
            <a:endParaRPr lang="pt-BR"/>
          </a:p>
        </c:txPr>
      </c:legendEntry>
      <c:layout>
        <c:manualLayout>
          <c:xMode val="edge"/>
          <c:yMode val="edge"/>
          <c:x val="0.88767677285619762"/>
          <c:y val="0.41733889592375562"/>
          <c:w val="0.11050113615106393"/>
          <c:h val="0.4977228392061239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'Serie Hist.animais'!$J$107</c:f>
              <c:strCache>
                <c:ptCount val="1"/>
                <c:pt idx="0">
                  <c:v>Nº</c:v>
                </c:pt>
              </c:strCache>
            </c:strRef>
          </c:tx>
          <c:dLbls>
            <c:dLbl>
              <c:idx val="1"/>
              <c:layout>
                <c:manualLayout>
                  <c:x val="-3.9479169405145995E-2"/>
                  <c:y val="-0.2789364932324640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'Serie Hist.animais'!$I$108:$I$111</c:f>
              <c:strCache>
                <c:ptCount val="4"/>
                <c:pt idx="0">
                  <c:v>Ign/Branco </c:v>
                </c:pt>
                <c:pt idx="1">
                  <c:v>Leve</c:v>
                </c:pt>
                <c:pt idx="2">
                  <c:v>Moderado</c:v>
                </c:pt>
                <c:pt idx="3">
                  <c:v>Grave</c:v>
                </c:pt>
              </c:strCache>
            </c:strRef>
          </c:cat>
          <c:val>
            <c:numRef>
              <c:f>'Serie Hist.animais'!$J$108:$J$111</c:f>
              <c:numCache>
                <c:formatCode>#,##0_);[Red]\(#,##0\)</c:formatCode>
                <c:ptCount val="4"/>
                <c:pt idx="0">
                  <c:v>9958</c:v>
                </c:pt>
                <c:pt idx="1">
                  <c:v>150011</c:v>
                </c:pt>
                <c:pt idx="2">
                  <c:v>14713</c:v>
                </c:pt>
                <c:pt idx="3">
                  <c:v>2361</c:v>
                </c:pt>
              </c:numCache>
            </c:numRef>
          </c:val>
        </c:ser>
        <c:ser>
          <c:idx val="1"/>
          <c:order val="1"/>
          <c:tx>
            <c:strRef>
              <c:f>'Serie Hist.animais'!$K$107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'Serie Hist.animais'!$I$108:$I$111</c:f>
              <c:strCache>
                <c:ptCount val="4"/>
                <c:pt idx="0">
                  <c:v>Ign/Branco </c:v>
                </c:pt>
                <c:pt idx="1">
                  <c:v>Leve</c:v>
                </c:pt>
                <c:pt idx="2">
                  <c:v>Moderado</c:v>
                </c:pt>
                <c:pt idx="3">
                  <c:v>Grave</c:v>
                </c:pt>
              </c:strCache>
            </c:strRef>
          </c:cat>
          <c:val>
            <c:numRef>
              <c:f>'Serie Hist.animais'!$K$108:$K$111</c:f>
              <c:numCache>
                <c:formatCode>0.00</c:formatCode>
                <c:ptCount val="4"/>
                <c:pt idx="0">
                  <c:v>5.6246222669068997</c:v>
                </c:pt>
                <c:pt idx="1">
                  <c:v>84.731392938438688</c:v>
                </c:pt>
                <c:pt idx="2">
                  <c:v>8.3104104652542041</c:v>
                </c:pt>
                <c:pt idx="3">
                  <c:v>1.333574329400202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pt-BR"/>
          </a:p>
        </c:txPr>
      </c:legendEntry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467298428302823E-2"/>
          <c:y val="5.821691108395368E-2"/>
          <c:w val="0.72767273178690506"/>
          <c:h val="0.84678141710580324"/>
        </c:manualLayout>
      </c:layout>
      <c:pie3DChart>
        <c:varyColors val="1"/>
        <c:ser>
          <c:idx val="0"/>
          <c:order val="0"/>
          <c:tx>
            <c:strRef>
              <c:f>'Serie Hist.animais'!$J$121</c:f>
              <c:strCache>
                <c:ptCount val="1"/>
                <c:pt idx="0">
                  <c:v>Nº</c:v>
                </c:pt>
              </c:strCache>
            </c:strRef>
          </c:tx>
          <c:explosion val="6"/>
          <c:dLbls>
            <c:dLbl>
              <c:idx val="0"/>
              <c:layout>
                <c:manualLayout>
                  <c:x val="-4.1389480031212324E-2"/>
                  <c:y val="6.093403298642315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2745619635383421"/>
                  <c:y val="-0.2452731616122537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'Serie Hist.animais'!$I$122:$I$124</c:f>
              <c:strCache>
                <c:ptCount val="3"/>
                <c:pt idx="0">
                  <c:v>Ign/Branco </c:v>
                </c:pt>
                <c:pt idx="1">
                  <c:v>Sim </c:v>
                </c:pt>
                <c:pt idx="2">
                  <c:v>Não </c:v>
                </c:pt>
              </c:strCache>
            </c:strRef>
          </c:cat>
          <c:val>
            <c:numRef>
              <c:f>'Serie Hist.animais'!$J$122:$J$124</c:f>
              <c:numCache>
                <c:formatCode>#,##0_);[Red]\(#,##0\)</c:formatCode>
                <c:ptCount val="3"/>
                <c:pt idx="0">
                  <c:v>14709</c:v>
                </c:pt>
                <c:pt idx="1">
                  <c:v>21550</c:v>
                </c:pt>
                <c:pt idx="2">
                  <c:v>140784</c:v>
                </c:pt>
              </c:numCache>
            </c:numRef>
          </c:val>
        </c:ser>
        <c:ser>
          <c:idx val="1"/>
          <c:order val="1"/>
          <c:tx>
            <c:strRef>
              <c:f>'Serie Hist.animais'!$K$121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'Serie Hist.animais'!$I$122:$I$124</c:f>
              <c:strCache>
                <c:ptCount val="3"/>
                <c:pt idx="0">
                  <c:v>Ign/Branco </c:v>
                </c:pt>
                <c:pt idx="1">
                  <c:v>Sim </c:v>
                </c:pt>
                <c:pt idx="2">
                  <c:v>Não </c:v>
                </c:pt>
              </c:strCache>
            </c:strRef>
          </c:cat>
          <c:val>
            <c:numRef>
              <c:f>'Serie Hist.animais'!$K$122:$K$124</c:f>
              <c:numCache>
                <c:formatCode>0.0</c:formatCode>
                <c:ptCount val="3"/>
                <c:pt idx="0">
                  <c:v>8.3081511271273083</c:v>
                </c:pt>
                <c:pt idx="1">
                  <c:v>12.172184158650722</c:v>
                </c:pt>
                <c:pt idx="2">
                  <c:v>79.519664714221975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89012081740667504"/>
          <c:y val="0.4532864403955118"/>
          <c:w val="0.10987918259332545"/>
          <c:h val="0.27358435041609125"/>
        </c:manualLayout>
      </c:layout>
      <c:overlay val="0"/>
      <c:txPr>
        <a:bodyPr/>
        <a:lstStyle/>
        <a:p>
          <a:pPr>
            <a:defRPr sz="11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b="1"/>
      </a:pPr>
      <a:endParaRPr lang="pt-B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21221919042297954"/>
                  <c:y val="-0.1398971371353148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7960448013305277"/>
                  <c:y val="9.401665832233402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'Serie Hist.animais'!$I$136:$I$137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'Serie Hist.animais'!$J$136:$J$137</c:f>
              <c:numCache>
                <c:formatCode>#,##0_);[Red]\(#,##0\)</c:formatCode>
                <c:ptCount val="2"/>
                <c:pt idx="0">
                  <c:v>107033</c:v>
                </c:pt>
                <c:pt idx="1">
                  <c:v>69909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180977476793254E-2"/>
          <c:y val="7.4084650316631542E-2"/>
          <c:w val="0.81091749045388128"/>
          <c:h val="0.85307694177116677"/>
        </c:manualLayout>
      </c:layout>
      <c:pie3DChart>
        <c:varyColors val="1"/>
        <c:ser>
          <c:idx val="0"/>
          <c:order val="0"/>
          <c:tx>
            <c:strRef>
              <c:f>'Serie Hist.animais'!$L$148</c:f>
              <c:strCache>
                <c:ptCount val="1"/>
                <c:pt idx="0">
                  <c:v>Nº</c:v>
                </c:pt>
              </c:strCache>
            </c:strRef>
          </c:tx>
          <c:dLbls>
            <c:dLbl>
              <c:idx val="0"/>
              <c:layout>
                <c:manualLayout>
                  <c:x val="-7.5827671073826167E-2"/>
                  <c:y val="0.1053265259650764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24176809674491637"/>
                  <c:y val="-0.2373453660758159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9.0820353063343767E-2"/>
                  <c:y val="-0.1226217556138817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4.7941063441836122E-2"/>
                  <c:y val="6.780881841824572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'Serie Hist.animais'!$K$149:$K$155</c:f>
              <c:strCache>
                <c:ptCount val="7"/>
                <c:pt idx="0">
                  <c:v>Ign/Branco</c:v>
                </c:pt>
                <c:pt idx="1">
                  <c:v>0 a 1 horas</c:v>
                </c:pt>
                <c:pt idx="2">
                  <c:v>1 a 3 horas</c:v>
                </c:pt>
                <c:pt idx="3">
                  <c:v>3 a 6 horas</c:v>
                </c:pt>
                <c:pt idx="4">
                  <c:v>6 a 12 horas</c:v>
                </c:pt>
                <c:pt idx="5">
                  <c:v>12 a 24 horas</c:v>
                </c:pt>
                <c:pt idx="6">
                  <c:v>24 e + horas</c:v>
                </c:pt>
              </c:strCache>
            </c:strRef>
          </c:cat>
          <c:val>
            <c:numRef>
              <c:f>'Serie Hist.animais'!$L$149:$L$155</c:f>
              <c:numCache>
                <c:formatCode>#,##0_);[Red]\(#,##0\)</c:formatCode>
                <c:ptCount val="7"/>
                <c:pt idx="0">
                  <c:v>17763</c:v>
                </c:pt>
                <c:pt idx="1">
                  <c:v>98915</c:v>
                </c:pt>
                <c:pt idx="2">
                  <c:v>32772</c:v>
                </c:pt>
                <c:pt idx="3">
                  <c:v>10060</c:v>
                </c:pt>
                <c:pt idx="4">
                  <c:v>4003</c:v>
                </c:pt>
                <c:pt idx="5">
                  <c:v>5317</c:v>
                </c:pt>
                <c:pt idx="6">
                  <c:v>8213</c:v>
                </c:pt>
              </c:numCache>
            </c:numRef>
          </c:val>
        </c:ser>
        <c:ser>
          <c:idx val="1"/>
          <c:order val="1"/>
          <c:tx>
            <c:strRef>
              <c:f>'Serie Hist.animais'!$M$148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'Serie Hist.animais'!$K$149:$K$155</c:f>
              <c:strCache>
                <c:ptCount val="7"/>
                <c:pt idx="0">
                  <c:v>Ign/Branco</c:v>
                </c:pt>
                <c:pt idx="1">
                  <c:v>0 a 1 horas</c:v>
                </c:pt>
                <c:pt idx="2">
                  <c:v>1 a 3 horas</c:v>
                </c:pt>
                <c:pt idx="3">
                  <c:v>3 a 6 horas</c:v>
                </c:pt>
                <c:pt idx="4">
                  <c:v>6 a 12 horas</c:v>
                </c:pt>
                <c:pt idx="5">
                  <c:v>12 a 24 horas</c:v>
                </c:pt>
                <c:pt idx="6">
                  <c:v>24 e + horas</c:v>
                </c:pt>
              </c:strCache>
            </c:strRef>
          </c:cat>
          <c:val>
            <c:numRef>
              <c:f>'Serie Hist.animais'!$M$149:$M$155</c:f>
              <c:numCache>
                <c:formatCode>0.00</c:formatCode>
                <c:ptCount val="7"/>
                <c:pt idx="0">
                  <c:v>10.033155787012182</c:v>
                </c:pt>
                <c:pt idx="1">
                  <c:v>55.870607705472622</c:v>
                </c:pt>
                <c:pt idx="2">
                  <c:v>18.51075727365669</c:v>
                </c:pt>
                <c:pt idx="3">
                  <c:v>5.6822353891427495</c:v>
                </c:pt>
                <c:pt idx="4">
                  <c:v>2.2610326304908979</c:v>
                </c:pt>
                <c:pt idx="5">
                  <c:v>3.0032252051761441</c:v>
                </c:pt>
                <c:pt idx="6">
                  <c:v>4.6389860090486446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c:spPr>
    </c:plotArea>
    <c:legend>
      <c:legendPos val="r"/>
      <c:layout>
        <c:manualLayout>
          <c:xMode val="edge"/>
          <c:yMode val="edge"/>
          <c:x val="0.83686494795627187"/>
          <c:y val="0.35246087294643774"/>
          <c:w val="0.15067399285369704"/>
          <c:h val="0.39068022747156644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25240594925647"/>
          <c:y val="0.14220751661361467"/>
          <c:w val="0.84819203849518965"/>
          <c:h val="0.67687571906564126"/>
        </c:manualLayout>
      </c:layout>
      <c:lineChart>
        <c:grouping val="stacked"/>
        <c:varyColors val="0"/>
        <c:ser>
          <c:idx val="0"/>
          <c:order val="0"/>
          <c:tx>
            <c:strRef>
              <c:f>'Serie Hist.animais'!$B$205</c:f>
              <c:strCache>
                <c:ptCount val="1"/>
                <c:pt idx="0">
                  <c:v>Nº</c:v>
                </c:pt>
              </c:strCache>
            </c:strRef>
          </c:tx>
          <c:marker>
            <c:symbol val="none"/>
          </c:marker>
          <c:cat>
            <c:strRef>
              <c:f>'Serie Hist.animais'!$A$206:$A$217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'Serie Hist.animais'!$B$206:$B$217</c:f>
              <c:numCache>
                <c:formatCode>#,##0_);[Red]\(#,##0\)</c:formatCode>
                <c:ptCount val="12"/>
                <c:pt idx="0">
                  <c:v>19453</c:v>
                </c:pt>
                <c:pt idx="1">
                  <c:v>19054</c:v>
                </c:pt>
                <c:pt idx="2">
                  <c:v>18949</c:v>
                </c:pt>
                <c:pt idx="3">
                  <c:v>17047</c:v>
                </c:pt>
                <c:pt idx="4">
                  <c:v>12278</c:v>
                </c:pt>
                <c:pt idx="5">
                  <c:v>9537</c:v>
                </c:pt>
                <c:pt idx="6">
                  <c:v>9820</c:v>
                </c:pt>
                <c:pt idx="7">
                  <c:v>10514</c:v>
                </c:pt>
                <c:pt idx="8">
                  <c:v>12639</c:v>
                </c:pt>
                <c:pt idx="9">
                  <c:v>15385</c:v>
                </c:pt>
                <c:pt idx="10">
                  <c:v>15655</c:v>
                </c:pt>
                <c:pt idx="11">
                  <c:v>16706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082240"/>
        <c:axId val="42752768"/>
      </c:lineChart>
      <c:catAx>
        <c:axId val="43082240"/>
        <c:scaling>
          <c:orientation val="minMax"/>
        </c:scaling>
        <c:delete val="0"/>
        <c:axPos val="b"/>
        <c:majorTickMark val="out"/>
        <c:minorTickMark val="none"/>
        <c:tickLblPos val="nextTo"/>
        <c:crossAx val="42752768"/>
        <c:crosses val="autoZero"/>
        <c:auto val="1"/>
        <c:lblAlgn val="ctr"/>
        <c:lblOffset val="100"/>
        <c:noMultiLvlLbl val="0"/>
      </c:catAx>
      <c:valAx>
        <c:axId val="42752768"/>
        <c:scaling>
          <c:orientation val="minMax"/>
        </c:scaling>
        <c:delete val="0"/>
        <c:axPos val="l"/>
        <c:numFmt formatCode="#,##0_);[Red]\(#,##0\)" sourceLinked="1"/>
        <c:majorTickMark val="out"/>
        <c:minorTickMark val="none"/>
        <c:tickLblPos val="nextTo"/>
        <c:crossAx val="43082240"/>
        <c:crosses val="autoZero"/>
        <c:crossBetween val="between"/>
      </c:valAx>
    </c:plotArea>
    <c:plotVisOnly val="1"/>
    <c:dispBlanksAs val="zero"/>
    <c:showDLblsOverMax val="0"/>
  </c:chart>
  <c:spPr>
    <a:gradFill>
      <a:gsLst>
        <a:gs pos="0">
          <a:srgbClr val="8488C4"/>
        </a:gs>
        <a:gs pos="53000">
          <a:srgbClr val="D4DEFF"/>
        </a:gs>
        <a:gs pos="83000">
          <a:srgbClr val="D4DEFF"/>
        </a:gs>
        <a:gs pos="100000">
          <a:srgbClr val="96AB94"/>
        </a:gs>
      </a:gsLst>
      <a:lin ang="5400000" scaled="0"/>
    </a:gradFill>
  </c:sp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9.png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drawing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0.89873</cdr:y>
    </cdr:from>
    <cdr:to>
      <cdr:x>0.21474</cdr:x>
      <cdr:y>0.98721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5112568"/>
          <a:ext cx="1609729" cy="503306"/>
        </a:xfrm>
        <a:prstGeom xmlns:a="http://schemas.openxmlformats.org/drawingml/2006/main" prst="rect">
          <a:avLst/>
        </a:prstGeom>
      </cdr:spPr>
    </cdr:pic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0.02419</cdr:x>
      <cdr:y>0.9127</cdr:y>
    </cdr:from>
    <cdr:to>
      <cdr:x>0.37581</cdr:x>
      <cdr:y>0.98698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42875" y="4381500"/>
          <a:ext cx="2076450" cy="356577"/>
        </a:xfrm>
        <a:prstGeom xmlns:a="http://schemas.openxmlformats.org/drawingml/2006/main" prst="rect">
          <a:avLst/>
        </a:prstGeom>
      </cdr:spPr>
    </cdr:pic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0.00344</cdr:x>
      <cdr:y>0.00557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0.00805</cdr:x>
      <cdr:y>0.93043</cdr:y>
    </cdr:from>
    <cdr:to>
      <cdr:x>0.24174</cdr:x>
      <cdr:y>1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57150" y="4086225"/>
          <a:ext cx="1658256" cy="304826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0.0036</cdr:x>
      <cdr:y>0.00587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0.01688</cdr:x>
      <cdr:y>0.90596</cdr:y>
    </cdr:from>
    <cdr:to>
      <cdr:x>0.25904</cdr:x>
      <cdr:y>0.97936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14300" y="3762375"/>
          <a:ext cx="1639966" cy="30482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0.0036</cdr:x>
      <cdr:y>0.00587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0.01688</cdr:x>
      <cdr:y>0.90596</cdr:y>
    </cdr:from>
    <cdr:to>
      <cdr:x>0.25904</cdr:x>
      <cdr:y>0.97936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14300" y="3762375"/>
          <a:ext cx="1639966" cy="304826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0.02602</cdr:x>
      <cdr:y>0.8848</cdr:y>
    </cdr:from>
    <cdr:to>
      <cdr:x>0.32683</cdr:x>
      <cdr:y>0.96324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52400" y="3438525"/>
          <a:ext cx="1762124" cy="304826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0.01689</cdr:x>
      <cdr:y>0.88095</cdr:y>
    </cdr:from>
    <cdr:to>
      <cdr:x>0.33953</cdr:x>
      <cdr:y>0.96562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5249" y="3171825"/>
          <a:ext cx="1819275" cy="304826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0.9075</cdr:y>
    </cdr:from>
    <cdr:to>
      <cdr:x>0.31188</cdr:x>
      <cdr:y>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288032" y="4752528"/>
          <a:ext cx="2245785" cy="466252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0.93883</cdr:y>
    </cdr:from>
    <cdr:to>
      <cdr:x>0.35088</cdr:x>
      <cdr:y>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4932941"/>
          <a:ext cx="2880320" cy="321386"/>
        </a:xfrm>
        <a:prstGeom xmlns:a="http://schemas.openxmlformats.org/drawingml/2006/main" prst="rect">
          <a:avLst/>
        </a:prstGeom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0.01427</cdr:x>
      <cdr:y>0.91117</cdr:y>
    </cdr:from>
    <cdr:to>
      <cdr:x>0.23543</cdr:x>
      <cdr:y>0.98549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14300" y="3419474"/>
          <a:ext cx="1771650" cy="27894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1.04083E-16</cdr:x>
      <cdr:y>0.01408</cdr:y>
    </cdr:from>
    <cdr:to>
      <cdr:x>1</cdr:x>
      <cdr:y>0.14084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288032" y="72008"/>
          <a:ext cx="8010525" cy="648069"/>
        </a:xfrm>
        <a:prstGeom xmlns:a="http://schemas.openxmlformats.org/drawingml/2006/main" prst="rect">
          <a:avLst/>
        </a:prstGeom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0.03077</cdr:x>
      <cdr:y>0.87879</cdr:y>
    </cdr:from>
    <cdr:to>
      <cdr:x>0.21538</cdr:x>
      <cdr:y>1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152400" y="2762250"/>
          <a:ext cx="914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</cdr:x>
      <cdr:y>0.91691</cdr:y>
    </cdr:from>
    <cdr:to>
      <cdr:x>0.3488</cdr:x>
      <cdr:y>1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0" y="3606963"/>
          <a:ext cx="1827287" cy="3268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800" b="1" i="1" dirty="0" smtClean="0">
              <a:latin typeface="Arial" pitchFamily="34" charset="0"/>
              <a:cs typeface="Arial" pitchFamily="34" charset="0"/>
            </a:rPr>
            <a:t>Fonte:</a:t>
          </a:r>
          <a:r>
            <a:rPr lang="pt-BR" sz="800" b="1" i="1" dirty="0" err="1" smtClean="0">
              <a:latin typeface="Arial" pitchFamily="34" charset="0"/>
              <a:cs typeface="Arial" pitchFamily="34" charset="0"/>
            </a:rPr>
            <a:t>SinanNET</a:t>
          </a:r>
          <a:r>
            <a:rPr lang="pt-BR" sz="800" b="1" i="1" baseline="0" dirty="0" smtClean="0">
              <a:latin typeface="Arial" pitchFamily="34" charset="0"/>
              <a:cs typeface="Arial" pitchFamily="34" charset="0"/>
            </a:rPr>
            <a:t>/</a:t>
          </a:r>
          <a:r>
            <a:rPr lang="pt-BR" sz="800" b="1" i="1" dirty="0" smtClean="0">
              <a:latin typeface="Arial" pitchFamily="34" charset="0"/>
              <a:cs typeface="Arial" pitchFamily="34" charset="0"/>
            </a:rPr>
            <a:t>CVE/Div.Zoonoses</a:t>
          </a:r>
          <a:endParaRPr lang="pt-BR" sz="800" b="1" i="1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r>
            <a:rPr lang="pt-BR" sz="800" b="1" i="1" dirty="0">
              <a:latin typeface="Arial" pitchFamily="34" charset="0"/>
              <a:cs typeface="Arial" pitchFamily="34" charset="0"/>
            </a:rPr>
            <a:t>Dados</a:t>
          </a:r>
          <a:r>
            <a:rPr lang="pt-BR" sz="800" b="1" i="1" baseline="0" dirty="0">
              <a:latin typeface="Arial" pitchFamily="34" charset="0"/>
              <a:cs typeface="Arial" pitchFamily="34" charset="0"/>
            </a:rPr>
            <a:t> em 24/05/2016 </a:t>
          </a:r>
          <a:endParaRPr lang="pt-BR" sz="800" b="1" i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0.00479</cdr:x>
      <cdr:y>0.00783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0.00479</cdr:x>
      <cdr:y>0.00783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0.0243</cdr:x>
      <cdr:y>0.84709</cdr:y>
    </cdr:from>
    <cdr:to>
      <cdr:x>0.20374</cdr:x>
      <cdr:y>1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123825" y="2638425"/>
          <a:ext cx="914400" cy="476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1.2076E-7</cdr:x>
      <cdr:y>0.91667</cdr:y>
    </cdr:from>
    <cdr:to>
      <cdr:x>0.2</cdr:x>
      <cdr:y>1</cdr:y>
    </cdr:to>
    <cdr:sp macro="" textlink="">
      <cdr:nvSpPr>
        <cdr:cNvPr id="6" name="CaixaDeTexto 5"/>
        <cdr:cNvSpPr txBox="1"/>
      </cdr:nvSpPr>
      <cdr:spPr>
        <a:xfrm xmlns:a="http://schemas.openxmlformats.org/drawingml/2006/main">
          <a:off x="1" y="5544616"/>
          <a:ext cx="1656183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900" b="1" dirty="0"/>
            <a:t>Fonte: </a:t>
          </a:r>
          <a:r>
            <a:rPr lang="pt-BR" sz="900" b="1" dirty="0">
              <a:latin typeface="Arial" pitchFamily="34" charset="0"/>
              <a:cs typeface="Arial" pitchFamily="34" charset="0"/>
            </a:rPr>
            <a:t>SINAN/</a:t>
          </a:r>
          <a:r>
            <a:rPr lang="pt-BR" sz="900" b="1" dirty="0" err="1">
              <a:latin typeface="Arial" pitchFamily="34" charset="0"/>
              <a:cs typeface="Arial" pitchFamily="34" charset="0"/>
            </a:rPr>
            <a:t>CVEDiv</a:t>
          </a:r>
          <a:r>
            <a:rPr lang="pt-BR" sz="900" b="1" dirty="0">
              <a:latin typeface="Arial" pitchFamily="34" charset="0"/>
              <a:cs typeface="Arial" pitchFamily="34" charset="0"/>
            </a:rPr>
            <a:t>.Zoonoses</a:t>
          </a:r>
        </a:p>
        <a:p xmlns:a="http://schemas.openxmlformats.org/drawingml/2006/main">
          <a:r>
            <a:rPr lang="pt-BR" sz="900" b="1" dirty="0"/>
            <a:t>Dados</a:t>
          </a:r>
          <a:r>
            <a:rPr lang="pt-BR" sz="900" b="1" baseline="0" dirty="0"/>
            <a:t> em 24/05/2016</a:t>
          </a:r>
          <a:endParaRPr lang="pt-BR" sz="9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8EE0C-5023-4E35-A21C-2EA2363512EF}" type="datetimeFigureOut">
              <a:rPr lang="pt-BR" smtClean="0"/>
              <a:pPr/>
              <a:t>28/06/2016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A9852-8F8E-47DD-A205-419A24814D2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713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A9852-8F8E-47DD-A205-419A24814D29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3C2C-8620-445C-8DC0-9DDFC6C9A704}" type="datetimeFigureOut">
              <a:rPr lang="pt-BR" smtClean="0"/>
              <a:pPr/>
              <a:t>28/06/2016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4972-C05B-4968-9DEA-0BF8451C007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3C2C-8620-445C-8DC0-9DDFC6C9A704}" type="datetimeFigureOut">
              <a:rPr lang="pt-BR" smtClean="0"/>
              <a:pPr/>
              <a:t>28/06/2016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4972-C05B-4968-9DEA-0BF8451C007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3C2C-8620-445C-8DC0-9DDFC6C9A704}" type="datetimeFigureOut">
              <a:rPr lang="pt-BR" smtClean="0"/>
              <a:pPr/>
              <a:t>28/06/2016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4972-C05B-4968-9DEA-0BF8451C007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3C2C-8620-445C-8DC0-9DDFC6C9A704}" type="datetimeFigureOut">
              <a:rPr lang="pt-BR" smtClean="0"/>
              <a:pPr/>
              <a:t>28/06/2016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4972-C05B-4968-9DEA-0BF8451C007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3C2C-8620-445C-8DC0-9DDFC6C9A704}" type="datetimeFigureOut">
              <a:rPr lang="pt-BR" smtClean="0"/>
              <a:pPr/>
              <a:t>28/06/2016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4972-C05B-4968-9DEA-0BF8451C007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3C2C-8620-445C-8DC0-9DDFC6C9A704}" type="datetimeFigureOut">
              <a:rPr lang="pt-BR" smtClean="0"/>
              <a:pPr/>
              <a:t>28/06/2016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4972-C05B-4968-9DEA-0BF8451C007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3C2C-8620-445C-8DC0-9DDFC6C9A704}" type="datetimeFigureOut">
              <a:rPr lang="pt-BR" smtClean="0"/>
              <a:pPr/>
              <a:t>28/06/2016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4972-C05B-4968-9DEA-0BF8451C007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3C2C-8620-445C-8DC0-9DDFC6C9A704}" type="datetimeFigureOut">
              <a:rPr lang="pt-BR" smtClean="0"/>
              <a:pPr/>
              <a:t>28/06/2016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4972-C05B-4968-9DEA-0BF8451C007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3C2C-8620-445C-8DC0-9DDFC6C9A704}" type="datetimeFigureOut">
              <a:rPr lang="pt-BR" smtClean="0"/>
              <a:pPr/>
              <a:t>28/06/2016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4972-C05B-4968-9DEA-0BF8451C007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3C2C-8620-445C-8DC0-9DDFC6C9A704}" type="datetimeFigureOut">
              <a:rPr lang="pt-BR" smtClean="0"/>
              <a:pPr/>
              <a:t>28/06/2016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4972-C05B-4968-9DEA-0BF8451C007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3C2C-8620-445C-8DC0-9DDFC6C9A704}" type="datetimeFigureOut">
              <a:rPr lang="pt-BR" smtClean="0"/>
              <a:pPr/>
              <a:t>28/06/2016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4972-C05B-4968-9DEA-0BF8451C007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83C2C-8620-445C-8DC0-9DDFC6C9A704}" type="datetimeFigureOut">
              <a:rPr lang="pt-BR" smtClean="0"/>
              <a:pPr/>
              <a:t>28/06/2016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14972-C05B-4968-9DEA-0BF8451C007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FF33CC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28600" y="4941168"/>
            <a:ext cx="8915400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60000"/>
              </a:lnSpc>
            </a:pPr>
            <a:r>
              <a:rPr lang="pt-BR" sz="3200" b="1" i="1" dirty="0">
                <a:latin typeface="Lucida Calligraphy" pitchFamily="66" charset="0"/>
              </a:rPr>
              <a:t>Divisão</a:t>
            </a:r>
            <a:r>
              <a:rPr lang="pt-BR" sz="3200" b="1" i="1" dirty="0"/>
              <a:t>   de Zoonoses</a:t>
            </a:r>
          </a:p>
          <a:p>
            <a:pPr algn="ctr" eaLnBrk="0" hangingPunct="0">
              <a:lnSpc>
                <a:spcPct val="60000"/>
              </a:lnSpc>
            </a:pPr>
            <a:endParaRPr lang="pt-BR" sz="3200" b="1" i="1" dirty="0"/>
          </a:p>
          <a:p>
            <a:pPr algn="ctr" eaLnBrk="0" hangingPunct="0">
              <a:lnSpc>
                <a:spcPct val="60000"/>
              </a:lnSpc>
            </a:pPr>
            <a:endParaRPr lang="pt-BR" sz="3200" b="1" i="1" dirty="0"/>
          </a:p>
          <a:p>
            <a:pPr algn="ctr" eaLnBrk="0" hangingPunct="0">
              <a:lnSpc>
                <a:spcPct val="60000"/>
              </a:lnSpc>
            </a:pPr>
            <a:r>
              <a:rPr lang="pt-BR" sz="3200" b="1" i="1" dirty="0"/>
              <a:t>2016</a:t>
            </a:r>
            <a:endParaRPr lang="pt-PT" sz="3200" b="1" i="1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1008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2054" name="Picture 6" descr="LOGO_C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6381751"/>
            <a:ext cx="2376264" cy="40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LOGO_CC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6307534"/>
            <a:ext cx="11525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74675" y="0"/>
            <a:ext cx="8029575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pt-BR" sz="2000" b="1" dirty="0">
                <a:solidFill>
                  <a:srgbClr val="000099"/>
                </a:solidFill>
              </a:rPr>
              <a:t/>
            </a:r>
            <a:br>
              <a:rPr lang="pt-BR" sz="2000" b="1" dirty="0">
                <a:solidFill>
                  <a:srgbClr val="000099"/>
                </a:solidFill>
              </a:rPr>
            </a:br>
            <a:r>
              <a:rPr lang="pt-BR" sz="2000" b="1" dirty="0"/>
              <a:t>Secretaria de Saúde do Estado de São Paulo</a:t>
            </a:r>
            <a:br>
              <a:rPr lang="pt-BR" sz="2000" b="1" dirty="0"/>
            </a:br>
            <a:r>
              <a:rPr lang="pt-BR" sz="2000" b="1" dirty="0"/>
              <a:t>Coordenadoria de Controle de Doenças</a:t>
            </a:r>
            <a:br>
              <a:rPr lang="pt-BR" sz="2000" b="1" dirty="0"/>
            </a:br>
            <a:r>
              <a:rPr lang="pt-BR" sz="2000" b="1" dirty="0"/>
              <a:t>Centro de Vigilância Epidemiológica</a:t>
            </a:r>
            <a:endParaRPr lang="en-US" sz="2000" b="1" dirty="0"/>
          </a:p>
        </p:txBody>
      </p:sp>
      <p:sp>
        <p:nvSpPr>
          <p:cNvPr id="2058" name="CaixaDeTexto 11"/>
          <p:cNvSpPr txBox="1">
            <a:spLocks noChangeArrowheads="1"/>
          </p:cNvSpPr>
          <p:nvPr/>
        </p:nvSpPr>
        <p:spPr bwMode="auto">
          <a:xfrm>
            <a:off x="468313" y="1628800"/>
            <a:ext cx="8135937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600" b="1" i="1" dirty="0">
                <a:solidFill>
                  <a:srgbClr val="9900FF"/>
                </a:solidFill>
                <a:latin typeface="Lucida Calligraphy" pitchFamily="66" charset="0"/>
              </a:rPr>
              <a:t>   </a:t>
            </a:r>
            <a:r>
              <a:rPr lang="pt-BR" sz="3600" b="1" i="1" dirty="0">
                <a:latin typeface="Lucida Calligraphy" pitchFamily="66" charset="0"/>
              </a:rPr>
              <a:t>Situação </a:t>
            </a:r>
            <a:r>
              <a:rPr lang="pt-BR" sz="4000" b="1" i="1" dirty="0">
                <a:latin typeface="Lucida Calligraphy" pitchFamily="66" charset="0"/>
              </a:rPr>
              <a:t>Epidemiológica</a:t>
            </a:r>
            <a:r>
              <a:rPr lang="pt-BR" sz="3600" b="1" i="1" dirty="0">
                <a:latin typeface="Lucida Calligraphy" pitchFamily="66" charset="0"/>
              </a:rPr>
              <a:t> </a:t>
            </a:r>
            <a:r>
              <a:rPr lang="pt-BR" sz="3600" b="1" i="1" dirty="0" smtClean="0">
                <a:latin typeface="Lucida Calligraphy" pitchFamily="66" charset="0"/>
              </a:rPr>
              <a:t>dos Acidentes por Animais Peçonhentos no </a:t>
            </a:r>
          </a:p>
          <a:p>
            <a:pPr algn="ctr"/>
            <a:r>
              <a:rPr lang="pt-BR" sz="3600" b="1" i="1" dirty="0" smtClean="0">
                <a:latin typeface="Lucida Calligraphy" pitchFamily="66" charset="0"/>
              </a:rPr>
              <a:t>Estado </a:t>
            </a:r>
            <a:r>
              <a:rPr lang="pt-BR" sz="3600" b="1" i="1" dirty="0">
                <a:latin typeface="Lucida Calligraphy" pitchFamily="66" charset="0"/>
              </a:rPr>
              <a:t>de São Paulo </a:t>
            </a:r>
          </a:p>
        </p:txBody>
      </p:sp>
      <p:pic>
        <p:nvPicPr>
          <p:cNvPr id="1026" name="Picture 2" descr="C:\Users\cabdalla\Documents\2015\LOGOS\CCD LOGOS\BAND NOVA 2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277453"/>
            <a:ext cx="2088034" cy="58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827584" y="764704"/>
          <a:ext cx="741682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944215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Epidemiologia</a:t>
            </a:r>
            <a:r>
              <a:rPr lang="pt-BR" sz="4000" b="1" dirty="0" smtClean="0">
                <a:solidFill>
                  <a:srgbClr val="00B0F0"/>
                </a:solidFill>
              </a:rPr>
              <a:t> </a:t>
            </a:r>
            <a:endParaRPr lang="pt-BR" sz="4000" b="1" dirty="0">
              <a:solidFill>
                <a:srgbClr val="00B0F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194421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Zona  de ocorrência  dos acidentes 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por animais peçonhentos,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ESP,no período de 2007 a 2016  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" name="Seta para a direita 3"/>
          <p:cNvSpPr/>
          <p:nvPr/>
        </p:nvSpPr>
        <p:spPr>
          <a:xfrm>
            <a:off x="7380312" y="58052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395537" y="836712"/>
          <a:ext cx="842493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chart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6064134"/>
            <a:ext cx="2664296" cy="459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728191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Epidemiologia </a:t>
            </a:r>
            <a:endParaRPr lang="pt-BR" sz="4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2016224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Classificação   dos acidentes 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por animais peçonhentos,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ESP,no período de 2007 a 2016  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" name="Seta para a direita 3"/>
          <p:cNvSpPr/>
          <p:nvPr/>
        </p:nvSpPr>
        <p:spPr>
          <a:xfrm>
            <a:off x="7164288" y="56612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467544" y="404664"/>
          <a:ext cx="8136904" cy="590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728191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Epidemiologia </a:t>
            </a:r>
            <a:endParaRPr lang="pt-BR" sz="4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2016224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Soroterapia  dos acidentes 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por animais peçonhentos,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ESP,no período de 2007 a 2016  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" name="Seta para a direita 3"/>
          <p:cNvSpPr/>
          <p:nvPr/>
        </p:nvSpPr>
        <p:spPr>
          <a:xfrm>
            <a:off x="7236296" y="54452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539552" y="404664"/>
          <a:ext cx="7992888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2376263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Epidemiologia </a:t>
            </a:r>
            <a:endParaRPr lang="pt-BR" sz="4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2924944"/>
            <a:ext cx="6400800" cy="22098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Distribuição do Sexo nos  acidentes 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por animais peçonhentos,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ESP,no período de 2007 a 2016  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" name="Seta para a direita 3"/>
          <p:cNvSpPr/>
          <p:nvPr/>
        </p:nvSpPr>
        <p:spPr>
          <a:xfrm>
            <a:off x="7092280" y="55172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1043608" y="692696"/>
          <a:ext cx="7200799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944215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Epidemiologia</a:t>
            </a:r>
            <a:r>
              <a:rPr lang="pt-BR" sz="4000" b="1" dirty="0" smtClean="0">
                <a:solidFill>
                  <a:srgbClr val="00B0F0"/>
                </a:solidFill>
              </a:rPr>
              <a:t> </a:t>
            </a:r>
            <a:endParaRPr lang="pt-BR" sz="4000" b="1" dirty="0">
              <a:solidFill>
                <a:srgbClr val="00B0F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1944216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chemeClr val="tx1"/>
                </a:solidFill>
              </a:rPr>
              <a:t>Distribuição do Intervalo de tempo entre o Acidente e o Atendimento   nos  Acidentes </a:t>
            </a:r>
          </a:p>
          <a:p>
            <a:r>
              <a:rPr lang="pt-BR" sz="2400" b="1" dirty="0" smtClean="0">
                <a:solidFill>
                  <a:schemeClr val="tx1"/>
                </a:solidFill>
              </a:rPr>
              <a:t>por Animais Peçonhentos,</a:t>
            </a:r>
          </a:p>
          <a:p>
            <a:r>
              <a:rPr lang="pt-BR" sz="2400" b="1" dirty="0" smtClean="0">
                <a:solidFill>
                  <a:schemeClr val="tx1"/>
                </a:solidFill>
              </a:rPr>
              <a:t>ESP,no período de 2007 a 2016  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4" name="Seta para a direita 3"/>
          <p:cNvSpPr/>
          <p:nvPr/>
        </p:nvSpPr>
        <p:spPr>
          <a:xfrm>
            <a:off x="7164288" y="56612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2899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539552" y="548680"/>
          <a:ext cx="8208911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539552" y="908720"/>
          <a:ext cx="8010525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/>
        </p:nvGraphicFramePr>
        <p:xfrm>
          <a:off x="611560" y="188640"/>
          <a:ext cx="7992888" cy="5976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Distribuição do Coeficiente de Incidência de Acidentes por Escorpião. ESP, 2014. 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Espaço Reservado para Conteúdo 6" descr="mapa coef. incid. escorpiao.gv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30035"/>
          <a:stretch>
            <a:fillRect/>
          </a:stretch>
        </p:blipFill>
        <p:spPr>
          <a:xfrm>
            <a:off x="251520" y="1484784"/>
            <a:ext cx="6624736" cy="4896543"/>
          </a:xfrm>
        </p:spPr>
      </p:pic>
      <p:sp>
        <p:nvSpPr>
          <p:cNvPr id="8" name="CaixaDeTexto 7"/>
          <p:cNvSpPr txBox="1"/>
          <p:nvPr/>
        </p:nvSpPr>
        <p:spPr>
          <a:xfrm>
            <a:off x="6948264" y="1740180"/>
            <a:ext cx="1872208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prstClr val="black"/>
                </a:solidFill>
              </a:rPr>
              <a:t>1 – CAPITAL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7 – SANTO ANDRÉ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8 – MOGI DAS CRUZES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9 – FRANCO DA ROCHA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10 – OSASCO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11 – ARAÇATUBA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12 – ARARAQUARA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13 – ASSIS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14 – BARRETOS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15 – BAURU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16 – BOTUCATU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17 – CAMPINAS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18 – FRANCA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19 – MARILIA 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20 – PIRACICABA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21 – PRESID. PRUDENTE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22 – PRESID. VENCESLAU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23 – REGISTRO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24 – RIBEIRÃO PRETO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25 – SANTOS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26 – SÃO JOÃO DA BOA VISTA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27 – SÃO JOSÉ DOS CAMPOS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28 – CARAGUATATUBA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29 – SÃO JOSÉ DO RIO PRETO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30 – JALES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31 – SOROCABA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32 – ITAPEVA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33 – TAUBATÉ </a:t>
            </a:r>
            <a:endParaRPr lang="pt-BR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17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/>
        </p:nvGraphicFramePr>
        <p:xfrm>
          <a:off x="323528" y="548680"/>
          <a:ext cx="835292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/>
        </p:nvGraphicFramePr>
        <p:xfrm>
          <a:off x="539552" y="908720"/>
          <a:ext cx="820891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chart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7" y="6381328"/>
            <a:ext cx="2448273" cy="288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Distribuição Espacial do Coeficiente de Incidência de Acidentes por Aranha. ESP, 2014. 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715140" y="1740180"/>
            <a:ext cx="20002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prstClr val="black"/>
                </a:solidFill>
              </a:rPr>
              <a:t>1 – CAPITAL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7 – SANTO ANDRÉ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8 – MOGI DAS CRUZES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9 – FRANCO DA ROCHA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10 – OSASCO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11 – ARAÇATUBA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12 – ARARAQUARA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13 – ASSIS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14 – BARRETOS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15 – BAURU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16 – BOTUCATU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17 – CAMPINAS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18 – FRANCA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19 – MARILIA 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20 – PIRACICABA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21 – PRESID. PRUDENTE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22 – PRESID. VENCESLAU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23 – REGISTRO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24 – RIBEIRÃO PRETO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25 – SANTOS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26 – SÃO JOÃO DA BOA VISTA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27 – SÃO JOSÉ DOS CAMPOS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28 – CARAGUATATUBA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29 – SÃO JOSÉ DO RIO PRETO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30 – JALES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31 – SOROCABA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32 – ITAPEVA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33 – TAUBATÉ </a:t>
            </a:r>
            <a:endParaRPr lang="pt-BR" sz="1100" dirty="0">
              <a:solidFill>
                <a:prstClr val="black"/>
              </a:solidFill>
            </a:endParaRPr>
          </a:p>
        </p:txBody>
      </p:sp>
      <p:pic>
        <p:nvPicPr>
          <p:cNvPr id="10" name="Espaço Reservado para Conteúdo 9" descr="mapa coef. incid. aranha.gv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30903"/>
          <a:stretch>
            <a:fillRect/>
          </a:stretch>
        </p:blipFill>
        <p:spPr>
          <a:xfrm>
            <a:off x="179512" y="1484784"/>
            <a:ext cx="6552728" cy="4608511"/>
          </a:xfrm>
        </p:spPr>
      </p:pic>
    </p:spTree>
    <p:extLst>
      <p:ext uri="{BB962C8B-B14F-4D97-AF65-F5344CB8AC3E}">
        <p14:creationId xmlns:p14="http://schemas.microsoft.com/office/powerpoint/2010/main" val="258729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/>
        </p:nvGraphicFramePr>
        <p:xfrm>
          <a:off x="179512" y="260648"/>
          <a:ext cx="8280920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/>
        </p:nvGraphicFramePr>
        <p:xfrm>
          <a:off x="611560" y="476672"/>
          <a:ext cx="7704856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128" y="548680"/>
            <a:ext cx="746429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Distribuição Espacial  do Coeficiente de Incidência de Acidentes por Serpente. ESP, 2014. 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Espaço Reservado para Conteúdo 5" descr="mapa coef. incid. serpente.gv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30035"/>
          <a:stretch>
            <a:fillRect/>
          </a:stretch>
        </p:blipFill>
        <p:spPr>
          <a:xfrm>
            <a:off x="323528" y="1628800"/>
            <a:ext cx="6192688" cy="4536503"/>
          </a:xfrm>
        </p:spPr>
      </p:pic>
      <p:sp>
        <p:nvSpPr>
          <p:cNvPr id="7" name="CaixaDeTexto 6"/>
          <p:cNvSpPr txBox="1"/>
          <p:nvPr/>
        </p:nvSpPr>
        <p:spPr>
          <a:xfrm>
            <a:off x="6715140" y="1740180"/>
            <a:ext cx="20002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1 – CAPITAL</a:t>
            </a:r>
          </a:p>
          <a:p>
            <a:r>
              <a:rPr lang="pt-BR" sz="1100" dirty="0" smtClean="0"/>
              <a:t>7 – SANTO ANDRÉ</a:t>
            </a:r>
          </a:p>
          <a:p>
            <a:r>
              <a:rPr lang="pt-BR" sz="1100" dirty="0" smtClean="0"/>
              <a:t>8 – MOGI DAS CRUZES</a:t>
            </a:r>
          </a:p>
          <a:p>
            <a:r>
              <a:rPr lang="pt-BR" sz="1100" dirty="0" smtClean="0"/>
              <a:t>9 – FRANCO DA ROCHA</a:t>
            </a:r>
          </a:p>
          <a:p>
            <a:r>
              <a:rPr lang="pt-BR" sz="1100" dirty="0" smtClean="0"/>
              <a:t>10 – OSASCO</a:t>
            </a:r>
          </a:p>
          <a:p>
            <a:r>
              <a:rPr lang="pt-BR" sz="1100" dirty="0" smtClean="0"/>
              <a:t>11 – ARAÇATUBA</a:t>
            </a:r>
          </a:p>
          <a:p>
            <a:r>
              <a:rPr lang="pt-BR" sz="1100" dirty="0" smtClean="0"/>
              <a:t>12 – ARARAQUARA</a:t>
            </a:r>
          </a:p>
          <a:p>
            <a:r>
              <a:rPr lang="pt-BR" sz="1100" dirty="0" smtClean="0"/>
              <a:t>13 – ASSIS</a:t>
            </a:r>
          </a:p>
          <a:p>
            <a:r>
              <a:rPr lang="pt-BR" sz="1100" dirty="0" smtClean="0"/>
              <a:t>14 – BARRETOS</a:t>
            </a:r>
          </a:p>
          <a:p>
            <a:r>
              <a:rPr lang="pt-BR" sz="1100" dirty="0" smtClean="0"/>
              <a:t>15 – BAURU</a:t>
            </a:r>
          </a:p>
          <a:p>
            <a:r>
              <a:rPr lang="pt-BR" sz="1100" dirty="0" smtClean="0"/>
              <a:t>16 – BOTUCATU</a:t>
            </a:r>
          </a:p>
          <a:p>
            <a:r>
              <a:rPr lang="pt-BR" sz="1100" dirty="0" smtClean="0"/>
              <a:t>17 – CAMPINAS</a:t>
            </a:r>
          </a:p>
          <a:p>
            <a:r>
              <a:rPr lang="pt-BR" sz="1100" dirty="0" smtClean="0"/>
              <a:t>18 – FRANCA</a:t>
            </a:r>
          </a:p>
          <a:p>
            <a:r>
              <a:rPr lang="pt-BR" sz="1100" dirty="0" smtClean="0"/>
              <a:t>19 – MARILIA </a:t>
            </a:r>
          </a:p>
          <a:p>
            <a:r>
              <a:rPr lang="pt-BR" sz="1100" dirty="0" smtClean="0"/>
              <a:t>20 – PIRACICABA</a:t>
            </a:r>
          </a:p>
          <a:p>
            <a:r>
              <a:rPr lang="pt-BR" sz="1100" dirty="0" smtClean="0"/>
              <a:t>21 – PRESID. PRUDENTE</a:t>
            </a:r>
          </a:p>
          <a:p>
            <a:r>
              <a:rPr lang="pt-BR" sz="1100" dirty="0" smtClean="0"/>
              <a:t>22 – PRESID. VENCESLAU</a:t>
            </a:r>
          </a:p>
          <a:p>
            <a:r>
              <a:rPr lang="pt-BR" sz="1100" dirty="0" smtClean="0"/>
              <a:t>23 – REGISTRO</a:t>
            </a:r>
          </a:p>
          <a:p>
            <a:r>
              <a:rPr lang="pt-BR" sz="1100" dirty="0" smtClean="0"/>
              <a:t>24 – RIBEIRÃO PRETO</a:t>
            </a:r>
          </a:p>
          <a:p>
            <a:r>
              <a:rPr lang="pt-BR" sz="1100" dirty="0" smtClean="0"/>
              <a:t>25 – SANTOS</a:t>
            </a:r>
          </a:p>
          <a:p>
            <a:r>
              <a:rPr lang="pt-BR" sz="1100" dirty="0" smtClean="0"/>
              <a:t>26 – SÃO JOÃO DA BOA VISTA</a:t>
            </a:r>
          </a:p>
          <a:p>
            <a:r>
              <a:rPr lang="pt-BR" sz="1100" dirty="0" smtClean="0"/>
              <a:t>27 – SÃO JOSÉ DOS CAMPOS</a:t>
            </a:r>
          </a:p>
          <a:p>
            <a:r>
              <a:rPr lang="pt-BR" sz="1100" dirty="0" smtClean="0"/>
              <a:t>28 – CARAGUATATUBA</a:t>
            </a:r>
          </a:p>
          <a:p>
            <a:r>
              <a:rPr lang="pt-BR" sz="1100" dirty="0" smtClean="0"/>
              <a:t>29 – SÃO JOSÉ DO RIO PRETO</a:t>
            </a:r>
          </a:p>
          <a:p>
            <a:r>
              <a:rPr lang="pt-BR" sz="1100" dirty="0" smtClean="0"/>
              <a:t>30 – JALES</a:t>
            </a:r>
          </a:p>
          <a:p>
            <a:r>
              <a:rPr lang="pt-BR" sz="1100" dirty="0" smtClean="0"/>
              <a:t>31 – SOROCABA</a:t>
            </a:r>
          </a:p>
          <a:p>
            <a:r>
              <a:rPr lang="pt-BR" sz="1100" dirty="0" smtClean="0"/>
              <a:t>32 – ITAPEVA</a:t>
            </a:r>
          </a:p>
          <a:p>
            <a:r>
              <a:rPr lang="pt-BR" sz="1100" dirty="0" smtClean="0"/>
              <a:t>33 – TAUBATÉ 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/>
        </p:nvGraphicFramePr>
        <p:xfrm>
          <a:off x="539553" y="404664"/>
          <a:ext cx="7848872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Distribuição Espacial  do Coeficiente de Incidência de Acidentes por Abelha. ESP, 2014. 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Espaço Reservado para Conteúdo 6" descr="mapa coef. incid. abelha.gv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30035"/>
          <a:stretch>
            <a:fillRect/>
          </a:stretch>
        </p:blipFill>
        <p:spPr>
          <a:xfrm>
            <a:off x="251520" y="1484784"/>
            <a:ext cx="6480720" cy="4824535"/>
          </a:xfrm>
        </p:spPr>
      </p:pic>
      <p:sp>
        <p:nvSpPr>
          <p:cNvPr id="8" name="CaixaDeTexto 7"/>
          <p:cNvSpPr txBox="1"/>
          <p:nvPr/>
        </p:nvSpPr>
        <p:spPr>
          <a:xfrm>
            <a:off x="7020272" y="1412777"/>
            <a:ext cx="1800200" cy="5328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prstClr val="black"/>
                </a:solidFill>
              </a:rPr>
              <a:t>1 – CAPITAL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7 – SANTO ANDRÉ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8 – MOGI DAS CRUZES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9 – FRANCO DA ROCHA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10 – OSASCO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11 – ARAÇATUBA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12 – ARARAQUARA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13 – ASSIS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14 – BARRETOS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15 – BAURU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16 – BOTUCATU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17 – CAMPINAS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18 – FRANCA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19 – MARILIA 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20 – PIRACICABA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21 – PRESID. PRUDENTE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22 – PRESID. VENCESLAU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23 – REGISTRO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24 – RIBEIRÃO PRETO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25 – SANTOS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26 – SÃO JOÃO DA BOA VISTA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27 – SÃO JOSÉ DOS CAMPOS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28 – CARAGUATATUBA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29 – SÃO JOSÉ DO RIO PRETO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30 – JALES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31 – SOROCABA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32 – ITAPEVA</a:t>
            </a:r>
          </a:p>
          <a:p>
            <a:r>
              <a:rPr lang="pt-BR" sz="1100" dirty="0" smtClean="0">
                <a:solidFill>
                  <a:prstClr val="black"/>
                </a:solidFill>
              </a:rPr>
              <a:t>33 – TAUBATÉ </a:t>
            </a:r>
            <a:endParaRPr lang="pt-BR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47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/>
        </p:nvGraphicFramePr>
        <p:xfrm>
          <a:off x="611560" y="764704"/>
          <a:ext cx="7773683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chart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6224894"/>
            <a:ext cx="1944216" cy="347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Distribuição Espacial  do Coeficiente de Incidência de Acidentes por </a:t>
            </a:r>
            <a:r>
              <a:rPr lang="pt-B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lonomia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ESP, 2014. 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Espaço Reservado para Conteúdo 6" descr="mapa coef. incid. lonomia.gv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30035"/>
          <a:stretch>
            <a:fillRect/>
          </a:stretch>
        </p:blipFill>
        <p:spPr>
          <a:xfrm>
            <a:off x="395536" y="1556792"/>
            <a:ext cx="6480720" cy="4824536"/>
          </a:xfrm>
        </p:spPr>
      </p:pic>
      <p:sp>
        <p:nvSpPr>
          <p:cNvPr id="8" name="CaixaDeTexto 7"/>
          <p:cNvSpPr txBox="1"/>
          <p:nvPr/>
        </p:nvSpPr>
        <p:spPr>
          <a:xfrm>
            <a:off x="6948264" y="1740180"/>
            <a:ext cx="1872208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1 – CAPITAL</a:t>
            </a:r>
          </a:p>
          <a:p>
            <a:r>
              <a:rPr lang="pt-BR" sz="1100" dirty="0" smtClean="0"/>
              <a:t>7 – SANTO ANDRÉ</a:t>
            </a:r>
          </a:p>
          <a:p>
            <a:r>
              <a:rPr lang="pt-BR" sz="1100" dirty="0" smtClean="0"/>
              <a:t>8 – MOGI DAS CRUZES</a:t>
            </a:r>
          </a:p>
          <a:p>
            <a:r>
              <a:rPr lang="pt-BR" sz="1100" dirty="0" smtClean="0"/>
              <a:t>9 – FRANCO DA ROCHA</a:t>
            </a:r>
          </a:p>
          <a:p>
            <a:r>
              <a:rPr lang="pt-BR" sz="1100" dirty="0" smtClean="0"/>
              <a:t>10 – OSASCO</a:t>
            </a:r>
          </a:p>
          <a:p>
            <a:r>
              <a:rPr lang="pt-BR" sz="1100" dirty="0" smtClean="0"/>
              <a:t>11 – ARAÇATUBA</a:t>
            </a:r>
          </a:p>
          <a:p>
            <a:r>
              <a:rPr lang="pt-BR" sz="1100" dirty="0" smtClean="0"/>
              <a:t>12 – ARARAQUARA</a:t>
            </a:r>
          </a:p>
          <a:p>
            <a:r>
              <a:rPr lang="pt-BR" sz="1100" dirty="0" smtClean="0"/>
              <a:t>13 – ASSIS</a:t>
            </a:r>
          </a:p>
          <a:p>
            <a:r>
              <a:rPr lang="pt-BR" sz="1100" dirty="0" smtClean="0"/>
              <a:t>14 – BARRETOS</a:t>
            </a:r>
          </a:p>
          <a:p>
            <a:r>
              <a:rPr lang="pt-BR" sz="1100" dirty="0" smtClean="0"/>
              <a:t>15 – BAURU</a:t>
            </a:r>
          </a:p>
          <a:p>
            <a:r>
              <a:rPr lang="pt-BR" sz="1100" dirty="0" smtClean="0"/>
              <a:t>16 – BOTUCATU</a:t>
            </a:r>
          </a:p>
          <a:p>
            <a:r>
              <a:rPr lang="pt-BR" sz="1100" dirty="0" smtClean="0"/>
              <a:t>17 – CAMPINAS</a:t>
            </a:r>
          </a:p>
          <a:p>
            <a:r>
              <a:rPr lang="pt-BR" sz="1100" dirty="0" smtClean="0"/>
              <a:t>18 – FRANCA</a:t>
            </a:r>
          </a:p>
          <a:p>
            <a:r>
              <a:rPr lang="pt-BR" sz="1100" dirty="0" smtClean="0"/>
              <a:t>19 – MARILIA </a:t>
            </a:r>
          </a:p>
          <a:p>
            <a:r>
              <a:rPr lang="pt-BR" sz="1100" dirty="0" smtClean="0"/>
              <a:t>20 – PIRACICABA</a:t>
            </a:r>
          </a:p>
          <a:p>
            <a:r>
              <a:rPr lang="pt-BR" sz="1100" dirty="0" smtClean="0"/>
              <a:t>21 – PRESID. PRUDENTE</a:t>
            </a:r>
          </a:p>
          <a:p>
            <a:r>
              <a:rPr lang="pt-BR" sz="1100" dirty="0" smtClean="0"/>
              <a:t>22 – PRESID. VENCESLAU</a:t>
            </a:r>
          </a:p>
          <a:p>
            <a:r>
              <a:rPr lang="pt-BR" sz="1100" dirty="0" smtClean="0"/>
              <a:t>23 – REGISTRO</a:t>
            </a:r>
          </a:p>
          <a:p>
            <a:r>
              <a:rPr lang="pt-BR" sz="1100" dirty="0" smtClean="0"/>
              <a:t>24 – RIBEIRÃO PRETO</a:t>
            </a:r>
          </a:p>
          <a:p>
            <a:r>
              <a:rPr lang="pt-BR" sz="1100" dirty="0" smtClean="0"/>
              <a:t>25 – SANTOS</a:t>
            </a:r>
          </a:p>
          <a:p>
            <a:r>
              <a:rPr lang="pt-BR" sz="1100" dirty="0" smtClean="0"/>
              <a:t>26 – SÃO JOÃO DA BOA VISTA</a:t>
            </a:r>
          </a:p>
          <a:p>
            <a:r>
              <a:rPr lang="pt-BR" sz="1100" dirty="0" smtClean="0"/>
              <a:t>27 – SÃO JOSÉ DOS CAMPOS</a:t>
            </a:r>
          </a:p>
          <a:p>
            <a:r>
              <a:rPr lang="pt-BR" sz="1100" dirty="0" smtClean="0"/>
              <a:t>28 – CARAGUATATUBA</a:t>
            </a:r>
          </a:p>
          <a:p>
            <a:r>
              <a:rPr lang="pt-BR" sz="1100" dirty="0" smtClean="0"/>
              <a:t>29 – SÃO JOSÉ DO RIO PRETO</a:t>
            </a:r>
          </a:p>
          <a:p>
            <a:r>
              <a:rPr lang="pt-BR" sz="1100" dirty="0" smtClean="0"/>
              <a:t>30 – JALES</a:t>
            </a:r>
          </a:p>
          <a:p>
            <a:r>
              <a:rPr lang="pt-BR" sz="1100" dirty="0" smtClean="0"/>
              <a:t>31 – SOROCABA</a:t>
            </a:r>
          </a:p>
          <a:p>
            <a:r>
              <a:rPr lang="pt-BR" sz="1100" dirty="0" smtClean="0"/>
              <a:t>32 – ITAPEVA</a:t>
            </a:r>
          </a:p>
          <a:p>
            <a:r>
              <a:rPr lang="pt-BR" sz="1100" dirty="0" smtClean="0"/>
              <a:t>33 – TAUBATÉ 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jcampos\Desktop\aulapeçonhentos\mapadereferenci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863" y="1143000"/>
            <a:ext cx="7534275" cy="4572000"/>
          </a:xfrm>
          <a:prstGeom prst="rect">
            <a:avLst/>
          </a:prstGeom>
          <a:noFill/>
        </p:spPr>
      </p:pic>
      <p:pic>
        <p:nvPicPr>
          <p:cNvPr id="22531" name="Picture 3" descr="C:\Users\jcampos\Desktop\aulapeçonhentos\mapadereferenci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934574"/>
            <a:ext cx="8454490" cy="513041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899592" y="404664"/>
            <a:ext cx="7343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prstClr val="black"/>
                </a:solidFill>
              </a:rPr>
              <a:t>Distribuição dos Pontos Estratégicos do Estado de São Paulo por Município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87624" y="49411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221 PE 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5661248"/>
            <a:ext cx="20162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solidFill>
                  <a:prstClr val="black"/>
                </a:solidFill>
              </a:rPr>
              <a:t>Fonte: SINANNET/CVE/Div. Zoonoses </a:t>
            </a:r>
            <a:endParaRPr lang="pt-BR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61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76672"/>
            <a:ext cx="903649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Nuvem 5"/>
          <p:cNvSpPr/>
          <p:nvPr/>
        </p:nvSpPr>
        <p:spPr>
          <a:xfrm>
            <a:off x="251520" y="1844824"/>
            <a:ext cx="288032" cy="21602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Nuvem 7"/>
          <p:cNvSpPr/>
          <p:nvPr/>
        </p:nvSpPr>
        <p:spPr>
          <a:xfrm>
            <a:off x="179512" y="4509120"/>
            <a:ext cx="288032" cy="21602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Nuvem 8"/>
          <p:cNvSpPr/>
          <p:nvPr/>
        </p:nvSpPr>
        <p:spPr>
          <a:xfrm>
            <a:off x="179512" y="2924944"/>
            <a:ext cx="288032" cy="21602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Proposta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b="1" dirty="0" smtClean="0"/>
              <a:t>Investigar os óbitos por animais peçonhentos .</a:t>
            </a:r>
            <a:endParaRPr lang="pt-BR" b="1" dirty="0"/>
          </a:p>
        </p:txBody>
      </p:sp>
      <p:sp>
        <p:nvSpPr>
          <p:cNvPr id="4" name="Nuvem 3"/>
          <p:cNvSpPr/>
          <p:nvPr/>
        </p:nvSpPr>
        <p:spPr>
          <a:xfrm>
            <a:off x="179512" y="1844824"/>
            <a:ext cx="288032" cy="2880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6698" y="884404"/>
            <a:ext cx="5977630" cy="513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1568"/>
            <a:ext cx="7920880" cy="631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/>
        </p:nvGraphicFramePr>
        <p:xfrm>
          <a:off x="467544" y="620688"/>
          <a:ext cx="806489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160240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Epidemiologia</a:t>
            </a:r>
            <a:r>
              <a:rPr lang="pt-BR" sz="4000" b="1" dirty="0" smtClean="0">
                <a:solidFill>
                  <a:srgbClr val="00B0F0"/>
                </a:solidFill>
              </a:rPr>
              <a:t> </a:t>
            </a:r>
            <a:endParaRPr lang="pt-BR" sz="4000" b="1" dirty="0">
              <a:solidFill>
                <a:srgbClr val="00B0F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2088232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Distribuição dos acidentes 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por animais peçonhentos,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ESP, no período de 2000 a 2016</a:t>
            </a:r>
          </a:p>
          <a:p>
            <a:endParaRPr lang="pt-BR" sz="1800" dirty="0" smtClean="0"/>
          </a:p>
          <a:p>
            <a:r>
              <a:rPr lang="pt-BR" sz="1800" dirty="0" smtClean="0"/>
              <a:t> </a:t>
            </a:r>
            <a:endParaRPr lang="pt-BR" sz="1800" dirty="0"/>
          </a:p>
        </p:txBody>
      </p:sp>
      <p:sp>
        <p:nvSpPr>
          <p:cNvPr id="4" name="Seta para a direita 3"/>
          <p:cNvSpPr/>
          <p:nvPr/>
        </p:nvSpPr>
        <p:spPr>
          <a:xfrm>
            <a:off x="7236296" y="58052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179512" y="404664"/>
          <a:ext cx="8784976" cy="6453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tângulo 2"/>
          <p:cNvSpPr/>
          <p:nvPr/>
        </p:nvSpPr>
        <p:spPr>
          <a:xfrm>
            <a:off x="179512" y="6165304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 smtClean="0"/>
              <a:t>Fonte:</a:t>
            </a:r>
            <a:r>
              <a:rPr lang="pt-BR" sz="1000" b="1" dirty="0" err="1" smtClean="0"/>
              <a:t>SinanNet</a:t>
            </a:r>
            <a:r>
              <a:rPr lang="pt-BR" sz="1000" b="1" dirty="0" smtClean="0"/>
              <a:t>/Div.Zoonoses/CVE</a:t>
            </a:r>
          </a:p>
          <a:p>
            <a:r>
              <a:rPr lang="pt-BR" sz="1000" b="1" dirty="0" smtClean="0"/>
              <a:t>Atualizado em 24/05/2016</a:t>
            </a:r>
            <a:endParaRPr lang="pt-BR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4346" y="548681"/>
            <a:ext cx="7772400" cy="2160240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Epidemiologia </a:t>
            </a:r>
            <a:endParaRPr lang="pt-BR" sz="4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2232248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Local da picada dos acidentes 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por animais peçonhentos,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ESP,no período de 2007 a 2016  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" name="Seta para a direita 3"/>
          <p:cNvSpPr/>
          <p:nvPr/>
        </p:nvSpPr>
        <p:spPr>
          <a:xfrm>
            <a:off x="7524328" y="57332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964</Words>
  <Application>Microsoft Office PowerPoint</Application>
  <PresentationFormat>Apresentação na tela (4:3)</PresentationFormat>
  <Paragraphs>235</Paragraphs>
  <Slides>40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Epidemiologia </vt:lpstr>
      <vt:lpstr>Apresentação do PowerPoint</vt:lpstr>
      <vt:lpstr>Epidemiologia </vt:lpstr>
      <vt:lpstr>Apresentação do PowerPoint</vt:lpstr>
      <vt:lpstr>Epidemiologia </vt:lpstr>
      <vt:lpstr>Apresentação do PowerPoint</vt:lpstr>
      <vt:lpstr>Epidemiologia </vt:lpstr>
      <vt:lpstr>Apresentação do PowerPoint</vt:lpstr>
      <vt:lpstr>Epidemiologia </vt:lpstr>
      <vt:lpstr>Apresentação do PowerPoint</vt:lpstr>
      <vt:lpstr>Epidemiologia </vt:lpstr>
      <vt:lpstr>Apresentação do PowerPoint</vt:lpstr>
      <vt:lpstr>Epidemiologia </vt:lpstr>
      <vt:lpstr>Apresentação do PowerPoint</vt:lpstr>
      <vt:lpstr>Apresentação do PowerPoint</vt:lpstr>
      <vt:lpstr>Apresentação do PowerPoint</vt:lpstr>
      <vt:lpstr>Distribuição do Coeficiente de Incidência de Acidentes por Escorpião. ESP, 2014. </vt:lpstr>
      <vt:lpstr>Apresentação do PowerPoint</vt:lpstr>
      <vt:lpstr>Apresentação do PowerPoint</vt:lpstr>
      <vt:lpstr>Apresentação do PowerPoint</vt:lpstr>
      <vt:lpstr>Distribuição Espacial do Coeficiente de Incidência de Acidentes por Aranha. ESP, 2014. </vt:lpstr>
      <vt:lpstr>Apresentação do PowerPoint</vt:lpstr>
      <vt:lpstr>Apresentação do PowerPoint</vt:lpstr>
      <vt:lpstr>Distribuição Espacial  do Coeficiente de Incidência de Acidentes por Serpente. ESP, 2014. </vt:lpstr>
      <vt:lpstr>Apresentação do PowerPoint</vt:lpstr>
      <vt:lpstr>Distribuição Espacial  do Coeficiente de Incidência de Acidentes por Abelha. ESP, 2014. </vt:lpstr>
      <vt:lpstr>Apresentação do PowerPoint</vt:lpstr>
      <vt:lpstr>Distribuição Espacial  do Coeficiente de Incidência de Acidentes por lonomia. ESP, 2014. </vt:lpstr>
      <vt:lpstr>Apresentação do PowerPoint</vt:lpstr>
      <vt:lpstr>Apresentação do PowerPoint</vt:lpstr>
      <vt:lpstr>Proposta 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jcampos</dc:creator>
  <cp:lastModifiedBy>Cissa Abdalla</cp:lastModifiedBy>
  <cp:revision>121</cp:revision>
  <dcterms:created xsi:type="dcterms:W3CDTF">2016-05-30T18:16:49Z</dcterms:created>
  <dcterms:modified xsi:type="dcterms:W3CDTF">2016-06-28T17:06:14Z</dcterms:modified>
</cp:coreProperties>
</file>