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91" r:id="rId2"/>
    <p:sldId id="342" r:id="rId3"/>
    <p:sldId id="310" r:id="rId4"/>
    <p:sldId id="301" r:id="rId5"/>
    <p:sldId id="309" r:id="rId6"/>
    <p:sldId id="303" r:id="rId7"/>
    <p:sldId id="308" r:id="rId8"/>
    <p:sldId id="304" r:id="rId9"/>
    <p:sldId id="340" r:id="rId10"/>
    <p:sldId id="328" r:id="rId11"/>
    <p:sldId id="336" r:id="rId12"/>
    <p:sldId id="337" r:id="rId13"/>
    <p:sldId id="338" r:id="rId14"/>
    <p:sldId id="339" r:id="rId15"/>
    <p:sldId id="307" r:id="rId16"/>
    <p:sldId id="306" r:id="rId17"/>
    <p:sldId id="312" r:id="rId18"/>
    <p:sldId id="314" r:id="rId19"/>
    <p:sldId id="317" r:id="rId20"/>
    <p:sldId id="318" r:id="rId21"/>
    <p:sldId id="315" r:id="rId22"/>
    <p:sldId id="319" r:id="rId23"/>
    <p:sldId id="321" r:id="rId24"/>
    <p:sldId id="322" r:id="rId25"/>
    <p:sldId id="324" r:id="rId26"/>
    <p:sldId id="325" r:id="rId27"/>
    <p:sldId id="326" r:id="rId28"/>
    <p:sldId id="327" r:id="rId29"/>
    <p:sldId id="329" r:id="rId30"/>
    <p:sldId id="331" r:id="rId31"/>
    <p:sldId id="332" r:id="rId32"/>
    <p:sldId id="347" r:id="rId33"/>
    <p:sldId id="350" r:id="rId34"/>
    <p:sldId id="349" r:id="rId35"/>
    <p:sldId id="341" r:id="rId36"/>
    <p:sldId id="334" r:id="rId37"/>
    <p:sldId id="335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ica Albuquerqu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E6B730"/>
    <a:srgbClr val="66BFA4"/>
    <a:srgbClr val="422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3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248" y="-35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954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2769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678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6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6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6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6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6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6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67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6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67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678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678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769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769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769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6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66" cy="51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236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_Mockup_Ap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1"/>
          </a:xfrm>
          <a:prstGeom prst="rect">
            <a:avLst/>
          </a:prstGeom>
        </p:spPr>
      </p:pic>
      <p:sp>
        <p:nvSpPr>
          <p:cNvPr id="3" name="Shape 54"/>
          <p:cNvSpPr txBox="1">
            <a:spLocks/>
          </p:cNvSpPr>
          <p:nvPr/>
        </p:nvSpPr>
        <p:spPr>
          <a:xfrm>
            <a:off x="50862" y="1769894"/>
            <a:ext cx="3843805" cy="676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pt-BR" sz="2800" b="1" dirty="0" smtClean="0">
                <a:solidFill>
                  <a:schemeClr val="bg1"/>
                </a:solidFill>
                <a:latin typeface="Decima Light"/>
                <a:cs typeface="Decima Light"/>
              </a:rPr>
              <a:t>IDEALIZAMOS O APP</a:t>
            </a:r>
          </a:p>
          <a:p>
            <a:pPr lvl="0" algn="l"/>
            <a:r>
              <a:rPr lang="pt-BR" sz="2800" b="1" dirty="0" smtClean="0">
                <a:solidFill>
                  <a:schemeClr val="bg1"/>
                </a:solidFill>
                <a:latin typeface="Decima Light"/>
                <a:cs typeface="Decima Light"/>
              </a:rPr>
              <a:t>CUIDE-SE BEM/</a:t>
            </a:r>
            <a:endParaRPr lang="pt-BR" sz="2800" b="1" dirty="0">
              <a:solidFill>
                <a:schemeClr val="bg1"/>
              </a:solidFill>
              <a:latin typeface="Decima Light"/>
              <a:cs typeface="Decima Light"/>
            </a:endParaRPr>
          </a:p>
        </p:txBody>
      </p:sp>
      <p:pic>
        <p:nvPicPr>
          <p:cNvPr id="8" name="Picture 7" descr="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undo-do-gover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44040" y="1636693"/>
            <a:ext cx="1051278" cy="1051278"/>
          </a:xfrm>
          <a:prstGeom prst="ellipse">
            <a:avLst/>
          </a:prstGeom>
          <a:solidFill>
            <a:srgbClr val="76C8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636429" y="1636693"/>
            <a:ext cx="1051278" cy="1051278"/>
          </a:xfrm>
          <a:prstGeom prst="ellipse">
            <a:avLst/>
          </a:prstGeom>
          <a:solidFill>
            <a:srgbClr val="1E8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44040" y="2976081"/>
            <a:ext cx="1051278" cy="1051278"/>
          </a:xfrm>
          <a:prstGeom prst="ellipse">
            <a:avLst/>
          </a:prstGeom>
          <a:solidFill>
            <a:srgbClr val="7C51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636429" y="2976081"/>
            <a:ext cx="1051278" cy="1051278"/>
          </a:xfrm>
          <a:prstGeom prst="ellipse">
            <a:avLst/>
          </a:prstGeom>
          <a:solidFill>
            <a:srgbClr val="5431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999858" y="1671974"/>
            <a:ext cx="2553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A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Decima Light"/>
                <a:cs typeface="Decima Light"/>
              </a:rPr>
              <a:t> cor </a:t>
            </a:r>
            <a:r>
              <a:rPr lang="pt-BR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Decima Light"/>
                <a:cs typeface="Decima Light"/>
              </a:rPr>
              <a:t>verde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significa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esperança, liberdade, saúde e vitalidade.</a:t>
            </a:r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99858" y="2833074"/>
            <a:ext cx="3429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800"/>
              </a:spcAft>
            </a:pP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O </a:t>
            </a:r>
            <a:r>
              <a:rPr lang="pt-BR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Decima Light"/>
                <a:cs typeface="Decima Light"/>
              </a:rPr>
              <a:t>roxo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transmite a purificação do corpo e da mente, e a libertação de medos e outras inquietações. É a cor da transformação.</a:t>
            </a:r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</p:txBody>
      </p:sp>
      <p:sp>
        <p:nvSpPr>
          <p:cNvPr id="12" name="Shape 54"/>
          <p:cNvSpPr txBox="1">
            <a:spLocks/>
          </p:cNvSpPr>
          <p:nvPr/>
        </p:nvSpPr>
        <p:spPr>
          <a:xfrm>
            <a:off x="252070" y="235209"/>
            <a:ext cx="2471435" cy="434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  <a:latin typeface="Decima Light"/>
                <a:cs typeface="Decima Light"/>
              </a:rPr>
              <a:t>ESTUDO DE CORES</a:t>
            </a:r>
            <a:endParaRPr lang="pt-BR" sz="1800" dirty="0">
              <a:solidFill>
                <a:schemeClr val="tx2">
                  <a:lumMod val="50000"/>
                </a:schemeClr>
              </a:solidFill>
              <a:latin typeface="Decima"/>
              <a:cs typeface="Decima"/>
            </a:endParaRPr>
          </a:p>
        </p:txBody>
      </p:sp>
      <p:pic>
        <p:nvPicPr>
          <p:cNvPr id="18" name="Picture 17" descr="logopre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8" y="-115830"/>
            <a:ext cx="1354664" cy="9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87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undo-do-gover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hape 54"/>
          <p:cNvSpPr txBox="1">
            <a:spLocks/>
          </p:cNvSpPr>
          <p:nvPr/>
        </p:nvSpPr>
        <p:spPr>
          <a:xfrm>
            <a:off x="3885254" y="1928029"/>
            <a:ext cx="3781786" cy="15249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>
              <a:lnSpc>
                <a:spcPct val="110000"/>
              </a:lnSpc>
            </a:pP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"/>
              </a:rPr>
              <a:t>Representa os três pilares do </a:t>
            </a:r>
            <a:r>
              <a:rPr lang="pt-BR" sz="2000" dirty="0" err="1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"/>
              </a:rPr>
              <a:t>App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"/>
              </a:rPr>
              <a:t>:</a:t>
            </a:r>
          </a:p>
          <a:p>
            <a:pPr algn="l">
              <a:lnSpc>
                <a:spcPct val="110000"/>
              </a:lnSpc>
            </a:pPr>
            <a:r>
              <a:rPr lang="pt-BR" sz="14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"/>
              </a:rPr>
              <a:t>•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"/>
              </a:rPr>
              <a:t>O paciente</a:t>
            </a:r>
          </a:p>
          <a:p>
            <a:pPr algn="l">
              <a:lnSpc>
                <a:spcPct val="110000"/>
              </a:lnSpc>
            </a:pP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"/>
              </a:rPr>
              <a:t>•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"/>
              </a:rPr>
              <a:t>O cuidado  </a:t>
            </a:r>
          </a:p>
          <a:p>
            <a:pPr algn="l">
              <a:lnSpc>
                <a:spcPct val="110000"/>
              </a:lnSpc>
            </a:pP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"/>
              </a:rPr>
              <a:t>•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"/>
              </a:rPr>
              <a:t>O envolvimento</a:t>
            </a:r>
            <a:endParaRPr lang="pt-BR" sz="2000" dirty="0">
              <a:solidFill>
                <a:schemeClr val="bg2">
                  <a:lumMod val="75000"/>
                </a:schemeClr>
              </a:solidFill>
              <a:latin typeface="Decima"/>
              <a:cs typeface="Decima"/>
            </a:endParaRPr>
          </a:p>
        </p:txBody>
      </p:sp>
      <p:sp>
        <p:nvSpPr>
          <p:cNvPr id="6" name="Shape 54"/>
          <p:cNvSpPr txBox="1">
            <a:spLocks/>
          </p:cNvSpPr>
          <p:nvPr/>
        </p:nvSpPr>
        <p:spPr>
          <a:xfrm>
            <a:off x="252070" y="235209"/>
            <a:ext cx="2471435" cy="434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pt-BR" sz="1800" dirty="0" smtClean="0">
                <a:solidFill>
                  <a:srgbClr val="777777"/>
                </a:solidFill>
                <a:latin typeface="Decima Light"/>
                <a:cs typeface="Decima Light"/>
              </a:rPr>
              <a:t>PILARES</a:t>
            </a:r>
            <a:endParaRPr lang="pt-BR" sz="1800" dirty="0">
              <a:solidFill>
                <a:srgbClr val="777777"/>
              </a:solidFill>
              <a:latin typeface="Decima"/>
              <a:cs typeface="Decima"/>
            </a:endParaRPr>
          </a:p>
        </p:txBody>
      </p:sp>
      <p:pic>
        <p:nvPicPr>
          <p:cNvPr id="10" name="Picture 9" descr="logopre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8" y="-115830"/>
            <a:ext cx="1354664" cy="936870"/>
          </a:xfrm>
          <a:prstGeom prst="rect">
            <a:avLst/>
          </a:prstGeom>
        </p:spPr>
      </p:pic>
      <p:pic>
        <p:nvPicPr>
          <p:cNvPr id="3" name="Picture 2" descr="1.1.Pilar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28" y="1959563"/>
            <a:ext cx="1877944" cy="14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756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undo-do-gover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Grid_Logo_Cuide_Se_Bem_App-0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r="9933" b="16969"/>
          <a:stretch/>
        </p:blipFill>
        <p:spPr>
          <a:xfrm>
            <a:off x="1761067" y="848360"/>
            <a:ext cx="5985934" cy="3795088"/>
          </a:xfrm>
          <a:prstGeom prst="rect">
            <a:avLst/>
          </a:prstGeom>
        </p:spPr>
      </p:pic>
      <p:sp>
        <p:nvSpPr>
          <p:cNvPr id="6" name="Shape 54"/>
          <p:cNvSpPr txBox="1">
            <a:spLocks/>
          </p:cNvSpPr>
          <p:nvPr/>
        </p:nvSpPr>
        <p:spPr>
          <a:xfrm>
            <a:off x="252070" y="235209"/>
            <a:ext cx="2471435" cy="434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>
              <a:lnSpc>
                <a:spcPct val="90000"/>
              </a:lnSpc>
            </a:pPr>
            <a:r>
              <a:rPr lang="pt-BR" sz="1800" dirty="0" smtClean="0">
                <a:solidFill>
                  <a:srgbClr val="777777"/>
                </a:solidFill>
                <a:latin typeface="Decima Light"/>
                <a:cs typeface="Decima Light"/>
              </a:rPr>
              <a:t>ESTUDO DO ÍCONE</a:t>
            </a:r>
            <a:endParaRPr lang="pt-BR" sz="1800" dirty="0">
              <a:solidFill>
                <a:srgbClr val="777777"/>
              </a:solidFill>
              <a:latin typeface="Decima"/>
              <a:cs typeface="Decima"/>
            </a:endParaRPr>
          </a:p>
        </p:txBody>
      </p:sp>
      <p:pic>
        <p:nvPicPr>
          <p:cNvPr id="9" name="Picture 8" descr="logopret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8" y="-115830"/>
            <a:ext cx="1354664" cy="9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320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uide_Se_Bem_App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5" y="-3311"/>
            <a:ext cx="9265395" cy="520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637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-cin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hape 54"/>
          <p:cNvSpPr txBox="1">
            <a:spLocks/>
          </p:cNvSpPr>
          <p:nvPr/>
        </p:nvSpPr>
        <p:spPr>
          <a:xfrm>
            <a:off x="635062" y="2011014"/>
            <a:ext cx="5105338" cy="676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pt-BR" sz="4000" b="1" dirty="0" smtClean="0">
                <a:solidFill>
                  <a:schemeClr val="bg1"/>
                </a:solidFill>
                <a:latin typeface="Decima Light"/>
                <a:cs typeface="Decima Light"/>
              </a:rPr>
              <a:t>PRINCIPAIS</a:t>
            </a:r>
          </a:p>
          <a:p>
            <a:pPr lvl="0" algn="l"/>
            <a:r>
              <a:rPr lang="pt-BR" sz="4000" b="1" dirty="0" smtClean="0">
                <a:solidFill>
                  <a:schemeClr val="bg1"/>
                </a:solidFill>
                <a:latin typeface="Decima Light"/>
                <a:cs typeface="Decima Light"/>
              </a:rPr>
              <a:t>FUNCIONALIDADES</a:t>
            </a:r>
            <a:endParaRPr lang="pt-BR" sz="4000" b="1" dirty="0">
              <a:solidFill>
                <a:schemeClr val="bg1"/>
              </a:solidFill>
              <a:latin typeface="Decima Light"/>
              <a:cs typeface="Decima Light"/>
            </a:endParaRPr>
          </a:p>
        </p:txBody>
      </p:sp>
      <p:pic>
        <p:nvPicPr>
          <p:cNvPr id="7" name="Picture 6" descr="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undo-do-gover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81200" y="2572360"/>
            <a:ext cx="1557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/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LOGIN</a:t>
            </a:r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</p:txBody>
      </p:sp>
      <p:sp>
        <p:nvSpPr>
          <p:cNvPr id="5" name="Shape 94"/>
          <p:cNvSpPr txBox="1">
            <a:spLocks/>
          </p:cNvSpPr>
          <p:nvPr/>
        </p:nvSpPr>
        <p:spPr>
          <a:xfrm>
            <a:off x="4514771" y="1374860"/>
            <a:ext cx="1739049" cy="52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18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DIÁRIO</a:t>
            </a:r>
            <a:endParaRPr lang="pt-BR" sz="18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</p:txBody>
      </p:sp>
      <p:sp>
        <p:nvSpPr>
          <p:cNvPr id="6" name="Shape 95"/>
          <p:cNvSpPr txBox="1"/>
          <p:nvPr/>
        </p:nvSpPr>
        <p:spPr>
          <a:xfrm>
            <a:off x="4514771" y="1956007"/>
            <a:ext cx="2144400" cy="37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AGENDA MÉDICA</a:t>
            </a:r>
            <a:endParaRPr lang="pt-BR" sz="18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</p:txBody>
      </p:sp>
      <p:sp>
        <p:nvSpPr>
          <p:cNvPr id="8" name="Shape 96"/>
          <p:cNvSpPr txBox="1"/>
          <p:nvPr/>
        </p:nvSpPr>
        <p:spPr>
          <a:xfrm>
            <a:off x="4514771" y="2520585"/>
            <a:ext cx="2002800" cy="37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EXAMES</a:t>
            </a:r>
            <a:endParaRPr lang="pt-BR" sz="18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</p:txBody>
      </p:sp>
      <p:sp>
        <p:nvSpPr>
          <p:cNvPr id="9" name="Shape 99"/>
          <p:cNvSpPr txBox="1"/>
          <p:nvPr/>
        </p:nvSpPr>
        <p:spPr>
          <a:xfrm>
            <a:off x="4514771" y="3077773"/>
            <a:ext cx="1132200" cy="29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DICAS</a:t>
            </a:r>
            <a:endParaRPr lang="pt-BR" sz="18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</p:txBody>
      </p:sp>
      <p:sp>
        <p:nvSpPr>
          <p:cNvPr id="10" name="Shape 99"/>
          <p:cNvSpPr txBox="1"/>
          <p:nvPr/>
        </p:nvSpPr>
        <p:spPr>
          <a:xfrm>
            <a:off x="4514771" y="3639514"/>
            <a:ext cx="1132200" cy="29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PERFIL</a:t>
            </a:r>
            <a:endParaRPr lang="pt-BR" sz="18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3640663" y="1473202"/>
            <a:ext cx="448733" cy="2639606"/>
          </a:xfrm>
          <a:prstGeom prst="rightBrace">
            <a:avLst/>
          </a:prstGeom>
          <a:noFill/>
          <a:ln w="38100" cmpd="sng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54"/>
          <p:cNvSpPr txBox="1">
            <a:spLocks/>
          </p:cNvSpPr>
          <p:nvPr/>
        </p:nvSpPr>
        <p:spPr>
          <a:xfrm>
            <a:off x="228626" y="173746"/>
            <a:ext cx="3047976" cy="478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Decima Light"/>
                <a:cs typeface="Decima Light"/>
              </a:rPr>
              <a:t>PRINCIPAIS FUNCIONALIDADES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Decima Light"/>
              <a:cs typeface="Decima Light"/>
            </a:endParaRPr>
          </a:p>
        </p:txBody>
      </p:sp>
      <p:pic>
        <p:nvPicPr>
          <p:cNvPr id="14" name="Picture 13" descr="logopre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8" y="-115830"/>
            <a:ext cx="1354664" cy="9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17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undo-do-gover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4801" y="1539500"/>
            <a:ext cx="284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>
                <a:solidFill>
                  <a:srgbClr val="E6B730"/>
                </a:solidFill>
                <a:latin typeface="Decima Light"/>
                <a:cs typeface="Decima Light"/>
              </a:rPr>
              <a:t>“</a:t>
            </a:r>
            <a:r>
              <a:rPr lang="pt-BR" sz="2000" i="1" dirty="0">
                <a:solidFill>
                  <a:srgbClr val="E6B730"/>
                </a:solidFill>
                <a:latin typeface="Decima Light"/>
                <a:cs typeface="Decima Light"/>
              </a:rPr>
              <a:t>Eu marco minhas consultas em um papel e colo </a:t>
            </a:r>
            <a:r>
              <a:rPr lang="pt-BR" sz="2000" i="1" dirty="0" smtClean="0">
                <a:solidFill>
                  <a:srgbClr val="E6B730"/>
                </a:solidFill>
                <a:latin typeface="Decima Light"/>
                <a:cs typeface="Decima Light"/>
              </a:rPr>
              <a:t>na geladeira. Dependendo </a:t>
            </a:r>
            <a:r>
              <a:rPr lang="pt-BR" sz="2000" i="1" dirty="0">
                <a:solidFill>
                  <a:srgbClr val="E6B730"/>
                </a:solidFill>
                <a:latin typeface="Decima Light"/>
                <a:cs typeface="Decima Light"/>
              </a:rPr>
              <a:t>de quem visita minha casa, eu corro e</a:t>
            </a:r>
          </a:p>
          <a:p>
            <a:pPr lvl="0"/>
            <a:r>
              <a:rPr lang="pt-BR" sz="2000" i="1" dirty="0">
                <a:solidFill>
                  <a:srgbClr val="E6B730"/>
                </a:solidFill>
                <a:latin typeface="Decima Light"/>
                <a:cs typeface="Decima Light"/>
              </a:rPr>
              <a:t>tiro os papéis.</a:t>
            </a:r>
            <a:r>
              <a:rPr lang="pt-BR" sz="2000" dirty="0">
                <a:solidFill>
                  <a:srgbClr val="E6B730"/>
                </a:solidFill>
                <a:latin typeface="Decima Light"/>
                <a:cs typeface="Decima Light"/>
              </a:rPr>
              <a:t>” </a:t>
            </a:r>
          </a:p>
          <a:p>
            <a:pPr lvl="0"/>
            <a:endParaRPr lang="pt-BR" sz="2000" dirty="0">
              <a:solidFill>
                <a:schemeClr val="tx2">
                  <a:lumMod val="50000"/>
                </a:schemeClr>
              </a:solidFill>
              <a:latin typeface="Decima Light"/>
              <a:cs typeface="Decima Light"/>
            </a:endParaRPr>
          </a:p>
          <a:p>
            <a:pPr lvl="0"/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P3 – Mulher - HIV</a:t>
            </a:r>
          </a:p>
        </p:txBody>
      </p:sp>
      <p:sp>
        <p:nvSpPr>
          <p:cNvPr id="8" name="Right Brace 7"/>
          <p:cNvSpPr/>
          <p:nvPr/>
        </p:nvSpPr>
        <p:spPr>
          <a:xfrm>
            <a:off x="4529661" y="1473202"/>
            <a:ext cx="448733" cy="2639606"/>
          </a:xfrm>
          <a:prstGeom prst="rightBrace">
            <a:avLst/>
          </a:prstGeom>
          <a:noFill/>
          <a:ln w="38100" cmpd="sng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54"/>
          <p:cNvSpPr txBox="1">
            <a:spLocks/>
          </p:cNvSpPr>
          <p:nvPr/>
        </p:nvSpPr>
        <p:spPr>
          <a:xfrm>
            <a:off x="228626" y="173746"/>
            <a:ext cx="3047976" cy="478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Decima Light"/>
                <a:cs typeface="Decima Light"/>
              </a:rPr>
              <a:t>PRINCIPAIS FUNCIONALIDADES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Decima Light"/>
              <a:cs typeface="Decima Light"/>
            </a:endParaRPr>
          </a:p>
        </p:txBody>
      </p:sp>
      <p:pic>
        <p:nvPicPr>
          <p:cNvPr id="11" name="Picture 10" descr="logopre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8" y="-115830"/>
            <a:ext cx="1354664" cy="9368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96370" y="1806669"/>
            <a:ext cx="301414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SOLUÇÃO:</a:t>
            </a:r>
          </a:p>
          <a:p>
            <a:pPr lvl="0"/>
            <a:endParaRPr lang="pt-BR" sz="2000" dirty="0">
              <a:solidFill>
                <a:srgbClr val="777777"/>
              </a:solidFill>
              <a:latin typeface="Decima Light"/>
              <a:cs typeface="Decima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49335" y="2311789"/>
            <a:ext cx="284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</a:pPr>
            <a:r>
              <a:rPr lang="pt-BR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 err="1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App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com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senha</a:t>
            </a:r>
          </a:p>
          <a:p>
            <a:pPr lvl="0">
              <a:buClr>
                <a:schemeClr val="dk1"/>
              </a:buClr>
            </a:pPr>
            <a:r>
              <a:rPr lang="pt-BR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Nome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e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notificações</a:t>
            </a:r>
          </a:p>
          <a:p>
            <a:pPr lvl="0">
              <a:buClr>
                <a:schemeClr val="dk1"/>
              </a:buClr>
            </a:pP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discretas</a:t>
            </a:r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  <a:p>
            <a:pPr lvl="0"/>
            <a:endParaRPr lang="pt-BR" sz="2000" dirty="0">
              <a:solidFill>
                <a:srgbClr val="777777"/>
              </a:solidFill>
              <a:latin typeface="Decima Light"/>
              <a:cs typeface="Decim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16580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tela-h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1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02400" y="3115753"/>
            <a:ext cx="25018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6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LOGIN FÁCIL E DISCRETO:</a:t>
            </a:r>
          </a:p>
          <a:p>
            <a:pPr lvl="0"/>
            <a:r>
              <a:rPr lang="pt-BR" b="1" dirty="0" smtClean="0">
                <a:solidFill>
                  <a:schemeClr val="bg1"/>
                </a:solidFill>
                <a:latin typeface="Decima Light"/>
                <a:cs typeface="Decima Light"/>
              </a:rPr>
              <a:t>•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Nome</a:t>
            </a:r>
          </a:p>
          <a:p>
            <a:pPr lvl="0"/>
            <a:r>
              <a:rPr lang="pt-BR" dirty="0" smtClean="0">
                <a:solidFill>
                  <a:schemeClr val="bg1"/>
                </a:solidFill>
                <a:latin typeface="Decima Light"/>
                <a:cs typeface="Decima Light"/>
              </a:rPr>
              <a:t>•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Tipo </a:t>
            </a:r>
            <a:r>
              <a:rPr lang="pt-BR" sz="1600" dirty="0">
                <a:solidFill>
                  <a:schemeClr val="bg1"/>
                </a:solidFill>
                <a:latin typeface="Decima Light"/>
                <a:cs typeface="Decima Light"/>
              </a:rPr>
              <a:t>de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tratamento</a:t>
            </a:r>
          </a:p>
          <a:p>
            <a:pPr lvl="0"/>
            <a:r>
              <a:rPr lang="pt-BR" dirty="0" smtClean="0">
                <a:solidFill>
                  <a:schemeClr val="bg1"/>
                </a:solidFill>
                <a:latin typeface="Decima Light"/>
                <a:cs typeface="Decima Light"/>
              </a:rPr>
              <a:t>•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Medicamento </a:t>
            </a:r>
            <a:r>
              <a:rPr lang="pt-BR" sz="1600" dirty="0">
                <a:solidFill>
                  <a:schemeClr val="bg1"/>
                </a:solidFill>
                <a:latin typeface="Decima Light"/>
                <a:cs typeface="Decima Light"/>
              </a:rPr>
              <a:t>em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uso</a:t>
            </a:r>
          </a:p>
          <a:p>
            <a:pPr lvl="0"/>
            <a:r>
              <a:rPr lang="pt-BR" dirty="0" smtClean="0">
                <a:solidFill>
                  <a:schemeClr val="bg1"/>
                </a:solidFill>
                <a:latin typeface="Decima Light"/>
                <a:cs typeface="Decima Light"/>
              </a:rPr>
              <a:t>•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E</a:t>
            </a:r>
            <a:r>
              <a:rPr lang="pt-BR" sz="1600" dirty="0">
                <a:solidFill>
                  <a:schemeClr val="bg1"/>
                </a:solidFill>
                <a:latin typeface="Decima Light"/>
                <a:cs typeface="Decima Light"/>
              </a:rPr>
              <a:t>-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mail</a:t>
            </a:r>
          </a:p>
          <a:p>
            <a:pPr lvl="0"/>
            <a:r>
              <a:rPr lang="pt-BR" dirty="0" smtClean="0">
                <a:solidFill>
                  <a:schemeClr val="bg1"/>
                </a:solidFill>
                <a:latin typeface="Decima Light"/>
                <a:cs typeface="Decima Light"/>
              </a:rPr>
              <a:t>•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Senha</a:t>
            </a:r>
            <a:endParaRPr lang="pt-BR" sz="1600" dirty="0">
              <a:solidFill>
                <a:schemeClr val="bg1"/>
              </a:solidFill>
              <a:latin typeface="Decima Light"/>
              <a:cs typeface="Decima Light"/>
            </a:endParaRPr>
          </a:p>
          <a:p>
            <a:pPr lvl="0"/>
            <a:endParaRPr lang="pt-BR" sz="1600" dirty="0">
              <a:solidFill>
                <a:schemeClr val="bg1"/>
              </a:solidFill>
              <a:latin typeface="Decima Light"/>
              <a:cs typeface="Decima Light"/>
            </a:endParaRPr>
          </a:p>
        </p:txBody>
      </p:sp>
      <p:pic>
        <p:nvPicPr>
          <p:cNvPr id="2" name="Picture 1" descr="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  <p:pic>
        <p:nvPicPr>
          <p:cNvPr id="35" name="Picture 34" descr="1-cadastro-perfi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r="35778"/>
          <a:stretch/>
        </p:blipFill>
        <p:spPr>
          <a:xfrm>
            <a:off x="-9408" y="0"/>
            <a:ext cx="3383281" cy="521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_Mockup_App_cadastro-de-perf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05118"/>
          </a:xfrm>
          <a:prstGeom prst="rect">
            <a:avLst/>
          </a:prstGeom>
        </p:spPr>
      </p:pic>
      <p:pic>
        <p:nvPicPr>
          <p:cNvPr id="6" name="Picture 5" descr="1_Mockup_App_Cadastr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r="34940"/>
          <a:stretch/>
        </p:blipFill>
        <p:spPr>
          <a:xfrm>
            <a:off x="489185" y="0"/>
            <a:ext cx="3011750" cy="52051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02401" y="3730565"/>
            <a:ext cx="21505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6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IMPORTANTE:</a:t>
            </a:r>
          </a:p>
          <a:p>
            <a:r>
              <a:rPr lang="pt-BR" sz="1600" dirty="0" smtClean="0">
                <a:solidFill>
                  <a:srgbClr val="FFFFFF"/>
                </a:solidFill>
                <a:latin typeface="Decima Light"/>
                <a:cs typeface="Decima Light"/>
              </a:rPr>
              <a:t>Não </a:t>
            </a:r>
            <a:r>
              <a:rPr lang="pt-BR" sz="1600" dirty="0">
                <a:solidFill>
                  <a:srgbClr val="FFFFFF"/>
                </a:solidFill>
                <a:latin typeface="Decima Light"/>
                <a:cs typeface="Decima Light"/>
              </a:rPr>
              <a:t>é obrigatório fornecer um endereço de e-mail.</a:t>
            </a:r>
          </a:p>
          <a:p>
            <a:pPr lvl="0"/>
            <a:endParaRPr lang="pt-BR" sz="1600" dirty="0">
              <a:solidFill>
                <a:schemeClr val="bg1"/>
              </a:solidFill>
              <a:latin typeface="Decima Light"/>
              <a:cs typeface="Decima Light"/>
            </a:endParaRPr>
          </a:p>
        </p:txBody>
      </p:sp>
      <p:pic>
        <p:nvPicPr>
          <p:cNvPr id="32" name="Picture 31" descr="logobr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  <p:pic>
        <p:nvPicPr>
          <p:cNvPr id="13" name="Picture 12" descr="1_Mockup_App_Cadastr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r="34940"/>
          <a:stretch/>
        </p:blipFill>
        <p:spPr>
          <a:xfrm>
            <a:off x="319851" y="0"/>
            <a:ext cx="3011750" cy="5205118"/>
          </a:xfrm>
          <a:prstGeom prst="rect">
            <a:avLst/>
          </a:prstGeom>
        </p:spPr>
      </p:pic>
      <p:pic>
        <p:nvPicPr>
          <p:cNvPr id="14" name="Picture 13" descr="1_Mockup_App_Cadastr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r="34940"/>
          <a:stretch/>
        </p:blipFill>
        <p:spPr>
          <a:xfrm>
            <a:off x="489185" y="0"/>
            <a:ext cx="3011750" cy="5205118"/>
          </a:xfrm>
          <a:prstGeom prst="rect">
            <a:avLst/>
          </a:prstGeom>
        </p:spPr>
      </p:pic>
      <p:pic>
        <p:nvPicPr>
          <p:cNvPr id="15" name="Picture 14" descr="1_Mockup_App_Cadastr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r="34940"/>
          <a:stretch/>
        </p:blipFill>
        <p:spPr>
          <a:xfrm>
            <a:off x="385704" y="0"/>
            <a:ext cx="3011750" cy="5205118"/>
          </a:xfrm>
          <a:prstGeom prst="rect">
            <a:avLst/>
          </a:prstGeom>
        </p:spPr>
      </p:pic>
      <p:pic>
        <p:nvPicPr>
          <p:cNvPr id="16" name="Picture 15" descr="1_Mockup_App_Cadastr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r="34940"/>
          <a:stretch/>
        </p:blipFill>
        <p:spPr>
          <a:xfrm>
            <a:off x="489185" y="0"/>
            <a:ext cx="3011750" cy="5205118"/>
          </a:xfrm>
          <a:prstGeom prst="rect">
            <a:avLst/>
          </a:prstGeom>
        </p:spPr>
      </p:pic>
      <p:pic>
        <p:nvPicPr>
          <p:cNvPr id="17" name="Picture 16" descr="1_Mockup_App_Cadastr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r="34940"/>
          <a:stretch/>
        </p:blipFill>
        <p:spPr>
          <a:xfrm>
            <a:off x="432739" y="0"/>
            <a:ext cx="3011750" cy="52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80938" cy="5143500"/>
          </a:xfrm>
          <a:prstGeom prst="rect">
            <a:avLst/>
          </a:prstGeom>
        </p:spPr>
      </p:pic>
      <p:sp>
        <p:nvSpPr>
          <p:cNvPr id="3" name="Shape 54"/>
          <p:cNvSpPr txBox="1">
            <a:spLocks/>
          </p:cNvSpPr>
          <p:nvPr/>
        </p:nvSpPr>
        <p:spPr>
          <a:xfrm>
            <a:off x="0" y="791960"/>
            <a:ext cx="9144000" cy="478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Decima Light"/>
                <a:cs typeface="Decima Light"/>
              </a:rPr>
              <a:t>REALIZAÇÃO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Decima Light"/>
              <a:cs typeface="Decim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51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cla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216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6846" y="1941970"/>
            <a:ext cx="21505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Decima Light"/>
                <a:cs typeface="Decima Light"/>
              </a:rPr>
              <a:t>Tela para acesso ao </a:t>
            </a:r>
            <a:r>
              <a:rPr lang="pt-BR" sz="1600" dirty="0" err="1">
                <a:solidFill>
                  <a:schemeClr val="bg1"/>
                </a:solidFill>
                <a:latin typeface="Decima Light"/>
                <a:cs typeface="Decima Light"/>
              </a:rPr>
              <a:t>app</a:t>
            </a:r>
            <a:r>
              <a:rPr lang="pt-BR" sz="1600" dirty="0">
                <a:solidFill>
                  <a:schemeClr val="bg1"/>
                </a:solidFill>
                <a:latin typeface="Decima Light"/>
                <a:cs typeface="Decima Light"/>
              </a:rPr>
              <a:t> </a:t>
            </a:r>
            <a:r>
              <a:rPr lang="pt-BR" sz="1600" b="1" dirty="0">
                <a:solidFill>
                  <a:schemeClr val="bg1"/>
                </a:solidFill>
                <a:latin typeface="Decima Light"/>
                <a:cs typeface="Decima Light"/>
              </a:rPr>
              <a:t>depois do cadastro</a:t>
            </a:r>
            <a:r>
              <a:rPr lang="pt-BR" sz="1600" b="1" dirty="0" smtClean="0">
                <a:solidFill>
                  <a:schemeClr val="bg1"/>
                </a:solidFill>
                <a:latin typeface="Decima Light"/>
                <a:cs typeface="Decima Light"/>
              </a:rPr>
              <a:t>.</a:t>
            </a:r>
          </a:p>
          <a:p>
            <a:endParaRPr lang="pt-BR" sz="1600" dirty="0">
              <a:solidFill>
                <a:srgbClr val="FFFFFF"/>
              </a:solidFill>
              <a:latin typeface="Decima Light"/>
              <a:cs typeface="Decima Light"/>
            </a:endParaRPr>
          </a:p>
          <a:p>
            <a:r>
              <a:rPr lang="pt-BR" sz="1600" dirty="0">
                <a:solidFill>
                  <a:srgbClr val="FFFFFF"/>
                </a:solidFill>
                <a:latin typeface="Decima Light"/>
                <a:cs typeface="Decima Light"/>
              </a:rPr>
              <a:t>É preciso digitar sua senha para visualizar as informações.</a:t>
            </a:r>
          </a:p>
        </p:txBody>
      </p:sp>
      <p:pic>
        <p:nvPicPr>
          <p:cNvPr id="9" name="Picture 8" descr="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undo-do-gover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17031" y="1828811"/>
            <a:ext cx="29548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</a:pPr>
            <a:r>
              <a:rPr lang="pt-BR" sz="2000" dirty="0">
                <a:solidFill>
                  <a:srgbClr val="E6B730"/>
                </a:solidFill>
                <a:latin typeface="Decima Light"/>
                <a:cs typeface="Decima Light"/>
              </a:rPr>
              <a:t>“</a:t>
            </a:r>
            <a:r>
              <a:rPr lang="pt-BR" sz="2000" i="1" dirty="0">
                <a:solidFill>
                  <a:srgbClr val="E6B730"/>
                </a:solidFill>
                <a:latin typeface="Decima Light"/>
                <a:cs typeface="Decima Light"/>
              </a:rPr>
              <a:t>Eu acordo de manhã e tomo meu </a:t>
            </a:r>
            <a:r>
              <a:rPr lang="pt-BR" sz="2000" i="1" dirty="0" smtClean="0">
                <a:solidFill>
                  <a:srgbClr val="E6B730"/>
                </a:solidFill>
                <a:latin typeface="Decima Light"/>
                <a:cs typeface="Decima Light"/>
              </a:rPr>
              <a:t>remédio. Se </a:t>
            </a:r>
            <a:r>
              <a:rPr lang="pt-BR" sz="2000" i="1" dirty="0">
                <a:solidFill>
                  <a:srgbClr val="E6B730"/>
                </a:solidFill>
                <a:latin typeface="Decima Light"/>
                <a:cs typeface="Decima Light"/>
              </a:rPr>
              <a:t>eu for no banheiro antes, quando eu vi eu já </a:t>
            </a:r>
            <a:r>
              <a:rPr lang="pt-BR" sz="2000" i="1" dirty="0" smtClean="0">
                <a:solidFill>
                  <a:srgbClr val="E6B730"/>
                </a:solidFill>
                <a:latin typeface="Decima Light"/>
                <a:cs typeface="Decima Light"/>
              </a:rPr>
              <a:t>esqueci </a:t>
            </a:r>
            <a:r>
              <a:rPr lang="pt-BR" sz="2000" dirty="0" smtClean="0">
                <a:solidFill>
                  <a:srgbClr val="E6B730"/>
                </a:solidFill>
                <a:latin typeface="Decima Light"/>
                <a:cs typeface="Decima Light"/>
              </a:rPr>
              <a:t>“.</a:t>
            </a:r>
          </a:p>
          <a:p>
            <a:pPr lvl="0">
              <a:buClr>
                <a:schemeClr val="dk1"/>
              </a:buClr>
            </a:pPr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  <a:p>
            <a:pPr lvl="0">
              <a:buClr>
                <a:schemeClr val="dk1"/>
              </a:buClr>
            </a:pP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P1, mulher - HIV</a:t>
            </a:r>
          </a:p>
          <a:p>
            <a:pPr lvl="0"/>
            <a:endParaRPr lang="pt-BR" sz="2000" dirty="0">
              <a:solidFill>
                <a:schemeClr val="tx2">
                  <a:lumMod val="50000"/>
                </a:schemeClr>
              </a:solidFill>
              <a:latin typeface="Decima Light"/>
              <a:cs typeface="Decima Light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309519" y="1473202"/>
            <a:ext cx="448733" cy="2639606"/>
          </a:xfrm>
          <a:prstGeom prst="rightBrace">
            <a:avLst/>
          </a:prstGeom>
          <a:noFill/>
          <a:ln w="38100" cmpd="sng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9193" y="1753552"/>
            <a:ext cx="301414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SOLUÇÃO:</a:t>
            </a:r>
          </a:p>
          <a:p>
            <a:pPr lvl="0"/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  <a:p>
            <a:pPr lvl="0"/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Cadastro de medicamentos</a:t>
            </a:r>
          </a:p>
          <a:p>
            <a:pPr lvl="0"/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 em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uso</a:t>
            </a:r>
          </a:p>
          <a:p>
            <a:pPr lvl="0"/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C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ontrole do medicamento</a:t>
            </a:r>
          </a:p>
          <a:p>
            <a:pPr lvl="0"/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  tomado</a:t>
            </a:r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</p:txBody>
      </p:sp>
      <p:sp>
        <p:nvSpPr>
          <p:cNvPr id="6" name="Shape 54"/>
          <p:cNvSpPr txBox="1">
            <a:spLocks/>
          </p:cNvSpPr>
          <p:nvPr/>
        </p:nvSpPr>
        <p:spPr>
          <a:xfrm>
            <a:off x="228626" y="173746"/>
            <a:ext cx="3047976" cy="478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Decima Light"/>
                <a:cs typeface="Decima Light"/>
              </a:rPr>
              <a:t>PRINCIPAIS FUNCIONALIDADES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Decima Light"/>
              <a:cs typeface="Decima Light"/>
            </a:endParaRPr>
          </a:p>
        </p:txBody>
      </p:sp>
      <p:pic>
        <p:nvPicPr>
          <p:cNvPr id="12" name="Picture 11" descr="logopre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8" y="-115830"/>
            <a:ext cx="1354664" cy="9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26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la-medicament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85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516406"/>
            <a:ext cx="3632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5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FUNCIONALIDADES:</a:t>
            </a:r>
          </a:p>
          <a:p>
            <a:pPr lvl="0"/>
            <a:r>
              <a:rPr lang="pt-BR" sz="1500" b="1" dirty="0" smtClean="0">
                <a:solidFill>
                  <a:schemeClr val="bg1"/>
                </a:solidFill>
                <a:latin typeface="Decima Light"/>
                <a:cs typeface="Decima Light"/>
              </a:rPr>
              <a:t>• </a:t>
            </a:r>
            <a:r>
              <a:rPr lang="pt-BR" sz="1500" dirty="0">
                <a:solidFill>
                  <a:schemeClr val="bg1"/>
                </a:solidFill>
                <a:latin typeface="Decima Light"/>
                <a:cs typeface="Decima Light"/>
              </a:rPr>
              <a:t>R</a:t>
            </a:r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egistro de medicamentos </a:t>
            </a:r>
            <a:r>
              <a:rPr lang="pt-BR" sz="1500" dirty="0">
                <a:solidFill>
                  <a:schemeClr val="bg1"/>
                </a:solidFill>
                <a:latin typeface="Decima Light"/>
                <a:cs typeface="Decima Light"/>
              </a:rPr>
              <a:t>em </a:t>
            </a:r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uso</a:t>
            </a:r>
          </a:p>
          <a:p>
            <a:pPr lvl="0"/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• </a:t>
            </a:r>
            <a:r>
              <a:rPr lang="pt-BR" sz="1500" dirty="0">
                <a:solidFill>
                  <a:schemeClr val="bg1"/>
                </a:solidFill>
                <a:latin typeface="Decima Light"/>
                <a:cs typeface="Decima Light"/>
              </a:rPr>
              <a:t>L</a:t>
            </a:r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embrete </a:t>
            </a:r>
            <a:r>
              <a:rPr lang="pt-BR" sz="1500" dirty="0">
                <a:solidFill>
                  <a:schemeClr val="bg1"/>
                </a:solidFill>
                <a:latin typeface="Decima Light"/>
                <a:cs typeface="Decima Light"/>
              </a:rPr>
              <a:t>para o uso </a:t>
            </a:r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do medicamento</a:t>
            </a:r>
          </a:p>
          <a:p>
            <a:pPr lvl="0"/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• </a:t>
            </a:r>
            <a:r>
              <a:rPr lang="pt-BR" sz="1500" dirty="0">
                <a:solidFill>
                  <a:schemeClr val="bg1"/>
                </a:solidFill>
                <a:latin typeface="Decima Light"/>
                <a:cs typeface="Decima Light"/>
              </a:rPr>
              <a:t>C</a:t>
            </a:r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ontrole </a:t>
            </a:r>
            <a:r>
              <a:rPr lang="pt-BR" sz="1500" dirty="0">
                <a:solidFill>
                  <a:schemeClr val="bg1"/>
                </a:solidFill>
                <a:latin typeface="Decima Light"/>
                <a:cs typeface="Decima Light"/>
              </a:rPr>
              <a:t>do estoque </a:t>
            </a:r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do medicamento</a:t>
            </a:r>
          </a:p>
          <a:p>
            <a:pPr lvl="0"/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• </a:t>
            </a:r>
            <a:r>
              <a:rPr lang="pt-BR" sz="1500" dirty="0">
                <a:solidFill>
                  <a:schemeClr val="bg1"/>
                </a:solidFill>
                <a:latin typeface="Decima Light"/>
                <a:cs typeface="Decima Light"/>
              </a:rPr>
              <a:t>R</a:t>
            </a:r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egistro </a:t>
            </a:r>
            <a:r>
              <a:rPr lang="pt-BR" sz="1500" dirty="0">
                <a:solidFill>
                  <a:schemeClr val="bg1"/>
                </a:solidFill>
                <a:latin typeface="Decima Light"/>
                <a:cs typeface="Decima Light"/>
              </a:rPr>
              <a:t>de efeitos </a:t>
            </a:r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colaterais (</a:t>
            </a:r>
            <a:r>
              <a:rPr lang="pt-BR" sz="1500" dirty="0" err="1">
                <a:solidFill>
                  <a:schemeClr val="bg1"/>
                </a:solidFill>
                <a:latin typeface="Decima Light"/>
                <a:cs typeface="Decima Light"/>
              </a:rPr>
              <a:t>P</a:t>
            </a:r>
            <a:r>
              <a:rPr lang="pt-BR" sz="1500" dirty="0" err="1" smtClean="0">
                <a:solidFill>
                  <a:schemeClr val="bg1"/>
                </a:solidFill>
                <a:latin typeface="Decima Light"/>
                <a:cs typeface="Decima Light"/>
              </a:rPr>
              <a:t>ré</a:t>
            </a:r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-</a:t>
            </a:r>
          </a:p>
          <a:p>
            <a:pPr lvl="0"/>
            <a:r>
              <a:rPr lang="pt-BR" sz="1500" dirty="0">
                <a:solidFill>
                  <a:schemeClr val="bg1"/>
                </a:solidFill>
                <a:latin typeface="Decima Light"/>
                <a:cs typeface="Decima Light"/>
              </a:rPr>
              <a:t> </a:t>
            </a:r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  definidos + </a:t>
            </a:r>
            <a:r>
              <a:rPr lang="pt-BR" sz="1500" dirty="0">
                <a:solidFill>
                  <a:schemeClr val="bg1"/>
                </a:solidFill>
                <a:latin typeface="Decima Light"/>
                <a:cs typeface="Decima Light"/>
              </a:rPr>
              <a:t>observação </a:t>
            </a:r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do paciente)</a:t>
            </a:r>
          </a:p>
          <a:p>
            <a:pPr lvl="0"/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• </a:t>
            </a:r>
            <a:r>
              <a:rPr lang="pt-BR" sz="1500" dirty="0">
                <a:solidFill>
                  <a:schemeClr val="bg1"/>
                </a:solidFill>
                <a:latin typeface="Decima Light"/>
                <a:cs typeface="Decima Light"/>
              </a:rPr>
              <a:t>C</a:t>
            </a:r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ontrole </a:t>
            </a:r>
            <a:r>
              <a:rPr lang="pt-BR" sz="1500" dirty="0">
                <a:solidFill>
                  <a:schemeClr val="bg1"/>
                </a:solidFill>
                <a:latin typeface="Decima Light"/>
                <a:cs typeface="Decima Light"/>
              </a:rPr>
              <a:t>de doses restantes </a:t>
            </a:r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+</a:t>
            </a:r>
          </a:p>
          <a:p>
            <a:pPr lvl="0"/>
            <a:r>
              <a:rPr lang="pt-BR" sz="1500" dirty="0">
                <a:solidFill>
                  <a:schemeClr val="bg1"/>
                </a:solidFill>
                <a:latin typeface="Decima Light"/>
                <a:cs typeface="Decima Light"/>
              </a:rPr>
              <a:t> </a:t>
            </a:r>
            <a:r>
              <a:rPr lang="pt-BR" sz="1500" dirty="0" smtClean="0">
                <a:solidFill>
                  <a:schemeClr val="bg1"/>
                </a:solidFill>
                <a:latin typeface="Decima Light"/>
                <a:cs typeface="Decima Light"/>
              </a:rPr>
              <a:t>  lembrete quando estiver acabando</a:t>
            </a:r>
            <a:endParaRPr lang="pt-BR" sz="1500" dirty="0">
              <a:solidFill>
                <a:schemeClr val="bg1"/>
              </a:solidFill>
              <a:latin typeface="Decima Light"/>
              <a:cs typeface="Decima Light"/>
            </a:endParaRPr>
          </a:p>
          <a:p>
            <a:pPr lvl="0"/>
            <a:endParaRPr lang="pt-BR" sz="1600" dirty="0">
              <a:solidFill>
                <a:schemeClr val="bg1"/>
              </a:solidFill>
              <a:latin typeface="Decima Light"/>
              <a:cs typeface="Decim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15852" y="3824730"/>
            <a:ext cx="2314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Obs.: </a:t>
            </a:r>
            <a:r>
              <a:rPr lang="pt-BR" dirty="0">
                <a:solidFill>
                  <a:schemeClr val="bg1"/>
                </a:solidFill>
                <a:latin typeface="Decima Light"/>
                <a:cs typeface="Decima Light"/>
              </a:rPr>
              <a:t>A cada "tomei", uma dose é subtraída do montante, ajudando no controle do término do medicamento.</a:t>
            </a:r>
          </a:p>
        </p:txBody>
      </p:sp>
      <p:pic>
        <p:nvPicPr>
          <p:cNvPr id="11" name="Picture 10" descr="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bavirin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5"/>
            <a:ext cx="9144000" cy="5207622"/>
          </a:xfrm>
          <a:prstGeom prst="rect">
            <a:avLst/>
          </a:prstGeom>
        </p:spPr>
      </p:pic>
      <p:pic>
        <p:nvPicPr>
          <p:cNvPr id="7" name="Picture 6" descr="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  <p:pic>
        <p:nvPicPr>
          <p:cNvPr id="8" name="Picture 7" descr="ribavirina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r="36310"/>
          <a:stretch/>
        </p:blipFill>
        <p:spPr>
          <a:xfrm>
            <a:off x="0" y="-4165"/>
            <a:ext cx="3332334" cy="52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undo-do-gover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4801" y="1674967"/>
            <a:ext cx="284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</a:pPr>
            <a:r>
              <a:rPr lang="pt-BR" sz="2000" dirty="0" smtClean="0">
                <a:solidFill>
                  <a:srgbClr val="E6B730"/>
                </a:solidFill>
                <a:latin typeface="Decima Light"/>
                <a:cs typeface="Decima Light"/>
              </a:rPr>
              <a:t>“</a:t>
            </a:r>
            <a:r>
              <a:rPr lang="pt-BR" sz="2000" i="1" dirty="0" smtClean="0">
                <a:solidFill>
                  <a:srgbClr val="E6B730"/>
                </a:solidFill>
                <a:latin typeface="Decima Light"/>
                <a:cs typeface="Decima Light"/>
              </a:rPr>
              <a:t>Já </a:t>
            </a:r>
            <a:r>
              <a:rPr lang="pt-BR" sz="2000" i="1" dirty="0">
                <a:solidFill>
                  <a:srgbClr val="E6B730"/>
                </a:solidFill>
                <a:latin typeface="Decima Light"/>
                <a:cs typeface="Decima Light"/>
              </a:rPr>
              <a:t>aconteceu de marcar um outro médico no mesmo horário sem saber. Mas como esse era mais difícil, tive que remarcar no </a:t>
            </a:r>
            <a:r>
              <a:rPr lang="pt-BR" sz="2000" i="1" dirty="0" smtClean="0">
                <a:solidFill>
                  <a:srgbClr val="E6B730"/>
                </a:solidFill>
                <a:latin typeface="Decima Light"/>
                <a:cs typeface="Decima Light"/>
              </a:rPr>
              <a:t>CRT” .</a:t>
            </a:r>
            <a:endParaRPr lang="pt-BR" sz="2000" dirty="0" smtClean="0">
              <a:solidFill>
                <a:srgbClr val="E6B730"/>
              </a:solidFill>
              <a:latin typeface="Decima Light"/>
              <a:cs typeface="Decima Light"/>
            </a:endParaRPr>
          </a:p>
          <a:p>
            <a:pPr lvl="0">
              <a:buClr>
                <a:schemeClr val="dk1"/>
              </a:buClr>
            </a:pPr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  <a:p>
            <a:pPr lvl="0">
              <a:buClr>
                <a:schemeClr val="dk1"/>
              </a:buClr>
            </a:pP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P6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, mulher - HIV</a:t>
            </a:r>
          </a:p>
        </p:txBody>
      </p:sp>
      <p:sp>
        <p:nvSpPr>
          <p:cNvPr id="8" name="Right Brace 7"/>
          <p:cNvSpPr/>
          <p:nvPr/>
        </p:nvSpPr>
        <p:spPr>
          <a:xfrm>
            <a:off x="4529661" y="1473202"/>
            <a:ext cx="448733" cy="2639606"/>
          </a:xfrm>
          <a:prstGeom prst="rightBrace">
            <a:avLst/>
          </a:prstGeom>
          <a:noFill/>
          <a:ln w="38100" cmpd="sng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1114" y="1809997"/>
            <a:ext cx="284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SOLUÇÃO:</a:t>
            </a:r>
          </a:p>
          <a:p>
            <a:pPr lvl="0"/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  <a:p>
            <a:pPr lvl="0">
              <a:buClr>
                <a:schemeClr val="dk1"/>
              </a:buClr>
            </a:pP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H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istórico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de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consultas</a:t>
            </a:r>
          </a:p>
          <a:p>
            <a:pPr lvl="0">
              <a:buClr>
                <a:schemeClr val="dk1"/>
              </a:buClr>
            </a:pP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 passadas</a:t>
            </a:r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  <a:p>
            <a:pPr lvl="0">
              <a:buClr>
                <a:schemeClr val="dk1"/>
              </a:buClr>
            </a:pPr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Lembrete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de consultas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e</a:t>
            </a:r>
          </a:p>
          <a:p>
            <a:pPr lvl="0">
              <a:buClr>
                <a:schemeClr val="dk1"/>
              </a:buClr>
            </a:pP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exames</a:t>
            </a:r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  <a:p>
            <a:pPr lvl="0"/>
            <a:endParaRPr lang="pt-BR" sz="2000" dirty="0">
              <a:solidFill>
                <a:srgbClr val="777777"/>
              </a:solidFill>
              <a:latin typeface="Decima Light"/>
              <a:cs typeface="Decima Light"/>
            </a:endParaRPr>
          </a:p>
        </p:txBody>
      </p:sp>
      <p:sp>
        <p:nvSpPr>
          <p:cNvPr id="6" name="Shape 54"/>
          <p:cNvSpPr txBox="1">
            <a:spLocks/>
          </p:cNvSpPr>
          <p:nvPr/>
        </p:nvSpPr>
        <p:spPr>
          <a:xfrm>
            <a:off x="228626" y="173746"/>
            <a:ext cx="3047976" cy="478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Decima Light"/>
                <a:cs typeface="Decima Light"/>
              </a:rPr>
              <a:t>PRINCIPAIS FUNCIONALIDADES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Decima Light"/>
              <a:cs typeface="Decima Light"/>
            </a:endParaRPr>
          </a:p>
        </p:txBody>
      </p:sp>
      <p:pic>
        <p:nvPicPr>
          <p:cNvPr id="11" name="Picture 10" descr="logopre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8" y="-115830"/>
            <a:ext cx="1354664" cy="9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20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enda-medica-fundo-rox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2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241" y="1930023"/>
            <a:ext cx="29717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600" b="1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FUNCIONALIDADES:</a:t>
            </a:r>
          </a:p>
          <a:p>
            <a:pPr lvl="0"/>
            <a:r>
              <a:rPr lang="pt-BR" b="1" dirty="0">
                <a:solidFill>
                  <a:schemeClr val="bg1"/>
                </a:solidFill>
                <a:latin typeface="Decima Light"/>
                <a:cs typeface="Decima Light"/>
              </a:rPr>
              <a:t>•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Registro </a:t>
            </a:r>
            <a:r>
              <a:rPr lang="pt-BR" sz="1600" dirty="0">
                <a:solidFill>
                  <a:schemeClr val="bg1"/>
                </a:solidFill>
                <a:latin typeface="Decima Light"/>
                <a:cs typeface="Decima Light"/>
              </a:rPr>
              <a:t>de consultas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e exames</a:t>
            </a:r>
          </a:p>
          <a:p>
            <a:pPr lvl="0"/>
            <a:r>
              <a:rPr lang="pt-BR" sz="1600" b="1" dirty="0">
                <a:solidFill>
                  <a:schemeClr val="bg1"/>
                </a:solidFill>
                <a:latin typeface="Decima Light"/>
                <a:cs typeface="Decima Light"/>
              </a:rPr>
              <a:t>•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Envio de lembretes </a:t>
            </a:r>
            <a:r>
              <a:rPr lang="pt-BR" sz="1600" dirty="0">
                <a:solidFill>
                  <a:schemeClr val="bg1"/>
                </a:solidFill>
                <a:latin typeface="Decima Light"/>
                <a:cs typeface="Decima Light"/>
              </a:rPr>
              <a:t>para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o dia das</a:t>
            </a:r>
          </a:p>
          <a:p>
            <a:pPr lvl="0"/>
            <a:r>
              <a:rPr lang="pt-BR" sz="1600" dirty="0">
                <a:solidFill>
                  <a:schemeClr val="bg1"/>
                </a:solidFill>
                <a:latin typeface="Decima Light"/>
                <a:cs typeface="Decima Light"/>
              </a:rPr>
              <a:t>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  consultas </a:t>
            </a:r>
            <a:r>
              <a:rPr lang="pt-BR" sz="1600" dirty="0">
                <a:solidFill>
                  <a:schemeClr val="bg1"/>
                </a:solidFill>
                <a:latin typeface="Decima Light"/>
                <a:cs typeface="Decima Light"/>
              </a:rPr>
              <a:t>e/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ou exames</a:t>
            </a:r>
          </a:p>
          <a:p>
            <a:pPr lvl="0"/>
            <a:r>
              <a:rPr lang="pt-BR" sz="1600" b="1" dirty="0">
                <a:solidFill>
                  <a:schemeClr val="bg1"/>
                </a:solidFill>
                <a:latin typeface="Decima Light"/>
                <a:cs typeface="Decima Light"/>
              </a:rPr>
              <a:t>•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Histórico </a:t>
            </a:r>
            <a:r>
              <a:rPr lang="pt-BR" sz="1600" dirty="0">
                <a:solidFill>
                  <a:schemeClr val="bg1"/>
                </a:solidFill>
                <a:latin typeface="Decima Light"/>
                <a:cs typeface="Decima Light"/>
              </a:rPr>
              <a:t>de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consultas passadas</a:t>
            </a:r>
            <a:endParaRPr lang="pt-BR" sz="1600" dirty="0">
              <a:solidFill>
                <a:schemeClr val="bg1"/>
              </a:solidFill>
              <a:latin typeface="Decima Light"/>
              <a:cs typeface="Decima Light"/>
            </a:endParaRPr>
          </a:p>
        </p:txBody>
      </p:sp>
      <p:pic>
        <p:nvPicPr>
          <p:cNvPr id="6" name="Picture 5" descr="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genda-medic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215467"/>
          </a:xfrm>
          <a:prstGeom prst="rect">
            <a:avLst/>
          </a:prstGeom>
        </p:spPr>
      </p:pic>
      <p:pic>
        <p:nvPicPr>
          <p:cNvPr id="7" name="Picture 6" descr="agend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1" r="34724"/>
          <a:stretch/>
        </p:blipFill>
        <p:spPr>
          <a:xfrm>
            <a:off x="53879" y="0"/>
            <a:ext cx="3412067" cy="5215466"/>
          </a:xfrm>
          <a:prstGeom prst="rect">
            <a:avLst/>
          </a:prstGeom>
        </p:spPr>
      </p:pic>
      <p:pic>
        <p:nvPicPr>
          <p:cNvPr id="8" name="Picture 7" descr="logobr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undo-do-gover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54659" y="1168426"/>
            <a:ext cx="29548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</a:pPr>
            <a:r>
              <a:rPr lang="pt-BR" sz="2000" i="1" dirty="0" smtClean="0">
                <a:solidFill>
                  <a:srgbClr val="E6B730"/>
                </a:solidFill>
                <a:latin typeface="Decima Light"/>
                <a:cs typeface="Decima Light"/>
              </a:rPr>
              <a:t>“Bem </a:t>
            </a:r>
            <a:r>
              <a:rPr lang="pt-BR" sz="2000" i="1" dirty="0">
                <a:solidFill>
                  <a:srgbClr val="E6B730"/>
                </a:solidFill>
                <a:latin typeface="Decima Light"/>
                <a:cs typeface="Decima Light"/>
              </a:rPr>
              <a:t>importante, inclusive estimulante. O fato de saber que teve uns números positivos, ou o inverso, </a:t>
            </a:r>
            <a:r>
              <a:rPr lang="pt-BR" sz="2000" i="1" dirty="0" smtClean="0">
                <a:solidFill>
                  <a:srgbClr val="E6B730"/>
                </a:solidFill>
                <a:latin typeface="Decima Light"/>
                <a:cs typeface="Decima Light"/>
              </a:rPr>
              <a:t>é</a:t>
            </a:r>
          </a:p>
          <a:p>
            <a:pPr lvl="0">
              <a:buClr>
                <a:schemeClr val="dk1"/>
              </a:buClr>
            </a:pPr>
            <a:r>
              <a:rPr lang="pt-BR" sz="2000" i="1" dirty="0" smtClean="0">
                <a:solidFill>
                  <a:srgbClr val="E6B730"/>
                </a:solidFill>
                <a:latin typeface="Decima Light"/>
                <a:cs typeface="Decima Light"/>
              </a:rPr>
              <a:t>importante</a:t>
            </a:r>
            <a:r>
              <a:rPr lang="pt-BR" sz="2000" i="1" dirty="0">
                <a:solidFill>
                  <a:srgbClr val="E6B730"/>
                </a:solidFill>
                <a:latin typeface="Decima Light"/>
                <a:cs typeface="Decima Light"/>
              </a:rPr>
              <a:t>...conheço pessoas que </a:t>
            </a:r>
            <a:r>
              <a:rPr lang="pt-BR" sz="2000" i="1" dirty="0" smtClean="0">
                <a:solidFill>
                  <a:srgbClr val="E6B730"/>
                </a:solidFill>
                <a:latin typeface="Decima Light"/>
                <a:cs typeface="Decima Light"/>
              </a:rPr>
              <a:t>se </a:t>
            </a:r>
            <a:r>
              <a:rPr lang="pt-BR" sz="2000" i="1" dirty="0">
                <a:solidFill>
                  <a:srgbClr val="E6B730"/>
                </a:solidFill>
                <a:latin typeface="Decima Light"/>
                <a:cs typeface="Decima Light"/>
              </a:rPr>
              <a:t>desestimulam</a:t>
            </a:r>
          </a:p>
          <a:p>
            <a:pPr lvl="0">
              <a:buClr>
                <a:schemeClr val="dk1"/>
              </a:buClr>
            </a:pPr>
            <a:r>
              <a:rPr lang="pt-BR" sz="2000" i="1" dirty="0">
                <a:solidFill>
                  <a:srgbClr val="E6B730"/>
                </a:solidFill>
                <a:latin typeface="Decima Light"/>
                <a:cs typeface="Decima Light"/>
              </a:rPr>
              <a:t>muito fácil..</a:t>
            </a:r>
            <a:r>
              <a:rPr lang="pt-BR" sz="2000" i="1" dirty="0" smtClean="0">
                <a:solidFill>
                  <a:srgbClr val="E6B730"/>
                </a:solidFill>
                <a:latin typeface="Decima Light"/>
                <a:cs typeface="Decima Light"/>
              </a:rPr>
              <a:t>.”.</a:t>
            </a:r>
          </a:p>
          <a:p>
            <a:pPr lvl="0">
              <a:buClr>
                <a:schemeClr val="dk1"/>
              </a:buClr>
            </a:pPr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  <a:p>
            <a:pPr lvl="0">
              <a:buClr>
                <a:schemeClr val="dk1"/>
              </a:buClr>
            </a:pP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P11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, homem – HIV/HCV</a:t>
            </a:r>
          </a:p>
          <a:p>
            <a:pPr lvl="0"/>
            <a:endParaRPr lang="pt-BR" sz="2000" dirty="0">
              <a:solidFill>
                <a:schemeClr val="tx2">
                  <a:lumMod val="50000"/>
                </a:schemeClr>
              </a:solidFill>
              <a:latin typeface="Decima Light"/>
              <a:cs typeface="Decima Light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309519" y="1168426"/>
            <a:ext cx="448733" cy="3234241"/>
          </a:xfrm>
          <a:prstGeom prst="rightBrace">
            <a:avLst/>
          </a:prstGeom>
          <a:noFill/>
          <a:ln w="38100" cmpd="sng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9193" y="1761092"/>
            <a:ext cx="2844800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SOLUÇÃO:</a:t>
            </a:r>
          </a:p>
          <a:p>
            <a:pPr lvl="0"/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  <a:p>
            <a:pPr lvl="0">
              <a:buClr>
                <a:schemeClr val="dk1"/>
              </a:buClr>
            </a:pP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Registro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dos resultados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de</a:t>
            </a:r>
          </a:p>
          <a:p>
            <a:pPr lvl="0">
              <a:buClr>
                <a:schemeClr val="dk1"/>
              </a:buClr>
            </a:pP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 exames</a:t>
            </a:r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  <a:p>
            <a:pPr lvl="0">
              <a:buClr>
                <a:schemeClr val="dk1"/>
              </a:buClr>
            </a:pPr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V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isão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comparativa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entre</a:t>
            </a:r>
          </a:p>
          <a:p>
            <a:pPr lvl="0">
              <a:buClr>
                <a:schemeClr val="dk1"/>
              </a:buClr>
            </a:pP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 exames</a:t>
            </a:r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  <a:p>
            <a:pPr lvl="0"/>
            <a:endParaRPr lang="pt-BR" sz="2000" dirty="0">
              <a:solidFill>
                <a:srgbClr val="777777"/>
              </a:solidFill>
              <a:latin typeface="Decima Light"/>
              <a:cs typeface="Decima Light"/>
            </a:endParaRPr>
          </a:p>
        </p:txBody>
      </p:sp>
      <p:sp>
        <p:nvSpPr>
          <p:cNvPr id="6" name="Shape 54"/>
          <p:cNvSpPr txBox="1">
            <a:spLocks/>
          </p:cNvSpPr>
          <p:nvPr/>
        </p:nvSpPr>
        <p:spPr>
          <a:xfrm>
            <a:off x="228626" y="173746"/>
            <a:ext cx="3047976" cy="478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Decima Light"/>
                <a:cs typeface="Decima Light"/>
              </a:rPr>
              <a:t>PRINCIPAIS FUNCIONALIDADES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Decima Light"/>
              <a:cs typeface="Decima Light"/>
            </a:endParaRPr>
          </a:p>
        </p:txBody>
      </p:sp>
      <p:pic>
        <p:nvPicPr>
          <p:cNvPr id="12" name="Picture 11" descr="logopre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8" y="-115830"/>
            <a:ext cx="1354664" cy="9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65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am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2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426" y="2105564"/>
            <a:ext cx="32163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600" b="1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FUNCIONALIDADES</a:t>
            </a:r>
            <a:r>
              <a:rPr lang="pt-BR" sz="16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:</a:t>
            </a:r>
          </a:p>
          <a:p>
            <a:pPr lvl="0"/>
            <a:r>
              <a:rPr lang="pt-BR" b="1" dirty="0" smtClean="0">
                <a:solidFill>
                  <a:schemeClr val="bg1"/>
                </a:solidFill>
                <a:latin typeface="Decima Light"/>
                <a:cs typeface="Decima Light"/>
              </a:rPr>
              <a:t>• </a:t>
            </a:r>
            <a:r>
              <a:rPr lang="pt-BR" sz="1600" dirty="0">
                <a:solidFill>
                  <a:schemeClr val="bg1"/>
                </a:solidFill>
                <a:latin typeface="Decima Light"/>
                <a:cs typeface="Decima Light"/>
              </a:rPr>
              <a:t>Inserção de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resultados dos exames</a:t>
            </a:r>
          </a:p>
          <a:p>
            <a:pPr lvl="0"/>
            <a:r>
              <a:rPr lang="pt-BR" dirty="0" smtClean="0">
                <a:solidFill>
                  <a:schemeClr val="bg1"/>
                </a:solidFill>
                <a:latin typeface="Decima Light"/>
                <a:cs typeface="Decima Light"/>
              </a:rPr>
              <a:t>•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Gráfico </a:t>
            </a:r>
            <a:r>
              <a:rPr lang="pt-BR" sz="1600" dirty="0">
                <a:solidFill>
                  <a:schemeClr val="bg1"/>
                </a:solidFill>
                <a:latin typeface="Decima Light"/>
                <a:cs typeface="Decima Light"/>
              </a:rPr>
              <a:t>comparativo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dos resultados</a:t>
            </a:r>
          </a:p>
          <a:p>
            <a:pPr lvl="0"/>
            <a:r>
              <a:rPr lang="pt-BR" sz="1600" dirty="0">
                <a:solidFill>
                  <a:schemeClr val="bg1"/>
                </a:solidFill>
                <a:latin typeface="Decima Light"/>
                <a:cs typeface="Decima Light"/>
              </a:rPr>
              <a:t> </a:t>
            </a:r>
            <a:r>
              <a:rPr lang="pt-BR" sz="1600" dirty="0" smtClean="0">
                <a:solidFill>
                  <a:schemeClr val="bg1"/>
                </a:solidFill>
                <a:latin typeface="Decima Light"/>
                <a:cs typeface="Decima Light"/>
              </a:rPr>
              <a:t>  dos </a:t>
            </a:r>
            <a:r>
              <a:rPr lang="pt-BR" sz="1600" dirty="0">
                <a:solidFill>
                  <a:schemeClr val="bg1"/>
                </a:solidFill>
                <a:latin typeface="Decima Light"/>
                <a:cs typeface="Decima Light"/>
              </a:rPr>
              <a:t>exames</a:t>
            </a:r>
          </a:p>
        </p:txBody>
      </p:sp>
      <p:pic>
        <p:nvPicPr>
          <p:cNvPr id="4" name="Picture 3" descr="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o-cin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hape 54"/>
          <p:cNvSpPr txBox="1">
            <a:spLocks/>
          </p:cNvSpPr>
          <p:nvPr/>
        </p:nvSpPr>
        <p:spPr>
          <a:xfrm>
            <a:off x="635062" y="2011014"/>
            <a:ext cx="3843805" cy="676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pt-BR" sz="4000" b="1" dirty="0" smtClean="0">
                <a:solidFill>
                  <a:schemeClr val="bg1"/>
                </a:solidFill>
                <a:latin typeface="Decima Light"/>
                <a:cs typeface="Decima Light"/>
              </a:rPr>
              <a:t>FUNÇÕES</a:t>
            </a:r>
          </a:p>
          <a:p>
            <a:pPr lvl="0" algn="l"/>
            <a:r>
              <a:rPr lang="pt-BR" sz="4000" b="1" dirty="0" smtClean="0">
                <a:solidFill>
                  <a:schemeClr val="bg1"/>
                </a:solidFill>
                <a:latin typeface="Decima Light"/>
                <a:cs typeface="Decima Light"/>
              </a:rPr>
              <a:t>EXTRAS</a:t>
            </a:r>
            <a:endParaRPr lang="pt-BR" sz="4000" b="1" dirty="0">
              <a:solidFill>
                <a:schemeClr val="bg1"/>
              </a:solidFill>
              <a:latin typeface="Decima Light"/>
              <a:cs typeface="Decima Light"/>
            </a:endParaRPr>
          </a:p>
        </p:txBody>
      </p:sp>
      <p:pic>
        <p:nvPicPr>
          <p:cNvPr id="7" name="Picture 6" descr="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undo-cin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hape 54"/>
          <p:cNvSpPr txBox="1">
            <a:spLocks/>
          </p:cNvSpPr>
          <p:nvPr/>
        </p:nvSpPr>
        <p:spPr>
          <a:xfrm>
            <a:off x="635062" y="2011014"/>
            <a:ext cx="3843805" cy="676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pt-BR" sz="4000" b="1" dirty="0" smtClean="0">
                <a:solidFill>
                  <a:schemeClr val="bg1"/>
                </a:solidFill>
                <a:latin typeface="Decima Light"/>
                <a:cs typeface="Decima Light"/>
              </a:rPr>
              <a:t>PESQUISA</a:t>
            </a:r>
            <a:endParaRPr lang="pt-BR" sz="4000" b="1" dirty="0">
              <a:solidFill>
                <a:schemeClr val="bg1"/>
              </a:solidFill>
              <a:latin typeface="Decima Light"/>
              <a:cs typeface="Decima Light"/>
            </a:endParaRPr>
          </a:p>
        </p:txBody>
      </p:sp>
      <p:pic>
        <p:nvPicPr>
          <p:cNvPr id="9" name="Picture 8" descr="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Mockup_App_dic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08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3" y="1683932"/>
            <a:ext cx="29877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6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DICAS:</a:t>
            </a:r>
          </a:p>
          <a:p>
            <a:pPr>
              <a:defRPr/>
            </a:pPr>
            <a:r>
              <a:rPr lang="en-US" sz="1600" dirty="0" err="1">
                <a:solidFill>
                  <a:schemeClr val="bg1"/>
                </a:solidFill>
                <a:latin typeface="Decima Light" charset="0"/>
              </a:rPr>
              <a:t>Esta</a:t>
            </a:r>
            <a:r>
              <a:rPr lang="en-US" sz="1600" dirty="0">
                <a:solidFill>
                  <a:schemeClr val="bg1"/>
                </a:solidFill>
                <a:latin typeface="Decima Light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Decima Light" charset="0"/>
              </a:rPr>
              <a:t>seção</a:t>
            </a:r>
            <a:r>
              <a:rPr lang="en-US" sz="1600" dirty="0">
                <a:solidFill>
                  <a:schemeClr val="bg1"/>
                </a:solidFill>
                <a:latin typeface="Decima Light" charset="0"/>
              </a:rPr>
              <a:t> serve </a:t>
            </a:r>
            <a:r>
              <a:rPr lang="en-US" sz="1600" dirty="0" err="1">
                <a:solidFill>
                  <a:schemeClr val="bg1"/>
                </a:solidFill>
                <a:latin typeface="Decima Light" charset="0"/>
              </a:rPr>
              <a:t>para</a:t>
            </a:r>
            <a:r>
              <a:rPr lang="en-US" sz="1600" dirty="0">
                <a:solidFill>
                  <a:schemeClr val="bg1"/>
                </a:solidFill>
                <a:latin typeface="Decima Light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Decima Light" charset="0"/>
              </a:rPr>
              <a:t>informar</a:t>
            </a:r>
            <a:r>
              <a:rPr lang="en-US" sz="1600" dirty="0">
                <a:solidFill>
                  <a:schemeClr val="bg1"/>
                </a:solidFill>
                <a:latin typeface="Decima Light" charset="0"/>
              </a:rPr>
              <a:t> o </a:t>
            </a:r>
            <a:r>
              <a:rPr lang="en-US" sz="1600" dirty="0" err="1">
                <a:solidFill>
                  <a:schemeClr val="bg1"/>
                </a:solidFill>
                <a:latin typeface="Decima Light" charset="0"/>
              </a:rPr>
              <a:t>paciente</a:t>
            </a:r>
            <a:r>
              <a:rPr lang="en-US" sz="1600" dirty="0">
                <a:solidFill>
                  <a:schemeClr val="bg1"/>
                </a:solidFill>
                <a:latin typeface="Decima Light" charset="0"/>
              </a:rPr>
              <a:t> e </a:t>
            </a:r>
            <a:r>
              <a:rPr lang="en-US" sz="1600" dirty="0" err="1">
                <a:solidFill>
                  <a:schemeClr val="bg1"/>
                </a:solidFill>
                <a:latin typeface="Decima Light" charset="0"/>
              </a:rPr>
              <a:t>dar</a:t>
            </a:r>
            <a:r>
              <a:rPr lang="en-US" sz="1600" dirty="0">
                <a:solidFill>
                  <a:schemeClr val="bg1"/>
                </a:solidFill>
                <a:latin typeface="Decima Light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Decima Light" charset="0"/>
              </a:rPr>
              <a:t>dicas</a:t>
            </a:r>
            <a:r>
              <a:rPr lang="en-US" sz="1600" dirty="0">
                <a:solidFill>
                  <a:schemeClr val="bg1"/>
                </a:solidFill>
                <a:latin typeface="Decima Light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Decima Light" charset="0"/>
              </a:rPr>
              <a:t>sobre</a:t>
            </a:r>
            <a:r>
              <a:rPr lang="en-US" sz="1600" dirty="0">
                <a:solidFill>
                  <a:schemeClr val="bg1"/>
                </a:solidFill>
                <a:latin typeface="Decima Light" charset="0"/>
              </a:rPr>
              <a:t> o </a:t>
            </a:r>
            <a:r>
              <a:rPr lang="en-US" sz="1600" dirty="0" err="1">
                <a:solidFill>
                  <a:schemeClr val="bg1"/>
                </a:solidFill>
                <a:latin typeface="Decima Light" charset="0"/>
              </a:rPr>
              <a:t>tratamento</a:t>
            </a:r>
            <a:r>
              <a:rPr lang="en-US" sz="1600" dirty="0">
                <a:solidFill>
                  <a:schemeClr val="bg1"/>
                </a:solidFill>
                <a:latin typeface="Decima Light" charset="0"/>
              </a:rPr>
              <a:t>. </a:t>
            </a:r>
            <a:r>
              <a:rPr lang="pt-BR" sz="1600" dirty="0">
                <a:solidFill>
                  <a:schemeClr val="bg1"/>
                </a:solidFill>
                <a:latin typeface="Decima Light" charset="0"/>
              </a:rPr>
              <a:t>Sugestões de assuntos: remédios que não podem ser consumidos durante o tratamento, exames de </a:t>
            </a:r>
            <a:r>
              <a:rPr lang="pt-BR" sz="1600" dirty="0" smtClean="0">
                <a:solidFill>
                  <a:schemeClr val="bg1"/>
                </a:solidFill>
                <a:latin typeface="Decima Light" charset="0"/>
              </a:rPr>
              <a:t>rotina, etc.</a:t>
            </a:r>
            <a:endParaRPr lang="en-US" sz="1600" dirty="0">
              <a:solidFill>
                <a:schemeClr val="bg1"/>
              </a:solidFill>
              <a:latin typeface="Decima Light" charset="0"/>
            </a:endParaRPr>
          </a:p>
        </p:txBody>
      </p:sp>
      <p:pic>
        <p:nvPicPr>
          <p:cNvPr id="6" name="Picture 5" descr="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f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2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4" y="1335857"/>
            <a:ext cx="28447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6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PERFIL:</a:t>
            </a:r>
          </a:p>
          <a:p>
            <a:pPr>
              <a:defRPr/>
            </a:pPr>
            <a:r>
              <a:rPr lang="en-US" sz="1600" dirty="0" err="1">
                <a:solidFill>
                  <a:srgbClr val="FFFFFF"/>
                </a:solidFill>
                <a:latin typeface="Decima Light" charset="0"/>
              </a:rPr>
              <a:t>Esta</a:t>
            </a:r>
            <a:r>
              <a:rPr lang="en-US" sz="1600" dirty="0">
                <a:solidFill>
                  <a:srgbClr val="FFFFFF"/>
                </a:solidFill>
                <a:latin typeface="Decima Light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Decima Light" charset="0"/>
              </a:rPr>
              <a:t>seção</a:t>
            </a:r>
            <a:r>
              <a:rPr lang="en-US" sz="1600" dirty="0">
                <a:solidFill>
                  <a:srgbClr val="FFFFFF"/>
                </a:solidFill>
                <a:latin typeface="Decima Light" charset="0"/>
              </a:rPr>
              <a:t> serve </a:t>
            </a:r>
            <a:r>
              <a:rPr lang="en-US" sz="1600" dirty="0" err="1">
                <a:solidFill>
                  <a:srgbClr val="FFFFFF"/>
                </a:solidFill>
                <a:latin typeface="Decima Light" charset="0"/>
              </a:rPr>
              <a:t>para</a:t>
            </a:r>
            <a:r>
              <a:rPr lang="en-US" sz="1600" dirty="0">
                <a:solidFill>
                  <a:srgbClr val="FFFFFF"/>
                </a:solidFill>
                <a:latin typeface="Decima Light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Decima Light" charset="0"/>
              </a:rPr>
              <a:t>demonstrar</a:t>
            </a:r>
            <a:r>
              <a:rPr lang="en-US" sz="1600" dirty="0">
                <a:solidFill>
                  <a:srgbClr val="FFFFFF"/>
                </a:solidFill>
                <a:latin typeface="Decima Light" charset="0"/>
              </a:rPr>
              <a:t> um </a:t>
            </a:r>
            <a:r>
              <a:rPr lang="en-US" sz="1600" dirty="0" err="1">
                <a:solidFill>
                  <a:srgbClr val="FFFFFF"/>
                </a:solidFill>
                <a:latin typeface="Decima Light" charset="0"/>
              </a:rPr>
              <a:t>resumo</a:t>
            </a:r>
            <a:r>
              <a:rPr lang="en-US" sz="1600" dirty="0">
                <a:solidFill>
                  <a:srgbClr val="FFFFFF"/>
                </a:solidFill>
                <a:latin typeface="Decima Light" charset="0"/>
              </a:rPr>
              <a:t> do </a:t>
            </a:r>
            <a:r>
              <a:rPr lang="en-US" sz="1600" dirty="0" err="1">
                <a:solidFill>
                  <a:srgbClr val="FFFFFF"/>
                </a:solidFill>
                <a:latin typeface="Decima Light" charset="0"/>
              </a:rPr>
              <a:t>tratamento</a:t>
            </a:r>
            <a:r>
              <a:rPr lang="en-US" sz="1600" dirty="0">
                <a:solidFill>
                  <a:srgbClr val="FFFFFF"/>
                </a:solidFill>
                <a:latin typeface="Decima Light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Decima Light" charset="0"/>
              </a:rPr>
              <a:t>para</a:t>
            </a:r>
            <a:r>
              <a:rPr lang="en-US" sz="1600" dirty="0">
                <a:solidFill>
                  <a:srgbClr val="FFFFFF"/>
                </a:solidFill>
                <a:latin typeface="Decima Light" charset="0"/>
              </a:rPr>
              <a:t> o </a:t>
            </a:r>
            <a:r>
              <a:rPr lang="en-US" sz="1600" dirty="0" err="1" smtClean="0">
                <a:solidFill>
                  <a:srgbClr val="FFFFFF"/>
                </a:solidFill>
                <a:latin typeface="Decima Light" charset="0"/>
              </a:rPr>
              <a:t>usuário</a:t>
            </a:r>
            <a:r>
              <a:rPr lang="en-US" sz="1600" dirty="0" smtClean="0">
                <a:solidFill>
                  <a:srgbClr val="FFFFFF"/>
                </a:solidFill>
                <a:latin typeface="Decima Light" charset="0"/>
              </a:rPr>
              <a:t>:</a:t>
            </a:r>
          </a:p>
          <a:p>
            <a:pPr>
              <a:defRPr/>
            </a:pPr>
            <a:endParaRPr lang="en-US" sz="1600" dirty="0">
              <a:solidFill>
                <a:srgbClr val="FFFFFF"/>
              </a:solidFill>
              <a:latin typeface="Decima Light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Decima Light" charset="0"/>
              </a:rPr>
              <a:t>• </a:t>
            </a:r>
            <a:r>
              <a:rPr lang="en-US" sz="1600" dirty="0" smtClean="0">
                <a:solidFill>
                  <a:srgbClr val="FFFFFF"/>
                </a:solidFill>
                <a:latin typeface="Decima Light" charset="0"/>
              </a:rPr>
              <a:t>O </a:t>
            </a:r>
            <a:r>
              <a:rPr lang="en-US" sz="1600" dirty="0" err="1">
                <a:solidFill>
                  <a:srgbClr val="FFFFFF"/>
                </a:solidFill>
                <a:latin typeface="Decima Light" charset="0"/>
              </a:rPr>
              <a:t>último</a:t>
            </a:r>
            <a:r>
              <a:rPr lang="en-US" sz="1600" dirty="0">
                <a:solidFill>
                  <a:srgbClr val="FFFFFF"/>
                </a:solidFill>
                <a:latin typeface="Decima Light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Decima Light" charset="0"/>
              </a:rPr>
              <a:t>exame</a:t>
            </a:r>
            <a:r>
              <a:rPr lang="en-US" sz="1600" dirty="0">
                <a:solidFill>
                  <a:srgbClr val="FFFFFF"/>
                </a:solidFill>
                <a:latin typeface="Decima Light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Decima Light" charset="0"/>
              </a:rPr>
              <a:t>ou</a:t>
            </a:r>
            <a:r>
              <a:rPr lang="en-US" sz="1600" dirty="0">
                <a:solidFill>
                  <a:srgbClr val="FFFFFF"/>
                </a:solidFill>
                <a:latin typeface="Decima Light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Decima Light" charset="0"/>
              </a:rPr>
              <a:t>consulta</a:t>
            </a:r>
            <a:endParaRPr lang="en-US" sz="1600" dirty="0" smtClean="0">
              <a:solidFill>
                <a:srgbClr val="FFFFFF"/>
              </a:solidFill>
              <a:latin typeface="Decima Light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  <a:latin typeface="Decima Light" charset="0"/>
              </a:rPr>
              <a:t>   </a:t>
            </a:r>
            <a:r>
              <a:rPr lang="en-US" sz="1600" dirty="0" err="1" smtClean="0">
                <a:solidFill>
                  <a:srgbClr val="FFFFFF"/>
                </a:solidFill>
                <a:latin typeface="Decima Light" charset="0"/>
              </a:rPr>
              <a:t>realizado</a:t>
            </a:r>
            <a:endParaRPr lang="en-US" sz="1600" dirty="0">
              <a:solidFill>
                <a:srgbClr val="FFFFFF"/>
              </a:solidFill>
              <a:latin typeface="Decima Light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Decima Light" charset="0"/>
              </a:rPr>
              <a:t>• </a:t>
            </a:r>
            <a:r>
              <a:rPr lang="en-US" sz="1600" dirty="0" err="1" smtClean="0">
                <a:solidFill>
                  <a:srgbClr val="FFFFFF"/>
                </a:solidFill>
                <a:latin typeface="Decima Light" charset="0"/>
              </a:rPr>
              <a:t>Os</a:t>
            </a:r>
            <a:r>
              <a:rPr lang="en-US" sz="1600" dirty="0" smtClean="0">
                <a:solidFill>
                  <a:srgbClr val="FFFFFF"/>
                </a:solidFill>
                <a:latin typeface="Decima Light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Decima Light" charset="0"/>
              </a:rPr>
              <a:t>medicamentos</a:t>
            </a:r>
            <a:r>
              <a:rPr lang="en-US" sz="1600" dirty="0">
                <a:solidFill>
                  <a:srgbClr val="FFFFFF"/>
                </a:solidFill>
                <a:latin typeface="Decima Light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Decima Light" charset="0"/>
              </a:rPr>
              <a:t>que</a:t>
            </a:r>
            <a:r>
              <a:rPr lang="en-US" sz="1600" dirty="0">
                <a:solidFill>
                  <a:srgbClr val="FFFFFF"/>
                </a:solidFill>
                <a:latin typeface="Decima Light" charset="0"/>
              </a:rPr>
              <a:t> o </a:t>
            </a:r>
            <a:r>
              <a:rPr lang="en-US" sz="1600" dirty="0" err="1" smtClean="0">
                <a:solidFill>
                  <a:srgbClr val="FFFFFF"/>
                </a:solidFill>
                <a:latin typeface="Decima Light" charset="0"/>
              </a:rPr>
              <a:t>paciente</a:t>
            </a:r>
            <a:endParaRPr lang="en-US" sz="1600" dirty="0" smtClean="0">
              <a:solidFill>
                <a:srgbClr val="FFFFFF"/>
              </a:solidFill>
              <a:latin typeface="Decima Light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Decima Light" charset="0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Decima Light" charset="0"/>
              </a:rPr>
              <a:t>  </a:t>
            </a:r>
            <a:r>
              <a:rPr lang="en-US" sz="1600" dirty="0" err="1" smtClean="0">
                <a:solidFill>
                  <a:srgbClr val="FFFFFF"/>
                </a:solidFill>
                <a:latin typeface="Decima Light" charset="0"/>
              </a:rPr>
              <a:t>toma</a:t>
            </a:r>
            <a:endParaRPr lang="en-US" sz="1600" dirty="0">
              <a:latin typeface="Decima Light" charset="0"/>
            </a:endParaRPr>
          </a:p>
          <a:p>
            <a:pPr>
              <a:defRPr/>
            </a:pPr>
            <a:endParaRPr lang="en-US" sz="1600" dirty="0">
              <a:latin typeface="Decima Light" charset="0"/>
            </a:endParaRPr>
          </a:p>
        </p:txBody>
      </p:sp>
      <p:pic>
        <p:nvPicPr>
          <p:cNvPr id="6" name="Picture 5" descr="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o-cin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hape 54"/>
          <p:cNvSpPr txBox="1">
            <a:spLocks/>
          </p:cNvSpPr>
          <p:nvPr/>
        </p:nvSpPr>
        <p:spPr>
          <a:xfrm>
            <a:off x="635062" y="2283527"/>
            <a:ext cx="4127438" cy="676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es-ES_tradnl" sz="4000" b="1" dirty="0">
                <a:solidFill>
                  <a:schemeClr val="bg1"/>
                </a:solidFill>
                <a:latin typeface="Decima Light"/>
                <a:cs typeface="Decima Light"/>
              </a:rPr>
              <a:t>ESTATÍSTICAS</a:t>
            </a:r>
            <a:endParaRPr lang="pt-BR" sz="4000" b="1" dirty="0">
              <a:solidFill>
                <a:schemeClr val="bg1"/>
              </a:solidFill>
              <a:latin typeface="Decima Light"/>
              <a:cs typeface="Decima Light"/>
            </a:endParaRPr>
          </a:p>
        </p:txBody>
      </p:sp>
      <p:pic>
        <p:nvPicPr>
          <p:cNvPr id="7" name="Picture 6" descr="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undo-do-gover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5334922" y="752590"/>
            <a:ext cx="448733" cy="3405483"/>
          </a:xfrm>
          <a:prstGeom prst="rightBrace">
            <a:avLst/>
          </a:prstGeom>
          <a:noFill/>
          <a:ln w="38100" cmpd="sng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4596" y="1865992"/>
            <a:ext cx="2506140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_tradnl" sz="2000" b="1" dirty="0" err="1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Informações</a:t>
            </a:r>
            <a:r>
              <a:rPr lang="es-ES_tradnl" sz="2000" b="1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referentes </a:t>
            </a:r>
            <a:r>
              <a:rPr lang="es-ES_tradnl" sz="2000" b="1" dirty="0" err="1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ao</a:t>
            </a:r>
            <a:r>
              <a:rPr lang="es-ES_tradnl" sz="2000" b="1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uso do aplicativo </a:t>
            </a:r>
            <a:r>
              <a:rPr lang="es-ES_tradnl" sz="2000" b="1" dirty="0" err="1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estarão</a:t>
            </a:r>
            <a:r>
              <a:rPr lang="es-ES_tradnl" sz="2000" b="1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es-ES_tradnl" sz="2000" b="1" dirty="0" err="1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disponíveis</a:t>
            </a:r>
            <a:r>
              <a:rPr lang="es-ES_tradnl" sz="2000" b="1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es-ES_tradnl" sz="2000" b="1" dirty="0" err="1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na</a:t>
            </a:r>
            <a:r>
              <a:rPr lang="es-ES_tradnl" sz="2000" b="1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área de </a:t>
            </a:r>
            <a:r>
              <a:rPr lang="es-ES_tradnl" sz="2000" b="1" dirty="0" err="1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estatísticas</a:t>
            </a:r>
            <a:r>
              <a:rPr lang="es-ES_tradnl" sz="2000" b="1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da  </a:t>
            </a:r>
            <a:r>
              <a:rPr lang="es-ES_tradnl" sz="2000" b="1" dirty="0" err="1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loja</a:t>
            </a:r>
            <a:r>
              <a:rPr lang="es-ES_tradnl" sz="2000" b="1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Apple  </a:t>
            </a:r>
            <a:r>
              <a:rPr lang="es-ES_tradnl" sz="2000" b="1" dirty="0" err="1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Store</a:t>
            </a:r>
            <a:r>
              <a:rPr lang="es-ES_tradnl" sz="2000" b="1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.</a:t>
            </a:r>
            <a:endParaRPr lang="pt-BR" sz="2000" dirty="0">
              <a:solidFill>
                <a:srgbClr val="777777"/>
              </a:solidFill>
              <a:latin typeface="Decima Light"/>
              <a:cs typeface="Decima Light"/>
            </a:endParaRPr>
          </a:p>
        </p:txBody>
      </p:sp>
      <p:pic>
        <p:nvPicPr>
          <p:cNvPr id="12" name="Picture 11" descr="logopre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8" y="-115830"/>
            <a:ext cx="1354664" cy="936870"/>
          </a:xfrm>
          <a:prstGeom prst="rect">
            <a:avLst/>
          </a:prstGeom>
        </p:spPr>
      </p:pic>
      <p:pic>
        <p:nvPicPr>
          <p:cNvPr id="9" name="Picture 8" descr="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9"/>
          <a:stretch/>
        </p:blipFill>
        <p:spPr>
          <a:xfrm>
            <a:off x="819017" y="691133"/>
            <a:ext cx="2459839" cy="294925"/>
          </a:xfrm>
          <a:prstGeom prst="rect">
            <a:avLst/>
          </a:prstGeom>
        </p:spPr>
      </p:pic>
      <p:pic>
        <p:nvPicPr>
          <p:cNvPr id="3" name="Picture 2" descr="Screen Shot 2017-04-11 at 4.45.1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0" y="1066289"/>
            <a:ext cx="4337587" cy="31937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691133"/>
            <a:ext cx="889000" cy="104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509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undo-do-gover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5334922" y="752590"/>
            <a:ext cx="448733" cy="3405483"/>
          </a:xfrm>
          <a:prstGeom prst="rightBrace">
            <a:avLst/>
          </a:prstGeom>
          <a:noFill/>
          <a:ln w="38100" cmpd="sng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4596" y="1878692"/>
            <a:ext cx="2506140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_tradnl" sz="2000" b="1" dirty="0" err="1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Informações</a:t>
            </a:r>
            <a:r>
              <a:rPr lang="es-ES_tradnl" sz="20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referentes </a:t>
            </a:r>
            <a:r>
              <a:rPr lang="es-ES_tradnl" sz="2000" b="1" dirty="0" err="1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ao</a:t>
            </a:r>
            <a:r>
              <a:rPr lang="es-ES_tradnl" sz="20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uso do aplicativo </a:t>
            </a:r>
            <a:r>
              <a:rPr lang="es-ES_tradnl" sz="2000" b="1" dirty="0" err="1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estarão</a:t>
            </a:r>
            <a:r>
              <a:rPr lang="es-ES_tradnl" sz="20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es-ES_tradnl" sz="2000" b="1" dirty="0" err="1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disponíveis</a:t>
            </a:r>
            <a:r>
              <a:rPr lang="es-ES_tradnl" sz="20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es-ES_tradnl" sz="2000" b="1" dirty="0" err="1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na</a:t>
            </a:r>
            <a:r>
              <a:rPr lang="es-ES_tradnl" sz="20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área de </a:t>
            </a:r>
            <a:r>
              <a:rPr lang="es-ES_tradnl" sz="2000" b="1" dirty="0" err="1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estatísticas</a:t>
            </a:r>
            <a:r>
              <a:rPr lang="es-ES_tradnl" sz="20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da  </a:t>
            </a:r>
            <a:r>
              <a:rPr lang="es-ES_tradnl" sz="2000" b="1" dirty="0" err="1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loja</a:t>
            </a:r>
            <a:r>
              <a:rPr lang="es-ES_tradnl" sz="20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Google </a:t>
            </a:r>
            <a:r>
              <a:rPr lang="es-ES_tradnl" sz="2000" b="1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P</a:t>
            </a:r>
            <a:r>
              <a:rPr lang="es-ES_tradnl" sz="20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lay.</a:t>
            </a:r>
            <a:endParaRPr lang="pt-BR" sz="2000" dirty="0">
              <a:solidFill>
                <a:srgbClr val="777777"/>
              </a:solidFill>
              <a:latin typeface="Decima Light"/>
              <a:cs typeface="Decima Light"/>
            </a:endParaRPr>
          </a:p>
        </p:txBody>
      </p:sp>
      <p:pic>
        <p:nvPicPr>
          <p:cNvPr id="12" name="Picture 11" descr="logopre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8" y="-115830"/>
            <a:ext cx="1354664" cy="936870"/>
          </a:xfrm>
          <a:prstGeom prst="rect">
            <a:avLst/>
          </a:prstGeom>
        </p:spPr>
      </p:pic>
      <p:pic>
        <p:nvPicPr>
          <p:cNvPr id="7" name="Picture 6" descr="Screen Shot 2017-04-11 at 4.33.0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5" y="1283956"/>
            <a:ext cx="4215695" cy="2836489"/>
          </a:xfrm>
          <a:prstGeom prst="rect">
            <a:avLst/>
          </a:prstGeom>
        </p:spPr>
      </p:pic>
      <p:pic>
        <p:nvPicPr>
          <p:cNvPr id="2" name="Picture 1" descr="Screen Shot 2017-04-11 at 2.35.5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0" y="687889"/>
            <a:ext cx="3473179" cy="50571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85" y="557011"/>
            <a:ext cx="100215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920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o-cin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hape 54"/>
          <p:cNvSpPr txBox="1">
            <a:spLocks/>
          </p:cNvSpPr>
          <p:nvPr/>
        </p:nvSpPr>
        <p:spPr>
          <a:xfrm>
            <a:off x="635062" y="2283527"/>
            <a:ext cx="3843805" cy="676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pt-BR" sz="4000" b="1" dirty="0" smtClean="0">
                <a:solidFill>
                  <a:schemeClr val="bg1"/>
                </a:solidFill>
                <a:latin typeface="Decima Light"/>
                <a:cs typeface="Decima Light"/>
              </a:rPr>
              <a:t>RESULTADO</a:t>
            </a:r>
            <a:endParaRPr lang="pt-BR" sz="4000" b="1" dirty="0">
              <a:solidFill>
                <a:schemeClr val="bg1"/>
              </a:solidFill>
              <a:latin typeface="Decima Light"/>
              <a:cs typeface="Decima Light"/>
            </a:endParaRPr>
          </a:p>
        </p:txBody>
      </p:sp>
      <p:pic>
        <p:nvPicPr>
          <p:cNvPr id="7" name="Picture 6" descr="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undo-do-gover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4529661" y="1473202"/>
            <a:ext cx="448733" cy="2639606"/>
          </a:xfrm>
          <a:prstGeom prst="rightBrace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49335" y="1558263"/>
            <a:ext cx="284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PRONTUÁRIO </a:t>
            </a:r>
          </a:p>
          <a:p>
            <a:pPr lvl="0"/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MÉDICO PORTÁTIL</a:t>
            </a:r>
            <a:r>
              <a:rPr lang="pt-BR" sz="2000" b="1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:</a:t>
            </a:r>
          </a:p>
          <a:p>
            <a:pPr lvl="0"/>
            <a:endParaRPr lang="pt-BR" sz="2000" b="1" dirty="0" smtClean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  <a:p>
            <a:pPr lvl="0"/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Registra</a:t>
            </a:r>
          </a:p>
          <a:p>
            <a:pPr lvl="0"/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Lembra</a:t>
            </a:r>
          </a:p>
          <a:p>
            <a:pPr lvl="0"/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Compara</a:t>
            </a:r>
          </a:p>
          <a:p>
            <a:pPr lvl="0"/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Organiza</a:t>
            </a:r>
          </a:p>
          <a:p>
            <a:pPr lvl="0"/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Auxilia</a:t>
            </a:r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</p:txBody>
      </p:sp>
      <p:pic>
        <p:nvPicPr>
          <p:cNvPr id="6" name="Picture 5" descr="05.Log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1" t="15253" r="32812" b="57322"/>
          <a:stretch/>
        </p:blipFill>
        <p:spPr>
          <a:xfrm>
            <a:off x="1100666" y="2116677"/>
            <a:ext cx="3175001" cy="1430866"/>
          </a:xfrm>
          <a:prstGeom prst="rect">
            <a:avLst/>
          </a:prstGeom>
        </p:spPr>
      </p:pic>
      <p:sp>
        <p:nvSpPr>
          <p:cNvPr id="9" name="Shape 54"/>
          <p:cNvSpPr txBox="1">
            <a:spLocks/>
          </p:cNvSpPr>
          <p:nvPr/>
        </p:nvSpPr>
        <p:spPr>
          <a:xfrm>
            <a:off x="228626" y="173746"/>
            <a:ext cx="3047976" cy="478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Decima Light"/>
                <a:cs typeface="Decima Light"/>
              </a:rPr>
              <a:t>RESULTADO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Decima Light"/>
              <a:cs typeface="Decima Light"/>
            </a:endParaRPr>
          </a:p>
        </p:txBody>
      </p:sp>
      <p:pic>
        <p:nvPicPr>
          <p:cNvPr id="13" name="Picture 12" descr="logopret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8" y="-115830"/>
            <a:ext cx="1354664" cy="9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03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-cinz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580" y="2260451"/>
            <a:ext cx="9121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000" dirty="0" smtClean="0">
                <a:solidFill>
                  <a:schemeClr val="bg1"/>
                </a:solidFill>
                <a:latin typeface="Decima Light"/>
                <a:cs typeface="Decima Light"/>
              </a:rPr>
              <a:t>OBRIGADO!</a:t>
            </a:r>
            <a:endParaRPr lang="pt-BR" sz="4000" dirty="0">
              <a:solidFill>
                <a:schemeClr val="bg1"/>
              </a:solidFill>
              <a:latin typeface="Decima Light"/>
              <a:cs typeface="Decima Light"/>
            </a:endParaRPr>
          </a:p>
        </p:txBody>
      </p:sp>
    </p:spTree>
    <p:extLst>
      <p:ext uri="{BB962C8B-B14F-4D97-AF65-F5344CB8AC3E}">
        <p14:creationId xmlns:p14="http://schemas.microsoft.com/office/powerpoint/2010/main" val="69205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ndo-do-gover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57787" y="1824978"/>
            <a:ext cx="48175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Em maio deste ano,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fizemos uma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pesquisa com alguns pacientes em tratamento de HIV e HCV.</a:t>
            </a:r>
          </a:p>
          <a:p>
            <a:pPr lvl="0"/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  <a:p>
            <a:pPr lvl="0"/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A ideia era entender sua rotina de tratamento e mapear necessidades e dificuldades durante este período.</a:t>
            </a:r>
          </a:p>
        </p:txBody>
      </p:sp>
      <p:sp>
        <p:nvSpPr>
          <p:cNvPr id="17" name="Shape 54"/>
          <p:cNvSpPr txBox="1">
            <a:spLocks/>
          </p:cNvSpPr>
          <p:nvPr/>
        </p:nvSpPr>
        <p:spPr>
          <a:xfrm>
            <a:off x="228626" y="173746"/>
            <a:ext cx="3047976" cy="478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Decima Light"/>
                <a:cs typeface="Decima Light"/>
              </a:rPr>
              <a:t>PESQUISA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Decima Light"/>
              <a:cs typeface="Decima Light"/>
            </a:endParaRPr>
          </a:p>
        </p:txBody>
      </p:sp>
      <p:pic>
        <p:nvPicPr>
          <p:cNvPr id="8" name="Picture 7" descr="logopre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8" y="-115830"/>
            <a:ext cx="1354664" cy="936870"/>
          </a:xfrm>
          <a:prstGeom prst="rect">
            <a:avLst/>
          </a:prstGeom>
        </p:spPr>
      </p:pic>
      <p:pic>
        <p:nvPicPr>
          <p:cNvPr id="3" name="Picture 2" descr="1.1.Pesquis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5" y="1777292"/>
            <a:ext cx="1724822" cy="179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89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-cin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hape 54"/>
          <p:cNvSpPr txBox="1">
            <a:spLocks/>
          </p:cNvSpPr>
          <p:nvPr/>
        </p:nvSpPr>
        <p:spPr>
          <a:xfrm>
            <a:off x="635062" y="2349379"/>
            <a:ext cx="3843805" cy="676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pt-BR" sz="4000" b="1" dirty="0" smtClean="0">
                <a:solidFill>
                  <a:schemeClr val="bg1"/>
                </a:solidFill>
                <a:latin typeface="Decima Light"/>
                <a:cs typeface="Decima Light"/>
              </a:rPr>
              <a:t>DESCOBERTA</a:t>
            </a:r>
            <a:endParaRPr lang="pt-BR" sz="4000" b="1" dirty="0">
              <a:solidFill>
                <a:schemeClr val="bg1"/>
              </a:solidFill>
              <a:latin typeface="Decima Light"/>
              <a:cs typeface="Decima Light"/>
            </a:endParaRPr>
          </a:p>
        </p:txBody>
      </p:sp>
      <p:pic>
        <p:nvPicPr>
          <p:cNvPr id="7" name="Picture 6" descr="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undo-do-gover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2" y="2121973"/>
            <a:ext cx="47855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45833"/>
            </a:pP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Descobriu-se que os controles essenciais do tratamento eram feitos em </a:t>
            </a:r>
            <a:r>
              <a:rPr lang="pt-BR" sz="2000" b="1" dirty="0">
                <a:solidFill>
                  <a:srgbClr val="E6B730"/>
                </a:solidFill>
                <a:latin typeface="Decima Light"/>
                <a:cs typeface="Decima Light"/>
              </a:rPr>
              <a:t>anotações manuais ou em aplicativos nativos do smartphone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(alarme e bloco de notas).</a:t>
            </a:r>
          </a:p>
        </p:txBody>
      </p:sp>
      <p:sp>
        <p:nvSpPr>
          <p:cNvPr id="8" name="Shape 54"/>
          <p:cNvSpPr txBox="1">
            <a:spLocks/>
          </p:cNvSpPr>
          <p:nvPr/>
        </p:nvSpPr>
        <p:spPr>
          <a:xfrm>
            <a:off x="228626" y="173746"/>
            <a:ext cx="3047976" cy="478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Decima Light"/>
                <a:cs typeface="Decima Light"/>
              </a:rPr>
              <a:t>DESCOBERTA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Decima Light"/>
              <a:cs typeface="Decima Light"/>
            </a:endParaRPr>
          </a:p>
        </p:txBody>
      </p:sp>
      <p:pic>
        <p:nvPicPr>
          <p:cNvPr id="10" name="Picture 9" descr="logopre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8" y="-115830"/>
            <a:ext cx="1354664" cy="936870"/>
          </a:xfrm>
          <a:prstGeom prst="rect">
            <a:avLst/>
          </a:prstGeom>
        </p:spPr>
      </p:pic>
      <p:pic>
        <p:nvPicPr>
          <p:cNvPr id="2" name="Picture 1" descr="1.1.Descobert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85" y="2346706"/>
            <a:ext cx="1698914" cy="9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98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-cin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hape 54"/>
          <p:cNvSpPr txBox="1">
            <a:spLocks/>
          </p:cNvSpPr>
          <p:nvPr/>
        </p:nvSpPr>
        <p:spPr>
          <a:xfrm>
            <a:off x="635062" y="2011014"/>
            <a:ext cx="4546538" cy="676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pt-BR" sz="4000" b="1" dirty="0" smtClean="0">
                <a:solidFill>
                  <a:schemeClr val="bg1"/>
                </a:solidFill>
                <a:latin typeface="Decima Light"/>
                <a:cs typeface="Decima Light"/>
              </a:rPr>
              <a:t>NECESSIDADES MAPEADAS</a:t>
            </a:r>
            <a:endParaRPr lang="pt-BR" sz="4000" b="1" dirty="0">
              <a:solidFill>
                <a:schemeClr val="bg1"/>
              </a:solidFill>
              <a:latin typeface="Decima Light"/>
              <a:cs typeface="Decima Light"/>
            </a:endParaRPr>
          </a:p>
        </p:txBody>
      </p:sp>
      <p:pic>
        <p:nvPicPr>
          <p:cNvPr id="7" name="Picture 6" descr="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undo-do-gover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38414" y="1690959"/>
            <a:ext cx="70579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/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Aplicativo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discreto</a:t>
            </a:r>
          </a:p>
          <a:p>
            <a:pPr marL="228600" lvl="0"/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Pontualidade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no uso dos medicamentos</a:t>
            </a:r>
          </a:p>
          <a:p>
            <a:pPr marL="228600" lvl="0"/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Lembrete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de consultas</a:t>
            </a:r>
          </a:p>
          <a:p>
            <a:pPr marL="228600" lvl="0"/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Guardar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e consultar as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principais informações de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exames</a:t>
            </a:r>
          </a:p>
          <a:p>
            <a:pPr marL="228600" lvl="0"/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Controlar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o término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dos medicamentos em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uso</a:t>
            </a:r>
          </a:p>
          <a:p>
            <a:pPr marL="228600" lvl="0"/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Registrar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efeitos colaterais</a:t>
            </a:r>
          </a:p>
          <a:p>
            <a:pPr marL="228600" lvl="0"/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• 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Decima Light"/>
                <a:cs typeface="Decima Light"/>
              </a:rPr>
              <a:t>Ter um prontuário médico portátil</a:t>
            </a:r>
            <a:endParaRPr lang="pt-BR" sz="2000" dirty="0">
              <a:solidFill>
                <a:schemeClr val="bg2">
                  <a:lumMod val="75000"/>
                </a:schemeClr>
              </a:solidFill>
              <a:latin typeface="Decima Light"/>
              <a:cs typeface="Decima Light"/>
            </a:endParaRPr>
          </a:p>
        </p:txBody>
      </p:sp>
      <p:sp>
        <p:nvSpPr>
          <p:cNvPr id="9" name="Shape 54"/>
          <p:cNvSpPr txBox="1">
            <a:spLocks/>
          </p:cNvSpPr>
          <p:nvPr/>
        </p:nvSpPr>
        <p:spPr>
          <a:xfrm>
            <a:off x="228626" y="173746"/>
            <a:ext cx="3047976" cy="478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Decima Light"/>
                <a:cs typeface="Decima Light"/>
              </a:rPr>
              <a:t>NECESSIDADES MAPEADAS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Decima Light"/>
              <a:cs typeface="Decima Light"/>
            </a:endParaRPr>
          </a:p>
        </p:txBody>
      </p:sp>
      <p:pic>
        <p:nvPicPr>
          <p:cNvPr id="8" name="Picture 7" descr="logopre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8" y="-115830"/>
            <a:ext cx="1354664" cy="936870"/>
          </a:xfrm>
          <a:prstGeom prst="rect">
            <a:avLst/>
          </a:prstGeom>
        </p:spPr>
      </p:pic>
      <p:pic>
        <p:nvPicPr>
          <p:cNvPr id="3" name="Picture 2" descr="1.1.Mapead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4402">
            <a:off x="776664" y="1919373"/>
            <a:ext cx="1652940" cy="16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4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-cin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hape 54"/>
          <p:cNvSpPr txBox="1">
            <a:spLocks/>
          </p:cNvSpPr>
          <p:nvPr/>
        </p:nvSpPr>
        <p:spPr>
          <a:xfrm>
            <a:off x="635062" y="2264712"/>
            <a:ext cx="3843805" cy="676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pt-BR" sz="4000" b="1" dirty="0" smtClean="0">
                <a:solidFill>
                  <a:schemeClr val="bg1"/>
                </a:solidFill>
                <a:latin typeface="Decima Light"/>
                <a:cs typeface="Decima Light"/>
              </a:rPr>
              <a:t>SOLUÇÃO</a:t>
            </a:r>
            <a:endParaRPr lang="pt-BR" sz="4000" b="1" dirty="0">
              <a:solidFill>
                <a:schemeClr val="bg1"/>
              </a:solidFill>
              <a:latin typeface="Decima Light"/>
              <a:cs typeface="Decima Light"/>
            </a:endParaRPr>
          </a:p>
        </p:txBody>
      </p:sp>
      <p:pic>
        <p:nvPicPr>
          <p:cNvPr id="7" name="Picture 6" descr="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-179045"/>
            <a:ext cx="1564024" cy="10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667</Words>
  <Application>Microsoft Office PowerPoint</Application>
  <PresentationFormat>Apresentação na tela (16:9)</PresentationFormat>
  <Paragraphs>136</Paragraphs>
  <Slides>37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Arial</vt:lpstr>
      <vt:lpstr>Decima Light</vt:lpstr>
      <vt:lpstr>Decima</vt:lpstr>
      <vt:lpstr>simple-light-2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</dc:creator>
  <cp:lastModifiedBy>Artur O. Kalichman</cp:lastModifiedBy>
  <cp:revision>139</cp:revision>
  <dcterms:modified xsi:type="dcterms:W3CDTF">2017-04-19T19:39:16Z</dcterms:modified>
</cp:coreProperties>
</file>