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27"/>
  </p:notesMasterIdLst>
  <p:sldIdLst>
    <p:sldId id="1531" r:id="rId6"/>
    <p:sldId id="1533" r:id="rId7"/>
    <p:sldId id="1535" r:id="rId8"/>
    <p:sldId id="1536" r:id="rId9"/>
    <p:sldId id="1501" r:id="rId10"/>
    <p:sldId id="1521" r:id="rId11"/>
    <p:sldId id="1522" r:id="rId12"/>
    <p:sldId id="1523" r:id="rId13"/>
    <p:sldId id="1538" r:id="rId14"/>
    <p:sldId id="1539" r:id="rId15"/>
    <p:sldId id="1548" r:id="rId16"/>
    <p:sldId id="1418" r:id="rId17"/>
    <p:sldId id="1473" r:id="rId18"/>
    <p:sldId id="1550" r:id="rId19"/>
    <p:sldId id="352" r:id="rId20"/>
    <p:sldId id="1460" r:id="rId21"/>
    <p:sldId id="1512" r:id="rId22"/>
    <p:sldId id="1462" r:id="rId23"/>
    <p:sldId id="1511" r:id="rId24"/>
    <p:sldId id="1466" r:id="rId25"/>
    <p:sldId id="1551" r:id="rId26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os" initials="M" lastIdx="1" clrIdx="0"/>
  <p:cmAuthor id="1" name="Sonomi Mirian Yano Takita" initials="SMYT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FFFFCC"/>
    <a:srgbClr val="B81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331" autoAdjust="0"/>
  </p:normalViewPr>
  <p:slideViewPr>
    <p:cSldViewPr snapToGrid="0">
      <p:cViewPr>
        <p:scale>
          <a:sx n="123" d="100"/>
          <a:sy n="123" d="100"/>
        </p:scale>
        <p:origin x="-11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3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798" y="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B52E8-F434-46F8-804E-28A0C224AF86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A0A8A-471B-4AA3-9BD8-FCC0A6F9563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3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0A8A-471B-4AA3-9BD8-FCC0A6F956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55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0A8A-471B-4AA3-9BD8-FCC0A6F9563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4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0A8A-471B-4AA3-9BD8-FCC0A6F9563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05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0A8A-471B-4AA3-9BD8-FCC0A6F9563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15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0A8A-471B-4AA3-9BD8-FCC0A6F9563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49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0A8A-471B-4AA3-9BD8-FCC0A6F9563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14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dirty="0" err="1"/>
              <a:t>an</a:t>
            </a:r>
            <a:endParaRPr lang="pt-BR" dirty="0"/>
          </a:p>
        </p:txBody>
      </p:sp>
      <p:sp>
        <p:nvSpPr>
          <p:cNvPr id="2457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766055-F9DB-4AFC-B80D-6D0CD05D07F7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78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0A8A-471B-4AA3-9BD8-FCC0A6F9563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53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0A8A-471B-4AA3-9BD8-FCC0A6F9563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34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A0A8A-471B-4AA3-9BD8-FCC0A6F9563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66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0A8A-471B-4AA3-9BD8-FCC0A6F9563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28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0A8A-471B-4AA3-9BD8-FCC0A6F9563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52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0A8A-471B-4AA3-9BD8-FCC0A6F9563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5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0A8A-471B-4AA3-9BD8-FCC0A6F9563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4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0A8A-471B-4AA3-9BD8-FCC0A6F956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04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0A8A-471B-4AA3-9BD8-FCC0A6F9563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87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0A8A-471B-4AA3-9BD8-FCC0A6F9563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26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0A8A-471B-4AA3-9BD8-FCC0A6F956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83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0A8A-471B-4AA3-9BD8-FCC0A6F9563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71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0A8A-471B-4AA3-9BD8-FCC0A6F9563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4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96743-654A-434F-A9B3-709A6F8B0A6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743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0E302-09F8-4261-9DA4-152DDAEFA51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457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55E71-7981-4999-8258-412368245FE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8796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5B35119-3FC4-7140-8C13-26CF6F528F0D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3/28/2022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7B9D9D4-128B-5743-A58E-BE6350A77A4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‹nº›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218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5B35119-3FC4-7140-8C13-26CF6F528F0D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3/28/2022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7B9D9D4-128B-5743-A58E-BE6350A77A4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‹nº›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510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5B35119-3FC4-7140-8C13-26CF6F528F0D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3/28/2022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7B9D9D4-128B-5743-A58E-BE6350A77A4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‹nº›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1868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5B35119-3FC4-7140-8C13-26CF6F528F0D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3/28/2022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7B9D9D4-128B-5743-A58E-BE6350A77A4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‹nº›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4824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5B35119-3FC4-7140-8C13-26CF6F528F0D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3/28/2022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7B9D9D4-128B-5743-A58E-BE6350A77A4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‹nº›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5804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5B35119-3FC4-7140-8C13-26CF6F528F0D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3/28/2022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7B9D9D4-128B-5743-A58E-BE6350A77A4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‹nº›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7008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5B35119-3FC4-7140-8C13-26CF6F528F0D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3/28/2022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7B9D9D4-128B-5743-A58E-BE6350A77A4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‹nº›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109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5B35119-3FC4-7140-8C13-26CF6F528F0D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3/28/2022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7B9D9D4-128B-5743-A58E-BE6350A77A4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‹nº›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583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5A665-B2E0-45D3-82DB-67CD06BDB32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1019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5B35119-3FC4-7140-8C13-26CF6F528F0D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3/28/2022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7B9D9D4-128B-5743-A58E-BE6350A77A4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‹nº›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3205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5B35119-3FC4-7140-8C13-26CF6F528F0D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3/28/2022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7B9D9D4-128B-5743-A58E-BE6350A77A4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‹nº›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310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5B35119-3FC4-7140-8C13-26CF6F528F0D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3/28/2022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7B9D9D4-128B-5743-A58E-BE6350A77A4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‹nº›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3586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E48D4F2-D305-134D-B60F-A3DCDFE747F7}" type="datetimeFigureOut">
              <a:rPr lang="pt-BR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28/03/2022</a:t>
            </a:fld>
            <a:endParaRPr lang="pt-BR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pt-BR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D15DE18-73BB-8847-9049-85CB2ED526BA}" type="slidenum">
              <a:rPr lang="pt-BR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‹nº›</a:t>
            </a:fld>
            <a:endParaRPr lang="pt-BR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6061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E48D4F2-D305-134D-B60F-A3DCDFE747F7}" type="datetimeFigureOut">
              <a:rPr lang="pt-BR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28/03/2022</a:t>
            </a:fld>
            <a:endParaRPr lang="pt-BR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pt-BR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D15DE18-73BB-8847-9049-85CB2ED526BA}" type="slidenum">
              <a:rPr lang="pt-BR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‹nº›</a:t>
            </a:fld>
            <a:endParaRPr lang="pt-BR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961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E48D4F2-D305-134D-B60F-A3DCDFE747F7}" type="datetimeFigureOut">
              <a:rPr lang="pt-BR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28/03/2022</a:t>
            </a:fld>
            <a:endParaRPr lang="pt-BR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pt-BR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D15DE18-73BB-8847-9049-85CB2ED526BA}" type="slidenum">
              <a:rPr lang="pt-BR" smtClean="0">
                <a:solidFill>
                  <a:prstClr val="black"/>
                </a:solidFill>
                <a:ea typeface="MS PGothic" pitchFamily="34" charset="-128"/>
              </a:rPr>
              <a:pPr defTabSz="457200"/>
              <a:t>‹nº›</a:t>
            </a:fld>
            <a:endParaRPr lang="pt-BR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043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AC696-8920-44FE-9F0A-8274E4E7A5D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666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7BC5-0436-4755-86B9-980E1BF7EE2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919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1926C-322F-4032-AA07-7302E7BB579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382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9CA9A-0DF3-4DC5-8B92-FE547575E05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167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53273-BDED-4899-A967-CFBB44052E9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58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5285E-898F-44AF-A510-7E5ADD932F0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716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7EFC0-69C7-482B-B66D-FEAC52E7190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1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file://localhost/Users/fredlobo/Desktop/NUCOM%20AT%20THE%20MOMENT/GAB%20originais%20em%20foco/apresentacao%20SVS%20powerpoint%202016/apresentacao%202016%20svs1d%20Folder/fileto%20capa%20temer.jpg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471F78F3-AF53-48F4-B81D-2C165B5B544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554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eto capa temer.jpg" descr="/Users/fredlobo/Desktop/NUCOM AT THE MOMENT/GAB originais em foco/apresentacao SVS powerpoint 2016/apresentacao 2016 svs1d Folder/fileto capa temer.jpg"/>
          <p:cNvPicPr>
            <a:picLocks noChangeAspect="1"/>
          </p:cNvPicPr>
          <p:nvPr userDrawn="1"/>
        </p:nvPicPr>
        <p:blipFill>
          <a:blip r:embed="rId17" r:link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4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7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pidemio@crt.saude.sp.gov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saude.sp.gov.br/resources/crt/publicacoes/publicacoes-download/guiadebolsodefinicoesdecasosdeagravosdenotificacaoemdsthivaids.pdf?attach=true" TargetMode="External"/><Relationship Id="rId13" Type="http://schemas.openxmlformats.org/officeDocument/2006/relationships/hyperlink" Target="http://www.seade.gov.br/" TargetMode="External"/><Relationship Id="rId3" Type="http://schemas.openxmlformats.org/officeDocument/2006/relationships/hyperlink" Target="http://www.aids.gov.br/" TargetMode="External"/><Relationship Id="rId7" Type="http://schemas.openxmlformats.org/officeDocument/2006/relationships/hyperlink" Target="http://www.crt.saude.sp.gov.br/" TargetMode="External"/><Relationship Id="rId12" Type="http://schemas.openxmlformats.org/officeDocument/2006/relationships/hyperlink" Target="http://www.datasus.gov.br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1.png"/><Relationship Id="rId5" Type="http://schemas.openxmlformats.org/officeDocument/2006/relationships/hyperlink" Target="http://www.saude.sp.gov.br/" TargetMode="External"/><Relationship Id="rId10" Type="http://schemas.openxmlformats.org/officeDocument/2006/relationships/hyperlink" Target="https://bvsms.saude.gov.br/bvs/publicacoes/guia_vigilancia_saude_3ed.pdf" TargetMode="External"/><Relationship Id="rId4" Type="http://schemas.openxmlformats.org/officeDocument/2006/relationships/hyperlink" Target="http://www.cve.saude.sp.gov.br/" TargetMode="External"/><Relationship Id="rId9" Type="http://schemas.openxmlformats.org/officeDocument/2006/relationships/hyperlink" Target="http://www.saude.gov.b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onomi@crt.saude.sp.gov.br" TargetMode="External"/><Relationship Id="rId2" Type="http://schemas.openxmlformats.org/officeDocument/2006/relationships/hyperlink" Target="mailto:epidemio@crt.saude.sp.gov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2705" y="754602"/>
            <a:ext cx="10936941" cy="2842613"/>
          </a:xfrm>
          <a:solidFill>
            <a:srgbClr val="CCFFFF"/>
          </a:solidFill>
        </p:spPr>
        <p:txBody>
          <a:bodyPr/>
          <a:lstStyle/>
          <a:p>
            <a:pPr fontAlgn="ctr"/>
            <a:r>
              <a:rPr lang="pt-BR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pt-BR" sz="28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V</a:t>
            </a:r>
            <a:r>
              <a:rPr lang="pt-BR" sz="2800" dirty="0">
                <a:solidFill>
                  <a:schemeClr val="tx1"/>
                </a:solidFill>
                <a:latin typeface="Arial Black" panose="020B0A04020102020204" pitchFamily="34" charset="0"/>
              </a:rPr>
              <a:t>igilância Epidemiológica da criança exposta ao HIV  e criança HIV/aids </a:t>
            </a:r>
            <a:br>
              <a:rPr lang="pt-BR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8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8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pt-BR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98754" y="3597215"/>
            <a:ext cx="7232848" cy="2191189"/>
          </a:xfrm>
        </p:spPr>
        <p:txBody>
          <a:bodyPr/>
          <a:lstStyle/>
          <a:p>
            <a:r>
              <a:rPr lang="pt-BR" altLang="pt-BR" sz="1600" b="1" dirty="0">
                <a:solidFill>
                  <a:schemeClr val="tx2"/>
                </a:solidFill>
              </a:rPr>
              <a:t>Webinar TV HIV  18.03.2022</a:t>
            </a:r>
          </a:p>
          <a:p>
            <a:r>
              <a:rPr lang="pt-BR" altLang="pt-BR" sz="1600" b="1" dirty="0">
                <a:solidFill>
                  <a:schemeClr val="tx2"/>
                </a:solidFill>
              </a:rPr>
              <a:t>Sonomi Miriam Yano Takita</a:t>
            </a:r>
          </a:p>
          <a:p>
            <a:r>
              <a:rPr lang="pt-BR" altLang="pt-BR" sz="1400" b="1" dirty="0">
                <a:solidFill>
                  <a:schemeClr val="tx2"/>
                </a:solidFill>
              </a:rPr>
              <a:t>Gerência de Vigilância Epidemiológica</a:t>
            </a:r>
            <a:br>
              <a:rPr lang="pt-BR" altLang="pt-BR" sz="1400" b="1" dirty="0">
                <a:solidFill>
                  <a:schemeClr val="tx2"/>
                </a:solidFill>
              </a:rPr>
            </a:br>
            <a:r>
              <a:rPr lang="pt-BR" altLang="pt-BR" sz="1400" b="1" dirty="0">
                <a:solidFill>
                  <a:schemeClr val="tx2"/>
                </a:solidFill>
              </a:rPr>
              <a:t>Centro de Referência e Treinamento DST/Aids - SP</a:t>
            </a:r>
            <a:br>
              <a:rPr lang="pt-BR" altLang="pt-BR" sz="1400" b="1" dirty="0">
                <a:solidFill>
                  <a:schemeClr val="tx2"/>
                </a:solidFill>
              </a:rPr>
            </a:br>
            <a:r>
              <a:rPr lang="pt-BR" altLang="pt-BR" sz="1400" b="1" dirty="0">
                <a:solidFill>
                  <a:schemeClr val="tx2"/>
                </a:solidFill>
              </a:rPr>
              <a:t>Programa Estadual DST/Aids -CCD-SES-SP </a:t>
            </a:r>
          </a:p>
          <a:p>
            <a:r>
              <a:rPr lang="pt-BR" altLang="pt-BR" sz="1400" b="1" dirty="0">
                <a:solidFill>
                  <a:schemeClr val="tx2"/>
                </a:solidFill>
                <a:cs typeface="Arial" panose="020B0604020202020204" pitchFamily="34" charset="0"/>
                <a:hlinkClick r:id="rId3"/>
              </a:rPr>
              <a:t>epidemio@crt.saude.sp.gov.br</a:t>
            </a:r>
            <a:r>
              <a:rPr lang="pt-BR" altLang="pt-BR" sz="1400" b="1" dirty="0">
                <a:solidFill>
                  <a:schemeClr val="tx2"/>
                </a:solidFill>
                <a:cs typeface="Arial" panose="020B0604020202020204" pitchFamily="34" charset="0"/>
              </a:rPr>
              <a:t>  </a:t>
            </a:r>
          </a:p>
          <a:p>
            <a:r>
              <a:rPr lang="pt-BR" altLang="pt-BR" sz="1400" dirty="0">
                <a:solidFill>
                  <a:schemeClr val="tx2"/>
                </a:solidFill>
                <a:cs typeface="Arial" panose="020B0604020202020204" pitchFamily="34" charset="0"/>
              </a:rPr>
              <a:t>11 5087 9864/9865</a:t>
            </a:r>
          </a:p>
        </p:txBody>
      </p:sp>
    </p:spTree>
    <p:extLst>
      <p:ext uri="{BB962C8B-B14F-4D97-AF65-F5344CB8AC3E}">
        <p14:creationId xmlns:p14="http://schemas.microsoft.com/office/powerpoint/2010/main" val="240262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9646"/>
            <a:ext cx="12189041" cy="1475799"/>
          </a:xfrm>
          <a:solidFill>
            <a:srgbClr val="CCFFFF"/>
          </a:solidFill>
        </p:spPr>
        <p:txBody>
          <a:bodyPr/>
          <a:lstStyle/>
          <a:p>
            <a:pPr algn="r"/>
            <a:r>
              <a:rPr lang="pt-BR" sz="3200" dirty="0">
                <a:solidFill>
                  <a:schemeClr val="tx1"/>
                </a:solidFill>
                <a:latin typeface="Arial Black" panose="020B0A04020102020204" pitchFamily="34" charset="0"/>
              </a:rPr>
              <a:t>Criança exposta a TV do HIV </a:t>
            </a:r>
            <a:r>
              <a:rPr lang="pt-BR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(Z20 6)</a:t>
            </a:r>
            <a:br>
              <a:rPr lang="pt-BR" sz="32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após o encerramento</a:t>
            </a:r>
            <a:br>
              <a:rPr lang="pt-BR" sz="32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pt-BR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Box 128"/>
          <p:cNvSpPr txBox="1">
            <a:spLocks noChangeArrowheads="1"/>
          </p:cNvSpPr>
          <p:nvPr/>
        </p:nvSpPr>
        <p:spPr bwMode="auto">
          <a:xfrm>
            <a:off x="404473" y="1628517"/>
            <a:ext cx="9122985" cy="506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endParaRPr lang="pt-BR" sz="2000" dirty="0"/>
          </a:p>
          <a:p>
            <a:pPr>
              <a:buNone/>
            </a:pPr>
            <a:r>
              <a:rPr lang="pt-BR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infectada</a:t>
            </a:r>
          </a:p>
          <a:p>
            <a:pPr marL="342900" indent="-342900"/>
            <a:r>
              <a:rPr lang="pt-BR" sz="2000" dirty="0">
                <a:solidFill>
                  <a:schemeClr val="accent1">
                    <a:lumMod val="25000"/>
                  </a:schemeClr>
                </a:solidFill>
              </a:rPr>
              <a:t>Preencher o encerramento da ficha de criança exposta </a:t>
            </a:r>
          </a:p>
          <a:p>
            <a:pPr marL="342900" indent="-342900"/>
            <a:r>
              <a:rPr lang="pt-BR" sz="2000" dirty="0">
                <a:solidFill>
                  <a:schemeClr val="accent1">
                    <a:lumMod val="25000"/>
                  </a:schemeClr>
                </a:solidFill>
              </a:rPr>
              <a:t>Enviar cópia da ficha de criança exposta para VE-CRT-Programa Estadual DST/Aids-SP</a:t>
            </a:r>
            <a:r>
              <a:rPr lang="pt-BR" sz="2000" dirty="0"/>
              <a:t> </a:t>
            </a:r>
            <a:r>
              <a:rPr lang="pt-BR" sz="1600" dirty="0"/>
              <a:t>VE solicita encaminhamento da investigação e notificação para digitação no nível central VE PE IST AIDS, para melhor monitorar este agravo.</a:t>
            </a:r>
            <a:endParaRPr lang="pt-BR" sz="1600" dirty="0">
              <a:solidFill>
                <a:schemeClr val="accent1">
                  <a:lumMod val="25000"/>
                </a:schemeClr>
              </a:solidFill>
            </a:endParaRPr>
          </a:p>
          <a:p>
            <a:pPr marL="342900" indent="-342900"/>
            <a:r>
              <a:rPr lang="pt-BR" sz="2000" dirty="0">
                <a:solidFill>
                  <a:schemeClr val="accent1">
                    <a:lumMod val="25000"/>
                  </a:schemeClr>
                </a:solidFill>
              </a:rPr>
              <a:t>Notificar criança com HIV ou com aids </a:t>
            </a:r>
          </a:p>
          <a:p>
            <a:pPr marL="342900" indent="-342900"/>
            <a:r>
              <a:rPr lang="pt-BR" sz="2000" dirty="0">
                <a:solidFill>
                  <a:schemeClr val="accent1">
                    <a:lumMod val="25000"/>
                  </a:schemeClr>
                </a:solidFill>
              </a:rPr>
              <a:t>Preencher e enviar Protocolo de Investigação de TV HIV</a:t>
            </a:r>
            <a:endParaRPr lang="pt-BR" sz="1400" dirty="0"/>
          </a:p>
          <a:p>
            <a:pPr marL="285750" indent="-285750"/>
            <a:endParaRPr lang="pt-BR" sz="1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BR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não infectada</a:t>
            </a:r>
            <a:endParaRPr lang="pt-BR" sz="1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/>
            <a:r>
              <a:rPr lang="pt-BR" sz="2000" dirty="0">
                <a:solidFill>
                  <a:schemeClr val="accent1">
                    <a:lumMod val="25000"/>
                  </a:schemeClr>
                </a:solidFill>
              </a:rPr>
              <a:t>Preencher o encerramento da ficha de criança exposta </a:t>
            </a:r>
          </a:p>
          <a:p>
            <a:pPr marL="342900" indent="-342900"/>
            <a:r>
              <a:rPr lang="pt-BR" sz="2000" dirty="0">
                <a:solidFill>
                  <a:schemeClr val="accent1">
                    <a:lumMod val="25000"/>
                  </a:schemeClr>
                </a:solidFill>
              </a:rPr>
              <a:t>Enviar cópia da ficha de criança exposta para VE-CRT-Programa Estadual DST/Aids-SP</a:t>
            </a:r>
          </a:p>
          <a:p>
            <a:pPr>
              <a:buNone/>
            </a:pPr>
            <a:endParaRPr lang="pt-BR" sz="2000" dirty="0"/>
          </a:p>
        </p:txBody>
      </p:sp>
      <p:pic>
        <p:nvPicPr>
          <p:cNvPr id="17" name="Picture 14" descr="be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388" y="933304"/>
            <a:ext cx="1287344" cy="84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127141" y="6550223"/>
            <a:ext cx="3913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Guia de Vigilância em Saúde – Brasil, 2019. 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43BEF189-A722-47B9-AC61-A5381979DA97}"/>
              </a:ext>
            </a:extLst>
          </p:cNvPr>
          <p:cNvGrpSpPr/>
          <p:nvPr/>
        </p:nvGrpSpPr>
        <p:grpSpPr>
          <a:xfrm>
            <a:off x="127141" y="561855"/>
            <a:ext cx="7709169" cy="1086006"/>
            <a:chOff x="186135" y="1298881"/>
            <a:chExt cx="7709169" cy="1086006"/>
          </a:xfrm>
        </p:grpSpPr>
        <p:grpSp>
          <p:nvGrpSpPr>
            <p:cNvPr id="20" name="Grupo 5">
              <a:extLst>
                <a:ext uri="{FF2B5EF4-FFF2-40B4-BE49-F238E27FC236}">
                  <a16:creationId xmlns:a16="http://schemas.microsoft.com/office/drawing/2014/main" xmlns="" id="{13915148-7E59-4AB6-BEA0-35DB06CDCB05}"/>
                </a:ext>
              </a:extLst>
            </p:cNvPr>
            <p:cNvGrpSpPr/>
            <p:nvPr/>
          </p:nvGrpSpPr>
          <p:grpSpPr>
            <a:xfrm>
              <a:off x="186135" y="1298881"/>
              <a:ext cx="7709169" cy="1086006"/>
              <a:chOff x="-4304" y="992387"/>
              <a:chExt cx="8572042" cy="1506802"/>
            </a:xfr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Line 5">
                <a:extLst>
                  <a:ext uri="{FF2B5EF4-FFF2-40B4-BE49-F238E27FC236}">
                    <a16:creationId xmlns:a16="http://schemas.microsoft.com/office/drawing/2014/main" xmlns="" id="{261B9B2F-7CF3-49B7-BF71-4F2B263FF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25" y="1628775"/>
                <a:ext cx="8316913" cy="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  <a:headEnd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pt-BR" sz="1200" b="1"/>
              </a:p>
            </p:txBody>
          </p:sp>
          <p:sp>
            <p:nvSpPr>
              <p:cNvPr id="24" name="Text Box 9">
                <a:extLst>
                  <a:ext uri="{FF2B5EF4-FFF2-40B4-BE49-F238E27FC236}">
                    <a16:creationId xmlns:a16="http://schemas.microsoft.com/office/drawing/2014/main" xmlns="" id="{EF8B9150-FD47-4C77-B71B-6FD0382354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9184" y="992387"/>
                <a:ext cx="953263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dirty="0"/>
                  <a:t>Puérpera</a:t>
                </a:r>
              </a:p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dirty="0"/>
                  <a:t>HIV+</a:t>
                </a:r>
              </a:p>
            </p:txBody>
          </p:sp>
          <p:sp>
            <p:nvSpPr>
              <p:cNvPr id="25" name="Text Box 10">
                <a:extLst>
                  <a:ext uri="{FF2B5EF4-FFF2-40B4-BE49-F238E27FC236}">
                    <a16:creationId xmlns:a16="http://schemas.microsoft.com/office/drawing/2014/main" xmlns="" id="{07569D01-007B-476E-9A79-965A97D590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32287" y="1684902"/>
                <a:ext cx="1154620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Criança infectada</a:t>
                </a:r>
              </a:p>
            </p:txBody>
          </p:sp>
          <p:sp>
            <p:nvSpPr>
              <p:cNvPr id="26" name="Text Box 24">
                <a:extLst>
                  <a:ext uri="{FF2B5EF4-FFF2-40B4-BE49-F238E27FC236}">
                    <a16:creationId xmlns:a16="http://schemas.microsoft.com/office/drawing/2014/main" xmlns="" id="{E582AC6E-33CF-4B22-AE9E-34440F3D6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5812" y="1773236"/>
                <a:ext cx="2333683" cy="725953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400" b="1" dirty="0">
                    <a:solidFill>
                      <a:srgbClr val="0000FF"/>
                    </a:solidFill>
                  </a:rPr>
                  <a:t>Criança exposta </a:t>
                </a:r>
              </a:p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400" b="1" dirty="0">
                    <a:solidFill>
                      <a:srgbClr val="0000FF"/>
                    </a:solidFill>
                  </a:rPr>
                  <a:t>à TVHIV</a:t>
                </a:r>
              </a:p>
            </p:txBody>
          </p:sp>
          <p:sp>
            <p:nvSpPr>
              <p:cNvPr id="27" name="Text Box 27">
                <a:extLst>
                  <a:ext uri="{FF2B5EF4-FFF2-40B4-BE49-F238E27FC236}">
                    <a16:creationId xmlns:a16="http://schemas.microsoft.com/office/drawing/2014/main" xmlns="" id="{7BFF9D12-5AF0-47B6-8199-9B40245BEE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8819" y="1016601"/>
                <a:ext cx="1039264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dirty="0"/>
                  <a:t>Gestação HIV+</a:t>
                </a:r>
              </a:p>
            </p:txBody>
          </p:sp>
          <p:sp>
            <p:nvSpPr>
              <p:cNvPr id="28" name="Text Box 36">
                <a:extLst>
                  <a:ext uri="{FF2B5EF4-FFF2-40B4-BE49-F238E27FC236}">
                    <a16:creationId xmlns:a16="http://schemas.microsoft.com/office/drawing/2014/main" xmlns="" id="{F3A36B99-DBDF-468C-9F01-14004A8214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4740" y="1004419"/>
                <a:ext cx="1148747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dirty="0"/>
                  <a:t>Parturiente</a:t>
                </a:r>
              </a:p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dirty="0"/>
                  <a:t>HIV+</a:t>
                </a:r>
              </a:p>
            </p:txBody>
          </p:sp>
          <p:sp>
            <p:nvSpPr>
              <p:cNvPr id="29" name="Text Box 37">
                <a:extLst>
                  <a:ext uri="{FF2B5EF4-FFF2-40B4-BE49-F238E27FC236}">
                    <a16:creationId xmlns:a16="http://schemas.microsoft.com/office/drawing/2014/main" xmlns="" id="{58FA8398-B6AF-4E4F-8E5B-E3F255D9FE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4304" y="1016600"/>
                <a:ext cx="843123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dirty="0"/>
                  <a:t>Mulher HIV+</a:t>
                </a:r>
              </a:p>
            </p:txBody>
          </p:sp>
          <p:sp>
            <p:nvSpPr>
              <p:cNvPr id="30" name="Text Box 43">
                <a:extLst>
                  <a:ext uri="{FF2B5EF4-FFF2-40B4-BE49-F238E27FC236}">
                    <a16:creationId xmlns:a16="http://schemas.microsoft.com/office/drawing/2014/main" xmlns="" id="{58EDA66D-0922-4B5B-A2A3-D1AA5146B1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6858" y="1673162"/>
                <a:ext cx="1149966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Criança com aids</a:t>
                </a:r>
              </a:p>
            </p:txBody>
          </p:sp>
        </p:grpSp>
        <p:pic>
          <p:nvPicPr>
            <p:cNvPr id="21" name="Gráfico 20" descr="Fechar">
              <a:extLst>
                <a:ext uri="{FF2B5EF4-FFF2-40B4-BE49-F238E27FC236}">
                  <a16:creationId xmlns:a16="http://schemas.microsoft.com/office/drawing/2014/main" xmlns="" id="{269C37C0-673F-4EE6-8196-118BAB6A9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112465" y="1703219"/>
              <a:ext cx="503222" cy="503222"/>
            </a:xfrm>
            <a:prstGeom prst="rect">
              <a:avLst/>
            </a:prstGeom>
          </p:spPr>
        </p:pic>
        <p:pic>
          <p:nvPicPr>
            <p:cNvPr id="22" name="Gráfico 21" descr="Fechar">
              <a:extLst>
                <a:ext uri="{FF2B5EF4-FFF2-40B4-BE49-F238E27FC236}">
                  <a16:creationId xmlns:a16="http://schemas.microsoft.com/office/drawing/2014/main" xmlns="" id="{872DE8FA-A22B-492E-97DA-3548DB0B3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916564" y="1712786"/>
              <a:ext cx="493655" cy="493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167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0" y="0"/>
            <a:ext cx="9321554" cy="144879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2400" b="1" kern="0" dirty="0">
                <a:solidFill>
                  <a:schemeClr val="tx1"/>
                </a:solidFill>
                <a:latin typeface="Arial Black" panose="020B0A04020102020204" pitchFamily="34" charset="0"/>
              </a:rPr>
              <a:t>Protocolo de Investigação de caso de TV do HIV e Aids em crianças (PITVHA)</a:t>
            </a:r>
          </a:p>
          <a:p>
            <a:endParaRPr lang="pt-BR" sz="2400" b="1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50" y="1437842"/>
            <a:ext cx="3234800" cy="484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68" y="1622424"/>
            <a:ext cx="2368385" cy="281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455" y="3565336"/>
            <a:ext cx="2368384" cy="281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150550" y="1437843"/>
            <a:ext cx="4644507" cy="493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kern="0" dirty="0">
                <a:solidFill>
                  <a:srgbClr val="0000FF"/>
                </a:solidFill>
                <a:cs typeface="Aharoni" panose="02010803020104030203" pitchFamily="2" charset="-79"/>
              </a:rPr>
              <a:t>Protocolo</a:t>
            </a:r>
          </a:p>
          <a:p>
            <a:pPr marL="0" indent="0">
              <a:buNone/>
            </a:pPr>
            <a:r>
              <a:rPr lang="pt-BR" sz="2000" kern="0" dirty="0"/>
              <a:t>Todos os casos de HIV/Aids em menores de 5 anos de idade por transmissão vertical</a:t>
            </a:r>
          </a:p>
          <a:p>
            <a:pPr marL="0" indent="0">
              <a:buNone/>
            </a:pPr>
            <a:endParaRPr lang="pt-BR" sz="2000" kern="0" dirty="0"/>
          </a:p>
          <a:p>
            <a:pPr marL="0" indent="0">
              <a:buNone/>
            </a:pPr>
            <a:r>
              <a:rPr lang="pt-BR" sz="2000" dirty="0">
                <a:solidFill>
                  <a:srgbClr val="0070C0"/>
                </a:solidFill>
              </a:rPr>
              <a:t>Vulnerabilidade programática, individual e social</a:t>
            </a:r>
          </a:p>
          <a:p>
            <a:pPr marL="0" indent="0">
              <a:buNone/>
            </a:pPr>
            <a:endParaRPr lang="pt-BR" sz="2000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/>
              <a:t>Discutir caso no Comitê de Mortalidade materno infantil do município ou DRS;</a:t>
            </a:r>
          </a:p>
          <a:p>
            <a:pPr marL="0" lvl="0" indent="0">
              <a:buNone/>
            </a:pPr>
            <a:endParaRPr lang="pt-BR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/>
              <a:t>Enviar cópia do Protocolo para a VE-CRT-PEDST/Aids-SP</a:t>
            </a:r>
            <a:r>
              <a:rPr lang="pt-BR" sz="2400" dirty="0"/>
              <a:t>.</a:t>
            </a:r>
            <a:endParaRPr lang="pt-BR" sz="2400" kern="0" dirty="0"/>
          </a:p>
        </p:txBody>
      </p:sp>
    </p:spTree>
    <p:extLst>
      <p:ext uri="{BB962C8B-B14F-4D97-AF65-F5344CB8AC3E}">
        <p14:creationId xmlns:p14="http://schemas.microsoft.com/office/powerpoint/2010/main" val="227601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534" y="1251981"/>
            <a:ext cx="3939649" cy="29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992"/>
          </a:xfr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pt-BR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Aids em menores de 13 anos de idade  (CID: B24) </a:t>
            </a:r>
            <a:br>
              <a:rPr lang="pt-BR" sz="28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Definição de caso</a:t>
            </a:r>
            <a:endParaRPr lang="pt-BR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Box 128"/>
          <p:cNvSpPr txBox="1">
            <a:spLocks noChangeArrowheads="1"/>
          </p:cNvSpPr>
          <p:nvPr/>
        </p:nvSpPr>
        <p:spPr bwMode="auto">
          <a:xfrm>
            <a:off x="177065" y="1724887"/>
            <a:ext cx="7335006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pt-BR" sz="1800" b="1" dirty="0">
                <a:solidFill>
                  <a:srgbClr val="FF0000"/>
                </a:solidFill>
              </a:rPr>
              <a:t>Criança infectada</a:t>
            </a:r>
          </a:p>
          <a:p>
            <a:pPr algn="ctr">
              <a:buNone/>
            </a:pPr>
            <a:r>
              <a:rPr lang="pt-BR" sz="1800" dirty="0"/>
              <a:t>“</a:t>
            </a:r>
            <a:r>
              <a:rPr lang="pt-BR" sz="1800" b="1" dirty="0"/>
              <a:t>Toda criança com menos de 13 anos de idade que apresentar evidência laboratorial de infecção pelo HIV</a:t>
            </a:r>
          </a:p>
          <a:p>
            <a:pPr algn="ctr">
              <a:buNone/>
            </a:pPr>
            <a:r>
              <a:rPr lang="pt-BR" sz="1800" b="1" dirty="0">
                <a:solidFill>
                  <a:srgbClr val="FF0000"/>
                </a:solidFill>
              </a:rPr>
              <a:t>Criança com aids</a:t>
            </a:r>
          </a:p>
          <a:p>
            <a:pPr algn="ctr">
              <a:buNone/>
            </a:pPr>
            <a:r>
              <a:rPr lang="pt-BR" sz="1800" dirty="0"/>
              <a:t>“</a:t>
            </a:r>
            <a:r>
              <a:rPr lang="pt-BR" sz="1800" b="1" dirty="0"/>
              <a:t>Toda criança com menos de 13 anos de idade que apresentar evidência laboratorial de infecção pelo HIV e alguma evidência de imunodeficiência”</a:t>
            </a:r>
            <a:r>
              <a:rPr lang="pt-BR" sz="1800" dirty="0"/>
              <a:t>  </a:t>
            </a:r>
          </a:p>
          <a:p>
            <a:pPr>
              <a:buNone/>
            </a:pPr>
            <a:r>
              <a:rPr lang="pt-BR" sz="1600" b="1" dirty="0"/>
              <a:t>Evidência de imunodeficiência¹ </a:t>
            </a:r>
          </a:p>
          <a:p>
            <a:pPr marL="285750" indent="-285750"/>
            <a:r>
              <a:rPr lang="pt-BR" sz="1400" dirty="0"/>
              <a:t>Diagnóstico de pelo menos duas doenças indicativas de aids de caráter leve </a:t>
            </a:r>
          </a:p>
          <a:p>
            <a:pPr marL="285750" indent="-285750"/>
            <a:r>
              <a:rPr lang="pt-BR" sz="1400" dirty="0"/>
              <a:t>E ou diagnóstico de pelo menos uma doença indicativa de imunodeficiência de caráter moderado ou grave  (critério CDC adaptado - 2013)</a:t>
            </a:r>
          </a:p>
          <a:p>
            <a:pPr>
              <a:buNone/>
            </a:pPr>
            <a:r>
              <a:rPr lang="pt-BR" sz="1600" b="1" dirty="0"/>
              <a:t>Evidência laboratorial²</a:t>
            </a:r>
          </a:p>
          <a:p>
            <a:pPr marL="285750" indent="-285750"/>
            <a:r>
              <a:rPr lang="pt-BR" sz="1400" dirty="0"/>
              <a:t>Contagem de linfócitos </a:t>
            </a:r>
            <a:r>
              <a:rPr lang="pt-BR" sz="1400" b="1" dirty="0">
                <a:solidFill>
                  <a:srgbClr val="C00000"/>
                </a:solidFill>
              </a:rPr>
              <a:t>T CD4+ menor</a:t>
            </a:r>
            <a:r>
              <a:rPr lang="pt-BR" sz="1400" b="1" dirty="0"/>
              <a:t> </a:t>
            </a:r>
            <a:r>
              <a:rPr lang="pt-BR" sz="1400" dirty="0"/>
              <a:t>do que o esperado para a idade atual da criança. </a:t>
            </a:r>
          </a:p>
          <a:p>
            <a:pPr>
              <a:buNone/>
            </a:pPr>
            <a:r>
              <a:rPr lang="pt-BR" sz="1400" b="1" dirty="0"/>
              <a:t>			</a:t>
            </a:r>
            <a:r>
              <a:rPr lang="pt-BR" sz="1600" b="1" dirty="0"/>
              <a:t>ou </a:t>
            </a:r>
          </a:p>
          <a:p>
            <a:pPr algn="ctr">
              <a:buNone/>
            </a:pPr>
            <a:r>
              <a:rPr lang="pt-BR" sz="1600" b="1" dirty="0">
                <a:solidFill>
                  <a:srgbClr val="C00000"/>
                </a:solidFill>
              </a:rPr>
              <a:t>Declaração de óbito (DO) </a:t>
            </a:r>
            <a:r>
              <a:rPr lang="pt-BR" sz="1600" dirty="0"/>
              <a:t>(critério excepcional óbito³)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7793372" y="4605556"/>
            <a:ext cx="4364961" cy="225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t-BR" sz="1200" b="1" kern="0" dirty="0">
                <a:solidFill>
                  <a:srgbClr val="C00000"/>
                </a:solidFill>
                <a:latin typeface="+mj-lt"/>
              </a:rPr>
              <a:t>³ </a:t>
            </a:r>
            <a:r>
              <a:rPr lang="pt-BR" sz="12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CRITÉRIO EXCEPCIONAL ÓBITO </a:t>
            </a:r>
            <a:endParaRPr lang="pt-BR" sz="1200" kern="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ctr">
              <a:buFontTx/>
              <a:buNone/>
            </a:pPr>
            <a:r>
              <a:rPr lang="pt-BR" sz="1200" kern="0" dirty="0">
                <a:latin typeface="+mj-lt"/>
              </a:rPr>
              <a:t>Menção à </a:t>
            </a:r>
            <a:r>
              <a:rPr lang="pt-BR" sz="1200" b="1" kern="0" dirty="0">
                <a:latin typeface="+mj-lt"/>
              </a:rPr>
              <a:t>aids/sida</a:t>
            </a:r>
            <a:r>
              <a:rPr lang="pt-BR" sz="1200" kern="0" dirty="0">
                <a:latin typeface="+mj-lt"/>
              </a:rPr>
              <a:t> (ou termos equivalentes) </a:t>
            </a:r>
          </a:p>
          <a:p>
            <a:pPr marL="0" indent="0" algn="ctr">
              <a:buFontTx/>
              <a:buNone/>
            </a:pPr>
            <a:r>
              <a:rPr lang="pt-BR" sz="1200" kern="0" dirty="0">
                <a:latin typeface="+mj-lt"/>
              </a:rPr>
              <a:t>em </a:t>
            </a:r>
            <a:r>
              <a:rPr lang="pt-BR" sz="1200" b="1" kern="0" dirty="0">
                <a:latin typeface="+mj-lt"/>
              </a:rPr>
              <a:t>algum campo da DO ou </a:t>
            </a:r>
          </a:p>
          <a:p>
            <a:pPr marL="0" indent="0" algn="ctr">
              <a:buFontTx/>
              <a:buNone/>
            </a:pPr>
            <a:r>
              <a:rPr lang="pt-BR" sz="1200" kern="0" dirty="0">
                <a:latin typeface="+mj-lt"/>
              </a:rPr>
              <a:t>Menção de </a:t>
            </a:r>
            <a:r>
              <a:rPr lang="pt-BR" sz="1200" b="1" kern="0" dirty="0">
                <a:latin typeface="+mj-lt"/>
              </a:rPr>
              <a:t>infecção pelo HIV </a:t>
            </a:r>
            <a:r>
              <a:rPr lang="pt-BR" sz="1200" kern="0" dirty="0">
                <a:latin typeface="+mj-lt"/>
              </a:rPr>
              <a:t>(ou termos equivalentes) e de </a:t>
            </a:r>
            <a:br>
              <a:rPr lang="pt-BR" sz="1200" kern="0" dirty="0">
                <a:latin typeface="+mj-lt"/>
              </a:rPr>
            </a:br>
            <a:r>
              <a:rPr lang="pt-BR" sz="1200" kern="0" dirty="0">
                <a:latin typeface="+mj-lt"/>
              </a:rPr>
              <a:t>     </a:t>
            </a:r>
            <a:r>
              <a:rPr lang="pt-BR" sz="1200" b="1" kern="0" dirty="0">
                <a:latin typeface="+mj-lt"/>
              </a:rPr>
              <a:t>doença(s) associada(s) à infecção pelo HIV</a:t>
            </a:r>
          </a:p>
          <a:p>
            <a:pPr marL="0" indent="0" algn="ctr">
              <a:buFontTx/>
              <a:buNone/>
            </a:pPr>
            <a:r>
              <a:rPr lang="pt-BR" sz="1200" kern="0" dirty="0">
                <a:latin typeface="+mj-lt"/>
              </a:rPr>
              <a:t>em</a:t>
            </a:r>
            <a:r>
              <a:rPr lang="pt-BR" sz="1200" b="1" kern="0" dirty="0">
                <a:latin typeface="+mj-lt"/>
              </a:rPr>
              <a:t> algum campo da DO</a:t>
            </a:r>
          </a:p>
          <a:p>
            <a:pPr marL="0" indent="0" algn="ctr">
              <a:buFontTx/>
              <a:buNone/>
            </a:pPr>
            <a:r>
              <a:rPr lang="pt-BR" sz="1200" b="1" kern="0" dirty="0">
                <a:latin typeface="+mj-lt"/>
              </a:rPr>
              <a:t>+ </a:t>
            </a:r>
          </a:p>
          <a:p>
            <a:pPr marL="0" indent="0" algn="ctr">
              <a:buFontTx/>
              <a:buNone/>
            </a:pPr>
            <a:r>
              <a:rPr lang="pt-BR" sz="1200" kern="0" dirty="0">
                <a:latin typeface="+mj-lt"/>
              </a:rPr>
              <a:t>Investigação epidemiológica</a:t>
            </a:r>
            <a:r>
              <a:rPr lang="pt-BR" sz="1200" b="1" kern="0" dirty="0">
                <a:latin typeface="+mj-lt"/>
              </a:rPr>
              <a:t> inconclusiva</a:t>
            </a:r>
            <a:r>
              <a:rPr lang="pt-BR" sz="1200" kern="0" dirty="0">
                <a:latin typeface="+mj-lt"/>
              </a:rPr>
              <a:t>* e excluídas outras causas de óbito. 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09272"/>
              </p:ext>
            </p:extLst>
          </p:nvPr>
        </p:nvGraphicFramePr>
        <p:xfrm>
          <a:off x="8816829" y="2835479"/>
          <a:ext cx="3198106" cy="1539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10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165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CD4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61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&lt;12meses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&lt;1.500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10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1 a 5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&lt;1.000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63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6 a 12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&lt;500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01766" y="6580155"/>
            <a:ext cx="38719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Guia de Vigilância em Saúde – Brasil, 2019. </a:t>
            </a:r>
          </a:p>
        </p:txBody>
      </p:sp>
      <p:grpSp>
        <p:nvGrpSpPr>
          <p:cNvPr id="13" name="Grupo 5">
            <a:extLst>
              <a:ext uri="{FF2B5EF4-FFF2-40B4-BE49-F238E27FC236}">
                <a16:creationId xmlns:a16="http://schemas.microsoft.com/office/drawing/2014/main" xmlns="" id="{ACB9AC01-D515-4F0F-AE6A-A75D0A7E9C9E}"/>
              </a:ext>
            </a:extLst>
          </p:cNvPr>
          <p:cNvGrpSpPr/>
          <p:nvPr/>
        </p:nvGrpSpPr>
        <p:grpSpPr>
          <a:xfrm>
            <a:off x="-94245" y="602160"/>
            <a:ext cx="7751032" cy="1030739"/>
            <a:chOff x="-50853" y="1091827"/>
            <a:chExt cx="8618591" cy="1430121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Line 5">
              <a:extLst>
                <a:ext uri="{FF2B5EF4-FFF2-40B4-BE49-F238E27FC236}">
                  <a16:creationId xmlns:a16="http://schemas.microsoft.com/office/drawing/2014/main" xmlns="" id="{1298F68B-46F8-4691-8632-8C22846A7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825" y="1628775"/>
              <a:ext cx="8316913" cy="0"/>
            </a:xfrm>
            <a:prstGeom prst="line">
              <a:avLst/>
            </a:prstGeom>
            <a:grpFill/>
            <a:ln>
              <a:solidFill>
                <a:srgbClr val="C00000"/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sz="1200" b="1"/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xmlns="" id="{D32F172C-9652-4752-8079-14A57D4C98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2967" y="1091827"/>
              <a:ext cx="953263" cy="64054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1200" b="1" dirty="0"/>
                <a:t>Puérpera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1200" b="1" dirty="0"/>
                <a:t>HIV+</a:t>
              </a:r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xmlns="" id="{C291B80A-6DF5-4DA1-A22F-CC5C67F5D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6841" y="1684902"/>
              <a:ext cx="1160065" cy="640547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200" b="1" dirty="0"/>
                <a:t>Criança infectada</a:t>
              </a:r>
            </a:p>
          </p:txBody>
        </p:sp>
        <p:sp>
          <p:nvSpPr>
            <p:cNvPr id="19" name="Text Box 24">
              <a:extLst>
                <a:ext uri="{FF2B5EF4-FFF2-40B4-BE49-F238E27FC236}">
                  <a16:creationId xmlns:a16="http://schemas.microsoft.com/office/drawing/2014/main" xmlns="" id="{2C95B8DC-E6F8-4656-A3DE-753BCC44D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822" y="1881401"/>
              <a:ext cx="1640914" cy="64054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1200" b="1" dirty="0"/>
                <a:t>Criança exposta 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1200" b="1" dirty="0"/>
                <a:t>à TVHIV</a:t>
              </a:r>
            </a:p>
          </p:txBody>
        </p:sp>
        <p:sp>
          <p:nvSpPr>
            <p:cNvPr id="20" name="Text Box 27">
              <a:extLst>
                <a:ext uri="{FF2B5EF4-FFF2-40B4-BE49-F238E27FC236}">
                  <a16:creationId xmlns:a16="http://schemas.microsoft.com/office/drawing/2014/main" xmlns="" id="{C648C0D2-4E22-483B-9FD1-6A98CDA01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7646" y="1132689"/>
              <a:ext cx="1039264" cy="64054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200" b="1" dirty="0"/>
                <a:t>Gestação HIV+</a:t>
              </a:r>
            </a:p>
          </p:txBody>
        </p:sp>
        <p:sp>
          <p:nvSpPr>
            <p:cNvPr id="21" name="Text Box 36">
              <a:extLst>
                <a:ext uri="{FF2B5EF4-FFF2-40B4-BE49-F238E27FC236}">
                  <a16:creationId xmlns:a16="http://schemas.microsoft.com/office/drawing/2014/main" xmlns="" id="{CF0679BD-72E6-44CA-B664-9F3590109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107" y="1121802"/>
              <a:ext cx="1148747" cy="64054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1200" b="1" dirty="0"/>
                <a:t>Parturiente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1200" b="1" dirty="0"/>
                <a:t>HIV+</a:t>
              </a:r>
            </a:p>
          </p:txBody>
        </p:sp>
        <p:sp>
          <p:nvSpPr>
            <p:cNvPr id="22" name="Text Box 37">
              <a:extLst>
                <a:ext uri="{FF2B5EF4-FFF2-40B4-BE49-F238E27FC236}">
                  <a16:creationId xmlns:a16="http://schemas.microsoft.com/office/drawing/2014/main" xmlns="" id="{C1A8E2C0-3F6E-4D7D-83D1-41F6B241B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0853" y="1178082"/>
              <a:ext cx="843123" cy="64054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200" b="1" dirty="0"/>
                <a:t>Mulher HIV+</a:t>
              </a:r>
            </a:p>
          </p:txBody>
        </p:sp>
        <p:sp>
          <p:nvSpPr>
            <p:cNvPr id="23" name="Text Box 43">
              <a:extLst>
                <a:ext uri="{FF2B5EF4-FFF2-40B4-BE49-F238E27FC236}">
                  <a16:creationId xmlns:a16="http://schemas.microsoft.com/office/drawing/2014/main" xmlns="" id="{8E849901-6739-4FF5-906B-CF428977B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6503" y="1673162"/>
              <a:ext cx="1300321" cy="640547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200" b="1" dirty="0"/>
                <a:t>Criança com aids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976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 bwMode="auto">
          <a:xfrm>
            <a:off x="0" y="-39675"/>
            <a:ext cx="12192000" cy="121605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pt-BR" sz="2400" b="1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/>
            <a:endParaRPr lang="pt-BR" sz="2400" b="1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l"/>
            <a:r>
              <a:rPr lang="pt-BR" sz="2000" b="1" kern="0" dirty="0">
                <a:solidFill>
                  <a:schemeClr val="tx1"/>
                </a:solidFill>
                <a:latin typeface="Arial Black" panose="020B0A04020102020204" pitchFamily="34" charset="0"/>
              </a:rPr>
              <a:t>Ficha de Investigação e Notificação</a:t>
            </a:r>
          </a:p>
          <a:p>
            <a:pPr algn="l"/>
            <a:r>
              <a:rPr lang="pt-BR" sz="2000" b="1" kern="0" dirty="0">
                <a:solidFill>
                  <a:schemeClr val="tx1"/>
                </a:solidFill>
                <a:latin typeface="Arial Black" panose="020B0A04020102020204" pitchFamily="34" charset="0"/>
              </a:rPr>
              <a:t>HIV e Aids em crianças</a:t>
            </a:r>
          </a:p>
          <a:p>
            <a:pPr algn="l"/>
            <a:r>
              <a:rPr lang="pt-BR" sz="2000" b="1" kern="0" dirty="0">
                <a:solidFill>
                  <a:schemeClr val="tx1"/>
                </a:solidFill>
                <a:latin typeface="Arial Black" panose="020B0A04020102020204" pitchFamily="34" charset="0"/>
              </a:rPr>
              <a:t> (menor de 13 anos)</a:t>
            </a:r>
          </a:p>
          <a:p>
            <a:pPr algn="r"/>
            <a:endParaRPr lang="pt-BR" sz="2400" b="1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endParaRPr lang="pt-BR" sz="2400" b="1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 bwMode="auto">
          <a:xfrm>
            <a:off x="8779612" y="1758379"/>
            <a:ext cx="1754021" cy="4609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kern="0" dirty="0">
                <a:solidFill>
                  <a:srgbClr val="FFFF00"/>
                </a:solidFill>
              </a:rPr>
              <a:t>Criança</a:t>
            </a:r>
            <a:endParaRPr lang="pt-BR" sz="2400" kern="0" dirty="0">
              <a:solidFill>
                <a:srgbClr val="FFFF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97097AB-557E-43FE-9042-4E34F96F0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097" y="0"/>
            <a:ext cx="5200299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2" y="2718033"/>
            <a:ext cx="6823725" cy="309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e 4"/>
          <p:cNvSpPr/>
          <p:nvPr/>
        </p:nvSpPr>
        <p:spPr>
          <a:xfrm>
            <a:off x="5217952" y="4446164"/>
            <a:ext cx="1864145" cy="662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2158738" y="3766830"/>
            <a:ext cx="1234912" cy="4248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 ou Aids</a:t>
            </a:r>
            <a:endParaRPr lang="pt-BR" sz="14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upo 5">
            <a:extLst>
              <a:ext uri="{FF2B5EF4-FFF2-40B4-BE49-F238E27FC236}">
                <a16:creationId xmlns:a16="http://schemas.microsoft.com/office/drawing/2014/main" xmlns="" id="{886481CF-DA60-421C-BD0D-A5E0FFD347CC}"/>
              </a:ext>
            </a:extLst>
          </p:cNvPr>
          <p:cNvGrpSpPr/>
          <p:nvPr/>
        </p:nvGrpSpPr>
        <p:grpSpPr>
          <a:xfrm>
            <a:off x="67971" y="1186854"/>
            <a:ext cx="6724330" cy="841014"/>
            <a:chOff x="108531" y="1243972"/>
            <a:chExt cx="8459207" cy="1166882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Line 5">
              <a:extLst>
                <a:ext uri="{FF2B5EF4-FFF2-40B4-BE49-F238E27FC236}">
                  <a16:creationId xmlns:a16="http://schemas.microsoft.com/office/drawing/2014/main" xmlns="" id="{CDB39371-9B53-4503-81E8-BAFD14846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825" y="1628775"/>
              <a:ext cx="8316913" cy="0"/>
            </a:xfrm>
            <a:prstGeom prst="line">
              <a:avLst/>
            </a:prstGeom>
            <a:grpFill/>
            <a:ln>
              <a:solidFill>
                <a:srgbClr val="C00000"/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sz="1200" b="1"/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xmlns="" id="{C9456A4E-0CAC-4987-98C8-E51BFDA9F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965" y="1246069"/>
              <a:ext cx="779687" cy="469734"/>
            </a:xfrm>
            <a:prstGeom prst="rect">
              <a:avLst/>
            </a:prstGeom>
            <a:solidFill>
              <a:schemeClr val="accent1"/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800" dirty="0"/>
                <a:t>Puérpera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800" dirty="0"/>
                <a:t>HIV+</a:t>
              </a: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xmlns="" id="{4596DAF3-7BD7-4A80-A46D-E89A3951D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1115" y="1684902"/>
              <a:ext cx="1423120" cy="725952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400" b="1" dirty="0"/>
                <a:t>Criança infectada</a:t>
              </a:r>
            </a:p>
          </p:txBody>
        </p:sp>
        <p:sp>
          <p:nvSpPr>
            <p:cNvPr id="15" name="Text Box 24">
              <a:extLst>
                <a:ext uri="{FF2B5EF4-FFF2-40B4-BE49-F238E27FC236}">
                  <a16:creationId xmlns:a16="http://schemas.microsoft.com/office/drawing/2014/main" xmlns="" id="{A32AE64A-241F-4B00-9741-A3010D23F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2671" y="1881401"/>
              <a:ext cx="1160065" cy="469734"/>
            </a:xfrm>
            <a:prstGeom prst="rect">
              <a:avLst/>
            </a:prstGeom>
            <a:solidFill>
              <a:schemeClr val="accent1"/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800" dirty="0"/>
                <a:t>Criança exposta 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800" dirty="0"/>
                <a:t>à TVHIV</a:t>
              </a:r>
            </a:p>
          </p:txBody>
        </p:sp>
        <p:sp>
          <p:nvSpPr>
            <p:cNvPr id="17" name="Text Box 36">
              <a:extLst>
                <a:ext uri="{FF2B5EF4-FFF2-40B4-BE49-F238E27FC236}">
                  <a16:creationId xmlns:a16="http://schemas.microsoft.com/office/drawing/2014/main" xmlns="" id="{613CC35F-6F75-4C8D-9189-29AC2B9E8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113" y="1243972"/>
              <a:ext cx="939297" cy="469734"/>
            </a:xfrm>
            <a:prstGeom prst="rect">
              <a:avLst/>
            </a:prstGeom>
            <a:solidFill>
              <a:schemeClr val="accent1"/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800" dirty="0"/>
                <a:t>Parturiente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800" dirty="0"/>
                <a:t>HIV+</a:t>
              </a:r>
            </a:p>
          </p:txBody>
        </p:sp>
        <p:sp>
          <p:nvSpPr>
            <p:cNvPr id="19" name="Text Box 43">
              <a:extLst>
                <a:ext uri="{FF2B5EF4-FFF2-40B4-BE49-F238E27FC236}">
                  <a16:creationId xmlns:a16="http://schemas.microsoft.com/office/drawing/2014/main" xmlns="" id="{4F4F8639-8BC5-4416-AF8A-FD5778E85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6503" y="1673163"/>
              <a:ext cx="1300322" cy="725953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400" b="1" dirty="0"/>
                <a:t>Criança com aids</a:t>
              </a:r>
            </a:p>
          </p:txBody>
        </p:sp>
        <p:sp>
          <p:nvSpPr>
            <p:cNvPr id="20" name="Text Box 27">
              <a:extLst>
                <a:ext uri="{FF2B5EF4-FFF2-40B4-BE49-F238E27FC236}">
                  <a16:creationId xmlns:a16="http://schemas.microsoft.com/office/drawing/2014/main" xmlns="" id="{9559B400-7CCC-4991-A3C6-14BA51E917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8556" y="1252717"/>
              <a:ext cx="850029" cy="469734"/>
            </a:xfrm>
            <a:prstGeom prst="rect">
              <a:avLst/>
            </a:prstGeom>
            <a:solidFill>
              <a:schemeClr val="accent1"/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800" dirty="0"/>
                <a:t>Gestação HIV+</a:t>
              </a:r>
            </a:p>
          </p:txBody>
        </p:sp>
        <p:sp>
          <p:nvSpPr>
            <p:cNvPr id="21" name="Text Box 37">
              <a:extLst>
                <a:ext uri="{FF2B5EF4-FFF2-40B4-BE49-F238E27FC236}">
                  <a16:creationId xmlns:a16="http://schemas.microsoft.com/office/drawing/2014/main" xmlns="" id="{397567A8-88CE-4EBF-9B29-BF5AB330E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531" y="1252717"/>
              <a:ext cx="689602" cy="469734"/>
            </a:xfrm>
            <a:prstGeom prst="rect">
              <a:avLst/>
            </a:prstGeom>
            <a:solidFill>
              <a:schemeClr val="accent1"/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800" dirty="0"/>
                <a:t>Mulher HIV+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248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772FA74-72BF-4F60-8AE4-483875728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69" y="1891717"/>
            <a:ext cx="7940309" cy="477085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0FD058B-2645-4A38-97F6-8B5533295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082" y="2575420"/>
            <a:ext cx="1986057" cy="352770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179C709-55AF-457B-AE2B-3A34D5196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080" y="3607266"/>
            <a:ext cx="864066" cy="104862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C54B69FC-860D-455D-994D-24FA3FCB33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7062" y="3429000"/>
            <a:ext cx="1128247" cy="1143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3B2A821-BEC0-4622-968F-832A93CA1E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8880" y="3665989"/>
            <a:ext cx="1128247" cy="124995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1147A13F-EAE7-46F4-9C0F-3474E95267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266" y="1350628"/>
            <a:ext cx="7803895" cy="77178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D0AC662C-EAD9-436D-BA4E-09D81783C623}"/>
              </a:ext>
            </a:extLst>
          </p:cNvPr>
          <p:cNvSpPr txBox="1"/>
          <p:nvPr/>
        </p:nvSpPr>
        <p:spPr>
          <a:xfrm>
            <a:off x="1090569" y="201065"/>
            <a:ext cx="104918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0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Total de </a:t>
            </a:r>
            <a:r>
              <a:rPr lang="en-US" sz="2000" b="1" dirty="0" err="1">
                <a:solidFill>
                  <a:schemeClr val="tx1"/>
                </a:solidFill>
              </a:rPr>
              <a:t>casos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Gestação</a:t>
            </a:r>
            <a:r>
              <a:rPr lang="en-US" sz="2000" b="1" dirty="0">
                <a:solidFill>
                  <a:schemeClr val="tx1"/>
                </a:solidFill>
              </a:rPr>
              <a:t> HIV, </a:t>
            </a:r>
            <a:r>
              <a:rPr lang="en-US" sz="2000" b="1" dirty="0" err="1">
                <a:solidFill>
                  <a:schemeClr val="tx1"/>
                </a:solidFill>
              </a:rPr>
              <a:t>Criança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Exposta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notificadas</a:t>
            </a:r>
            <a:r>
              <a:rPr lang="en-US" sz="2000" b="1" dirty="0">
                <a:solidFill>
                  <a:schemeClr val="tx1"/>
                </a:solidFill>
              </a:rPr>
              <a:t> no Sinan e </a:t>
            </a:r>
            <a:r>
              <a:rPr lang="en-US" sz="2000" b="1" dirty="0" err="1">
                <a:solidFill>
                  <a:schemeClr val="tx1"/>
                </a:solidFill>
              </a:rPr>
              <a:t>fichas</a:t>
            </a:r>
            <a:r>
              <a:rPr lang="en-US" sz="2000" b="1" dirty="0">
                <a:solidFill>
                  <a:schemeClr val="tx1"/>
                </a:solidFill>
              </a:rPr>
              <a:t> de </a:t>
            </a:r>
            <a:r>
              <a:rPr lang="en-US" sz="2000" b="1" dirty="0" err="1">
                <a:solidFill>
                  <a:schemeClr val="tx1"/>
                </a:solidFill>
              </a:rPr>
              <a:t>investigação</a:t>
            </a:r>
            <a:r>
              <a:rPr lang="en-US" sz="2000" b="1" dirty="0">
                <a:solidFill>
                  <a:schemeClr val="tx1"/>
                </a:solidFill>
              </a:rPr>
              <a:t> e </a:t>
            </a:r>
            <a:r>
              <a:rPr lang="en-US" sz="2000" b="1" dirty="0" err="1">
                <a:solidFill>
                  <a:schemeClr val="tx1"/>
                </a:solidFill>
              </a:rPr>
              <a:t>notificação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enviadas</a:t>
            </a:r>
            <a:r>
              <a:rPr lang="en-US" sz="2000" b="1" dirty="0">
                <a:solidFill>
                  <a:schemeClr val="tx1"/>
                </a:solidFill>
              </a:rPr>
              <a:t> do </a:t>
            </a:r>
            <a:r>
              <a:rPr lang="en-US" sz="2000" b="1" dirty="0" err="1">
                <a:solidFill>
                  <a:schemeClr val="tx1"/>
                </a:solidFill>
              </a:rPr>
              <a:t>binômio</a:t>
            </a:r>
            <a:r>
              <a:rPr lang="en-US" sz="2000" b="1" dirty="0">
                <a:solidFill>
                  <a:schemeClr val="tx1"/>
                </a:solidFill>
              </a:rPr>
              <a:t> para a VE do </a:t>
            </a:r>
            <a:r>
              <a:rPr lang="en-US" sz="2000" b="1" dirty="0" err="1">
                <a:solidFill>
                  <a:schemeClr val="tx1"/>
                </a:solidFill>
              </a:rPr>
              <a:t>município</a:t>
            </a:r>
            <a:r>
              <a:rPr lang="en-US" sz="2000" b="1" dirty="0">
                <a:solidFill>
                  <a:schemeClr val="tx1"/>
                </a:solidFill>
              </a:rPr>
              <a:t> e  </a:t>
            </a:r>
          </a:p>
          <a:p>
            <a:pPr algn="ctr" rtl="0">
              <a:defRPr sz="20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Estado de São Paulo, 2007 a 2021*</a:t>
            </a:r>
            <a:r>
              <a:rPr lang="pt-BR" sz="2000" b="1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7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77A8F82-D7C6-40AE-A94B-6F6FE9E1956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89041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rtl="0">
              <a:defRPr sz="20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Total de </a:t>
            </a:r>
            <a:r>
              <a:rPr lang="en-US" sz="2400" b="1" dirty="0" err="1">
                <a:solidFill>
                  <a:schemeClr val="tx1"/>
                </a:solidFill>
              </a:rPr>
              <a:t>casos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notificados</a:t>
            </a:r>
            <a:r>
              <a:rPr lang="en-US" sz="2400" b="1" dirty="0">
                <a:solidFill>
                  <a:schemeClr val="tx1"/>
                </a:solidFill>
              </a:rPr>
              <a:t> de </a:t>
            </a:r>
            <a:r>
              <a:rPr lang="en-US" sz="2400" b="1" dirty="0" err="1">
                <a:solidFill>
                  <a:schemeClr val="tx1"/>
                </a:solidFill>
              </a:rPr>
              <a:t>Gestação</a:t>
            </a:r>
            <a:r>
              <a:rPr lang="en-US" sz="2400" b="1" dirty="0">
                <a:solidFill>
                  <a:schemeClr val="tx1"/>
                </a:solidFill>
              </a:rPr>
              <a:t> HIV, </a:t>
            </a:r>
            <a:r>
              <a:rPr lang="en-US" sz="2400" b="1" dirty="0" err="1">
                <a:solidFill>
                  <a:schemeClr val="tx1"/>
                </a:solidFill>
              </a:rPr>
              <a:t>segundo</a:t>
            </a:r>
            <a:r>
              <a:rPr lang="en-US" sz="2400" b="1" dirty="0">
                <a:solidFill>
                  <a:schemeClr val="tx1"/>
                </a:solidFill>
              </a:rPr>
              <a:t> data de </a:t>
            </a:r>
            <a:r>
              <a:rPr lang="en-US" sz="2400" b="1" dirty="0" err="1">
                <a:solidFill>
                  <a:schemeClr val="tx1"/>
                </a:solidFill>
              </a:rPr>
              <a:t>parto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</a:p>
          <a:p>
            <a:pPr algn="ctr" rtl="0">
              <a:defRPr sz="20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Estado de São Paulo, 2019. </a:t>
            </a:r>
          </a:p>
          <a:p>
            <a:r>
              <a:rPr lang="pt-BR" sz="24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Dados de parto para encerramento do caso de  gestante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33B198A-74AB-4058-A3F2-98BD93B1343A}"/>
              </a:ext>
            </a:extLst>
          </p:cNvPr>
          <p:cNvSpPr txBox="1"/>
          <p:nvPr/>
        </p:nvSpPr>
        <p:spPr>
          <a:xfrm>
            <a:off x="8223408" y="1143000"/>
            <a:ext cx="381623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>
              <a:solidFill>
                <a:srgbClr val="FF0000"/>
              </a:solidFill>
            </a:endParaRPr>
          </a:p>
          <a:p>
            <a:r>
              <a:rPr lang="pt-BR" sz="1400" i="1" dirty="0"/>
              <a:t>“ Dentre as gestantes notificadas no Sinan em 2019, 350 estão sem o encerramento pois a data do parto está sem preenchimento. </a:t>
            </a:r>
          </a:p>
          <a:p>
            <a:r>
              <a:rPr lang="pt-BR" sz="1400" i="1" dirty="0"/>
              <a:t>Após pesquisa no </a:t>
            </a:r>
            <a:r>
              <a:rPr lang="pt-BR" sz="1400" i="1" dirty="0" err="1"/>
              <a:t>Siscel</a:t>
            </a:r>
            <a:r>
              <a:rPr lang="pt-BR" sz="1400" i="1" dirty="0"/>
              <a:t> e </a:t>
            </a:r>
            <a:r>
              <a:rPr lang="pt-BR" sz="1400" i="1" dirty="0" err="1"/>
              <a:t>Siclom</a:t>
            </a:r>
            <a:r>
              <a:rPr lang="pt-BR" sz="1400" i="1" dirty="0"/>
              <a:t> foram localizados 225 datas de parto ou seja 64,3%.”</a:t>
            </a:r>
          </a:p>
          <a:p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Onde estão as 125 gestantes?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Onde pariram?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Não tomaram ARV?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E as crianças delas? Foi aborto? Natimorto?</a:t>
            </a:r>
          </a:p>
          <a:p>
            <a:endParaRPr lang="pt-BR" sz="1600" dirty="0"/>
          </a:p>
          <a:p>
            <a:endParaRPr lang="pt-BR" sz="1600" dirty="0"/>
          </a:p>
          <a:p>
            <a:r>
              <a:rPr lang="pt-BR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Conduta</a:t>
            </a:r>
            <a:r>
              <a:rPr lang="pt-BR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Pedir para GVE atualizarem os dados de parto no Sinan.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Procurar no </a:t>
            </a:r>
            <a:r>
              <a:rPr lang="pt-BR" sz="1600" dirty="0" err="1"/>
              <a:t>Sinasc</a:t>
            </a: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Onde mais?</a:t>
            </a:r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>
              <a:solidFill>
                <a:srgbClr val="FF0000"/>
              </a:solidFill>
            </a:endParaRPr>
          </a:p>
          <a:p>
            <a:endParaRPr lang="pt-BR" sz="1600" dirty="0">
              <a:solidFill>
                <a:srgbClr val="FF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3855021-6EF9-4CC1-9267-8BB0E3CE1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3" y="1432875"/>
            <a:ext cx="7251597" cy="472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6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461060" y="1075805"/>
            <a:ext cx="10779158" cy="510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b="1" dirty="0">
                <a:latin typeface="Arial Black" panose="020B0A04020102020204" pitchFamily="34" charset="0"/>
              </a:rPr>
              <a:t>Para melhora da qualidade da informação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600" dirty="0"/>
              <a:t>Lista de Gestantes HIV com dados faltantes (Of.12/2022 - 18/</a:t>
            </a:r>
            <a:r>
              <a:rPr lang="pt-BR" sz="1600" dirty="0" err="1"/>
              <a:t>jan</a:t>
            </a:r>
            <a:r>
              <a:rPr lang="pt-BR" sz="1600" dirty="0"/>
              <a:t>/2022)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600" dirty="0"/>
              <a:t>Lista de criança exposta com falta de encerramento 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6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latin typeface="Arial Black" panose="020B0A04020102020204" pitchFamily="34" charset="0"/>
              </a:rPr>
              <a:t>Para redução da subnotificação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600" dirty="0"/>
              <a:t>Envio de listas de casos de crianças que realizaram contagem de CD4 e Carga Viral (Of.</a:t>
            </a: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199/2021 - 19/05/2021)</a:t>
            </a:r>
            <a:endParaRPr lang="pt-BR" sz="16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1600" dirty="0"/>
              <a:t>Lista de Gestantes HIV que realizaram contagem de CD4 e carga viral (Of.</a:t>
            </a:r>
            <a:r>
              <a:rPr lang="pt-B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242/2021 - 18/08/21)</a:t>
            </a:r>
            <a:endParaRPr lang="pt-BR" sz="1600" dirty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800" b="1" dirty="0">
                <a:solidFill>
                  <a:srgbClr val="7030A0"/>
                </a:solidFill>
              </a:rPr>
              <a:t>Necessidade de correção no cadastro do SISCEL </a:t>
            </a:r>
            <a:r>
              <a:rPr lang="pt-BR" sz="1600" b="1" dirty="0">
                <a:solidFill>
                  <a:srgbClr val="7030A0"/>
                </a:solidFill>
              </a:rPr>
              <a:t>(As vigilâncias comunicam laboratório executor) </a:t>
            </a:r>
            <a:r>
              <a:rPr lang="pt-BR" sz="1800" b="1" dirty="0">
                <a:solidFill>
                  <a:srgbClr val="7030A0"/>
                </a:solidFill>
              </a:rPr>
              <a:t> </a:t>
            </a:r>
          </a:p>
          <a:p>
            <a:r>
              <a:rPr lang="pt-BR" sz="1800" dirty="0"/>
              <a:t>Data de nascimento errado no SISCEL, confusão com data de diagnóstico ou data solicitação exame</a:t>
            </a:r>
          </a:p>
          <a:p>
            <a:r>
              <a:rPr lang="pt-BR" sz="1800" kern="0" dirty="0"/>
              <a:t>Nome da mãe do lugar de nome da criança</a:t>
            </a:r>
            <a:endParaRPr lang="pt-BR" sz="1800" dirty="0"/>
          </a:p>
          <a:p>
            <a:pPr marL="0" indent="0">
              <a:buNone/>
            </a:pPr>
            <a:endParaRPr lang="pt-BR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t-BR" sz="2000" kern="0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-14366" y="28600"/>
            <a:ext cx="12220732" cy="104720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2800" b="1" dirty="0">
                <a:latin typeface="Arial Black" panose="020B0A04020102020204" pitchFamily="34" charset="0"/>
              </a:rPr>
              <a:t>Atividades de VE</a:t>
            </a:r>
          </a:p>
          <a:p>
            <a:r>
              <a:rPr lang="pt-BR" sz="2000" b="1" kern="0" dirty="0">
                <a:solidFill>
                  <a:schemeClr val="tx1"/>
                </a:solidFill>
                <a:latin typeface="Arial Black" panose="020B0A04020102020204" pitchFamily="34" charset="0"/>
              </a:rPr>
              <a:t>Gestante HIV e Criança Exposta a TV do HIV</a:t>
            </a:r>
          </a:p>
        </p:txBody>
      </p:sp>
    </p:spTree>
    <p:extLst>
      <p:ext uri="{BB962C8B-B14F-4D97-AF65-F5344CB8AC3E}">
        <p14:creationId xmlns:p14="http://schemas.microsoft.com/office/powerpoint/2010/main" val="1035607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0" y="0"/>
            <a:ext cx="12191999" cy="105702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pt-BR" sz="2400" b="1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</a:rPr>
              <a:t>VIGILÂNCIA DA TV DO HIV </a:t>
            </a:r>
          </a:p>
          <a:p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</a:rPr>
              <a:t>Medidas para </a:t>
            </a:r>
            <a:r>
              <a:rPr lang="pt-BR" sz="2000" dirty="0">
                <a:solidFill>
                  <a:srgbClr val="0000FF"/>
                </a:solidFill>
                <a:latin typeface="Arial Black" panose="020B0A04020102020204" pitchFamily="34" charset="0"/>
              </a:rPr>
              <a:t>redução da subnotificação</a:t>
            </a:r>
          </a:p>
          <a:p>
            <a:r>
              <a:rPr lang="pt-BR" sz="2000" b="1" dirty="0">
                <a:solidFill>
                  <a:srgbClr val="0000F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Carga Viral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acima de 5.000 cópias da criança</a:t>
            </a:r>
          </a:p>
          <a:p>
            <a:endParaRPr lang="pt-BR" sz="2400" b="1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D57C2BB-9F1D-4663-85FB-1DBFAAC04EAC}"/>
              </a:ext>
            </a:extLst>
          </p:cNvPr>
          <p:cNvSpPr txBox="1"/>
          <p:nvPr/>
        </p:nvSpPr>
        <p:spPr>
          <a:xfrm>
            <a:off x="294640" y="1274057"/>
            <a:ext cx="5202393" cy="4928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indent="-540385"/>
            <a:r>
              <a:rPr lang="pt-BR" b="1" dirty="0">
                <a:ea typeface="Calibri" panose="020F0502020204030204" pitchFamily="34" charset="0"/>
                <a:cs typeface="Times New Roman" panose="02020603050405020304" pitchFamily="18" charset="0"/>
              </a:rPr>
              <a:t>Ofício </a:t>
            </a:r>
            <a:r>
              <a:rPr lang="pt-BR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Circ.VECRT</a:t>
            </a:r>
            <a:r>
              <a:rPr lang="pt-BR" b="1" dirty="0">
                <a:ea typeface="Calibri" panose="020F0502020204030204" pitchFamily="34" charset="0"/>
                <a:cs typeface="Times New Roman" panose="02020603050405020304" pitchFamily="18" charset="0"/>
              </a:rPr>
              <a:t>- 199/2021- 19/05/2021</a:t>
            </a:r>
          </a:p>
          <a:p>
            <a:pPr marL="540385" indent="-540385"/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indent="-540385"/>
            <a:r>
              <a:rPr lang="pt-BR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Assunto</a:t>
            </a:r>
            <a:endParaRPr lang="pt-BR" sz="2000" b="1" i="1" dirty="0">
              <a:solidFill>
                <a:schemeClr val="accent6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t-BR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Lista de casos de criança com carga viral acima de 5.000 cópias/mm³ subnotificados no Sinan</a:t>
            </a:r>
          </a:p>
          <a:p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”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40 casos de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crianças infectadas pelo HIV nascidas de 2015 a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fev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/2021 </a:t>
            </a:r>
            <a:r>
              <a:rPr lang="pt-BR" sz="2000" b="1" u="sng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subnotificados no Sinan”</a:t>
            </a:r>
          </a:p>
          <a:p>
            <a:pPr indent="540385"/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Objetivo</a:t>
            </a:r>
          </a:p>
          <a:p>
            <a:pPr lvl="1" algn="just"/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Para serviço, município  e GVE procederem a investigação, notificação no Sinan e Protocolo de Investigação.</a:t>
            </a: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2D2AE0D-9187-481C-BDDC-E4B4D589908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1274057"/>
            <a:ext cx="5529944" cy="486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66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334297" y="1272260"/>
            <a:ext cx="6194991" cy="47549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>
                <a:solidFill>
                  <a:srgbClr val="0000FF"/>
                </a:solidFill>
                <a:cs typeface="Aharoni" panose="02010803020104030203" pitchFamily="2" charset="-79"/>
              </a:rPr>
              <a:t>Criança Exposta à TVHIV</a:t>
            </a:r>
          </a:p>
          <a:p>
            <a:pPr marL="0" indent="0" algn="ctr">
              <a:buNone/>
            </a:pPr>
            <a:endParaRPr lang="pt-BR" sz="2000" dirty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pPr lvl="0"/>
            <a:r>
              <a:rPr lang="pt-BR" sz="1800" dirty="0"/>
              <a:t>Investigar e notificar;</a:t>
            </a:r>
          </a:p>
          <a:p>
            <a:pPr lvl="0"/>
            <a:r>
              <a:rPr lang="pt-BR" sz="1800" dirty="0"/>
              <a:t>Encerrar e enviar cópia da ficha de investigação e notificação do caso de criança exposta para a VE-CRT-PEDST/Aids-SP;</a:t>
            </a:r>
          </a:p>
          <a:p>
            <a:pPr marL="0" lvl="0" indent="0">
              <a:buNone/>
            </a:pPr>
            <a:endParaRPr lang="pt-BR" sz="1800" dirty="0"/>
          </a:p>
          <a:p>
            <a:pPr marL="0" lvl="0" indent="0">
              <a:buNone/>
            </a:pPr>
            <a:r>
              <a:rPr lang="pt-BR" sz="2000" b="1" dirty="0">
                <a:solidFill>
                  <a:srgbClr val="0000FF"/>
                </a:solidFill>
              </a:rPr>
              <a:t>Se infectada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800" b="1" dirty="0"/>
              <a:t>Notificar caso de criança infectada ou com aids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800" b="1" dirty="0"/>
              <a:t>Protocolo </a:t>
            </a:r>
            <a:r>
              <a:rPr lang="pt-BR" sz="1800" dirty="0"/>
              <a:t>de investigação de TV do HIV/Aids (PITVHA);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800" dirty="0"/>
              <a:t>Discutir caso no </a:t>
            </a:r>
            <a:r>
              <a:rPr lang="pt-BR" sz="1800" b="1" dirty="0"/>
              <a:t>Comitê </a:t>
            </a:r>
            <a:r>
              <a:rPr lang="pt-BR" sz="1800" dirty="0"/>
              <a:t>de Mortalidade materno infantil do município ou DRS;</a:t>
            </a:r>
          </a:p>
          <a:p>
            <a:pPr lvl="0"/>
            <a:r>
              <a:rPr lang="pt-BR" sz="1800" dirty="0"/>
              <a:t>Verificar existência de </a:t>
            </a:r>
            <a:r>
              <a:rPr lang="pt-BR" sz="1800" b="1" dirty="0"/>
              <a:t>irmãos</a:t>
            </a:r>
            <a:r>
              <a:rPr lang="pt-BR" sz="1800" dirty="0"/>
              <a:t> e investigar situação sorológica para o HIV.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0" y="-85980"/>
            <a:ext cx="12192000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pt-BR" sz="2400" b="1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VIGILÂNCIA DA TV DO HIV </a:t>
            </a:r>
          </a:p>
          <a:p>
            <a: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Frente à </a:t>
            </a:r>
            <a:r>
              <a:rPr lang="pt-BR" sz="2400" b="1" dirty="0">
                <a:solidFill>
                  <a:srgbClr val="0000F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Carga Viral</a:t>
            </a:r>
            <a: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realizada em criança</a:t>
            </a:r>
          </a:p>
          <a:p>
            <a:endParaRPr lang="pt-BR" sz="2400" b="1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31961" y="1843950"/>
            <a:ext cx="4725742" cy="23544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rgbClr val="0000FF"/>
                </a:solidFill>
                <a:cs typeface="Aharoni" panose="02010803020104030203" pitchFamily="2" charset="-79"/>
              </a:rPr>
              <a:t>Mãe - Gestante HIV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Investigar e notificar;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Confirmar se a mãe da criança está notificada no </a:t>
            </a:r>
            <a:r>
              <a:rPr lang="pt-BR" dirty="0" err="1"/>
              <a:t>Sinan</a:t>
            </a:r>
            <a:r>
              <a:rPr lang="pt-BR" dirty="0"/>
              <a:t> como caso HIV ou aids, senão proceder a notificação;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Verificar existência de </a:t>
            </a:r>
            <a:r>
              <a:rPr lang="pt-BR" b="1" dirty="0"/>
              <a:t>irmãos/filhos</a:t>
            </a:r>
            <a:r>
              <a:rPr lang="pt-BR" dirty="0"/>
              <a:t> e investigar situação sorológica para o HIV.</a:t>
            </a:r>
          </a:p>
        </p:txBody>
      </p:sp>
    </p:spTree>
    <p:extLst>
      <p:ext uri="{BB962C8B-B14F-4D97-AF65-F5344CB8AC3E}">
        <p14:creationId xmlns:p14="http://schemas.microsoft.com/office/powerpoint/2010/main" val="3003607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71FC89B-CAC2-4087-8D68-4E71A794D4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29943" y="1245327"/>
            <a:ext cx="6183086" cy="5094514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-1" y="0"/>
            <a:ext cx="9440091" cy="1057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pt-BR" sz="2400" b="1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</a:rPr>
              <a:t>VIGILÂNCIA DA TV DO HIV para </a:t>
            </a:r>
            <a:r>
              <a:rPr lang="pt-BR" sz="2000" dirty="0">
                <a:solidFill>
                  <a:srgbClr val="0000FF"/>
                </a:solidFill>
                <a:latin typeface="Arial Black" panose="020B0A04020102020204" pitchFamily="34" charset="0"/>
              </a:rPr>
              <a:t>redução da subnotificação</a:t>
            </a:r>
          </a:p>
          <a:p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Frente à </a:t>
            </a:r>
            <a:r>
              <a:rPr lang="pt-BR" sz="2000" b="1" dirty="0">
                <a:solidFill>
                  <a:srgbClr val="0000F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Carga Viral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realizada em criança e gestante</a:t>
            </a:r>
          </a:p>
          <a:p>
            <a:endParaRPr lang="pt-BR" sz="2400" b="1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D57C2BB-9F1D-4663-85FB-1DBFAAC04EAC}"/>
              </a:ext>
            </a:extLst>
          </p:cNvPr>
          <p:cNvSpPr txBox="1"/>
          <p:nvPr/>
        </p:nvSpPr>
        <p:spPr>
          <a:xfrm>
            <a:off x="145667" y="1137839"/>
            <a:ext cx="5117332" cy="5052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indent="-540385"/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Ofício </a:t>
            </a:r>
            <a:r>
              <a:rPr lang="pt-BR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Circ.VECRT</a:t>
            </a:r>
            <a:r>
              <a:rPr lang="pt-B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Nº242/2021- 18/08/21</a:t>
            </a:r>
          </a:p>
          <a:p>
            <a:pPr marL="540385" indent="-540385"/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indent="-540385"/>
            <a:r>
              <a:rPr lang="pt-BR" sz="2000" b="1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Assunto</a:t>
            </a:r>
            <a:endParaRPr lang="pt-BR" sz="2000" b="1" i="1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lvl="1" algn="just"/>
            <a:r>
              <a:rPr lang="pt-BR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asos de crianças nascidas a partir de 2019 e de gestantes que realizaram contagem de carga viral em 2021</a:t>
            </a:r>
          </a:p>
          <a:p>
            <a:pPr marL="85725" algn="just"/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”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1.256 resultados de carga viral de gestantes, destes 411 com CV detectável </a:t>
            </a:r>
          </a:p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</a:p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1.813 resultados  de CV de criança, </a:t>
            </a:r>
          </a:p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destes 30 com CV&gt;=5.000cópias”</a:t>
            </a:r>
            <a:endParaRPr lang="pt-BR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000" b="1" dirty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Objetivo</a:t>
            </a:r>
          </a:p>
          <a:p>
            <a:pPr lvl="1"/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Para serviços, municípios  e GVE verificarem se já tem notificação no Sinan.</a:t>
            </a:r>
            <a:endParaRPr lang="pt-B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 descr="bebe">
            <a:extLst>
              <a:ext uri="{FF2B5EF4-FFF2-40B4-BE49-F238E27FC236}">
                <a16:creationId xmlns:a16="http://schemas.microsoft.com/office/drawing/2014/main" xmlns="" id="{380821D8-0C78-4C97-AA77-F010A4B2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091" y="0"/>
            <a:ext cx="2272938" cy="124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05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8"/>
          <p:cNvSpPr txBox="1">
            <a:spLocks noChangeArrowheads="1"/>
          </p:cNvSpPr>
          <p:nvPr/>
        </p:nvSpPr>
        <p:spPr bwMode="auto">
          <a:xfrm>
            <a:off x="0" y="0"/>
            <a:ext cx="12192000" cy="1200329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pt-BR" sz="2400" b="1" dirty="0">
              <a:latin typeface="Arial Black" panose="020B0A040201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400" b="1" dirty="0">
                <a:latin typeface="Arial Black" panose="020B0A04020102020204" pitchFamily="34" charset="0"/>
              </a:rPr>
              <a:t>Vigilância Epidemiológica da Transmissão Vertical do HIV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2400" b="1" dirty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Objetivos</a:t>
            </a:r>
          </a:p>
        </p:txBody>
      </p:sp>
      <p:grpSp>
        <p:nvGrpSpPr>
          <p:cNvPr id="4" name="Grupo 5">
            <a:extLst>
              <a:ext uri="{FF2B5EF4-FFF2-40B4-BE49-F238E27FC236}">
                <a16:creationId xmlns:a16="http://schemas.microsoft.com/office/drawing/2014/main" xmlns="" id="{2F3C91ED-92E0-408A-8946-AE785E32DA24}"/>
              </a:ext>
            </a:extLst>
          </p:cNvPr>
          <p:cNvGrpSpPr/>
          <p:nvPr/>
        </p:nvGrpSpPr>
        <p:grpSpPr>
          <a:xfrm>
            <a:off x="268982" y="1265917"/>
            <a:ext cx="8656944" cy="1463443"/>
            <a:chOff x="18835" y="956342"/>
            <a:chExt cx="8548903" cy="1360558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xmlns="" id="{D2DE47ED-CC19-4C04-AB5F-C00CD16C03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825" y="1628775"/>
              <a:ext cx="8316913" cy="0"/>
            </a:xfrm>
            <a:prstGeom prst="line">
              <a:avLst/>
            </a:prstGeom>
            <a:grpFill/>
            <a:ln>
              <a:solidFill>
                <a:srgbClr val="C00000"/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xmlns="" id="{D0992EB1-BA10-4030-B69F-17139E1D3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184" y="992387"/>
              <a:ext cx="953263" cy="48643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1400" b="1" dirty="0"/>
                <a:t>Puérpera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1400" b="1" dirty="0"/>
                <a:t>HIV+</a:t>
              </a:r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xmlns="" id="{ABE5AD11-2B25-4557-AAB8-03F65C207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2287" y="1684902"/>
              <a:ext cx="1154620" cy="48643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4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Criança infectada</a:t>
              </a:r>
            </a:p>
          </p:txBody>
        </p:sp>
        <p:sp>
          <p:nvSpPr>
            <p:cNvPr id="9" name="Text Box 24">
              <a:extLst>
                <a:ext uri="{FF2B5EF4-FFF2-40B4-BE49-F238E27FC236}">
                  <a16:creationId xmlns:a16="http://schemas.microsoft.com/office/drawing/2014/main" xmlns="" id="{2B196339-67D6-460E-BA9C-10CA31389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5812" y="1773237"/>
              <a:ext cx="2386345" cy="543663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1600" b="1" dirty="0">
                  <a:solidFill>
                    <a:srgbClr val="0000FF"/>
                  </a:solidFill>
                </a:rPr>
                <a:t>Criança exposta 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1600" b="1" dirty="0">
                  <a:solidFill>
                    <a:srgbClr val="0000FF"/>
                  </a:solidFill>
                </a:rPr>
                <a:t>à TVHIV</a:t>
              </a:r>
            </a:p>
          </p:txBody>
        </p:sp>
        <p:sp>
          <p:nvSpPr>
            <p:cNvPr id="10" name="Text Box 27">
              <a:extLst>
                <a:ext uri="{FF2B5EF4-FFF2-40B4-BE49-F238E27FC236}">
                  <a16:creationId xmlns:a16="http://schemas.microsoft.com/office/drawing/2014/main" xmlns="" id="{01706811-28E0-4FCB-90C1-8698CC788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8819" y="1016601"/>
              <a:ext cx="1039264" cy="48643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400" b="1" dirty="0"/>
                <a:t>Gestação HIV+</a:t>
              </a:r>
            </a:p>
          </p:txBody>
        </p:sp>
        <p:sp>
          <p:nvSpPr>
            <p:cNvPr id="11" name="Text Box 36">
              <a:extLst>
                <a:ext uri="{FF2B5EF4-FFF2-40B4-BE49-F238E27FC236}">
                  <a16:creationId xmlns:a16="http://schemas.microsoft.com/office/drawing/2014/main" xmlns="" id="{89FFE557-F8EE-4D6E-9083-959B5E10D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4740" y="1004419"/>
              <a:ext cx="1148747" cy="48643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1400" b="1" dirty="0"/>
                <a:t>Parturiente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1400" b="1" dirty="0"/>
                <a:t>HIV+</a:t>
              </a:r>
            </a:p>
          </p:txBody>
        </p:sp>
        <p:sp>
          <p:nvSpPr>
            <p:cNvPr id="12" name="Text Box 37">
              <a:extLst>
                <a:ext uri="{FF2B5EF4-FFF2-40B4-BE49-F238E27FC236}">
                  <a16:creationId xmlns:a16="http://schemas.microsoft.com/office/drawing/2014/main" xmlns="" id="{34742344-36BD-48F9-AD3A-8BEBEDB84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35" y="971353"/>
              <a:ext cx="843123" cy="48643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400" b="1" dirty="0"/>
                <a:t>Mulher HIV+</a:t>
              </a:r>
            </a:p>
          </p:txBody>
        </p:sp>
        <p:sp>
          <p:nvSpPr>
            <p:cNvPr id="13" name="Text Box 43">
              <a:extLst>
                <a:ext uri="{FF2B5EF4-FFF2-40B4-BE49-F238E27FC236}">
                  <a16:creationId xmlns:a16="http://schemas.microsoft.com/office/drawing/2014/main" xmlns="" id="{AF3CFFDF-2B56-4A85-BBA7-E6F2AA589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6858" y="1673163"/>
              <a:ext cx="1149966" cy="48643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4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Criança com aids</a:t>
              </a:r>
            </a:p>
          </p:txBody>
        </p: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xmlns="" id="{07F225FD-6032-4A1C-B90C-DC68942E4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586" y="956342"/>
              <a:ext cx="1039264" cy="486436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400" b="1" dirty="0"/>
                <a:t>Gestação HIV+</a:t>
              </a: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C9459F7E-C1AA-40DF-8251-BC22549FAAD5}"/>
              </a:ext>
            </a:extLst>
          </p:cNvPr>
          <p:cNvSpPr txBox="1"/>
          <p:nvPr/>
        </p:nvSpPr>
        <p:spPr>
          <a:xfrm>
            <a:off x="216887" y="2827639"/>
            <a:ext cx="85460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/>
              <a:t>Monitorar as ações de prevenção da TV do HIV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/>
              <a:t>Analisar e rever processos de intervenção clínica e laboratorial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/>
              <a:t>Permitir que os serviços revejam seus processos de trabalho</a:t>
            </a:r>
          </a:p>
          <a:p>
            <a:endParaRPr lang="pt-BR" sz="2400" i="1" dirty="0"/>
          </a:p>
          <a:p>
            <a:endParaRPr lang="pt-BR" sz="2400" i="1" dirty="0"/>
          </a:p>
          <a:p>
            <a:pPr algn="ctr"/>
            <a:r>
              <a:rPr lang="pt-BR" sz="2400" b="1" i="1" dirty="0">
                <a:solidFill>
                  <a:srgbClr val="0000FF"/>
                </a:solidFill>
              </a:rPr>
              <a:t>Eliminação da TV do HIV como consequência  das ações executadas</a:t>
            </a:r>
            <a:r>
              <a:rPr lang="pt-BR" sz="24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0E343B2F-19F6-4F59-A2CB-1F021D2FC1E8}"/>
              </a:ext>
            </a:extLst>
          </p:cNvPr>
          <p:cNvSpPr txBox="1"/>
          <p:nvPr/>
        </p:nvSpPr>
        <p:spPr>
          <a:xfrm>
            <a:off x="9034082" y="2704017"/>
            <a:ext cx="303010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1800" b="1" i="1" dirty="0">
              <a:solidFill>
                <a:srgbClr val="0070C0"/>
              </a:solidFill>
            </a:endParaRPr>
          </a:p>
          <a:p>
            <a:pPr algn="ctr"/>
            <a:r>
              <a:rPr lang="pt-BR" sz="2000" b="1" i="1" dirty="0">
                <a:solidFill>
                  <a:srgbClr val="0000FF"/>
                </a:solidFill>
              </a:rPr>
              <a:t>“É uma Vigilância de  oportunidades”</a:t>
            </a:r>
          </a:p>
          <a:p>
            <a:pPr algn="ctr"/>
            <a:endParaRPr lang="pt-BR" sz="2000" i="1" dirty="0">
              <a:solidFill>
                <a:srgbClr val="0000FF"/>
              </a:solidFill>
            </a:endParaRPr>
          </a:p>
          <a:p>
            <a:pPr algn="ctr"/>
            <a:endParaRPr lang="pt-BR" i="1" dirty="0"/>
          </a:p>
          <a:p>
            <a:pPr algn="ctr"/>
            <a:endParaRPr lang="pt-BR" sz="1800" dirty="0"/>
          </a:p>
          <a:p>
            <a:pPr algn="ctr"/>
            <a:r>
              <a:rPr lang="pt-BR" sz="1800" dirty="0"/>
              <a:t>Necessária</a:t>
            </a:r>
          </a:p>
          <a:p>
            <a:pPr algn="ctr"/>
            <a:r>
              <a:rPr lang="pt-BR" sz="1800" dirty="0"/>
              <a:t> informações consistentes </a:t>
            </a:r>
          </a:p>
          <a:p>
            <a:endParaRPr lang="pt-BR" dirty="0"/>
          </a:p>
        </p:txBody>
      </p:sp>
      <p:pic>
        <p:nvPicPr>
          <p:cNvPr id="16" name="Gráfico 15" descr="Fechar">
            <a:extLst>
              <a:ext uri="{FF2B5EF4-FFF2-40B4-BE49-F238E27FC236}">
                <a16:creationId xmlns:a16="http://schemas.microsoft.com/office/drawing/2014/main" xmlns="" id="{AB680A23-4496-42E0-B951-1902CB8A6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31461" y="1790115"/>
            <a:ext cx="493655" cy="493655"/>
          </a:xfrm>
          <a:prstGeom prst="rect">
            <a:avLst/>
          </a:prstGeom>
        </p:spPr>
      </p:pic>
      <p:pic>
        <p:nvPicPr>
          <p:cNvPr id="17" name="Gráfico 16" descr="Fechar">
            <a:extLst>
              <a:ext uri="{FF2B5EF4-FFF2-40B4-BE49-F238E27FC236}">
                <a16:creationId xmlns:a16="http://schemas.microsoft.com/office/drawing/2014/main" xmlns="" id="{4384842C-89EE-4325-9CC9-E7333AF63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84352" y="1755688"/>
            <a:ext cx="493655" cy="4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62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6406030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200" dirty="0">
                <a:solidFill>
                  <a:schemeClr val="bg1"/>
                </a:solidFill>
                <a:latin typeface="Tahoma" pitchFamily="34" charset="0"/>
              </a:rPr>
              <a:t>Fonte: Base Integrada Paulista de Aids (BIPAIDS) - Cooperação Técnica Programa Estadual DST/Aids-SP e Fundação Seade, DDSTA-HV</a:t>
            </a:r>
          </a:p>
          <a:p>
            <a:pPr eaLnBrk="1" hangingPunct="1"/>
            <a:r>
              <a:rPr lang="pt-BR" altLang="pt-BR" sz="1200" dirty="0">
                <a:solidFill>
                  <a:schemeClr val="bg1"/>
                </a:solidFill>
                <a:latin typeface="Tahoma" pitchFamily="34" charset="0"/>
              </a:rPr>
              <a:t>- SVS-MS   (*) Dados preliminares até 30/06/20, sujeitos a revisão mensal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3175"/>
            <a:ext cx="9318171" cy="101758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Arial Black" pitchFamily="34" charset="0"/>
                <a:cs typeface="Tahoma" pitchFamily="34" charset="0"/>
              </a:rPr>
              <a:t>Sites e </a:t>
            </a:r>
            <a:r>
              <a:rPr lang="en-US" altLang="en-US" sz="2800" b="1" dirty="0" err="1">
                <a:latin typeface="Arial Black" pitchFamily="34" charset="0"/>
                <a:cs typeface="Tahoma" pitchFamily="34" charset="0"/>
              </a:rPr>
              <a:t>documentos</a:t>
            </a:r>
            <a:r>
              <a:rPr lang="en-US" altLang="en-US" sz="2800" b="1" dirty="0">
                <a:latin typeface="Arial Black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Arial Black" pitchFamily="34" charset="0"/>
                <a:cs typeface="Tahoma" pitchFamily="34" charset="0"/>
              </a:rPr>
              <a:t>técnicos</a:t>
            </a:r>
            <a:r>
              <a:rPr lang="en-US" altLang="en-US" sz="2800" b="1" dirty="0">
                <a:latin typeface="Arial Black" pitchFamily="34" charset="0"/>
                <a:cs typeface="Tahoma" pitchFamily="34" charset="0"/>
              </a:rPr>
              <a:t> de </a:t>
            </a:r>
            <a:r>
              <a:rPr lang="en-US" altLang="en-US" sz="2800" b="1" dirty="0" err="1">
                <a:latin typeface="Arial Black" pitchFamily="34" charset="0"/>
                <a:cs typeface="Tahoma" pitchFamily="34" charset="0"/>
              </a:rPr>
              <a:t>vigilância</a:t>
            </a:r>
            <a:r>
              <a:rPr lang="en-US" altLang="en-US" sz="2800" b="1" dirty="0">
                <a:latin typeface="Arial Black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Arial Black" pitchFamily="34" charset="0"/>
                <a:cs typeface="Tahoma" pitchFamily="34" charset="0"/>
              </a:rPr>
              <a:t>epidemiológica</a:t>
            </a:r>
            <a:r>
              <a:rPr lang="en-US" altLang="en-US" sz="2800" b="1" dirty="0">
                <a:latin typeface="Arial Black" pitchFamily="34" charset="0"/>
                <a:cs typeface="Tahoma" pitchFamily="34" charset="0"/>
              </a:rPr>
              <a:t> DST/Aids- </a:t>
            </a:r>
            <a:r>
              <a:rPr lang="en-US" altLang="en-US" sz="2800" b="1" dirty="0" err="1">
                <a:latin typeface="Arial Black" pitchFamily="34" charset="0"/>
                <a:cs typeface="Tahoma" pitchFamily="34" charset="0"/>
              </a:rPr>
              <a:t>importante</a:t>
            </a:r>
            <a:endParaRPr lang="en-US" altLang="en-US" sz="2800" b="1" dirty="0"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71599" y="3721099"/>
            <a:ext cx="4328555" cy="250157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t-BR" altLang="pt-BR" sz="2000" b="1" dirty="0">
                <a:hlinkClick r:id="rId3"/>
              </a:rPr>
              <a:t>www.aids.gov.br</a:t>
            </a:r>
            <a:endParaRPr lang="pt-BR" altLang="pt-BR" sz="2000" b="1" dirty="0"/>
          </a:p>
          <a:p>
            <a:r>
              <a:rPr lang="pt-BR" altLang="pt-BR" sz="2000" b="1" dirty="0">
                <a:solidFill>
                  <a:srgbClr val="C00000"/>
                </a:solidFill>
              </a:rPr>
              <a:t>Departamento Nacional IST/Aids/HV</a:t>
            </a:r>
            <a:r>
              <a:rPr lang="pt-BR" altLang="pt-BR" sz="2000" b="1" dirty="0"/>
              <a:t> </a:t>
            </a:r>
          </a:p>
          <a:p>
            <a:r>
              <a:rPr lang="pt-BR" altLang="pt-BR" dirty="0"/>
              <a:t>Cenário municipal, Diagnóstico tardio,</a:t>
            </a:r>
          </a:p>
          <a:p>
            <a:r>
              <a:rPr lang="pt-BR" altLang="pt-BR" dirty="0"/>
              <a:t>Protocolos (PCDT), etc.</a:t>
            </a:r>
          </a:p>
          <a:p>
            <a:endParaRPr lang="pt-BR" altLang="pt-BR" dirty="0"/>
          </a:p>
          <a:p>
            <a:r>
              <a:rPr lang="pt-BR" altLang="pt-BR" sz="2000" b="1" dirty="0">
                <a:hlinkClick r:id="rId4"/>
              </a:rPr>
              <a:t>www.cve.saude.sp.gov.br</a:t>
            </a:r>
            <a:endParaRPr lang="pt-BR" altLang="pt-BR" sz="2000" b="1" dirty="0"/>
          </a:p>
          <a:p>
            <a:r>
              <a:rPr lang="pt-BR" altLang="pt-BR" sz="2000" b="1" dirty="0">
                <a:hlinkClick r:id="rId5"/>
              </a:rPr>
              <a:t>www.saude.sp.gov.br</a:t>
            </a:r>
            <a:endParaRPr lang="pt-BR" altLang="pt-BR" sz="2000" b="1" dirty="0"/>
          </a:p>
          <a:p>
            <a:r>
              <a:rPr lang="pt-BR" altLang="pt-BR" dirty="0"/>
              <a:t>Tabulação (</a:t>
            </a:r>
            <a:r>
              <a:rPr lang="pt-BR" altLang="pt-BR" dirty="0" err="1"/>
              <a:t>Sispacto</a:t>
            </a:r>
            <a:r>
              <a:rPr lang="pt-BR" altLang="pt-BR" dirty="0"/>
              <a:t>, matriz de indicadores)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24" y="1035950"/>
            <a:ext cx="1650669" cy="240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095999" y="981888"/>
            <a:ext cx="6064251" cy="273921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endParaRPr lang="pt-BR" altLang="pt-BR" sz="2000" b="1" dirty="0">
              <a:solidFill>
                <a:schemeClr val="accent2"/>
              </a:solidFill>
              <a:hlinkClick r:id="rId7"/>
            </a:endParaRPr>
          </a:p>
          <a:p>
            <a:pPr algn="r" eaLnBrk="1" hangingPunct="1"/>
            <a:r>
              <a:rPr lang="pt-BR" altLang="pt-BR" sz="2000" b="1" dirty="0">
                <a:solidFill>
                  <a:schemeClr val="accent2"/>
                </a:solidFill>
                <a:hlinkClick r:id="rId7"/>
              </a:rPr>
              <a:t>www.crt.saude.sp.gov.br</a:t>
            </a:r>
            <a:endParaRPr lang="pt-BR" altLang="pt-BR" sz="2000" b="1" dirty="0">
              <a:solidFill>
                <a:schemeClr val="accent2"/>
              </a:solidFill>
            </a:endParaRPr>
          </a:p>
          <a:p>
            <a:pPr algn="r" eaLnBrk="1" hangingPunct="1"/>
            <a:r>
              <a:rPr lang="pt-BR" altLang="pt-BR" sz="2000" b="1" dirty="0">
                <a:solidFill>
                  <a:schemeClr val="accent2"/>
                </a:solidFill>
              </a:rPr>
              <a:t>Guia de Bolso – </a:t>
            </a:r>
          </a:p>
          <a:p>
            <a:pPr algn="r" eaLnBrk="1" hangingPunct="1"/>
            <a:r>
              <a:rPr lang="pt-BR" altLang="pt-BR" sz="2000" b="1" dirty="0">
                <a:solidFill>
                  <a:schemeClr val="accent2"/>
                </a:solidFill>
              </a:rPr>
              <a:t>Definições de caso de Agravos </a:t>
            </a:r>
          </a:p>
          <a:p>
            <a:pPr algn="r" eaLnBrk="1" hangingPunct="1"/>
            <a:r>
              <a:rPr lang="pt-BR" altLang="pt-BR" sz="2000" b="1" dirty="0">
                <a:solidFill>
                  <a:schemeClr val="accent2"/>
                </a:solidFill>
              </a:rPr>
              <a:t>de Notificação em DST/HIV/Aids-2012</a:t>
            </a:r>
          </a:p>
          <a:p>
            <a:pPr algn="r" eaLnBrk="1" hangingPunct="1"/>
            <a:endParaRPr lang="pt-BR" altLang="pt-BR" sz="1200" dirty="0">
              <a:solidFill>
                <a:srgbClr val="0070C0"/>
              </a:solidFill>
              <a:hlinkClick r:id="rId8"/>
            </a:endParaRPr>
          </a:p>
          <a:p>
            <a:pPr algn="r" eaLnBrk="1" hangingPunct="1"/>
            <a:endParaRPr lang="pt-BR" altLang="pt-BR" sz="1200" dirty="0">
              <a:solidFill>
                <a:srgbClr val="0070C0"/>
              </a:solidFill>
              <a:hlinkClick r:id="rId8"/>
            </a:endParaRPr>
          </a:p>
          <a:p>
            <a:pPr algn="r" eaLnBrk="1" hangingPunct="1"/>
            <a:endParaRPr lang="pt-BR" altLang="pt-BR" sz="1200" dirty="0">
              <a:solidFill>
                <a:srgbClr val="0070C0"/>
              </a:solidFill>
              <a:hlinkClick r:id="rId8"/>
            </a:endParaRPr>
          </a:p>
          <a:p>
            <a:pPr algn="r" eaLnBrk="1" hangingPunct="1"/>
            <a:endParaRPr lang="pt-BR" altLang="pt-BR" sz="1200" dirty="0">
              <a:solidFill>
                <a:srgbClr val="0070C0"/>
              </a:solidFill>
              <a:hlinkClick r:id="rId8"/>
            </a:endParaRPr>
          </a:p>
          <a:p>
            <a:pPr algn="r" eaLnBrk="1" hangingPunct="1"/>
            <a:r>
              <a:rPr lang="pt-BR" altLang="pt-BR" sz="1200" dirty="0">
                <a:solidFill>
                  <a:srgbClr val="0070C0"/>
                </a:solidFill>
                <a:hlinkClick r:id="rId8"/>
              </a:rPr>
              <a:t>http://saude.sp.gov.br/resources/crt/publicacoes/publicacoes-download/guiadebolsodefinicoesdecasosdeagravosdenotificacaoemdsthivaids.pdf?attach=true</a:t>
            </a:r>
            <a:endParaRPr lang="pt-BR" altLang="pt-BR" sz="1200" dirty="0">
              <a:solidFill>
                <a:srgbClr val="0070C0"/>
              </a:solidFill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 bwMode="auto">
          <a:xfrm>
            <a:off x="191530" y="1082784"/>
            <a:ext cx="5508624" cy="2569943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2000" b="1" dirty="0">
                <a:latin typeface="Calibri" panose="020F0502020204030204" pitchFamily="34" charset="0"/>
                <a:hlinkClick r:id="rId9"/>
              </a:rPr>
              <a:t>www.saude.gov.br</a:t>
            </a:r>
            <a:endParaRPr lang="pt-BR" altLang="pt-BR" sz="20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altLang="pt-BR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Secretaria de </a:t>
            </a:r>
            <a:r>
              <a:rPr lang="pt-BR" altLang="pt-BR" sz="20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Vigilancia</a:t>
            </a:r>
            <a:r>
              <a:rPr lang="pt-BR" altLang="pt-BR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 em Saúde</a:t>
            </a:r>
          </a:p>
          <a:p>
            <a:pPr marL="0" indent="0">
              <a:buNone/>
            </a:pPr>
            <a:r>
              <a:rPr lang="pt-BR" altLang="pt-BR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 (SVS) </a:t>
            </a:r>
            <a:r>
              <a:rPr lang="pt-BR" altLang="pt-BR" sz="2000" dirty="0">
                <a:latin typeface="Calibri" panose="020F0502020204030204" pitchFamily="34" charset="0"/>
              </a:rPr>
              <a:t/>
            </a:r>
            <a:br>
              <a:rPr lang="pt-BR" altLang="pt-BR" sz="2000" dirty="0">
                <a:latin typeface="Calibri" panose="020F0502020204030204" pitchFamily="34" charset="0"/>
              </a:rPr>
            </a:br>
            <a:r>
              <a:rPr lang="pt-BR" sz="2000" b="1" u="sng" kern="0" dirty="0">
                <a:solidFill>
                  <a:srgbClr val="002060"/>
                </a:solidFill>
                <a:latin typeface="Calibri" panose="020F0502020204030204" pitchFamily="34" charset="0"/>
                <a:hlinkClick r:id="rId10"/>
              </a:rPr>
              <a:t>GUIA DE VIGILANCIA EM SAUDE</a:t>
            </a:r>
            <a:endParaRPr lang="pt-BR" sz="2000" b="1" u="sng" kern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2000" b="1" kern="0" dirty="0">
                <a:solidFill>
                  <a:srgbClr val="002060"/>
                </a:solidFill>
                <a:latin typeface="Calibri" panose="020F0502020204030204" pitchFamily="34" charset="0"/>
              </a:rPr>
              <a:t>Ano 2019- págs. 245</a:t>
            </a:r>
            <a:endParaRPr lang="pt-BR" sz="2000" b="1" u="sng" kern="0" dirty="0">
              <a:solidFill>
                <a:srgbClr val="002060"/>
              </a:solidFill>
              <a:latin typeface="Calibri" panose="020F0502020204030204" pitchFamily="34" charset="0"/>
              <a:hlinkClick r:id="rId10"/>
            </a:endParaRPr>
          </a:p>
          <a:p>
            <a:pPr marL="0" indent="0">
              <a:buNone/>
            </a:pPr>
            <a:r>
              <a:rPr lang="pt-BR" sz="1400" kern="0" dirty="0">
                <a:solidFill>
                  <a:srgbClr val="0070C0"/>
                </a:solidFill>
                <a:latin typeface="Calibri" panose="020F0502020204030204" pitchFamily="34" charset="0"/>
                <a:hlinkClick r:id="rId10"/>
              </a:rPr>
              <a:t>https://bvsms.saude.gov.br/bvs/publicacoes/</a:t>
            </a:r>
          </a:p>
          <a:p>
            <a:pPr marL="0" indent="0">
              <a:buNone/>
            </a:pPr>
            <a:r>
              <a:rPr lang="pt-BR" sz="1400" kern="0" dirty="0">
                <a:solidFill>
                  <a:srgbClr val="0070C0"/>
                </a:solidFill>
                <a:latin typeface="Calibri" panose="020F0502020204030204" pitchFamily="34" charset="0"/>
                <a:hlinkClick r:id="rId10"/>
              </a:rPr>
              <a:t>guia_vigilancia_saude_3ed.pdf</a:t>
            </a:r>
            <a:endParaRPr lang="pt-BR" sz="1400" kern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000" b="1" kern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225" y="1168553"/>
            <a:ext cx="1519467" cy="23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004874" y="4029008"/>
            <a:ext cx="4956050" cy="120032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altLang="pt-BR" dirty="0">
                <a:hlinkClick r:id="rId12"/>
              </a:rPr>
              <a:t>www.datasus.gov.br</a:t>
            </a:r>
            <a:endParaRPr lang="pt-BR" altLang="pt-BR" dirty="0"/>
          </a:p>
          <a:p>
            <a:r>
              <a:rPr lang="pt-BR" altLang="pt-BR" dirty="0"/>
              <a:t>Tabulação (Sinan, SIH, SIM, </a:t>
            </a:r>
            <a:r>
              <a:rPr lang="pt-BR" altLang="pt-BR" dirty="0" err="1"/>
              <a:t>Sinasc</a:t>
            </a:r>
            <a:r>
              <a:rPr lang="pt-BR" altLang="pt-BR" dirty="0"/>
              <a:t>, IBGE)</a:t>
            </a:r>
          </a:p>
          <a:p>
            <a:r>
              <a:rPr lang="pt-BR" altLang="pt-BR" dirty="0">
                <a:hlinkClick r:id="rId13"/>
              </a:rPr>
              <a:t>www.seade.gov.br</a:t>
            </a:r>
            <a:endParaRPr lang="pt-BR" altLang="pt-BR" dirty="0"/>
          </a:p>
          <a:p>
            <a:r>
              <a:rPr lang="pt-BR" altLang="pt-BR" dirty="0"/>
              <a:t>Indicadores </a:t>
            </a:r>
            <a:r>
              <a:rPr lang="pt-BR" altLang="pt-BR" dirty="0" err="1"/>
              <a:t>sócio-demográficos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70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7E733F8-3642-4A95-83D4-6656876D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481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sz="4400" b="1" dirty="0"/>
              <a:t>Obrigada!</a:t>
            </a:r>
          </a:p>
          <a:p>
            <a:pPr marL="0" indent="0" algn="ctr">
              <a:buNone/>
            </a:pPr>
            <a:endParaRPr lang="pt-BR" sz="4400" b="1" dirty="0"/>
          </a:p>
          <a:p>
            <a:pPr marL="0" indent="0" algn="ctr">
              <a:buNone/>
            </a:pPr>
            <a:r>
              <a:rPr lang="pt-BR" altLang="pt-BR" sz="2000" dirty="0">
                <a:solidFill>
                  <a:schemeClr val="tx2"/>
                </a:solidFill>
                <a:latin typeface="Arial Black" panose="020B0A04020102020204" pitchFamily="34" charset="0"/>
              </a:rPr>
              <a:t>Gerência de Vigilância Epidemiológica</a:t>
            </a:r>
            <a:br>
              <a:rPr lang="pt-BR" altLang="pt-BR" sz="2000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pt-BR" altLang="pt-BR" sz="2000" dirty="0">
                <a:solidFill>
                  <a:schemeClr val="tx2"/>
                </a:solidFill>
                <a:latin typeface="Arial Black" panose="020B0A04020102020204" pitchFamily="34" charset="0"/>
              </a:rPr>
              <a:t>Centro de Referência e Treinamento DST/Aids - SP</a:t>
            </a:r>
            <a:br>
              <a:rPr lang="pt-BR" altLang="pt-BR" sz="2000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pt-BR" altLang="pt-BR" sz="2000" dirty="0">
                <a:solidFill>
                  <a:schemeClr val="tx2"/>
                </a:solidFill>
                <a:latin typeface="Arial Black" panose="020B0A04020102020204" pitchFamily="34" charset="0"/>
              </a:rPr>
              <a:t>Programa Estadual DST/Aids -CCD-SES-SP</a:t>
            </a:r>
          </a:p>
          <a:p>
            <a:pPr marL="0" indent="0" algn="ctr">
              <a:buNone/>
            </a:pPr>
            <a:r>
              <a:rPr lang="pt-BR" altLang="pt-BR" sz="20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pt-BR" altLang="pt-BR" sz="20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  <a:hlinkClick r:id="rId2"/>
              </a:rPr>
              <a:t>epidemio@crt.saude.sp.gov.br</a:t>
            </a:r>
            <a:endParaRPr lang="pt-BR" altLang="pt-BR" sz="20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altLang="pt-BR" sz="20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  <a:hlinkClick r:id="rId3"/>
              </a:rPr>
              <a:t>sonomi@crt.saude.sp.gov.br</a:t>
            </a:r>
            <a:endParaRPr lang="pt-BR" altLang="pt-BR" sz="20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altLang="pt-BR" sz="20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altLang="pt-BR" sz="20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11 5087 9864/9865</a:t>
            </a:r>
          </a:p>
          <a:p>
            <a:pPr marL="0" indent="0" algn="ctr">
              <a:buNone/>
            </a:pPr>
            <a:endParaRPr lang="pt-BR" sz="2000" b="1" dirty="0"/>
          </a:p>
          <a:p>
            <a:pPr marL="0" indent="0" algn="ctr">
              <a:buNone/>
            </a:pP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394368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0" y="23751"/>
            <a:ext cx="7487228" cy="1143000"/>
          </a:xfrm>
          <a:solidFill>
            <a:srgbClr val="CCFFFF"/>
          </a:solidFill>
        </p:spPr>
        <p:txBody>
          <a:bodyPr/>
          <a:lstStyle/>
          <a:p>
            <a:pPr algn="l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VIGILÂNCIA DA TV DO HIV </a:t>
            </a:r>
            <a:b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definição de casos 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ED58D42-C6C5-4762-87C3-EAD3787C9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187" y="-38265"/>
            <a:ext cx="4721902" cy="6858000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342" y="2772959"/>
            <a:ext cx="6627037" cy="3286015"/>
          </a:xfrm>
          <a:solidFill>
            <a:schemeClr val="accent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Criança Exposta (Z20 6)</a:t>
            </a:r>
          </a:p>
          <a:p>
            <a:pPr marL="0" indent="0" algn="ctr">
              <a:buNone/>
            </a:pPr>
            <a:endParaRPr lang="pt-BR" sz="24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sz="2400" i="1" dirty="0">
                <a:solidFill>
                  <a:schemeClr val="tx1"/>
                </a:solidFill>
              </a:rPr>
              <a:t>“Toda criança exposta ao risco de transmissão vertical do HIV é  aquela nascida de mãe infectada pelo HIV ou com aids; ou amamentada por mulher infectada pelo HIV ou com aids (inclui aleitamento cruzado</a:t>
            </a:r>
            <a:r>
              <a:rPr lang="pt-BR" sz="2400" dirty="0">
                <a:solidFill>
                  <a:schemeClr val="tx1"/>
                </a:solidFill>
              </a:rPr>
              <a:t>)”</a:t>
            </a:r>
          </a:p>
          <a:p>
            <a:pPr marL="0" indent="0" algn="ctr"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sz="1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7" name="Picture 14" descr="be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11" y="200793"/>
            <a:ext cx="1472777" cy="96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233900" y="6532183"/>
            <a:ext cx="9582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Guia de Vigilância em Saúde – Brasil, 2019. 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31895" y="1213008"/>
            <a:ext cx="7709169" cy="1146404"/>
            <a:chOff x="-4304" y="992387"/>
            <a:chExt cx="8572042" cy="1590603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50825" y="1628775"/>
              <a:ext cx="8316913" cy="0"/>
            </a:xfrm>
            <a:prstGeom prst="line">
              <a:avLst/>
            </a:prstGeom>
            <a:grpFill/>
            <a:ln>
              <a:solidFill>
                <a:srgbClr val="C00000"/>
              </a:solidFill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sz="1200" b="1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519184" y="992387"/>
              <a:ext cx="953263" cy="640547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1200" dirty="0"/>
                <a:t>Puérpera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1200" dirty="0"/>
                <a:t>HIV+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5832287" y="1684902"/>
              <a:ext cx="1154620" cy="640547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Criança infectada</a:t>
              </a:r>
            </a:p>
          </p:txBody>
        </p: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2528305" y="1771631"/>
              <a:ext cx="2500306" cy="811359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1600" b="1" dirty="0">
                  <a:solidFill>
                    <a:srgbClr val="0000FF"/>
                  </a:solidFill>
                </a:rPr>
                <a:t>Criança exposta 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1600" b="1" dirty="0">
                  <a:solidFill>
                    <a:srgbClr val="0000FF"/>
                  </a:solidFill>
                </a:rPr>
                <a:t>à TVHIV</a:t>
              </a:r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988819" y="1016601"/>
              <a:ext cx="1039264" cy="640547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200" dirty="0"/>
                <a:t>Gestação HIV+</a:t>
              </a:r>
            </a:p>
          </p:txBody>
        </p:sp>
        <p:sp>
          <p:nvSpPr>
            <p:cNvPr id="12" name="Text Box 36"/>
            <p:cNvSpPr txBox="1">
              <a:spLocks noChangeArrowheads="1"/>
            </p:cNvSpPr>
            <p:nvPr/>
          </p:nvSpPr>
          <p:spPr bwMode="auto">
            <a:xfrm>
              <a:off x="2224740" y="1004419"/>
              <a:ext cx="1148747" cy="640547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1200" dirty="0"/>
                <a:t>Parturiente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pt-BR" altLang="pt-BR" sz="1200" dirty="0"/>
                <a:t>HIV+</a:t>
              </a:r>
            </a:p>
          </p:txBody>
        </p:sp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-4304" y="1016600"/>
              <a:ext cx="843123" cy="640547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200" dirty="0"/>
                <a:t>Mulher HIV+</a:t>
              </a:r>
            </a:p>
          </p:txBody>
        </p:sp>
        <p:sp>
          <p:nvSpPr>
            <p:cNvPr id="14" name="Text Box 43"/>
            <p:cNvSpPr txBox="1">
              <a:spLocks noChangeArrowheads="1"/>
            </p:cNvSpPr>
            <p:nvPr/>
          </p:nvSpPr>
          <p:spPr bwMode="auto">
            <a:xfrm>
              <a:off x="7256858" y="1673162"/>
              <a:ext cx="1149966" cy="640547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Criança com aids</a:t>
              </a:r>
            </a:p>
          </p:txBody>
        </p:sp>
      </p:grpSp>
      <p:pic>
        <p:nvPicPr>
          <p:cNvPr id="15" name="Gráfico 14" descr="Fechar">
            <a:extLst>
              <a:ext uri="{FF2B5EF4-FFF2-40B4-BE49-F238E27FC236}">
                <a16:creationId xmlns:a16="http://schemas.microsoft.com/office/drawing/2014/main" xmlns="" id="{FA613CB4-1DCC-4AE2-A63E-92ECD0AE82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089013" y="1465300"/>
            <a:ext cx="493655" cy="493655"/>
          </a:xfrm>
          <a:prstGeom prst="rect">
            <a:avLst/>
          </a:prstGeom>
        </p:spPr>
      </p:pic>
      <p:pic>
        <p:nvPicPr>
          <p:cNvPr id="16" name="Gráfico 15" descr="Fechar">
            <a:extLst>
              <a:ext uri="{FF2B5EF4-FFF2-40B4-BE49-F238E27FC236}">
                <a16:creationId xmlns:a16="http://schemas.microsoft.com/office/drawing/2014/main" xmlns="" id="{3A36DFE9-B38B-465C-8802-AA43B65984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14408" y="1527550"/>
            <a:ext cx="493655" cy="4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2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424474" y="1332411"/>
            <a:ext cx="11343051" cy="503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9900" lvl="1" indent="0">
              <a:lnSpc>
                <a:spcPct val="100000"/>
              </a:lnSpc>
              <a:spcBef>
                <a:spcPts val="1320"/>
              </a:spcBef>
              <a:buNone/>
              <a:tabLst>
                <a:tab pos="812800" algn="l"/>
                <a:tab pos="813435" algn="l"/>
              </a:tabLst>
            </a:pPr>
            <a:r>
              <a:rPr lang="pt-BR" sz="1800" dirty="0"/>
              <a:t>Sistema de Informação de Agravos de Notificação (SINAN)</a:t>
            </a:r>
          </a:p>
          <a:p>
            <a:pPr marL="273050" lvl="1" indent="0">
              <a:spcBef>
                <a:spcPts val="1320"/>
              </a:spcBef>
              <a:buNone/>
              <a:tabLst>
                <a:tab pos="534988" algn="l"/>
              </a:tabLst>
            </a:pPr>
            <a:endParaRPr lang="pt-B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73050" lvl="1" indent="0">
              <a:spcBef>
                <a:spcPts val="1320"/>
              </a:spcBef>
              <a:buNone/>
              <a:tabLst>
                <a:tab pos="534988" algn="l"/>
              </a:tabLst>
            </a:pP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</a:rPr>
              <a:t>Para encontrar gestante HIV</a:t>
            </a:r>
          </a:p>
          <a:p>
            <a:pPr marL="844550" lvl="2" indent="-171450">
              <a:spcBef>
                <a:spcPts val="1320"/>
              </a:spcBef>
              <a:tabLst>
                <a:tab pos="534988" algn="l"/>
              </a:tabLst>
            </a:pPr>
            <a:r>
              <a:rPr lang="pt-BR" sz="1600" dirty="0"/>
              <a:t>Sinan criança exposta</a:t>
            </a:r>
          </a:p>
          <a:p>
            <a:pPr marL="844550" lvl="2" indent="-171450">
              <a:spcBef>
                <a:spcPts val="1320"/>
              </a:spcBef>
              <a:tabLst>
                <a:tab pos="534988" algn="l"/>
              </a:tabLst>
            </a:pPr>
            <a:r>
              <a:rPr lang="pt-BR" sz="1600" dirty="0" err="1"/>
              <a:t>Siscel</a:t>
            </a:r>
            <a:r>
              <a:rPr lang="pt-BR" sz="1600" dirty="0"/>
              <a:t> (CD4 e CV) em gestante e criança</a:t>
            </a:r>
          </a:p>
          <a:p>
            <a:pPr marL="673100" lvl="2" indent="0">
              <a:spcBef>
                <a:spcPts val="1320"/>
              </a:spcBef>
              <a:buNone/>
              <a:tabLst>
                <a:tab pos="534988" algn="l"/>
              </a:tabLst>
            </a:pPr>
            <a:endParaRPr lang="pt-BR" sz="1600" dirty="0"/>
          </a:p>
          <a:p>
            <a:pPr marL="273050" lvl="1" indent="0">
              <a:spcBef>
                <a:spcPts val="1320"/>
              </a:spcBef>
              <a:buNone/>
              <a:tabLst>
                <a:tab pos="534988" algn="l"/>
              </a:tabLst>
            </a:pP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</a:rPr>
              <a:t>Para criança exposta</a:t>
            </a:r>
          </a:p>
          <a:p>
            <a:pPr marL="844550" lvl="2" indent="-171450">
              <a:spcBef>
                <a:spcPts val="1320"/>
              </a:spcBef>
              <a:tabLst>
                <a:tab pos="534988" algn="l"/>
              </a:tabLst>
            </a:pPr>
            <a:r>
              <a:rPr lang="pt-BR" sz="1600" dirty="0" err="1"/>
              <a:t>Siscel</a:t>
            </a:r>
            <a:r>
              <a:rPr lang="pt-BR" sz="1600" dirty="0"/>
              <a:t> (CD4 e CV)</a:t>
            </a:r>
            <a:r>
              <a:rPr lang="pt-BR" sz="1600" kern="0" dirty="0"/>
              <a:t> em criança exposta e em gestante</a:t>
            </a:r>
            <a:r>
              <a:rPr lang="pt-BR" sz="1600" b="1" kern="0" dirty="0">
                <a:solidFill>
                  <a:srgbClr val="7030A0"/>
                </a:solidFill>
              </a:rPr>
              <a:t> </a:t>
            </a:r>
          </a:p>
          <a:p>
            <a:pPr marL="844550" lvl="2" indent="-171450">
              <a:spcBef>
                <a:spcPts val="1320"/>
              </a:spcBef>
              <a:tabLst>
                <a:tab pos="534988" algn="l"/>
              </a:tabLst>
            </a:pPr>
            <a:r>
              <a:rPr lang="pt-BR" sz="1600" dirty="0"/>
              <a:t>SICLOM – fornecimento de ARV para gestante e criança menor de 01 ano</a:t>
            </a:r>
          </a:p>
          <a:p>
            <a:pPr marL="844550" lvl="2" indent="-171450">
              <a:spcBef>
                <a:spcPts val="1320"/>
              </a:spcBef>
              <a:tabLst>
                <a:tab pos="534988" algn="l"/>
              </a:tabLst>
            </a:pPr>
            <a:r>
              <a:rPr lang="pt-BR" sz="1600" kern="0" dirty="0"/>
              <a:t>Listas de fornecimento de fórmula láctea </a:t>
            </a:r>
          </a:p>
          <a:p>
            <a:pPr marL="844550" lvl="2" indent="-171450">
              <a:spcBef>
                <a:spcPts val="1320"/>
              </a:spcBef>
              <a:tabLst>
                <a:tab pos="534988" algn="l"/>
              </a:tabLst>
            </a:pPr>
            <a:r>
              <a:rPr lang="pt-BR" sz="1600" kern="0" dirty="0" err="1"/>
              <a:t>Sinan</a:t>
            </a:r>
            <a:r>
              <a:rPr lang="pt-BR" sz="1600" kern="0" dirty="0"/>
              <a:t> de Criança infectada pelo HIV ou com aids </a:t>
            </a:r>
            <a:endParaRPr lang="pt-BR" sz="1600" dirty="0"/>
          </a:p>
          <a:p>
            <a:pPr marL="812800" lvl="1" indent="-342900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endParaRPr lang="pt-BR" sz="2000" dirty="0">
              <a:cs typeface="Calibri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0" y="0"/>
            <a:ext cx="12192000" cy="122315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pt-BR" sz="2800" b="1" spc="-5" dirty="0">
              <a:solidFill>
                <a:schemeClr val="tx1"/>
              </a:solidFill>
              <a:latin typeface="Arial Black" panose="020B0A04020102020204" pitchFamily="34" charset="0"/>
              <a:cs typeface="Calibri"/>
            </a:endParaRPr>
          </a:p>
          <a:p>
            <a:r>
              <a:rPr lang="pt-BR" sz="2800" b="1" spc="-5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Si</a:t>
            </a:r>
            <a:r>
              <a:rPr lang="pt-BR" sz="2800" b="1" spc="-50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s</a:t>
            </a:r>
            <a:r>
              <a:rPr lang="pt-BR" sz="2800" b="1" spc="-30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t</a:t>
            </a:r>
            <a:r>
              <a:rPr lang="pt-BR" sz="2800" b="1" spc="-10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emas/</a:t>
            </a:r>
            <a:r>
              <a:rPr lang="pt-BR" sz="2800" b="1" spc="-35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F</a:t>
            </a:r>
            <a:r>
              <a:rPr lang="pt-BR" sz="2800" b="1" spc="-5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o</a:t>
            </a:r>
            <a:r>
              <a:rPr lang="pt-BR" sz="2800" b="1" spc="-35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n</a:t>
            </a:r>
            <a:r>
              <a:rPr lang="pt-BR" sz="2800" b="1" spc="-40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t</a:t>
            </a:r>
            <a:r>
              <a:rPr lang="pt-BR" sz="2800" b="1" spc="-10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e</a:t>
            </a:r>
            <a:r>
              <a:rPr lang="pt-BR" sz="2800" b="1" spc="-5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s </a:t>
            </a:r>
            <a:r>
              <a:rPr lang="pt-BR" sz="2800" b="1" spc="-10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d</a:t>
            </a:r>
            <a:r>
              <a:rPr lang="pt-BR" sz="2800" b="1" spc="-5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e </a:t>
            </a:r>
            <a:r>
              <a:rPr lang="pt-BR" sz="2800" b="1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I</a:t>
            </a:r>
            <a:r>
              <a:rPr lang="pt-BR" sz="2800" b="1" spc="-20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n</a:t>
            </a:r>
            <a:r>
              <a:rPr lang="pt-BR" sz="2800" b="1" spc="-55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f</a:t>
            </a:r>
            <a:r>
              <a:rPr lang="pt-BR" sz="2800" b="1" spc="-5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ormação</a:t>
            </a:r>
            <a:r>
              <a:rPr lang="pt-BR" sz="2800" b="1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lang="pt-BR" sz="2800" b="1" spc="-5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pa</a:t>
            </a:r>
            <a:r>
              <a:rPr lang="pt-BR" sz="2800" b="1" spc="-55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r</a:t>
            </a:r>
            <a:r>
              <a:rPr lang="pt-BR" sz="2800" b="1" spc="-5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a </a:t>
            </a:r>
            <a:r>
              <a:rPr lang="pt-BR" sz="2800" b="1" spc="-10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Vigi</a:t>
            </a:r>
            <a:r>
              <a:rPr lang="pt-BR" sz="2800" b="1" spc="-5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lân</a:t>
            </a:r>
            <a:r>
              <a:rPr lang="pt-BR" sz="2800" b="1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c</a:t>
            </a:r>
            <a:r>
              <a:rPr lang="pt-BR" sz="2800" b="1" spc="-5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ia Epidemiológica do</a:t>
            </a:r>
            <a:r>
              <a:rPr lang="pt-BR" sz="2800" b="1" spc="-40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lang="pt-BR" sz="2800" b="1" spc="-30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HIV/Aids </a:t>
            </a:r>
          </a:p>
          <a:p>
            <a:endParaRPr lang="pt-BR" sz="2800" b="1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2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9646"/>
            <a:ext cx="12189041" cy="1475799"/>
          </a:xfrm>
          <a:solidFill>
            <a:srgbClr val="CCFFFF"/>
          </a:solidFill>
        </p:spPr>
        <p:txBody>
          <a:bodyPr/>
          <a:lstStyle/>
          <a:p>
            <a:pPr algn="r"/>
            <a:r>
              <a:rPr lang="pt-BR" sz="2800" dirty="0">
                <a:solidFill>
                  <a:schemeClr val="tx1"/>
                </a:solidFill>
                <a:latin typeface="Arial Black" panose="020B0A04020102020204" pitchFamily="34" charset="0"/>
              </a:rPr>
              <a:t>Criança exposta a TV do HIV </a:t>
            </a:r>
            <a:r>
              <a:rPr lang="pt-BR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(Z20 6)</a:t>
            </a:r>
            <a:br>
              <a:rPr lang="pt-BR" sz="28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diagnóstico de infecção</a:t>
            </a:r>
            <a:br>
              <a:rPr lang="pt-BR" sz="28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pt-BR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Box 128"/>
          <p:cNvSpPr txBox="1">
            <a:spLocks noChangeArrowheads="1"/>
          </p:cNvSpPr>
          <p:nvPr/>
        </p:nvSpPr>
        <p:spPr bwMode="auto">
          <a:xfrm>
            <a:off x="404473" y="1628517"/>
            <a:ext cx="9122985" cy="502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pt-BR" sz="2000" b="1" dirty="0"/>
              <a:t>Diagnóstico de </a:t>
            </a:r>
            <a:r>
              <a:rPr lang="pt-BR" sz="2400" b="1" dirty="0"/>
              <a:t>infecção do HIV </a:t>
            </a:r>
            <a:r>
              <a:rPr lang="pt-BR" sz="2000" b="1" dirty="0"/>
              <a:t>na criança exposta</a:t>
            </a:r>
          </a:p>
          <a:p>
            <a:pPr>
              <a:buNone/>
            </a:pPr>
            <a:r>
              <a:rPr lang="pt-BR" sz="2400" b="1" u="sng" dirty="0">
                <a:solidFill>
                  <a:schemeClr val="accent1">
                    <a:lumMod val="50000"/>
                  </a:schemeClr>
                </a:solidFill>
              </a:rPr>
              <a:t>infectada</a:t>
            </a:r>
          </a:p>
          <a:p>
            <a:pPr>
              <a:buNone/>
            </a:pPr>
            <a:r>
              <a:rPr lang="pt-BR" sz="2000" b="1" dirty="0">
                <a:solidFill>
                  <a:schemeClr val="accent1">
                    <a:lumMod val="25000"/>
                  </a:schemeClr>
                </a:solidFill>
              </a:rPr>
              <a:t>Crianças ≤ 18 meses de idade</a:t>
            </a:r>
          </a:p>
          <a:p>
            <a:pPr marL="631825" lvl="1" indent="-273050"/>
            <a:r>
              <a:rPr lang="pt-BR" sz="1800" b="1" dirty="0">
                <a:solidFill>
                  <a:srgbClr val="FF0000"/>
                </a:solidFill>
              </a:rPr>
              <a:t>Duas cargas virais </a:t>
            </a:r>
            <a:r>
              <a:rPr lang="pt-BR" sz="1800" dirty="0"/>
              <a:t>- </a:t>
            </a:r>
            <a:r>
              <a:rPr lang="pt-BR" sz="1800" b="1" dirty="0"/>
              <a:t>RNA viral – detectáveis</a:t>
            </a:r>
            <a:r>
              <a:rPr lang="pt-BR" sz="1800" dirty="0"/>
              <a:t> </a:t>
            </a:r>
          </a:p>
          <a:p>
            <a:pPr marL="631825" indent="-273050">
              <a:buNone/>
            </a:pPr>
            <a:r>
              <a:rPr lang="pt-BR" sz="1800" dirty="0"/>
              <a:t>		(acima de </a:t>
            </a:r>
            <a:r>
              <a:rPr lang="pt-BR" sz="1800" b="1" dirty="0"/>
              <a:t>5.000</a:t>
            </a:r>
            <a:r>
              <a:rPr lang="pt-BR" sz="1800" dirty="0"/>
              <a:t> cópias/</a:t>
            </a:r>
            <a:r>
              <a:rPr lang="pt-BR" sz="1800" dirty="0" err="1"/>
              <a:t>mL</a:t>
            </a:r>
            <a:r>
              <a:rPr lang="pt-BR" sz="1800" dirty="0"/>
              <a:t>) em momentos diferentes</a:t>
            </a:r>
          </a:p>
          <a:p>
            <a:pPr marL="631825" lvl="1" indent="-273050"/>
            <a:r>
              <a:rPr lang="pt-BR" sz="1400" dirty="0"/>
              <a:t>Detecção do </a:t>
            </a:r>
            <a:r>
              <a:rPr lang="pt-BR" sz="1400" b="1" dirty="0"/>
              <a:t>DNA pro viral do HIV positivo</a:t>
            </a:r>
          </a:p>
          <a:p>
            <a:pPr>
              <a:buNone/>
            </a:pPr>
            <a:r>
              <a:rPr lang="pt-BR" sz="2000" b="1" dirty="0">
                <a:solidFill>
                  <a:schemeClr val="accent1">
                    <a:lumMod val="25000"/>
                  </a:schemeClr>
                </a:solidFill>
              </a:rPr>
              <a:t>Crianças &gt; 18 meses de idade</a:t>
            </a:r>
          </a:p>
          <a:p>
            <a:pPr marL="0" lvl="1" indent="0"/>
            <a:r>
              <a:rPr lang="pt-BR" sz="1800" dirty="0"/>
              <a:t> sorologia positiva para o HIV, </a:t>
            </a:r>
            <a:r>
              <a:rPr lang="pt-BR" sz="1800" dirty="0">
                <a:solidFill>
                  <a:srgbClr val="0000FF"/>
                </a:solidFill>
              </a:rPr>
              <a:t>ou</a:t>
            </a:r>
            <a:r>
              <a:rPr lang="pt-BR" sz="1800" dirty="0"/>
              <a:t> teste rápido para o HIV reagente, </a:t>
            </a:r>
            <a:r>
              <a:rPr lang="pt-BR" sz="1800" dirty="0">
                <a:solidFill>
                  <a:srgbClr val="0000FF"/>
                </a:solidFill>
              </a:rPr>
              <a:t>ou</a:t>
            </a:r>
            <a:r>
              <a:rPr lang="pt-BR" sz="1800" dirty="0"/>
              <a:t> </a:t>
            </a:r>
          </a:p>
          <a:p>
            <a:pPr>
              <a:buNone/>
            </a:pPr>
            <a:r>
              <a:rPr lang="pt-BR" sz="1800" dirty="0"/>
              <a:t>	carga viral detectável</a:t>
            </a:r>
            <a:endParaRPr lang="pt-BR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BR" sz="2400" b="1" u="sng" dirty="0">
                <a:solidFill>
                  <a:schemeClr val="accent1">
                    <a:lumMod val="50000"/>
                  </a:schemeClr>
                </a:solidFill>
              </a:rPr>
              <a:t>não infectada</a:t>
            </a:r>
          </a:p>
          <a:p>
            <a:pPr>
              <a:buNone/>
            </a:pPr>
            <a:r>
              <a:rPr lang="pt-BR" sz="1800" b="1" i="1" dirty="0">
                <a:solidFill>
                  <a:srgbClr val="FF0000"/>
                </a:solidFill>
              </a:rPr>
              <a:t>2 cargas virais indetectáveis  </a:t>
            </a:r>
            <a:r>
              <a:rPr lang="pt-BR" sz="1800" i="1" dirty="0"/>
              <a:t>e confirmar </a:t>
            </a:r>
            <a:r>
              <a:rPr lang="pt-BR" sz="1800" i="1" dirty="0">
                <a:solidFill>
                  <a:srgbClr val="FF0000"/>
                </a:solidFill>
              </a:rPr>
              <a:t>após 12 meses sorologia negativa para HIV </a:t>
            </a:r>
            <a:r>
              <a:rPr lang="pt-BR" sz="1800" i="1" dirty="0"/>
              <a:t>para encerramento do caso</a:t>
            </a:r>
          </a:p>
          <a:p>
            <a:pPr marL="285750" indent="-285750"/>
            <a:endParaRPr lang="pt-BR" sz="2000" dirty="0"/>
          </a:p>
          <a:p>
            <a:pPr>
              <a:buNone/>
            </a:pPr>
            <a:endParaRPr lang="pt-BR" sz="2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32" y="1589196"/>
            <a:ext cx="4132281" cy="2069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14" descr="be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388" y="933304"/>
            <a:ext cx="1287344" cy="84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127141" y="6550223"/>
            <a:ext cx="3913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Guia de Vigilância em Saúde – Brasil, 2019. 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43BEF189-A722-47B9-AC61-A5381979DA97}"/>
              </a:ext>
            </a:extLst>
          </p:cNvPr>
          <p:cNvGrpSpPr/>
          <p:nvPr/>
        </p:nvGrpSpPr>
        <p:grpSpPr>
          <a:xfrm>
            <a:off x="127141" y="561855"/>
            <a:ext cx="7709169" cy="1086006"/>
            <a:chOff x="186135" y="1298881"/>
            <a:chExt cx="7709169" cy="1086006"/>
          </a:xfrm>
        </p:grpSpPr>
        <p:grpSp>
          <p:nvGrpSpPr>
            <p:cNvPr id="20" name="Grupo 5">
              <a:extLst>
                <a:ext uri="{FF2B5EF4-FFF2-40B4-BE49-F238E27FC236}">
                  <a16:creationId xmlns:a16="http://schemas.microsoft.com/office/drawing/2014/main" xmlns="" id="{13915148-7E59-4AB6-BEA0-35DB06CDCB05}"/>
                </a:ext>
              </a:extLst>
            </p:cNvPr>
            <p:cNvGrpSpPr/>
            <p:nvPr/>
          </p:nvGrpSpPr>
          <p:grpSpPr>
            <a:xfrm>
              <a:off x="186135" y="1298881"/>
              <a:ext cx="7709169" cy="1086006"/>
              <a:chOff x="-4304" y="992387"/>
              <a:chExt cx="8572042" cy="1506802"/>
            </a:xfr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Line 5">
                <a:extLst>
                  <a:ext uri="{FF2B5EF4-FFF2-40B4-BE49-F238E27FC236}">
                    <a16:creationId xmlns:a16="http://schemas.microsoft.com/office/drawing/2014/main" xmlns="" id="{261B9B2F-7CF3-49B7-BF71-4F2B263FF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25" y="1628775"/>
                <a:ext cx="8316913" cy="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  <a:headEnd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pt-BR" sz="1200" b="1"/>
              </a:p>
            </p:txBody>
          </p:sp>
          <p:sp>
            <p:nvSpPr>
              <p:cNvPr id="24" name="Text Box 9">
                <a:extLst>
                  <a:ext uri="{FF2B5EF4-FFF2-40B4-BE49-F238E27FC236}">
                    <a16:creationId xmlns:a16="http://schemas.microsoft.com/office/drawing/2014/main" xmlns="" id="{EF8B9150-FD47-4C77-B71B-6FD0382354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9184" y="992387"/>
                <a:ext cx="953263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dirty="0"/>
                  <a:t>Puérpera</a:t>
                </a:r>
              </a:p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dirty="0"/>
                  <a:t>HIV+</a:t>
                </a:r>
              </a:p>
            </p:txBody>
          </p:sp>
          <p:sp>
            <p:nvSpPr>
              <p:cNvPr id="25" name="Text Box 10">
                <a:extLst>
                  <a:ext uri="{FF2B5EF4-FFF2-40B4-BE49-F238E27FC236}">
                    <a16:creationId xmlns:a16="http://schemas.microsoft.com/office/drawing/2014/main" xmlns="" id="{07569D01-007B-476E-9A79-965A97D590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32287" y="1684902"/>
                <a:ext cx="1154620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Criança infectada</a:t>
                </a:r>
              </a:p>
            </p:txBody>
          </p:sp>
          <p:sp>
            <p:nvSpPr>
              <p:cNvPr id="26" name="Text Box 24">
                <a:extLst>
                  <a:ext uri="{FF2B5EF4-FFF2-40B4-BE49-F238E27FC236}">
                    <a16:creationId xmlns:a16="http://schemas.microsoft.com/office/drawing/2014/main" xmlns="" id="{E582AC6E-33CF-4B22-AE9E-34440F3D6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5812" y="1773236"/>
                <a:ext cx="2333683" cy="725953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400" b="1" dirty="0">
                    <a:solidFill>
                      <a:srgbClr val="0000FF"/>
                    </a:solidFill>
                  </a:rPr>
                  <a:t>Criança exposta </a:t>
                </a:r>
              </a:p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400" b="1" dirty="0">
                    <a:solidFill>
                      <a:srgbClr val="0000FF"/>
                    </a:solidFill>
                  </a:rPr>
                  <a:t>à TVHIV</a:t>
                </a:r>
              </a:p>
            </p:txBody>
          </p:sp>
          <p:sp>
            <p:nvSpPr>
              <p:cNvPr id="27" name="Text Box 27">
                <a:extLst>
                  <a:ext uri="{FF2B5EF4-FFF2-40B4-BE49-F238E27FC236}">
                    <a16:creationId xmlns:a16="http://schemas.microsoft.com/office/drawing/2014/main" xmlns="" id="{7BFF9D12-5AF0-47B6-8199-9B40245BEE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8819" y="1016601"/>
                <a:ext cx="1039264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dirty="0"/>
                  <a:t>Gestação HIV+</a:t>
                </a:r>
              </a:p>
            </p:txBody>
          </p:sp>
          <p:sp>
            <p:nvSpPr>
              <p:cNvPr id="28" name="Text Box 36">
                <a:extLst>
                  <a:ext uri="{FF2B5EF4-FFF2-40B4-BE49-F238E27FC236}">
                    <a16:creationId xmlns:a16="http://schemas.microsoft.com/office/drawing/2014/main" xmlns="" id="{F3A36B99-DBDF-468C-9F01-14004A8214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4740" y="1004419"/>
                <a:ext cx="1148747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dirty="0"/>
                  <a:t>Parturiente</a:t>
                </a:r>
              </a:p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dirty="0"/>
                  <a:t>HIV+</a:t>
                </a:r>
              </a:p>
            </p:txBody>
          </p:sp>
          <p:sp>
            <p:nvSpPr>
              <p:cNvPr id="29" name="Text Box 37">
                <a:extLst>
                  <a:ext uri="{FF2B5EF4-FFF2-40B4-BE49-F238E27FC236}">
                    <a16:creationId xmlns:a16="http://schemas.microsoft.com/office/drawing/2014/main" xmlns="" id="{58FA8398-B6AF-4E4F-8E5B-E3F255D9FE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4304" y="1016600"/>
                <a:ext cx="843123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dirty="0"/>
                  <a:t>Mulher HIV+</a:t>
                </a:r>
              </a:p>
            </p:txBody>
          </p:sp>
          <p:sp>
            <p:nvSpPr>
              <p:cNvPr id="30" name="Text Box 43">
                <a:extLst>
                  <a:ext uri="{FF2B5EF4-FFF2-40B4-BE49-F238E27FC236}">
                    <a16:creationId xmlns:a16="http://schemas.microsoft.com/office/drawing/2014/main" xmlns="" id="{58EDA66D-0922-4B5B-A2A3-D1AA5146B1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6858" y="1673162"/>
                <a:ext cx="1149966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Criança com aids</a:t>
                </a:r>
              </a:p>
            </p:txBody>
          </p:sp>
        </p:grpSp>
        <p:pic>
          <p:nvPicPr>
            <p:cNvPr id="21" name="Gráfico 20" descr="Fechar">
              <a:extLst>
                <a:ext uri="{FF2B5EF4-FFF2-40B4-BE49-F238E27FC236}">
                  <a16:creationId xmlns:a16="http://schemas.microsoft.com/office/drawing/2014/main" xmlns="" id="{269C37C0-673F-4EE6-8196-118BAB6A9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112465" y="1703219"/>
              <a:ext cx="503222" cy="503222"/>
            </a:xfrm>
            <a:prstGeom prst="rect">
              <a:avLst/>
            </a:prstGeom>
          </p:spPr>
        </p:pic>
        <p:pic>
          <p:nvPicPr>
            <p:cNvPr id="22" name="Gráfico 21" descr="Fechar">
              <a:extLst>
                <a:ext uri="{FF2B5EF4-FFF2-40B4-BE49-F238E27FC236}">
                  <a16:creationId xmlns:a16="http://schemas.microsoft.com/office/drawing/2014/main" xmlns="" id="{872DE8FA-A22B-492E-97DA-3548DB0B3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916564" y="1712786"/>
              <a:ext cx="493655" cy="493655"/>
            </a:xfrm>
            <a:prstGeom prst="rect">
              <a:avLst/>
            </a:prstGeom>
          </p:spPr>
        </p:pic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128DFC19-AF80-4284-A62E-E14E506129CA}"/>
              </a:ext>
            </a:extLst>
          </p:cNvPr>
          <p:cNvSpPr txBox="1"/>
          <p:nvPr/>
        </p:nvSpPr>
        <p:spPr>
          <a:xfrm>
            <a:off x="9467493" y="3965926"/>
            <a:ext cx="2429185" cy="169277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Nota Inform. nº20 </a:t>
            </a:r>
            <a:r>
              <a:rPr lang="pt-BR" sz="1200" dirty="0"/>
              <a:t>de 10/11/2020 – Recomendações de diagnóstico e tratamento de crianças vivendo com HIV acima de dois anos.</a:t>
            </a:r>
          </a:p>
          <a:p>
            <a:endParaRPr lang="pt-BR" sz="1200" dirty="0"/>
          </a:p>
          <a:p>
            <a:r>
              <a:rPr lang="pt-BR" sz="1600" dirty="0"/>
              <a:t>e Nota Inform. nº06 </a:t>
            </a:r>
            <a:r>
              <a:rPr lang="pt-BR" sz="1200" dirty="0"/>
              <a:t>de 21/09/2021</a:t>
            </a:r>
          </a:p>
        </p:txBody>
      </p:sp>
    </p:spTree>
    <p:extLst>
      <p:ext uri="{BB962C8B-B14F-4D97-AF65-F5344CB8AC3E}">
        <p14:creationId xmlns:p14="http://schemas.microsoft.com/office/powerpoint/2010/main" val="30493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9645"/>
            <a:ext cx="11553825" cy="1143000"/>
          </a:xfrm>
          <a:solidFill>
            <a:srgbClr val="CCFFFF"/>
          </a:solidFill>
        </p:spPr>
        <p:txBody>
          <a:bodyPr/>
          <a:lstStyle/>
          <a:p>
            <a:pPr algn="r"/>
            <a:r>
              <a:rPr lang="pt-BR" sz="2800" dirty="0">
                <a:solidFill>
                  <a:schemeClr val="tx1"/>
                </a:solidFill>
                <a:latin typeface="Arial Black" panose="020B0A04020102020204" pitchFamily="34" charset="0"/>
              </a:rPr>
              <a:t>Criança exposta a TV do HIV </a:t>
            </a:r>
            <a:r>
              <a:rPr lang="pt-BR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(Z20 6)</a:t>
            </a:r>
            <a:br>
              <a:rPr lang="pt-BR" sz="28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pt-BR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Picture 14" descr="be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494" y="677143"/>
            <a:ext cx="1882634" cy="108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127141" y="6550223"/>
            <a:ext cx="3913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Guia de Vigilância em Saúde – Brasil, 2019. 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43BEF189-A722-47B9-AC61-A5381979DA97}"/>
              </a:ext>
            </a:extLst>
          </p:cNvPr>
          <p:cNvGrpSpPr/>
          <p:nvPr/>
        </p:nvGrpSpPr>
        <p:grpSpPr>
          <a:xfrm>
            <a:off x="127141" y="570528"/>
            <a:ext cx="7709169" cy="1077332"/>
            <a:chOff x="186135" y="1307554"/>
            <a:chExt cx="7709169" cy="1077332"/>
          </a:xfrm>
        </p:grpSpPr>
        <p:grpSp>
          <p:nvGrpSpPr>
            <p:cNvPr id="20" name="Grupo 5">
              <a:extLst>
                <a:ext uri="{FF2B5EF4-FFF2-40B4-BE49-F238E27FC236}">
                  <a16:creationId xmlns:a16="http://schemas.microsoft.com/office/drawing/2014/main" xmlns="" id="{13915148-7E59-4AB6-BEA0-35DB06CDCB05}"/>
                </a:ext>
              </a:extLst>
            </p:cNvPr>
            <p:cNvGrpSpPr/>
            <p:nvPr/>
          </p:nvGrpSpPr>
          <p:grpSpPr>
            <a:xfrm>
              <a:off x="186135" y="1307554"/>
              <a:ext cx="7709169" cy="1077332"/>
              <a:chOff x="-4304" y="1004421"/>
              <a:chExt cx="8572042" cy="1494768"/>
            </a:xfr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Line 5">
                <a:extLst>
                  <a:ext uri="{FF2B5EF4-FFF2-40B4-BE49-F238E27FC236}">
                    <a16:creationId xmlns:a16="http://schemas.microsoft.com/office/drawing/2014/main" xmlns="" id="{261B9B2F-7CF3-49B7-BF71-4F2B263FF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25" y="1628775"/>
                <a:ext cx="8316913" cy="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  <a:headEnd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pt-BR" sz="1200" b="1"/>
              </a:p>
            </p:txBody>
          </p:sp>
          <p:sp>
            <p:nvSpPr>
              <p:cNvPr id="24" name="Text Box 9">
                <a:extLst>
                  <a:ext uri="{FF2B5EF4-FFF2-40B4-BE49-F238E27FC236}">
                    <a16:creationId xmlns:a16="http://schemas.microsoft.com/office/drawing/2014/main" xmlns="" id="{EF8B9150-FD47-4C77-B71B-6FD0382354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9184" y="1016599"/>
                <a:ext cx="951067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dirty="0"/>
                  <a:t>Puérpera</a:t>
                </a:r>
              </a:p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dirty="0"/>
                  <a:t>HIV+</a:t>
                </a:r>
              </a:p>
            </p:txBody>
          </p:sp>
          <p:sp>
            <p:nvSpPr>
              <p:cNvPr id="25" name="Text Box 10">
                <a:extLst>
                  <a:ext uri="{FF2B5EF4-FFF2-40B4-BE49-F238E27FC236}">
                    <a16:creationId xmlns:a16="http://schemas.microsoft.com/office/drawing/2014/main" xmlns="" id="{07569D01-007B-476E-9A79-965A97D590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32287" y="1684902"/>
                <a:ext cx="1154620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Criança infectada</a:t>
                </a:r>
              </a:p>
            </p:txBody>
          </p:sp>
          <p:sp>
            <p:nvSpPr>
              <p:cNvPr id="26" name="Text Box 24">
                <a:extLst>
                  <a:ext uri="{FF2B5EF4-FFF2-40B4-BE49-F238E27FC236}">
                    <a16:creationId xmlns:a16="http://schemas.microsoft.com/office/drawing/2014/main" xmlns="" id="{E582AC6E-33CF-4B22-AE9E-34440F3D6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856" y="1773236"/>
                <a:ext cx="2145870" cy="725953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400" b="1" dirty="0">
                    <a:solidFill>
                      <a:srgbClr val="0000FF"/>
                    </a:solidFill>
                  </a:rPr>
                  <a:t>Criança exposta </a:t>
                </a:r>
              </a:p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400" b="1" dirty="0">
                    <a:solidFill>
                      <a:srgbClr val="0000FF"/>
                    </a:solidFill>
                  </a:rPr>
                  <a:t>à TVHIV</a:t>
                </a:r>
              </a:p>
            </p:txBody>
          </p:sp>
          <p:sp>
            <p:nvSpPr>
              <p:cNvPr id="27" name="Text Box 27">
                <a:extLst>
                  <a:ext uri="{FF2B5EF4-FFF2-40B4-BE49-F238E27FC236}">
                    <a16:creationId xmlns:a16="http://schemas.microsoft.com/office/drawing/2014/main" xmlns="" id="{7BFF9D12-5AF0-47B6-8199-9B40245BEE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8819" y="1016603"/>
                <a:ext cx="1085921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dirty="0"/>
                  <a:t>Gestação HIV+</a:t>
                </a:r>
              </a:p>
            </p:txBody>
          </p:sp>
          <p:sp>
            <p:nvSpPr>
              <p:cNvPr id="28" name="Text Box 36">
                <a:extLst>
                  <a:ext uri="{FF2B5EF4-FFF2-40B4-BE49-F238E27FC236}">
                    <a16:creationId xmlns:a16="http://schemas.microsoft.com/office/drawing/2014/main" xmlns="" id="{F3A36B99-DBDF-468C-9F01-14004A8214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4742" y="1004421"/>
                <a:ext cx="1085922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dirty="0"/>
                  <a:t>Parturiente</a:t>
                </a:r>
              </a:p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dirty="0"/>
                  <a:t>HIV+</a:t>
                </a:r>
              </a:p>
            </p:txBody>
          </p:sp>
          <p:sp>
            <p:nvSpPr>
              <p:cNvPr id="29" name="Text Box 37">
                <a:extLst>
                  <a:ext uri="{FF2B5EF4-FFF2-40B4-BE49-F238E27FC236}">
                    <a16:creationId xmlns:a16="http://schemas.microsoft.com/office/drawing/2014/main" xmlns="" id="{58FA8398-B6AF-4E4F-8E5B-E3F255D9FE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4304" y="1016600"/>
                <a:ext cx="843123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dirty="0"/>
                  <a:t>Mulher HIV+</a:t>
                </a:r>
              </a:p>
            </p:txBody>
          </p:sp>
          <p:sp>
            <p:nvSpPr>
              <p:cNvPr id="30" name="Text Box 43">
                <a:extLst>
                  <a:ext uri="{FF2B5EF4-FFF2-40B4-BE49-F238E27FC236}">
                    <a16:creationId xmlns:a16="http://schemas.microsoft.com/office/drawing/2014/main" xmlns="" id="{58EDA66D-0922-4B5B-A2A3-D1AA5146B1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6858" y="1673162"/>
                <a:ext cx="1149966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Criança com aids</a:t>
                </a:r>
              </a:p>
            </p:txBody>
          </p:sp>
        </p:grpSp>
        <p:pic>
          <p:nvPicPr>
            <p:cNvPr id="21" name="Gráfico 20" descr="Fechar">
              <a:extLst>
                <a:ext uri="{FF2B5EF4-FFF2-40B4-BE49-F238E27FC236}">
                  <a16:creationId xmlns:a16="http://schemas.microsoft.com/office/drawing/2014/main" xmlns="" id="{269C37C0-673F-4EE6-8196-118BAB6A9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112465" y="1703219"/>
              <a:ext cx="503222" cy="503222"/>
            </a:xfrm>
            <a:prstGeom prst="rect">
              <a:avLst/>
            </a:prstGeom>
          </p:spPr>
        </p:pic>
        <p:pic>
          <p:nvPicPr>
            <p:cNvPr id="22" name="Gráfico 21" descr="Fechar">
              <a:extLst>
                <a:ext uri="{FF2B5EF4-FFF2-40B4-BE49-F238E27FC236}">
                  <a16:creationId xmlns:a16="http://schemas.microsoft.com/office/drawing/2014/main" xmlns="" id="{872DE8FA-A22B-492E-97DA-3548DB0B3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916564" y="1712786"/>
              <a:ext cx="493655" cy="493655"/>
            </a:xfrm>
            <a:prstGeom prst="rect">
              <a:avLst/>
            </a:prstGeom>
          </p:spPr>
        </p:pic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35968CB-C7BE-45AC-B55D-0D68E8F896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3053" y="2332506"/>
            <a:ext cx="7690619" cy="3489069"/>
          </a:xfrm>
          <a:prstGeom prst="rect">
            <a:avLst/>
          </a:prstGeom>
        </p:spPr>
      </p:pic>
      <p:grpSp>
        <p:nvGrpSpPr>
          <p:cNvPr id="31" name="Agrupar 30">
            <a:extLst>
              <a:ext uri="{FF2B5EF4-FFF2-40B4-BE49-F238E27FC236}">
                <a16:creationId xmlns:a16="http://schemas.microsoft.com/office/drawing/2014/main" xmlns="" id="{472EB663-9BDA-4E50-8E7F-9E2AFE9D7A3C}"/>
              </a:ext>
            </a:extLst>
          </p:cNvPr>
          <p:cNvGrpSpPr/>
          <p:nvPr/>
        </p:nvGrpSpPr>
        <p:grpSpPr>
          <a:xfrm>
            <a:off x="7473187" y="3317866"/>
            <a:ext cx="3148624" cy="1518348"/>
            <a:chOff x="7619459" y="1350595"/>
            <a:chExt cx="3599146" cy="1645562"/>
          </a:xfrm>
        </p:grpSpPr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xmlns="" id="{26C683B0-C6B9-455B-8846-5A45A9CBCCE2}"/>
                </a:ext>
              </a:extLst>
            </p:cNvPr>
            <p:cNvSpPr/>
            <p:nvPr/>
          </p:nvSpPr>
          <p:spPr bwMode="auto">
            <a:xfrm>
              <a:off x="7619459" y="2626825"/>
              <a:ext cx="1947327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spcAft>
                  <a:spcPct val="20000"/>
                </a:spcAft>
                <a:defRPr/>
              </a:pPr>
              <a:endParaRPr lang="pt-BR" b="1" dirty="0">
                <a:noFill/>
                <a:latin typeface="Arial" charset="0"/>
              </a:endParaRPr>
            </a:p>
          </p:txBody>
        </p:sp>
        <p:sp>
          <p:nvSpPr>
            <p:cNvPr id="33" name="AutoShape 14">
              <a:extLst>
                <a:ext uri="{FF2B5EF4-FFF2-40B4-BE49-F238E27FC236}">
                  <a16:creationId xmlns:a16="http://schemas.microsoft.com/office/drawing/2014/main" xmlns="" id="{55A3C57C-27B6-4FFB-91A0-2E9315097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5509" y="1350595"/>
              <a:ext cx="1783096" cy="669718"/>
            </a:xfrm>
            <a:prstGeom prst="wedgeRoundRectCallout">
              <a:avLst>
                <a:gd name="adj1" fmla="val -86581"/>
                <a:gd name="adj2" fmla="val 183638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b="1" dirty="0">
                  <a:latin typeface="Calibri" pitchFamily="34" charset="0"/>
                </a:rPr>
                <a:t>Data de diagnóstico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12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2BEDA2CD-98E7-40C2-A972-7309F8D10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522" y="1637088"/>
            <a:ext cx="7038095" cy="462857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9645"/>
            <a:ext cx="12189041" cy="1143000"/>
          </a:xfrm>
          <a:solidFill>
            <a:srgbClr val="CCFFFF"/>
          </a:solidFill>
        </p:spPr>
        <p:txBody>
          <a:bodyPr/>
          <a:lstStyle/>
          <a:p>
            <a:pPr algn="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Criança exposta a TV do HIV </a:t>
            </a:r>
            <a: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(Z20.6)</a:t>
            </a:r>
            <a:b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dados de aleitamento, ARV, laboratoriais</a:t>
            </a:r>
            <a:b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pt-B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Picture 14" descr="be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135" y="810138"/>
            <a:ext cx="1287344" cy="84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127141" y="6550223"/>
            <a:ext cx="3913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Guia de Vigilância em Saúde – Brasil, 2019. 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43BEF189-A722-47B9-AC61-A5381979DA97}"/>
              </a:ext>
            </a:extLst>
          </p:cNvPr>
          <p:cNvGrpSpPr/>
          <p:nvPr/>
        </p:nvGrpSpPr>
        <p:grpSpPr>
          <a:xfrm>
            <a:off x="127141" y="561855"/>
            <a:ext cx="7709169" cy="1024451"/>
            <a:chOff x="186135" y="1298881"/>
            <a:chExt cx="7709169" cy="1024451"/>
          </a:xfrm>
        </p:grpSpPr>
        <p:grpSp>
          <p:nvGrpSpPr>
            <p:cNvPr id="20" name="Grupo 5">
              <a:extLst>
                <a:ext uri="{FF2B5EF4-FFF2-40B4-BE49-F238E27FC236}">
                  <a16:creationId xmlns:a16="http://schemas.microsoft.com/office/drawing/2014/main" xmlns="" id="{13915148-7E59-4AB6-BEA0-35DB06CDCB05}"/>
                </a:ext>
              </a:extLst>
            </p:cNvPr>
            <p:cNvGrpSpPr/>
            <p:nvPr/>
          </p:nvGrpSpPr>
          <p:grpSpPr>
            <a:xfrm>
              <a:off x="186135" y="1298881"/>
              <a:ext cx="7709169" cy="1024451"/>
              <a:chOff x="-4304" y="992387"/>
              <a:chExt cx="8572042" cy="1421396"/>
            </a:xfr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Line 5">
                <a:extLst>
                  <a:ext uri="{FF2B5EF4-FFF2-40B4-BE49-F238E27FC236}">
                    <a16:creationId xmlns:a16="http://schemas.microsoft.com/office/drawing/2014/main" xmlns="" id="{261B9B2F-7CF3-49B7-BF71-4F2B263FF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25" y="1628775"/>
                <a:ext cx="8316913" cy="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  <a:headEnd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pt-BR" sz="1200" b="1"/>
              </a:p>
            </p:txBody>
          </p:sp>
          <p:sp>
            <p:nvSpPr>
              <p:cNvPr id="24" name="Text Box 9">
                <a:extLst>
                  <a:ext uri="{FF2B5EF4-FFF2-40B4-BE49-F238E27FC236}">
                    <a16:creationId xmlns:a16="http://schemas.microsoft.com/office/drawing/2014/main" xmlns="" id="{EF8B9150-FD47-4C77-B71B-6FD0382354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9184" y="992387"/>
                <a:ext cx="953263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b="1" dirty="0"/>
                  <a:t>Puérpera</a:t>
                </a:r>
              </a:p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b="1" dirty="0"/>
                  <a:t>HIV+</a:t>
                </a:r>
              </a:p>
            </p:txBody>
          </p:sp>
          <p:sp>
            <p:nvSpPr>
              <p:cNvPr id="25" name="Text Box 10">
                <a:extLst>
                  <a:ext uri="{FF2B5EF4-FFF2-40B4-BE49-F238E27FC236}">
                    <a16:creationId xmlns:a16="http://schemas.microsoft.com/office/drawing/2014/main" xmlns="" id="{07569D01-007B-476E-9A79-965A97D590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32287" y="1684902"/>
                <a:ext cx="1154620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Criança infectada</a:t>
                </a:r>
              </a:p>
            </p:txBody>
          </p:sp>
          <p:sp>
            <p:nvSpPr>
              <p:cNvPr id="26" name="Text Box 24">
                <a:extLst>
                  <a:ext uri="{FF2B5EF4-FFF2-40B4-BE49-F238E27FC236}">
                    <a16:creationId xmlns:a16="http://schemas.microsoft.com/office/drawing/2014/main" xmlns="" id="{E582AC6E-33CF-4B22-AE9E-34440F3D6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5812" y="1773236"/>
                <a:ext cx="1640914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b="1" dirty="0">
                    <a:solidFill>
                      <a:srgbClr val="0000FF"/>
                    </a:solidFill>
                  </a:rPr>
                  <a:t>Criança exposta </a:t>
                </a:r>
              </a:p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b="1" dirty="0">
                    <a:solidFill>
                      <a:srgbClr val="0000FF"/>
                    </a:solidFill>
                  </a:rPr>
                  <a:t>à TVHIV</a:t>
                </a:r>
              </a:p>
            </p:txBody>
          </p:sp>
          <p:sp>
            <p:nvSpPr>
              <p:cNvPr id="27" name="Text Box 27">
                <a:extLst>
                  <a:ext uri="{FF2B5EF4-FFF2-40B4-BE49-F238E27FC236}">
                    <a16:creationId xmlns:a16="http://schemas.microsoft.com/office/drawing/2014/main" xmlns="" id="{7BFF9D12-5AF0-47B6-8199-9B40245BEE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8819" y="1016601"/>
                <a:ext cx="1039264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b="1" dirty="0"/>
                  <a:t>Gestação HIV+</a:t>
                </a:r>
              </a:p>
            </p:txBody>
          </p:sp>
          <p:sp>
            <p:nvSpPr>
              <p:cNvPr id="28" name="Text Box 36">
                <a:extLst>
                  <a:ext uri="{FF2B5EF4-FFF2-40B4-BE49-F238E27FC236}">
                    <a16:creationId xmlns:a16="http://schemas.microsoft.com/office/drawing/2014/main" xmlns="" id="{F3A36B99-DBDF-468C-9F01-14004A8214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4740" y="1004419"/>
                <a:ext cx="1148747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b="1" dirty="0"/>
                  <a:t>Parturiente</a:t>
                </a:r>
              </a:p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b="1" dirty="0"/>
                  <a:t>HIV+</a:t>
                </a:r>
              </a:p>
            </p:txBody>
          </p:sp>
          <p:sp>
            <p:nvSpPr>
              <p:cNvPr id="29" name="Text Box 37">
                <a:extLst>
                  <a:ext uri="{FF2B5EF4-FFF2-40B4-BE49-F238E27FC236}">
                    <a16:creationId xmlns:a16="http://schemas.microsoft.com/office/drawing/2014/main" xmlns="" id="{58FA8398-B6AF-4E4F-8E5B-E3F255D9FE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4304" y="1016600"/>
                <a:ext cx="843123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b="1" dirty="0"/>
                  <a:t>Mulher HIV+</a:t>
                </a:r>
              </a:p>
            </p:txBody>
          </p:sp>
          <p:sp>
            <p:nvSpPr>
              <p:cNvPr id="30" name="Text Box 43">
                <a:extLst>
                  <a:ext uri="{FF2B5EF4-FFF2-40B4-BE49-F238E27FC236}">
                    <a16:creationId xmlns:a16="http://schemas.microsoft.com/office/drawing/2014/main" xmlns="" id="{58EDA66D-0922-4B5B-A2A3-D1AA5146B1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6858" y="1673162"/>
                <a:ext cx="1149966" cy="640547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Criança com aids</a:t>
                </a:r>
              </a:p>
            </p:txBody>
          </p:sp>
        </p:grpSp>
        <p:pic>
          <p:nvPicPr>
            <p:cNvPr id="21" name="Gráfico 20" descr="Fechar">
              <a:extLst>
                <a:ext uri="{FF2B5EF4-FFF2-40B4-BE49-F238E27FC236}">
                  <a16:creationId xmlns:a16="http://schemas.microsoft.com/office/drawing/2014/main" xmlns="" id="{269C37C0-673F-4EE6-8196-118BAB6A9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112465" y="1703219"/>
              <a:ext cx="503222" cy="503222"/>
            </a:xfrm>
            <a:prstGeom prst="rect">
              <a:avLst/>
            </a:prstGeom>
          </p:spPr>
        </p:pic>
        <p:pic>
          <p:nvPicPr>
            <p:cNvPr id="22" name="Gráfico 21" descr="Fechar">
              <a:extLst>
                <a:ext uri="{FF2B5EF4-FFF2-40B4-BE49-F238E27FC236}">
                  <a16:creationId xmlns:a16="http://schemas.microsoft.com/office/drawing/2014/main" xmlns="" id="{872DE8FA-A22B-492E-97DA-3548DB0B3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916564" y="1712786"/>
              <a:ext cx="493655" cy="493655"/>
            </a:xfrm>
            <a:prstGeom prst="rect">
              <a:avLst/>
            </a:prstGeom>
          </p:spPr>
        </p:pic>
      </p:grpSp>
      <p:sp>
        <p:nvSpPr>
          <p:cNvPr id="33" name="AutoShape 14">
            <a:extLst>
              <a:ext uri="{FF2B5EF4-FFF2-40B4-BE49-F238E27FC236}">
                <a16:creationId xmlns:a16="http://schemas.microsoft.com/office/drawing/2014/main" xmlns="" id="{55A3C57C-27B6-4FFB-91A0-2E9315097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55" y="1938845"/>
            <a:ext cx="1559898" cy="1070823"/>
          </a:xfrm>
          <a:prstGeom prst="wedgeRoundRectCallout">
            <a:avLst>
              <a:gd name="adj1" fmla="val 200860"/>
              <a:gd name="adj2" fmla="val 14537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pitchFamily="34" charset="0"/>
              </a:rPr>
              <a:t>Aleitamento materno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pitchFamily="34" charset="0"/>
              </a:rPr>
              <a:t>cruzado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1" dirty="0">
              <a:latin typeface="Calibri" pitchFamily="34" charset="0"/>
            </a:endParaRPr>
          </a:p>
        </p:txBody>
      </p:sp>
      <p:sp>
        <p:nvSpPr>
          <p:cNvPr id="34" name="AutoShape 14">
            <a:extLst>
              <a:ext uri="{FF2B5EF4-FFF2-40B4-BE49-F238E27FC236}">
                <a16:creationId xmlns:a16="http://schemas.microsoft.com/office/drawing/2014/main" xmlns="" id="{3A96C266-E07F-43EC-B792-30794466F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6617" y="2126795"/>
            <a:ext cx="1559898" cy="694925"/>
          </a:xfrm>
          <a:prstGeom prst="wedgeRoundRectCallout">
            <a:avLst>
              <a:gd name="adj1" fmla="val -179682"/>
              <a:gd name="adj2" fmla="val 21201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pitchFamily="34" charset="0"/>
              </a:rPr>
              <a:t>Profilaxia ARV oral</a:t>
            </a:r>
          </a:p>
        </p:txBody>
      </p:sp>
      <p:sp>
        <p:nvSpPr>
          <p:cNvPr id="35" name="AutoShape 14">
            <a:extLst>
              <a:ext uri="{FF2B5EF4-FFF2-40B4-BE49-F238E27FC236}">
                <a16:creationId xmlns:a16="http://schemas.microsoft.com/office/drawing/2014/main" xmlns="" id="{E9A68996-CE42-4E17-A6E4-2E1EE6759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3186" y="3389889"/>
            <a:ext cx="1559898" cy="694925"/>
          </a:xfrm>
          <a:prstGeom prst="wedgeRoundRectCallout">
            <a:avLst>
              <a:gd name="adj1" fmla="val -140603"/>
              <a:gd name="adj2" fmla="val 9849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pitchFamily="34" charset="0"/>
              </a:rPr>
              <a:t>Tempo de uso de ARV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C7DFC35C-FC35-48FC-ADD2-F64B3653C721}"/>
              </a:ext>
            </a:extLst>
          </p:cNvPr>
          <p:cNvSpPr/>
          <p:nvPr/>
        </p:nvSpPr>
        <p:spPr>
          <a:xfrm>
            <a:off x="2596812" y="3857701"/>
            <a:ext cx="6627869" cy="7033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71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2297660-C4BC-42A3-A86A-D62EDC5F9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54" y="4513697"/>
            <a:ext cx="7104762" cy="13238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9646"/>
            <a:ext cx="12189041" cy="1736506"/>
          </a:xfrm>
          <a:solidFill>
            <a:srgbClr val="CCFFFF"/>
          </a:solidFill>
        </p:spPr>
        <p:txBody>
          <a:bodyPr/>
          <a:lstStyle/>
          <a:p>
            <a:pPr algn="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Criança exposta a TV do HIV </a:t>
            </a:r>
            <a: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(Z20.6)</a:t>
            </a:r>
            <a:b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dados laboratoriais da criança</a:t>
            </a:r>
            <a:b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encerramento </a:t>
            </a:r>
            <a:b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pt-B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Picture 14" descr="be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66"/>
            <a:ext cx="1287344" cy="84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127141" y="6550223"/>
            <a:ext cx="3913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Guia de Vigilância em Saúde – Brasil, 2019. 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43BEF189-A722-47B9-AC61-A5381979DA97}"/>
              </a:ext>
            </a:extLst>
          </p:cNvPr>
          <p:cNvGrpSpPr/>
          <p:nvPr/>
        </p:nvGrpSpPr>
        <p:grpSpPr>
          <a:xfrm>
            <a:off x="0" y="915935"/>
            <a:ext cx="7709169" cy="1024451"/>
            <a:chOff x="186135" y="1298881"/>
            <a:chExt cx="7709169" cy="1024451"/>
          </a:xfrm>
        </p:grpSpPr>
        <p:grpSp>
          <p:nvGrpSpPr>
            <p:cNvPr id="20" name="Grupo 5">
              <a:extLst>
                <a:ext uri="{FF2B5EF4-FFF2-40B4-BE49-F238E27FC236}">
                  <a16:creationId xmlns:a16="http://schemas.microsoft.com/office/drawing/2014/main" xmlns="" id="{13915148-7E59-4AB6-BEA0-35DB06CDCB05}"/>
                </a:ext>
              </a:extLst>
            </p:cNvPr>
            <p:cNvGrpSpPr/>
            <p:nvPr/>
          </p:nvGrpSpPr>
          <p:grpSpPr>
            <a:xfrm>
              <a:off x="186135" y="1298881"/>
              <a:ext cx="7709169" cy="1024451"/>
              <a:chOff x="-4304" y="992387"/>
              <a:chExt cx="8572042" cy="1421396"/>
            </a:xfr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Line 5">
                <a:extLst>
                  <a:ext uri="{FF2B5EF4-FFF2-40B4-BE49-F238E27FC236}">
                    <a16:creationId xmlns:a16="http://schemas.microsoft.com/office/drawing/2014/main" xmlns="" id="{261B9B2F-7CF3-49B7-BF71-4F2B263FF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25" y="1628775"/>
                <a:ext cx="8316913" cy="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  <a:headEnd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pt-BR" sz="1200" b="1"/>
              </a:p>
            </p:txBody>
          </p:sp>
          <p:sp>
            <p:nvSpPr>
              <p:cNvPr id="24" name="Text Box 9">
                <a:extLst>
                  <a:ext uri="{FF2B5EF4-FFF2-40B4-BE49-F238E27FC236}">
                    <a16:creationId xmlns:a16="http://schemas.microsoft.com/office/drawing/2014/main" xmlns="" id="{EF8B9150-FD47-4C77-B71B-6FD0382354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9184" y="992387"/>
                <a:ext cx="953263" cy="640547"/>
              </a:xfrm>
              <a:prstGeom prst="rect">
                <a:avLst/>
              </a:prstGeom>
              <a:solidFill>
                <a:srgbClr val="00B0F0"/>
              </a:solidFill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b="1" dirty="0"/>
                  <a:t>Puérpera</a:t>
                </a:r>
              </a:p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b="1" dirty="0"/>
                  <a:t>HIV+</a:t>
                </a:r>
              </a:p>
            </p:txBody>
          </p:sp>
          <p:sp>
            <p:nvSpPr>
              <p:cNvPr id="25" name="Text Box 10">
                <a:extLst>
                  <a:ext uri="{FF2B5EF4-FFF2-40B4-BE49-F238E27FC236}">
                    <a16:creationId xmlns:a16="http://schemas.microsoft.com/office/drawing/2014/main" xmlns="" id="{07569D01-007B-476E-9A79-965A97D590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32287" y="1684902"/>
                <a:ext cx="1154620" cy="640547"/>
              </a:xfrm>
              <a:prstGeom prst="rect">
                <a:avLst/>
              </a:prstGeom>
              <a:solidFill>
                <a:srgbClr val="00B0F0"/>
              </a:solidFill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b="1" dirty="0"/>
                  <a:t>Criança infectada</a:t>
                </a:r>
              </a:p>
            </p:txBody>
          </p:sp>
          <p:sp>
            <p:nvSpPr>
              <p:cNvPr id="26" name="Text Box 24">
                <a:extLst>
                  <a:ext uri="{FF2B5EF4-FFF2-40B4-BE49-F238E27FC236}">
                    <a16:creationId xmlns:a16="http://schemas.microsoft.com/office/drawing/2014/main" xmlns="" id="{E582AC6E-33CF-4B22-AE9E-34440F3D6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5812" y="1773236"/>
                <a:ext cx="1640914" cy="640547"/>
              </a:xfrm>
              <a:prstGeom prst="rect">
                <a:avLst/>
              </a:prstGeom>
              <a:solidFill>
                <a:srgbClr val="00B0F0"/>
              </a:solidFill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b="1" dirty="0"/>
                  <a:t>Criança exposta </a:t>
                </a:r>
              </a:p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b="1" dirty="0"/>
                  <a:t>à TVHIV</a:t>
                </a:r>
              </a:p>
            </p:txBody>
          </p:sp>
          <p:sp>
            <p:nvSpPr>
              <p:cNvPr id="27" name="Text Box 27">
                <a:extLst>
                  <a:ext uri="{FF2B5EF4-FFF2-40B4-BE49-F238E27FC236}">
                    <a16:creationId xmlns:a16="http://schemas.microsoft.com/office/drawing/2014/main" xmlns="" id="{7BFF9D12-5AF0-47B6-8199-9B40245BEE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8819" y="1016601"/>
                <a:ext cx="1039264" cy="640547"/>
              </a:xfrm>
              <a:prstGeom prst="rect">
                <a:avLst/>
              </a:prstGeom>
              <a:solidFill>
                <a:srgbClr val="00B0F0"/>
              </a:solidFill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b="1" dirty="0"/>
                  <a:t>Gestação HIV+</a:t>
                </a:r>
              </a:p>
            </p:txBody>
          </p:sp>
          <p:sp>
            <p:nvSpPr>
              <p:cNvPr id="28" name="Text Box 36">
                <a:extLst>
                  <a:ext uri="{FF2B5EF4-FFF2-40B4-BE49-F238E27FC236}">
                    <a16:creationId xmlns:a16="http://schemas.microsoft.com/office/drawing/2014/main" xmlns="" id="{F3A36B99-DBDF-468C-9F01-14004A8214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4740" y="1004419"/>
                <a:ext cx="1148747" cy="640547"/>
              </a:xfrm>
              <a:prstGeom prst="rect">
                <a:avLst/>
              </a:prstGeom>
              <a:solidFill>
                <a:srgbClr val="00B0F0"/>
              </a:solidFill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b="1" dirty="0"/>
                  <a:t>Parturiente</a:t>
                </a:r>
              </a:p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b="1" dirty="0"/>
                  <a:t>HIV+</a:t>
                </a:r>
              </a:p>
            </p:txBody>
          </p:sp>
          <p:sp>
            <p:nvSpPr>
              <p:cNvPr id="29" name="Text Box 37">
                <a:extLst>
                  <a:ext uri="{FF2B5EF4-FFF2-40B4-BE49-F238E27FC236}">
                    <a16:creationId xmlns:a16="http://schemas.microsoft.com/office/drawing/2014/main" xmlns="" id="{58FA8398-B6AF-4E4F-8E5B-E3F255D9FE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4304" y="1016600"/>
                <a:ext cx="843123" cy="640547"/>
              </a:xfrm>
              <a:prstGeom prst="rect">
                <a:avLst/>
              </a:prstGeom>
              <a:solidFill>
                <a:srgbClr val="00B0F0"/>
              </a:solidFill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b="1" dirty="0"/>
                  <a:t>Mulher HIV+</a:t>
                </a:r>
              </a:p>
            </p:txBody>
          </p:sp>
          <p:sp>
            <p:nvSpPr>
              <p:cNvPr id="30" name="Text Box 43">
                <a:extLst>
                  <a:ext uri="{FF2B5EF4-FFF2-40B4-BE49-F238E27FC236}">
                    <a16:creationId xmlns:a16="http://schemas.microsoft.com/office/drawing/2014/main" xmlns="" id="{58EDA66D-0922-4B5B-A2A3-D1AA5146B1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6858" y="1673162"/>
                <a:ext cx="1149966" cy="640547"/>
              </a:xfrm>
              <a:prstGeom prst="rect">
                <a:avLst/>
              </a:prstGeom>
              <a:solidFill>
                <a:srgbClr val="00B0F0"/>
              </a:solidFill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b="1" dirty="0"/>
                  <a:t>Criança com aids</a:t>
                </a:r>
              </a:p>
            </p:txBody>
          </p:sp>
        </p:grpSp>
        <p:pic>
          <p:nvPicPr>
            <p:cNvPr id="21" name="Gráfico 20" descr="Fechar">
              <a:extLst>
                <a:ext uri="{FF2B5EF4-FFF2-40B4-BE49-F238E27FC236}">
                  <a16:creationId xmlns:a16="http://schemas.microsoft.com/office/drawing/2014/main" xmlns="" id="{269C37C0-673F-4EE6-8196-118BAB6A9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367461" y="1677284"/>
              <a:ext cx="503222" cy="503222"/>
            </a:xfrm>
            <a:prstGeom prst="rect">
              <a:avLst/>
            </a:prstGeom>
          </p:spPr>
        </p:pic>
        <p:pic>
          <p:nvPicPr>
            <p:cNvPr id="22" name="Gráfico 21" descr="Fechar">
              <a:extLst>
                <a:ext uri="{FF2B5EF4-FFF2-40B4-BE49-F238E27FC236}">
                  <a16:creationId xmlns:a16="http://schemas.microsoft.com/office/drawing/2014/main" xmlns="" id="{872DE8FA-A22B-492E-97DA-3548DB0B3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098339" y="1616151"/>
              <a:ext cx="493655" cy="493655"/>
            </a:xfrm>
            <a:prstGeom prst="rect">
              <a:avLst/>
            </a:prstGeom>
          </p:spPr>
        </p:pic>
      </p:grp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C7DFC35C-FC35-48FC-ADD2-F64B3653C721}"/>
              </a:ext>
            </a:extLst>
          </p:cNvPr>
          <p:cNvSpPr/>
          <p:nvPr/>
        </p:nvSpPr>
        <p:spPr>
          <a:xfrm>
            <a:off x="1131600" y="4598904"/>
            <a:ext cx="6787607" cy="7033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AutoShape 14">
            <a:extLst>
              <a:ext uri="{FF2B5EF4-FFF2-40B4-BE49-F238E27FC236}">
                <a16:creationId xmlns:a16="http://schemas.microsoft.com/office/drawing/2014/main" xmlns="" id="{164B707B-72BA-40ED-92DF-E5A872FF2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7736" y="4429830"/>
            <a:ext cx="2269935" cy="872452"/>
          </a:xfrm>
          <a:prstGeom prst="wedgeRoundRectCallout">
            <a:avLst>
              <a:gd name="adj1" fmla="val -104063"/>
              <a:gd name="adj2" fmla="val 4084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pitchFamily="34" charset="0"/>
              </a:rPr>
              <a:t>Encerramento do caso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0ED595B-2EA5-4ECF-AE31-54DA32CD6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2228" y="2049136"/>
            <a:ext cx="7990476" cy="2142857"/>
          </a:xfrm>
          <a:prstGeom prst="rect">
            <a:avLst/>
          </a:prstGeom>
        </p:spPr>
      </p:pic>
      <p:sp>
        <p:nvSpPr>
          <p:cNvPr id="35" name="AutoShape 14">
            <a:extLst>
              <a:ext uri="{FF2B5EF4-FFF2-40B4-BE49-F238E27FC236}">
                <a16:creationId xmlns:a16="http://schemas.microsoft.com/office/drawing/2014/main" xmlns="" id="{8ED9AC46-76D4-4B21-9427-A271A7390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1" y="1935583"/>
            <a:ext cx="1559898" cy="1070823"/>
          </a:xfrm>
          <a:prstGeom prst="wedgeRoundRectCallout">
            <a:avLst>
              <a:gd name="adj1" fmla="val 112931"/>
              <a:gd name="adj2" fmla="val 1896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pitchFamily="34" charset="0"/>
              </a:rPr>
              <a:t>Dados laboratoriais da criança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1" dirty="0">
              <a:latin typeface="Calibri" pitchFamily="34" charset="0"/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xmlns="" id="{870BEE66-8CA1-4AE5-8159-303F94CF9A73}"/>
              </a:ext>
            </a:extLst>
          </p:cNvPr>
          <p:cNvSpPr/>
          <p:nvPr/>
        </p:nvSpPr>
        <p:spPr>
          <a:xfrm>
            <a:off x="2437312" y="2154957"/>
            <a:ext cx="7569245" cy="17824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406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590B35D-69F5-4AEF-929F-82C07A570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887" y="2465932"/>
            <a:ext cx="7247265" cy="31316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9646"/>
            <a:ext cx="12189041" cy="1736506"/>
          </a:xfrm>
          <a:solidFill>
            <a:srgbClr val="CCFFFF"/>
          </a:solidFill>
        </p:spPr>
        <p:txBody>
          <a:bodyPr/>
          <a:lstStyle/>
          <a:p>
            <a:pPr algn="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Criança exposta a TV do HIV </a:t>
            </a:r>
            <a: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(Z20.6)</a:t>
            </a:r>
            <a:b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dados complementares para o ESP</a:t>
            </a:r>
            <a:b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pt-B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Picture 14" descr="be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66"/>
            <a:ext cx="1287344" cy="84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127141" y="6550223"/>
            <a:ext cx="3913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Guia de Vigilância em Saúde – Brasil, 2019. 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43BEF189-A722-47B9-AC61-A5381979DA97}"/>
              </a:ext>
            </a:extLst>
          </p:cNvPr>
          <p:cNvGrpSpPr/>
          <p:nvPr/>
        </p:nvGrpSpPr>
        <p:grpSpPr>
          <a:xfrm>
            <a:off x="0" y="915935"/>
            <a:ext cx="7709169" cy="1024451"/>
            <a:chOff x="186135" y="1298881"/>
            <a:chExt cx="7709169" cy="1024451"/>
          </a:xfrm>
        </p:grpSpPr>
        <p:grpSp>
          <p:nvGrpSpPr>
            <p:cNvPr id="20" name="Grupo 5">
              <a:extLst>
                <a:ext uri="{FF2B5EF4-FFF2-40B4-BE49-F238E27FC236}">
                  <a16:creationId xmlns:a16="http://schemas.microsoft.com/office/drawing/2014/main" xmlns="" id="{13915148-7E59-4AB6-BEA0-35DB06CDCB05}"/>
                </a:ext>
              </a:extLst>
            </p:cNvPr>
            <p:cNvGrpSpPr/>
            <p:nvPr/>
          </p:nvGrpSpPr>
          <p:grpSpPr>
            <a:xfrm>
              <a:off x="186135" y="1298881"/>
              <a:ext cx="7709169" cy="1024451"/>
              <a:chOff x="-4304" y="992387"/>
              <a:chExt cx="8572042" cy="1421396"/>
            </a:xfr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Line 5">
                <a:extLst>
                  <a:ext uri="{FF2B5EF4-FFF2-40B4-BE49-F238E27FC236}">
                    <a16:creationId xmlns:a16="http://schemas.microsoft.com/office/drawing/2014/main" xmlns="" id="{261B9B2F-7CF3-49B7-BF71-4F2B263FF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25" y="1628775"/>
                <a:ext cx="8316913" cy="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  <a:headEnd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pt-BR" sz="1200" b="1"/>
              </a:p>
            </p:txBody>
          </p:sp>
          <p:sp>
            <p:nvSpPr>
              <p:cNvPr id="24" name="Text Box 9">
                <a:extLst>
                  <a:ext uri="{FF2B5EF4-FFF2-40B4-BE49-F238E27FC236}">
                    <a16:creationId xmlns:a16="http://schemas.microsoft.com/office/drawing/2014/main" xmlns="" id="{EF8B9150-FD47-4C77-B71B-6FD0382354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9184" y="992387"/>
                <a:ext cx="953263" cy="640547"/>
              </a:xfrm>
              <a:prstGeom prst="rect">
                <a:avLst/>
              </a:prstGeom>
              <a:solidFill>
                <a:srgbClr val="00B0F0"/>
              </a:solidFill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b="1" dirty="0"/>
                  <a:t>Puérpera</a:t>
                </a:r>
              </a:p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b="1" dirty="0"/>
                  <a:t>HIV+</a:t>
                </a:r>
              </a:p>
            </p:txBody>
          </p:sp>
          <p:sp>
            <p:nvSpPr>
              <p:cNvPr id="25" name="Text Box 10">
                <a:extLst>
                  <a:ext uri="{FF2B5EF4-FFF2-40B4-BE49-F238E27FC236}">
                    <a16:creationId xmlns:a16="http://schemas.microsoft.com/office/drawing/2014/main" xmlns="" id="{07569D01-007B-476E-9A79-965A97D590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32287" y="1684902"/>
                <a:ext cx="1154620" cy="640547"/>
              </a:xfrm>
              <a:prstGeom prst="rect">
                <a:avLst/>
              </a:prstGeom>
              <a:solidFill>
                <a:srgbClr val="00B0F0"/>
              </a:solidFill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b="1" dirty="0"/>
                  <a:t>Criança infectada</a:t>
                </a:r>
              </a:p>
            </p:txBody>
          </p:sp>
          <p:sp>
            <p:nvSpPr>
              <p:cNvPr id="26" name="Text Box 24">
                <a:extLst>
                  <a:ext uri="{FF2B5EF4-FFF2-40B4-BE49-F238E27FC236}">
                    <a16:creationId xmlns:a16="http://schemas.microsoft.com/office/drawing/2014/main" xmlns="" id="{E582AC6E-33CF-4B22-AE9E-34440F3D6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5812" y="1773236"/>
                <a:ext cx="1640914" cy="640547"/>
              </a:xfrm>
              <a:prstGeom prst="rect">
                <a:avLst/>
              </a:prstGeom>
              <a:solidFill>
                <a:srgbClr val="00B0F0"/>
              </a:solidFill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b="1" dirty="0"/>
                  <a:t>Criança exposta </a:t>
                </a:r>
              </a:p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b="1" dirty="0"/>
                  <a:t>à TVHIV</a:t>
                </a:r>
              </a:p>
            </p:txBody>
          </p:sp>
          <p:sp>
            <p:nvSpPr>
              <p:cNvPr id="27" name="Text Box 27">
                <a:extLst>
                  <a:ext uri="{FF2B5EF4-FFF2-40B4-BE49-F238E27FC236}">
                    <a16:creationId xmlns:a16="http://schemas.microsoft.com/office/drawing/2014/main" xmlns="" id="{7BFF9D12-5AF0-47B6-8199-9B40245BEE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8819" y="1016601"/>
                <a:ext cx="1039264" cy="640547"/>
              </a:xfrm>
              <a:prstGeom prst="rect">
                <a:avLst/>
              </a:prstGeom>
              <a:solidFill>
                <a:srgbClr val="00B0F0"/>
              </a:solidFill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b="1" dirty="0"/>
                  <a:t>Gestação HIV+</a:t>
                </a:r>
              </a:p>
            </p:txBody>
          </p:sp>
          <p:sp>
            <p:nvSpPr>
              <p:cNvPr id="28" name="Text Box 36">
                <a:extLst>
                  <a:ext uri="{FF2B5EF4-FFF2-40B4-BE49-F238E27FC236}">
                    <a16:creationId xmlns:a16="http://schemas.microsoft.com/office/drawing/2014/main" xmlns="" id="{F3A36B99-DBDF-468C-9F01-14004A8214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4740" y="1004419"/>
                <a:ext cx="1148747" cy="640547"/>
              </a:xfrm>
              <a:prstGeom prst="rect">
                <a:avLst/>
              </a:prstGeom>
              <a:solidFill>
                <a:srgbClr val="00B0F0"/>
              </a:solidFill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b="1" dirty="0"/>
                  <a:t>Parturiente</a:t>
                </a:r>
              </a:p>
              <a:p>
                <a:pPr algn="ctr" eaLnBrk="1" hangingPunct="1">
                  <a:spcBef>
                    <a:spcPts val="0"/>
                  </a:spcBef>
                  <a:buFontTx/>
                  <a:buNone/>
                </a:pPr>
                <a:r>
                  <a:rPr lang="pt-BR" altLang="pt-BR" sz="1200" b="1" dirty="0"/>
                  <a:t>HIV+</a:t>
                </a:r>
              </a:p>
            </p:txBody>
          </p:sp>
          <p:sp>
            <p:nvSpPr>
              <p:cNvPr id="29" name="Text Box 37">
                <a:extLst>
                  <a:ext uri="{FF2B5EF4-FFF2-40B4-BE49-F238E27FC236}">
                    <a16:creationId xmlns:a16="http://schemas.microsoft.com/office/drawing/2014/main" xmlns="" id="{58FA8398-B6AF-4E4F-8E5B-E3F255D9FE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4304" y="1016600"/>
                <a:ext cx="843123" cy="640547"/>
              </a:xfrm>
              <a:prstGeom prst="rect">
                <a:avLst/>
              </a:prstGeom>
              <a:solidFill>
                <a:srgbClr val="00B0F0"/>
              </a:solidFill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b="1" dirty="0"/>
                  <a:t>Mulher HIV+</a:t>
                </a:r>
              </a:p>
            </p:txBody>
          </p:sp>
          <p:sp>
            <p:nvSpPr>
              <p:cNvPr id="30" name="Text Box 43">
                <a:extLst>
                  <a:ext uri="{FF2B5EF4-FFF2-40B4-BE49-F238E27FC236}">
                    <a16:creationId xmlns:a16="http://schemas.microsoft.com/office/drawing/2014/main" xmlns="" id="{58EDA66D-0922-4B5B-A2A3-D1AA5146B1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6858" y="1673162"/>
                <a:ext cx="1149966" cy="640547"/>
              </a:xfrm>
              <a:prstGeom prst="rect">
                <a:avLst/>
              </a:prstGeom>
              <a:solidFill>
                <a:srgbClr val="00B0F0"/>
              </a:solidFill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pt-BR" sz="1200" b="1" dirty="0"/>
                  <a:t>Criança com aids</a:t>
                </a:r>
              </a:p>
            </p:txBody>
          </p:sp>
        </p:grpSp>
        <p:pic>
          <p:nvPicPr>
            <p:cNvPr id="21" name="Gráfico 20" descr="Fechar">
              <a:extLst>
                <a:ext uri="{FF2B5EF4-FFF2-40B4-BE49-F238E27FC236}">
                  <a16:creationId xmlns:a16="http://schemas.microsoft.com/office/drawing/2014/main" xmlns="" id="{269C37C0-673F-4EE6-8196-118BAB6A9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367461" y="1677284"/>
              <a:ext cx="503222" cy="503222"/>
            </a:xfrm>
            <a:prstGeom prst="rect">
              <a:avLst/>
            </a:prstGeom>
          </p:spPr>
        </p:pic>
        <p:pic>
          <p:nvPicPr>
            <p:cNvPr id="22" name="Gráfico 21" descr="Fechar">
              <a:extLst>
                <a:ext uri="{FF2B5EF4-FFF2-40B4-BE49-F238E27FC236}">
                  <a16:creationId xmlns:a16="http://schemas.microsoft.com/office/drawing/2014/main" xmlns="" id="{872DE8FA-A22B-492E-97DA-3548DB0B3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098339" y="1616151"/>
              <a:ext cx="493655" cy="493655"/>
            </a:xfrm>
            <a:prstGeom prst="rect">
              <a:avLst/>
            </a:prstGeom>
          </p:spPr>
        </p:pic>
      </p:grpSp>
      <p:sp>
        <p:nvSpPr>
          <p:cNvPr id="33" name="AutoShape 14">
            <a:extLst>
              <a:ext uri="{FF2B5EF4-FFF2-40B4-BE49-F238E27FC236}">
                <a16:creationId xmlns:a16="http://schemas.microsoft.com/office/drawing/2014/main" xmlns="" id="{55A3C57C-27B6-4FFB-91A0-2E9315097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26" y="2149725"/>
            <a:ext cx="1274416" cy="1059465"/>
          </a:xfrm>
          <a:prstGeom prst="wedgeRoundRectCallout">
            <a:avLst>
              <a:gd name="adj1" fmla="val 140038"/>
              <a:gd name="adj2" fmla="val 1941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Calibri" pitchFamily="34" charset="0"/>
              </a:rPr>
              <a:t>Evidência laboratorial do HIV da mãe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latin typeface="Calibri" pitchFamily="34" charset="0"/>
            </a:endParaRPr>
          </a:p>
        </p:txBody>
      </p:sp>
      <p:sp>
        <p:nvSpPr>
          <p:cNvPr id="34" name="AutoShape 14">
            <a:extLst>
              <a:ext uri="{FF2B5EF4-FFF2-40B4-BE49-F238E27FC236}">
                <a16:creationId xmlns:a16="http://schemas.microsoft.com/office/drawing/2014/main" xmlns="" id="{3A96C266-E07F-43EC-B792-30794466F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0429" y="3733013"/>
            <a:ext cx="1098808" cy="591532"/>
          </a:xfrm>
          <a:prstGeom prst="wedgeRoundRectCallout">
            <a:avLst>
              <a:gd name="adj1" fmla="val -123102"/>
              <a:gd name="adj2" fmla="val -3640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pitchFamily="34" charset="0"/>
              </a:rPr>
              <a:t>Dados de PN</a:t>
            </a:r>
          </a:p>
        </p:txBody>
      </p:sp>
      <p:sp>
        <p:nvSpPr>
          <p:cNvPr id="36" name="AutoShape 14">
            <a:extLst>
              <a:ext uri="{FF2B5EF4-FFF2-40B4-BE49-F238E27FC236}">
                <a16:creationId xmlns:a16="http://schemas.microsoft.com/office/drawing/2014/main" xmlns="" id="{FC7FD920-3501-436A-AC20-183400BE6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35" y="3834062"/>
            <a:ext cx="1251560" cy="909073"/>
          </a:xfrm>
          <a:prstGeom prst="wedgeRoundRectCallout">
            <a:avLst>
              <a:gd name="adj1" fmla="val 112931"/>
              <a:gd name="adj2" fmla="val 1896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pitchFamily="34" charset="0"/>
              </a:rPr>
              <a:t>Início do  ARV na criança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1" dirty="0">
              <a:latin typeface="Calibri" pitchFamily="34" charset="0"/>
            </a:endParaRPr>
          </a:p>
        </p:txBody>
      </p:sp>
      <p:sp>
        <p:nvSpPr>
          <p:cNvPr id="31" name="AutoShape 14">
            <a:extLst>
              <a:ext uri="{FF2B5EF4-FFF2-40B4-BE49-F238E27FC236}">
                <a16:creationId xmlns:a16="http://schemas.microsoft.com/office/drawing/2014/main" xmlns="" id="{C0849F57-E6FB-46BF-B082-2672B5284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0430" y="4743134"/>
            <a:ext cx="1322650" cy="1122827"/>
          </a:xfrm>
          <a:prstGeom prst="wedgeRoundRectCallout">
            <a:avLst>
              <a:gd name="adj1" fmla="val -131616"/>
              <a:gd name="adj2" fmla="val -273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pitchFamily="34" charset="0"/>
              </a:rPr>
              <a:t>Local de </a:t>
            </a:r>
            <a:r>
              <a:rPr lang="pt-BR" altLang="pt-BR" sz="1800" b="1" dirty="0" err="1">
                <a:latin typeface="Calibri" pitchFamily="34" charset="0"/>
              </a:rPr>
              <a:t>acomp</a:t>
            </a:r>
            <a:r>
              <a:rPr lang="pt-BR" altLang="pt-BR" sz="1800" b="1" dirty="0">
                <a:latin typeface="Calibri" pitchFamily="34" charset="0"/>
              </a:rPr>
              <a:t>. da criança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xmlns="" id="{870BEE66-8CA1-4AE5-8159-303F94CF9A73}"/>
              </a:ext>
            </a:extLst>
          </p:cNvPr>
          <p:cNvSpPr/>
          <p:nvPr/>
        </p:nvSpPr>
        <p:spPr>
          <a:xfrm rot="10800000">
            <a:off x="2860645" y="3604647"/>
            <a:ext cx="6653982" cy="5059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4813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1AE44BF2EE0C4A8E57592FB413E553" ma:contentTypeVersion="13" ma:contentTypeDescription="Create a new document." ma:contentTypeScope="" ma:versionID="45afec6d603be0ae695ce115ecb97ddc">
  <xsd:schema xmlns:xsd="http://www.w3.org/2001/XMLSchema" xmlns:xs="http://www.w3.org/2001/XMLSchema" xmlns:p="http://schemas.microsoft.com/office/2006/metadata/properties" xmlns:ns3="7a41876b-838c-43cf-ae90-19a3ae17beb0" xmlns:ns4="0447fd1c-bc58-4287-a55d-a20fefe4d288" targetNamespace="http://schemas.microsoft.com/office/2006/metadata/properties" ma:root="true" ma:fieldsID="df84aa213b36424b8ba44933ff12cd0f" ns3:_="" ns4:_="">
    <xsd:import namespace="7a41876b-838c-43cf-ae90-19a3ae17beb0"/>
    <xsd:import namespace="0447fd1c-bc58-4287-a55d-a20fefe4d28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1876b-838c-43cf-ae90-19a3ae17be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7fd1c-bc58-4287-a55d-a20fefe4d2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518D9B-2698-44AF-BA34-B4C424D56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EFC310-BFA1-4A55-B4FC-D20DF652A8C0}">
  <ds:schemaRefs>
    <ds:schemaRef ds:uri="0447fd1c-bc58-4287-a55d-a20fefe4d288"/>
    <ds:schemaRef ds:uri="http://purl.org/dc/terms/"/>
    <ds:schemaRef ds:uri="7a41876b-838c-43cf-ae90-19a3ae17beb0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B61B15-1599-4271-8D2C-0C9926A1F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1876b-838c-43cf-ae90-19a3ae17beb0"/>
    <ds:schemaRef ds:uri="0447fd1c-bc58-4287-a55d-a20fefe4d2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11536</TotalTime>
  <Words>1577</Words>
  <Application>Microsoft Office PowerPoint</Application>
  <PresentationFormat>Personalizar</PresentationFormat>
  <Paragraphs>377</Paragraphs>
  <Slides>21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Design padrão</vt:lpstr>
      <vt:lpstr>Custom Design</vt:lpstr>
      <vt:lpstr> Vigilância Epidemiológica da criança exposta ao HIV  e criança HIV/aids    </vt:lpstr>
      <vt:lpstr>Apresentação do PowerPoint</vt:lpstr>
      <vt:lpstr>VIGILÂNCIA DA TV DO HIV  definição de casos  </vt:lpstr>
      <vt:lpstr>Apresentação do PowerPoint</vt:lpstr>
      <vt:lpstr>Criança exposta a TV do HIV (Z20 6) diagnóstico de infecção </vt:lpstr>
      <vt:lpstr>Criança exposta a TV do HIV (Z20 6) </vt:lpstr>
      <vt:lpstr>Criança exposta a TV do HIV (Z20.6) dados de aleitamento, ARV, laboratoriais </vt:lpstr>
      <vt:lpstr>Criança exposta a TV do HIV (Z20.6) dados laboratoriais da criança encerramento  </vt:lpstr>
      <vt:lpstr>Criança exposta a TV do HIV (Z20.6) dados complementares para o ESP </vt:lpstr>
      <vt:lpstr>Criança exposta a TV do HIV (Z20 6) após o encerramento </vt:lpstr>
      <vt:lpstr>Apresentação do PowerPoint</vt:lpstr>
      <vt:lpstr>Aids em menores de 13 anos de idade  (CID: B24)  Definição de caso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Estratégia de vacinação de doenças respiratórias em Saúde Pública 23/02/2021 – 19h   Público-Alvo: médicos e enfermeiros   Objetivos: Mostrar o impacto das doenças respiratórias (Pneumonia e Gripe) no grupo de risco + importância da vacinação durante sazonalidade de influenza + estratégias para aumentar adesão desse paciente Discutir estratégias vacinais em tempo de pandemia Apresentar boas práticas de serviços importantes e trocar experiências sobre como facilitar acesso do paciente de risco às vacinas e papel das instituições, estados e municípios.   Agenda   Abertura: Introdução sobre doenças respiratórias e importância da vacinação + Moderação - Margareth Dalcomo – 15´ Experiência do CRT-SP no aumento da cobertura vacinal do paciente vivendo com HIV &amp; Estratégias utilizadas para vacinação de gripe e pneumonia – Ângela Tayra – 15´  O papel das instituições na adesão do paciente de risco à vacinação: Experiência da Santa Casa com salas de vacinas e Departamento de Oncologia – Marco Safadi – 15´  Desafios e Oportunidades dos CRIEs no aumento de cobertura vacinal do paciente de risco – Ana Paula Rocha Veiga – 15´ Perguntas e Respostas 30´: Margareth moderando discussões</dc:title>
  <dc:creator>Dantas, Ana</dc:creator>
  <cp:lastModifiedBy>Leila Borges</cp:lastModifiedBy>
  <cp:revision>266</cp:revision>
  <cp:lastPrinted>2022-03-16T13:24:22Z</cp:lastPrinted>
  <dcterms:created xsi:type="dcterms:W3CDTF">2021-02-21T17:27:35Z</dcterms:created>
  <dcterms:modified xsi:type="dcterms:W3CDTF">2022-03-28T12:14:17Z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0x0101005F1AE44BF2EE0C4A8E57592FB413E553</vt:lpwstr>
  </property>
</Properties>
</file>